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6" r:id="rId3"/>
    <p:sldId id="282" r:id="rId4"/>
    <p:sldId id="269" r:id="rId5"/>
    <p:sldId id="268" r:id="rId6"/>
    <p:sldId id="277" r:id="rId7"/>
    <p:sldId id="275" r:id="rId8"/>
    <p:sldId id="273" r:id="rId9"/>
    <p:sldId id="274" r:id="rId10"/>
    <p:sldId id="278" r:id="rId11"/>
    <p:sldId id="276" r:id="rId12"/>
    <p:sldId id="270" r:id="rId13"/>
    <p:sldId id="279" r:id="rId14"/>
    <p:sldId id="280" r:id="rId15"/>
    <p:sldId id="281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E79C-9C51-47B5-AD05-6FE05C90A15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82C22-12B9-4CDE-9FB5-3F1251084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82C22-12B9-4CDE-9FB5-3F12510848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79443-F2D2-4FBF-B44B-E1F6C1E1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DBCB73-43CB-4822-817A-747A7AFE3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FD200-AB72-49FE-BDB7-154986A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6CD90-4492-4B79-A554-393DA128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DC7B5-DC7C-42DB-95BA-DE00986A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9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9B34B-5446-4424-86D1-1346F335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637E09-76C8-4B90-990F-9BB57A62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A3C61-8F0F-4D3C-84A6-B06AD17B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7818A-D49A-427A-A593-BF48FE6D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AB556-A984-4571-932A-9632BA0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5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1A809B-BE10-485A-AF0A-DF1540D6E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4093D-1723-4B01-A44C-F751C584F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0E26B1-2D84-4858-BBF8-A6662A6C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F5DC9C-3A69-45D2-93D5-E7325AD7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4962B-CB1B-44E4-8D53-DE5F1D4A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6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95FEB-B3B2-4B19-AB5D-4F497565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22830-D7D1-41D7-9BC1-6263B310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15E14-C1ED-4653-827C-588F26C0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B1B750-6F44-4F42-8BC7-93661106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C3168-B366-4DB8-A9FE-AAA9312F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D9FC4-3884-4B8E-BE91-0A09D041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E1CB8-4B31-4681-8395-DA4074F6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76AFB-00A4-4AE0-B4DA-4E13C165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9D891-6908-41DD-A8B8-7345BCAF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2BD1FA-EA29-43A8-AA73-A952D4A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05C14-8C61-4341-AAA7-C4C7A8D1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69A6B-8109-4FDE-935B-634B5B8B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94A86B-2AAE-42E5-BE9F-62BD8170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FCB7A-EBD0-4A1F-A914-B6B5AB70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4CED24-EA3D-4716-824A-0AFB2590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70714-D633-47C2-85A9-8DF7335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76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956B5-5D4A-44C4-B32D-2EB4975D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CE8DA-25FA-4B64-B7AA-31036E52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82E841-1F82-400B-AB14-C07BE42B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F09CDA-871C-42BD-B8F6-4452327B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764179-AE8B-4FAE-9E6F-939E60BA3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7E1FE4-4E1D-4B74-BE0B-0BAE7556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E2F226-FD34-4B67-A11D-DC49D9B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C252CF-E0CD-4328-AF47-7DD1C4B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AB823-8E6A-401B-9D11-C67643B2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1C0046-64FF-4A4A-A40A-E3695358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DADA2E-4711-48FF-8D4B-0874D484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51B9D3-C4EC-4CDF-B719-12666C91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7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4AB0DF-1553-4EC0-88BB-9C135F46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F75FD7-FB76-4626-B5EB-56B530F3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7FB62-FA70-48AE-94EE-ED3FA1C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9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AD9AA-E7CD-45CC-B364-59D4264B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B3D2B-75F1-40FF-A475-885AEF14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F6BE23-5365-43A9-AC52-1C5E18F6B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620E4-6B65-4610-9583-723F483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2F8ED1-B84E-40FA-8589-0A60A07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EBC36-8EB0-4731-BF76-9831A7D1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D8D77-E13F-4006-A9DE-BFE80A8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EF21F5-C98E-4B0C-9440-1B0374CA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0E0F0E-9058-47D9-AA38-ACE24EF2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8D9121-E956-4F37-8172-371B86FE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77BFD5-441E-4C55-8416-A264C79F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0A9101-2537-4585-9267-11D09A71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AAA65B-5147-4CFA-B244-E94E2D61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33931-F46C-4B80-9C07-A4AF8292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18AFEA-C05D-483F-82DF-5D5FBBE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B8A5-1DE0-40E8-88D6-858356900DB7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C080C-6605-4F9E-A21A-3F900693A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59C817-B0B3-4B21-93C7-249598A16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A2FF-D0B8-4BE9-BBDB-9C4DA59220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fex.com.tw/cht/2/stockLis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ifex.com.tw/cht/2/stockL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fex.com.tw/cht/2/g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ifex.com.tw/cht/2/rTO" TargetMode="External"/><Relationship Id="rId5" Type="http://schemas.openxmlformats.org/officeDocument/2006/relationships/hyperlink" Target="https://www.taifex.com.tw/cht/2/tGO" TargetMode="External"/><Relationship Id="rId4" Type="http://schemas.openxmlformats.org/officeDocument/2006/relationships/hyperlink" Target="https://www.taifex.com.tw/cht/2/rT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fex.com.tw/cht/5/formula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ifex.com.tw/cht/5/stockMargining" TargetMode="External"/><Relationship Id="rId3" Type="http://schemas.openxmlformats.org/officeDocument/2006/relationships/hyperlink" Target="https://www.taifex.com.tw/cht/5/indexMargi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taifex.com.tw/cht/4/feeSchedules" TargetMode="External"/><Relationship Id="rId9" Type="http://schemas.openxmlformats.org/officeDocument/2006/relationships/hyperlink" Target="https://www.taifex.com.tw/cht/5/margingReqSS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48" y="-594"/>
            <a:ext cx="3596952" cy="68585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3468" y="2028450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台灣 期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 市場</a:t>
            </a:r>
            <a:r>
              <a:rPr lang="zh-TW" altLang="en-US" dirty="0"/>
              <a:t>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468" y="4508125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Kevin Cheng</a:t>
            </a:r>
          </a:p>
          <a:p>
            <a:r>
              <a:rPr lang="en-US" altLang="zh-TW" dirty="0" smtClean="0"/>
              <a:t>2022-02-24</a:t>
            </a:r>
          </a:p>
          <a:p>
            <a:r>
              <a:rPr lang="en-US" altLang="zh-TW" dirty="0" smtClean="0"/>
              <a:t>Seth Technologies Inc.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68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 smtClean="0">
                <a:hlinkClick r:id="rId3"/>
              </a:rPr>
              <a:t>商品代碼</a:t>
            </a:r>
            <a:r>
              <a:rPr lang="en-US" altLang="zh-TW" dirty="0" smtClean="0">
                <a:hlinkClick r:id="rId3"/>
              </a:rPr>
              <a:t>(</a:t>
            </a:r>
            <a:r>
              <a:rPr lang="zh-TW" altLang="en-US" dirty="0" smtClean="0">
                <a:hlinkClick r:id="rId3"/>
              </a:rPr>
              <a:t>名單</a:t>
            </a:r>
            <a:r>
              <a:rPr lang="en-US" altLang="zh-TW" dirty="0" smtClean="0">
                <a:hlinkClick r:id="rId3"/>
              </a:rPr>
              <a:t>-</a:t>
            </a:r>
            <a:r>
              <a:rPr lang="zh-TW" altLang="en-US" dirty="0" smtClean="0">
                <a:hlinkClick r:id="rId3"/>
              </a:rPr>
              <a:t>約</a:t>
            </a:r>
            <a:r>
              <a:rPr lang="en-US" altLang="zh-TW" dirty="0" smtClean="0">
                <a:hlinkClick r:id="rId3"/>
              </a:rPr>
              <a:t>200</a:t>
            </a:r>
            <a:r>
              <a:rPr lang="zh-TW" altLang="en-US" dirty="0" smtClean="0">
                <a:hlinkClick r:id="rId3"/>
              </a:rPr>
              <a:t>檔左右</a:t>
            </a:r>
            <a:r>
              <a:rPr lang="en-US" altLang="zh-TW" dirty="0" smtClean="0">
                <a:hlinkClick r:id="rId3"/>
              </a:rPr>
              <a:t>)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一口股期 </a:t>
            </a:r>
            <a:r>
              <a:rPr lang="en-US" altLang="zh-TW" dirty="0" smtClean="0"/>
              <a:t>= 2</a:t>
            </a:r>
            <a:r>
              <a:rPr lang="zh-TW" altLang="en-US" dirty="0" smtClean="0"/>
              <a:t>張股票，小型股期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1/10</a:t>
            </a:r>
            <a:r>
              <a:rPr lang="zh-TW" altLang="en-US" dirty="0" smtClean="0"/>
              <a:t>張股票，</a:t>
            </a:r>
            <a:r>
              <a:rPr lang="en-US" altLang="zh-TW" dirty="0" smtClean="0"/>
              <a:t>ETF</a:t>
            </a:r>
            <a:r>
              <a:rPr lang="zh-TW" altLang="en-US" dirty="0" smtClean="0"/>
              <a:t>期</a:t>
            </a:r>
            <a:r>
              <a:rPr lang="en-US" altLang="zh-TW" dirty="0" smtClean="0"/>
              <a:t>=10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ETF</a:t>
            </a:r>
          </a:p>
          <a:p>
            <a:pPr lvl="1"/>
            <a:r>
              <a:rPr lang="zh-TW" altLang="en-US" dirty="0" smtClean="0"/>
              <a:t>漲</a:t>
            </a:r>
            <a:r>
              <a:rPr lang="zh-TW" altLang="en-US" dirty="0"/>
              <a:t>跌幅限制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 smtClean="0"/>
              <a:t>前一</a:t>
            </a:r>
            <a:r>
              <a:rPr lang="zh-TW" altLang="en-US" dirty="0"/>
              <a:t>一般交易日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/>
              <a:t>)</a:t>
            </a:r>
            <a:r>
              <a:rPr lang="zh-TW" altLang="en-US" dirty="0"/>
              <a:t>結算價之上下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結算</a:t>
            </a:r>
            <a:r>
              <a:rPr lang="zh-TW" altLang="en-US" dirty="0" smtClean="0">
                <a:solidFill>
                  <a:srgbClr val="FF0000"/>
                </a:solidFill>
              </a:rPr>
              <a:t>價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當日收盤前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分鐘之所有交易之成交量加權平均價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</a:t>
            </a:r>
            <a:r>
              <a:rPr lang="zh-TW" altLang="en-US" dirty="0"/>
              <a:t>跳動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>
                <a:solidFill>
                  <a:srgbClr val="333333"/>
                </a:solidFill>
              </a:rPr>
              <a:t>股票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zh-TW" altLang="en-US" dirty="0" smtClean="0">
                <a:solidFill>
                  <a:srgbClr val="333333"/>
                </a:solidFill>
              </a:rPr>
              <a:t>價格未滿</a:t>
            </a:r>
            <a:r>
              <a:rPr lang="en-US" altLang="zh-TW" dirty="0" smtClean="0">
                <a:solidFill>
                  <a:srgbClr val="333333"/>
                </a:solidFill>
              </a:rPr>
              <a:t>10</a:t>
            </a:r>
            <a:r>
              <a:rPr lang="zh-TW" altLang="en-US" dirty="0" smtClean="0">
                <a:solidFill>
                  <a:srgbClr val="333333"/>
                </a:solidFill>
              </a:rPr>
              <a:t>元者：</a:t>
            </a:r>
            <a:r>
              <a:rPr lang="en-US" altLang="zh-TW" dirty="0" smtClean="0">
                <a:solidFill>
                  <a:srgbClr val="333333"/>
                </a:solidFill>
              </a:rPr>
              <a:t>0.01</a:t>
            </a:r>
            <a:r>
              <a:rPr lang="zh-TW" altLang="en-US" dirty="0" smtClean="0">
                <a:solidFill>
                  <a:srgbClr val="333333"/>
                </a:solidFill>
              </a:rPr>
              <a:t>元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10</a:t>
            </a:r>
            <a:r>
              <a:rPr lang="zh-TW" altLang="en-US" dirty="0" smtClean="0">
                <a:solidFill>
                  <a:srgbClr val="333333"/>
                </a:solidFill>
              </a:rPr>
              <a:t>元至未滿</a:t>
            </a:r>
            <a:r>
              <a:rPr lang="en-US" altLang="zh-TW" dirty="0" smtClean="0">
                <a:solidFill>
                  <a:srgbClr val="333333"/>
                </a:solidFill>
              </a:rPr>
              <a:t>50</a:t>
            </a:r>
            <a:r>
              <a:rPr lang="zh-TW" altLang="en-US" dirty="0" smtClean="0">
                <a:solidFill>
                  <a:srgbClr val="333333"/>
                </a:solidFill>
              </a:rPr>
              <a:t>元者：</a:t>
            </a:r>
            <a:r>
              <a:rPr lang="en-US" altLang="zh-TW" dirty="0" smtClean="0">
                <a:solidFill>
                  <a:srgbClr val="333333"/>
                </a:solidFill>
              </a:rPr>
              <a:t>0.05</a:t>
            </a:r>
            <a:r>
              <a:rPr lang="zh-TW" altLang="en-US" dirty="0" smtClean="0">
                <a:solidFill>
                  <a:srgbClr val="333333"/>
                </a:solidFill>
              </a:rPr>
              <a:t>元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50</a:t>
            </a:r>
            <a:r>
              <a:rPr lang="zh-TW" altLang="en-US" dirty="0" smtClean="0">
                <a:solidFill>
                  <a:srgbClr val="333333"/>
                </a:solidFill>
              </a:rPr>
              <a:t>元至未滿</a:t>
            </a:r>
            <a:r>
              <a:rPr lang="en-US" altLang="zh-TW" dirty="0" smtClean="0">
                <a:solidFill>
                  <a:srgbClr val="333333"/>
                </a:solidFill>
              </a:rPr>
              <a:t>100</a:t>
            </a:r>
            <a:r>
              <a:rPr lang="zh-TW" altLang="en-US" dirty="0" smtClean="0">
                <a:solidFill>
                  <a:srgbClr val="333333"/>
                </a:solidFill>
              </a:rPr>
              <a:t>元者：</a:t>
            </a:r>
            <a:r>
              <a:rPr lang="en-US" altLang="zh-TW" dirty="0" smtClean="0">
                <a:solidFill>
                  <a:srgbClr val="333333"/>
                </a:solidFill>
              </a:rPr>
              <a:t>0.1</a:t>
            </a:r>
            <a:r>
              <a:rPr lang="zh-TW" altLang="en-US" dirty="0" smtClean="0">
                <a:solidFill>
                  <a:srgbClr val="333333"/>
                </a:solidFill>
              </a:rPr>
              <a:t>元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100</a:t>
            </a:r>
            <a:r>
              <a:rPr lang="zh-TW" altLang="en-US" dirty="0" smtClean="0">
                <a:solidFill>
                  <a:srgbClr val="333333"/>
                </a:solidFill>
              </a:rPr>
              <a:t>元至未滿</a:t>
            </a:r>
            <a:r>
              <a:rPr lang="en-US" altLang="zh-TW" dirty="0" smtClean="0">
                <a:solidFill>
                  <a:srgbClr val="333333"/>
                </a:solidFill>
              </a:rPr>
              <a:t>500</a:t>
            </a:r>
            <a:r>
              <a:rPr lang="zh-TW" altLang="en-US" dirty="0" smtClean="0">
                <a:solidFill>
                  <a:srgbClr val="333333"/>
                </a:solidFill>
              </a:rPr>
              <a:t>元者：</a:t>
            </a:r>
            <a:r>
              <a:rPr lang="en-US" altLang="zh-TW" dirty="0" smtClean="0">
                <a:solidFill>
                  <a:srgbClr val="333333"/>
                </a:solidFill>
              </a:rPr>
              <a:t>0.5</a:t>
            </a:r>
            <a:r>
              <a:rPr lang="zh-TW" altLang="en-US" dirty="0" smtClean="0">
                <a:solidFill>
                  <a:srgbClr val="333333"/>
                </a:solidFill>
              </a:rPr>
              <a:t>元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500</a:t>
            </a:r>
            <a:r>
              <a:rPr lang="zh-TW" altLang="en-US" dirty="0" smtClean="0">
                <a:solidFill>
                  <a:srgbClr val="333333"/>
                </a:solidFill>
              </a:rPr>
              <a:t>元至未滿</a:t>
            </a:r>
            <a:r>
              <a:rPr lang="en-US" altLang="zh-TW" dirty="0" smtClean="0">
                <a:solidFill>
                  <a:srgbClr val="333333"/>
                </a:solidFill>
              </a:rPr>
              <a:t>1000</a:t>
            </a:r>
            <a:r>
              <a:rPr lang="zh-TW" altLang="en-US" dirty="0" smtClean="0">
                <a:solidFill>
                  <a:srgbClr val="333333"/>
                </a:solidFill>
              </a:rPr>
              <a:t>元者：</a:t>
            </a:r>
            <a:r>
              <a:rPr lang="en-US" altLang="zh-TW" dirty="0" smtClean="0">
                <a:solidFill>
                  <a:srgbClr val="333333"/>
                </a:solidFill>
              </a:rPr>
              <a:t>1</a:t>
            </a:r>
            <a:r>
              <a:rPr lang="zh-TW" altLang="en-US" dirty="0" smtClean="0">
                <a:solidFill>
                  <a:srgbClr val="333333"/>
                </a:solidFill>
              </a:rPr>
              <a:t>元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1000</a:t>
            </a:r>
            <a:r>
              <a:rPr lang="zh-TW" altLang="en-US" dirty="0">
                <a:solidFill>
                  <a:srgbClr val="333333"/>
                </a:solidFill>
              </a:rPr>
              <a:t>元以上者：</a:t>
            </a:r>
            <a:r>
              <a:rPr lang="en-US" altLang="zh-TW" dirty="0">
                <a:solidFill>
                  <a:srgbClr val="333333"/>
                </a:solidFill>
              </a:rPr>
              <a:t>5</a:t>
            </a:r>
            <a:r>
              <a:rPr lang="zh-TW" altLang="en-US" dirty="0">
                <a:solidFill>
                  <a:srgbClr val="333333"/>
                </a:solidFill>
              </a:rPr>
              <a:t>元</a:t>
            </a:r>
            <a:r>
              <a:rPr lang="zh-TW" altLang="en-US" dirty="0" smtClean="0">
                <a:solidFill>
                  <a:srgbClr val="333333"/>
                </a:solidFill>
              </a:rPr>
              <a:t>。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2"/>
            <a:r>
              <a:rPr lang="en-US" altLang="zh-TW" dirty="0" smtClean="0">
                <a:solidFill>
                  <a:srgbClr val="333333"/>
                </a:solidFill>
              </a:rPr>
              <a:t>ETF</a:t>
            </a:r>
          </a:p>
          <a:p>
            <a:pPr lvl="3"/>
            <a:r>
              <a:rPr lang="zh-TW" altLang="en-US" dirty="0" smtClean="0">
                <a:solidFill>
                  <a:srgbClr val="333333"/>
                </a:solidFill>
              </a:rPr>
              <a:t>價格</a:t>
            </a:r>
            <a:r>
              <a:rPr lang="zh-TW" altLang="en-US" dirty="0">
                <a:solidFill>
                  <a:srgbClr val="333333"/>
                </a:solidFill>
              </a:rPr>
              <a:t>未滿</a:t>
            </a:r>
            <a:r>
              <a:rPr lang="en-US" altLang="zh-TW" dirty="0">
                <a:solidFill>
                  <a:srgbClr val="333333"/>
                </a:solidFill>
              </a:rPr>
              <a:t>50</a:t>
            </a:r>
            <a:r>
              <a:rPr lang="zh-TW" altLang="en-US" dirty="0">
                <a:solidFill>
                  <a:srgbClr val="333333"/>
                </a:solidFill>
              </a:rPr>
              <a:t>元者：</a:t>
            </a:r>
            <a:r>
              <a:rPr lang="en-US" altLang="zh-TW" dirty="0">
                <a:solidFill>
                  <a:srgbClr val="333333"/>
                </a:solidFill>
              </a:rPr>
              <a:t>0.01</a:t>
            </a:r>
            <a:r>
              <a:rPr lang="zh-TW" altLang="en-US" dirty="0">
                <a:solidFill>
                  <a:srgbClr val="333333"/>
                </a:solidFill>
              </a:rPr>
              <a:t>元</a:t>
            </a:r>
            <a:r>
              <a:rPr lang="zh-TW" altLang="en-US" dirty="0" smtClean="0">
                <a:solidFill>
                  <a:srgbClr val="333333"/>
                </a:solidFill>
              </a:rPr>
              <a:t>；</a:t>
            </a:r>
            <a:endParaRPr lang="en-US" altLang="zh-TW" dirty="0" smtClean="0">
              <a:solidFill>
                <a:srgbClr val="333333"/>
              </a:solidFill>
            </a:endParaRPr>
          </a:p>
          <a:p>
            <a:pPr lvl="3"/>
            <a:r>
              <a:rPr lang="en-US" altLang="zh-TW" dirty="0" smtClean="0">
                <a:solidFill>
                  <a:srgbClr val="333333"/>
                </a:solidFill>
              </a:rPr>
              <a:t>50</a:t>
            </a:r>
            <a:r>
              <a:rPr lang="zh-TW" altLang="en-US" dirty="0">
                <a:solidFill>
                  <a:srgbClr val="333333"/>
                </a:solidFill>
              </a:rPr>
              <a:t>元以上者：</a:t>
            </a:r>
            <a:r>
              <a:rPr lang="en-US" altLang="zh-TW" dirty="0">
                <a:solidFill>
                  <a:srgbClr val="333333"/>
                </a:solidFill>
              </a:rPr>
              <a:t>0.05</a:t>
            </a:r>
            <a:r>
              <a:rPr lang="zh-TW" altLang="en-US" dirty="0">
                <a:solidFill>
                  <a:srgbClr val="333333"/>
                </a:solidFill>
              </a:rPr>
              <a:t>元。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489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商品代碼組成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923868"/>
            <a:ext cx="11429999" cy="4689873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組成規則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商品代碼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3" action="ppaction://hlinksldjump"/>
              </a:rPr>
              <a:t>到期</a:t>
            </a:r>
            <a:r>
              <a:rPr lang="zh-TW" altLang="en-US" dirty="0">
                <a:hlinkClick r:id="rId3" action="ppaction://hlinksldjump"/>
              </a:rPr>
              <a:t>月份</a:t>
            </a:r>
            <a:r>
              <a:rPr lang="zh-TW" altLang="en-US" dirty="0" smtClean="0">
                <a:hlinkClick r:id="rId3" action="ppaction://hlinksldjump"/>
              </a:rPr>
              <a:t>代碼</a:t>
            </a:r>
            <a:r>
              <a:rPr lang="zh-TW" altLang="en-US" dirty="0" smtClean="0"/>
              <a:t>，共</a:t>
            </a:r>
            <a:r>
              <a:rPr lang="en-US" altLang="zh-TW" dirty="0" smtClean="0"/>
              <a:t>5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以下皆以到期</a:t>
            </a:r>
            <a:r>
              <a:rPr lang="zh-TW" altLang="en-US" dirty="0"/>
              <a:t>日為 </a:t>
            </a:r>
            <a:r>
              <a:rPr lang="en-US" altLang="zh-TW" dirty="0" smtClean="0"/>
              <a:t>202203</a:t>
            </a:r>
            <a:r>
              <a:rPr lang="zh-TW" altLang="en-US" dirty="0" smtClean="0"/>
              <a:t>做說明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大台</a:t>
            </a:r>
            <a:r>
              <a:rPr lang="en-US" altLang="zh-TW" dirty="0" smtClean="0"/>
              <a:t>(TX)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TXFC2</a:t>
            </a:r>
          </a:p>
          <a:p>
            <a:pPr lvl="3"/>
            <a:r>
              <a:rPr lang="zh-TW" altLang="en-US" dirty="0"/>
              <a:t>小</a:t>
            </a:r>
            <a:r>
              <a:rPr lang="zh-TW" altLang="en-US" dirty="0" smtClean="0"/>
              <a:t>台</a:t>
            </a:r>
            <a:r>
              <a:rPr lang="en-US" altLang="zh-TW" dirty="0" smtClean="0"/>
              <a:t>(MTX)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MTXC2</a:t>
            </a:r>
          </a:p>
          <a:p>
            <a:pPr lvl="3"/>
            <a:r>
              <a:rPr lang="zh-TW" altLang="en-US" dirty="0" smtClean="0"/>
              <a:t>電子</a:t>
            </a:r>
            <a:r>
              <a:rPr lang="en-US" altLang="zh-TW" dirty="0" smtClean="0"/>
              <a:t>(TE)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TEFC2</a:t>
            </a:r>
          </a:p>
          <a:p>
            <a:pPr lvl="3"/>
            <a:r>
              <a:rPr lang="zh-TW" altLang="en-US" dirty="0" smtClean="0"/>
              <a:t>小電子</a:t>
            </a:r>
            <a:r>
              <a:rPr lang="en-US" altLang="zh-TW" dirty="0" smtClean="0"/>
              <a:t>(ZE)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ZEFC2</a:t>
            </a:r>
            <a:endParaRPr lang="en-US" altLang="zh-TW" dirty="0"/>
          </a:p>
          <a:p>
            <a:pPr lvl="3"/>
            <a:r>
              <a:rPr lang="zh-TW" altLang="en-US" dirty="0" smtClean="0"/>
              <a:t>金融</a:t>
            </a:r>
            <a:r>
              <a:rPr lang="en-US" altLang="zh-TW" dirty="0" smtClean="0"/>
              <a:t>(TF)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TFFC2</a:t>
            </a:r>
          </a:p>
          <a:p>
            <a:pPr lvl="3"/>
            <a:r>
              <a:rPr lang="zh-TW" altLang="en-US" dirty="0" smtClean="0"/>
              <a:t>小</a:t>
            </a:r>
            <a:r>
              <a:rPr lang="zh-TW" altLang="en-US" dirty="0"/>
              <a:t>金融</a:t>
            </a:r>
            <a:r>
              <a:rPr lang="en-US" altLang="zh-TW" dirty="0" smtClean="0"/>
              <a:t>(TF)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ZFFC2</a:t>
            </a:r>
          </a:p>
          <a:p>
            <a:pPr lvl="3"/>
            <a:r>
              <a:rPr lang="zh-TW" altLang="en-US" dirty="0"/>
              <a:t>個股 </a:t>
            </a:r>
            <a:r>
              <a:rPr lang="en-US" altLang="zh-TW" dirty="0"/>
              <a:t>: </a:t>
            </a:r>
            <a:r>
              <a:rPr lang="zh-TW" altLang="en-US" dirty="0" smtClean="0"/>
              <a:t>如上範例</a:t>
            </a:r>
            <a:r>
              <a:rPr lang="zh-TW" altLang="en-US" dirty="0" smtClean="0"/>
              <a:t>依個股</a:t>
            </a:r>
            <a:r>
              <a:rPr lang="zh-TW" altLang="en-US" dirty="0" smtClean="0"/>
              <a:t>期貨代碼替換</a:t>
            </a:r>
            <a:endParaRPr lang="en-US" altLang="zh-TW" dirty="0"/>
          </a:p>
          <a:p>
            <a:pPr lvl="3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350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指數選擇權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台指選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8883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 smtClean="0"/>
              <a:t>契約價值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每點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(NTD)</a:t>
            </a:r>
          </a:p>
          <a:p>
            <a:pPr lvl="1"/>
            <a:r>
              <a:rPr lang="zh-TW" altLang="en-US" dirty="0" smtClean="0"/>
              <a:t>代碼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TXO</a:t>
            </a:r>
          </a:p>
          <a:p>
            <a:pPr lvl="1"/>
            <a:r>
              <a:rPr lang="en-US" altLang="zh-TW" dirty="0" smtClean="0"/>
              <a:t>Ex : </a:t>
            </a:r>
          </a:p>
          <a:p>
            <a:pPr lvl="2"/>
            <a:r>
              <a:rPr lang="zh-TW" altLang="en-US" dirty="0" smtClean="0"/>
              <a:t>到期月份為 </a:t>
            </a:r>
            <a:r>
              <a:rPr lang="en-US" altLang="zh-TW" dirty="0" smtClean="0"/>
              <a:t>: 202203</a:t>
            </a:r>
          </a:p>
          <a:p>
            <a:pPr lvl="2"/>
            <a:r>
              <a:rPr lang="zh-TW" altLang="en-US" dirty="0"/>
              <a:t>履約價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 17900 (</a:t>
            </a:r>
            <a:r>
              <a:rPr lang="zh-TW" altLang="en-US" dirty="0" smtClean="0"/>
              <a:t>若為</a:t>
            </a:r>
            <a:r>
              <a:rPr lang="en-US" altLang="zh-TW" dirty="0" smtClean="0"/>
              <a:t>6400</a:t>
            </a:r>
            <a:r>
              <a:rPr lang="zh-TW" altLang="en-US" dirty="0" smtClean="0"/>
              <a:t>，則須補滿五位成</a:t>
            </a:r>
            <a:r>
              <a:rPr lang="en-US" altLang="zh-TW" dirty="0" smtClean="0"/>
              <a:t>06400)</a:t>
            </a:r>
          </a:p>
          <a:p>
            <a:pPr lvl="2"/>
            <a:r>
              <a:rPr lang="en-US" altLang="zh-TW" dirty="0" smtClean="0"/>
              <a:t>Call</a:t>
            </a:r>
            <a:r>
              <a:rPr lang="zh-TW" altLang="en-US" dirty="0" smtClean="0"/>
              <a:t>商品</a:t>
            </a:r>
            <a:r>
              <a:rPr lang="zh-TW" altLang="en-US" dirty="0"/>
              <a:t>代碼 </a:t>
            </a:r>
            <a:r>
              <a:rPr lang="en-US" altLang="zh-TW" dirty="0"/>
              <a:t>: </a:t>
            </a:r>
            <a:r>
              <a:rPr lang="en-US" altLang="zh-TW" dirty="0" smtClean="0"/>
              <a:t>TXO17900C2</a:t>
            </a:r>
          </a:p>
          <a:p>
            <a:pPr lvl="2"/>
            <a:r>
              <a:rPr lang="en-US" altLang="zh-TW" dirty="0" smtClean="0"/>
              <a:t>Put</a:t>
            </a:r>
            <a:r>
              <a:rPr lang="zh-TW" altLang="en-US" dirty="0" smtClean="0"/>
              <a:t>商品代碼</a:t>
            </a:r>
            <a:r>
              <a:rPr lang="en-US" altLang="zh-TW" dirty="0"/>
              <a:t>: </a:t>
            </a:r>
            <a:r>
              <a:rPr lang="en-US" altLang="zh-TW" dirty="0" smtClean="0"/>
              <a:t>TXO17900O2</a:t>
            </a:r>
          </a:p>
          <a:p>
            <a:pPr lvl="2"/>
            <a:r>
              <a:rPr lang="zh-TW" altLang="en-US" dirty="0" smtClean="0"/>
              <a:t>週選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 每周到期</a:t>
            </a:r>
            <a:r>
              <a:rPr lang="en-US" altLang="zh-TW" dirty="0" smtClean="0"/>
              <a:t>, Ex </a:t>
            </a:r>
            <a:r>
              <a:rPr lang="zh-TW" altLang="en-US" dirty="0" smtClean="0"/>
              <a:t>第二週 </a:t>
            </a:r>
            <a:r>
              <a:rPr lang="en-US" altLang="zh-TW" dirty="0" smtClean="0"/>
              <a:t>: </a:t>
            </a:r>
          </a:p>
          <a:p>
            <a:pPr lvl="3"/>
            <a:r>
              <a:rPr lang="en-US" altLang="zh-TW" dirty="0" smtClean="0"/>
              <a:t>Call</a:t>
            </a:r>
            <a:r>
              <a:rPr lang="zh-TW" altLang="en-US" dirty="0"/>
              <a:t>商品代碼 </a:t>
            </a:r>
            <a:r>
              <a:rPr lang="en-US" altLang="zh-TW" dirty="0"/>
              <a:t>: </a:t>
            </a:r>
            <a:r>
              <a:rPr lang="en-US" altLang="zh-TW" dirty="0" smtClean="0"/>
              <a:t>TX217900C2</a:t>
            </a:r>
            <a:endParaRPr lang="en-US" altLang="zh-TW" dirty="0"/>
          </a:p>
          <a:p>
            <a:pPr lvl="3"/>
            <a:r>
              <a:rPr lang="en-US" altLang="zh-TW" dirty="0" smtClean="0"/>
              <a:t>Put</a:t>
            </a:r>
            <a:r>
              <a:rPr lang="zh-TW" altLang="en-US" dirty="0"/>
              <a:t>商品代碼 </a:t>
            </a:r>
            <a:r>
              <a:rPr lang="en-US" altLang="zh-TW" dirty="0"/>
              <a:t>: </a:t>
            </a:r>
            <a:r>
              <a:rPr lang="en-US" altLang="zh-TW" dirty="0" smtClean="0"/>
              <a:t>TX217900O2</a:t>
            </a:r>
          </a:p>
          <a:p>
            <a:pPr lvl="1"/>
            <a:r>
              <a:rPr lang="zh-TW" altLang="en-US" dirty="0"/>
              <a:t>最小跳動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未滿</a:t>
            </a:r>
            <a:r>
              <a:rPr lang="en-US" altLang="zh-TW" dirty="0"/>
              <a:t>10</a:t>
            </a:r>
            <a:r>
              <a:rPr lang="zh-TW" altLang="en-US" dirty="0"/>
              <a:t>點：</a:t>
            </a:r>
            <a:r>
              <a:rPr lang="en-US" altLang="zh-TW" dirty="0"/>
              <a:t>0.1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10</a:t>
            </a:r>
            <a:r>
              <a:rPr lang="zh-TW" altLang="en-US" dirty="0"/>
              <a:t>點以上，未滿</a:t>
            </a:r>
            <a:r>
              <a:rPr lang="en-US" altLang="zh-TW" dirty="0"/>
              <a:t>50</a:t>
            </a:r>
            <a:r>
              <a:rPr lang="zh-TW" altLang="en-US" dirty="0"/>
              <a:t>點：</a:t>
            </a:r>
            <a:r>
              <a:rPr lang="en-US" altLang="zh-TW" dirty="0"/>
              <a:t>0.5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50</a:t>
            </a:r>
            <a:r>
              <a:rPr lang="zh-TW" altLang="en-US" dirty="0"/>
              <a:t>點以上，未滿</a:t>
            </a:r>
            <a:r>
              <a:rPr lang="en-US" altLang="zh-TW" dirty="0"/>
              <a:t>500</a:t>
            </a:r>
            <a:r>
              <a:rPr lang="zh-TW" altLang="en-US" dirty="0"/>
              <a:t>點：</a:t>
            </a:r>
            <a:r>
              <a:rPr lang="en-US" altLang="zh-TW" dirty="0"/>
              <a:t>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500</a:t>
            </a:r>
            <a:r>
              <a:rPr lang="zh-TW" altLang="en-US" dirty="0"/>
              <a:t>點以上，未滿</a:t>
            </a:r>
            <a:r>
              <a:rPr lang="en-US" altLang="zh-TW" dirty="0"/>
              <a:t>1,000</a:t>
            </a:r>
            <a:r>
              <a:rPr lang="zh-TW" altLang="en-US" dirty="0"/>
              <a:t>點：</a:t>
            </a:r>
            <a:r>
              <a:rPr lang="en-US" altLang="zh-TW" dirty="0"/>
              <a:t>5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1,000</a:t>
            </a:r>
            <a:r>
              <a:rPr lang="zh-TW" altLang="en-US" dirty="0"/>
              <a:t>點以上：</a:t>
            </a:r>
            <a:r>
              <a:rPr lang="en-US" altLang="zh-TW" dirty="0"/>
              <a:t>10</a:t>
            </a:r>
            <a:r>
              <a:rPr lang="zh-TW" altLang="en-US" dirty="0" smtClean="0"/>
              <a:t>點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36" y="1689418"/>
            <a:ext cx="5658028" cy="1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指數選擇權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契約價值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每點</a:t>
            </a:r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(NTD)</a:t>
            </a:r>
          </a:p>
          <a:p>
            <a:pPr lvl="1"/>
            <a:r>
              <a:rPr lang="zh-TW" altLang="en-US" dirty="0" smtClean="0"/>
              <a:t>代碼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TEO</a:t>
            </a:r>
          </a:p>
          <a:p>
            <a:pPr lvl="1"/>
            <a:r>
              <a:rPr lang="en-US" altLang="zh-TW" dirty="0" smtClean="0"/>
              <a:t>Ex : </a:t>
            </a:r>
          </a:p>
          <a:p>
            <a:pPr lvl="2"/>
            <a:r>
              <a:rPr lang="zh-TW" altLang="en-US" dirty="0" smtClean="0"/>
              <a:t>到期月份為 </a:t>
            </a:r>
            <a:r>
              <a:rPr lang="en-US" altLang="zh-TW" dirty="0" smtClean="0"/>
              <a:t>: 202203</a:t>
            </a:r>
          </a:p>
          <a:p>
            <a:pPr lvl="2"/>
            <a:r>
              <a:rPr lang="zh-TW" altLang="en-US" dirty="0"/>
              <a:t>履約價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 835 (1000</a:t>
            </a:r>
            <a:r>
              <a:rPr lang="zh-TW" altLang="en-US" dirty="0" smtClean="0"/>
              <a:t>以下前後個補一位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Call</a:t>
            </a:r>
            <a:r>
              <a:rPr lang="zh-TW" altLang="en-US" dirty="0" smtClean="0"/>
              <a:t>商品</a:t>
            </a:r>
            <a:r>
              <a:rPr lang="zh-TW" altLang="en-US" dirty="0"/>
              <a:t>代碼 </a:t>
            </a:r>
            <a:r>
              <a:rPr lang="en-US" altLang="zh-TW" dirty="0"/>
              <a:t>: </a:t>
            </a:r>
            <a:r>
              <a:rPr lang="en-US" altLang="zh-TW" dirty="0" smtClean="0"/>
              <a:t>TEO08350C2</a:t>
            </a:r>
          </a:p>
          <a:p>
            <a:pPr lvl="2"/>
            <a:r>
              <a:rPr lang="en-US" altLang="zh-TW" dirty="0" smtClean="0"/>
              <a:t>Put</a:t>
            </a:r>
            <a:r>
              <a:rPr lang="zh-TW" altLang="en-US" dirty="0" smtClean="0"/>
              <a:t>商品代碼</a:t>
            </a:r>
            <a:r>
              <a:rPr lang="en-US" altLang="zh-TW" dirty="0"/>
              <a:t>: </a:t>
            </a:r>
            <a:r>
              <a:rPr lang="en-US" altLang="zh-TW" dirty="0" smtClean="0"/>
              <a:t>TEO08350O2</a:t>
            </a:r>
          </a:p>
          <a:p>
            <a:pPr lvl="1"/>
            <a:r>
              <a:rPr lang="zh-TW" altLang="en-US" dirty="0"/>
              <a:t>最小跳動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未滿</a:t>
            </a:r>
            <a:r>
              <a:rPr lang="en-US" altLang="zh-TW" dirty="0"/>
              <a:t>10</a:t>
            </a:r>
            <a:r>
              <a:rPr lang="zh-TW" altLang="en-US" dirty="0"/>
              <a:t>點：</a:t>
            </a:r>
            <a:r>
              <a:rPr lang="en-US" altLang="zh-TW" dirty="0"/>
              <a:t>0.1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10</a:t>
            </a:r>
            <a:r>
              <a:rPr lang="zh-TW" altLang="en-US" dirty="0"/>
              <a:t>點以上，未滿</a:t>
            </a:r>
            <a:r>
              <a:rPr lang="en-US" altLang="zh-TW" dirty="0"/>
              <a:t>50</a:t>
            </a:r>
            <a:r>
              <a:rPr lang="zh-TW" altLang="en-US" dirty="0"/>
              <a:t>點：</a:t>
            </a:r>
            <a:r>
              <a:rPr lang="en-US" altLang="zh-TW" dirty="0"/>
              <a:t>0.5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50</a:t>
            </a:r>
            <a:r>
              <a:rPr lang="zh-TW" altLang="en-US" dirty="0"/>
              <a:t>點以上，未滿</a:t>
            </a:r>
            <a:r>
              <a:rPr lang="en-US" altLang="zh-TW" dirty="0"/>
              <a:t>500</a:t>
            </a:r>
            <a:r>
              <a:rPr lang="zh-TW" altLang="en-US" dirty="0"/>
              <a:t>點：</a:t>
            </a:r>
            <a:r>
              <a:rPr lang="en-US" altLang="zh-TW" dirty="0"/>
              <a:t>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500</a:t>
            </a:r>
            <a:r>
              <a:rPr lang="zh-TW" altLang="en-US" dirty="0"/>
              <a:t>點以上，未滿</a:t>
            </a:r>
            <a:r>
              <a:rPr lang="en-US" altLang="zh-TW" dirty="0"/>
              <a:t>1,000</a:t>
            </a:r>
            <a:r>
              <a:rPr lang="zh-TW" altLang="en-US" dirty="0"/>
              <a:t>點：</a:t>
            </a:r>
            <a:r>
              <a:rPr lang="en-US" altLang="zh-TW" dirty="0"/>
              <a:t>5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1,000</a:t>
            </a:r>
            <a:r>
              <a:rPr lang="zh-TW" altLang="en-US" dirty="0"/>
              <a:t>點以上：</a:t>
            </a:r>
            <a:r>
              <a:rPr lang="en-US" altLang="zh-TW" dirty="0"/>
              <a:t>10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36" y="1825624"/>
            <a:ext cx="5658028" cy="1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指數選擇權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契約價值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每點</a:t>
            </a:r>
            <a:r>
              <a:rPr lang="en-US" altLang="zh-TW" dirty="0" smtClean="0">
                <a:solidFill>
                  <a:srgbClr val="FF0000"/>
                </a:solidFill>
              </a:rPr>
              <a:t>250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(NTD)</a:t>
            </a:r>
          </a:p>
          <a:p>
            <a:pPr lvl="1"/>
            <a:r>
              <a:rPr lang="zh-TW" altLang="en-US" dirty="0" smtClean="0"/>
              <a:t>代碼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TFO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 : </a:t>
            </a:r>
          </a:p>
          <a:p>
            <a:pPr lvl="2"/>
            <a:r>
              <a:rPr lang="zh-TW" altLang="en-US" dirty="0" smtClean="0"/>
              <a:t>到期月份為 </a:t>
            </a:r>
            <a:r>
              <a:rPr lang="en-US" altLang="zh-TW" dirty="0" smtClean="0"/>
              <a:t>: 202203</a:t>
            </a:r>
          </a:p>
          <a:p>
            <a:pPr lvl="2"/>
            <a:r>
              <a:rPr lang="zh-TW" altLang="en-US" dirty="0"/>
              <a:t>履約價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 1760</a:t>
            </a:r>
          </a:p>
          <a:p>
            <a:pPr lvl="2"/>
            <a:r>
              <a:rPr lang="en-US" altLang="zh-TW" dirty="0" smtClean="0"/>
              <a:t>Call</a:t>
            </a:r>
            <a:r>
              <a:rPr lang="zh-TW" altLang="en-US" dirty="0" smtClean="0"/>
              <a:t>商品</a:t>
            </a:r>
            <a:r>
              <a:rPr lang="zh-TW" altLang="en-US" dirty="0"/>
              <a:t>代碼 </a:t>
            </a:r>
            <a:r>
              <a:rPr lang="en-US" altLang="zh-TW" dirty="0"/>
              <a:t>: </a:t>
            </a:r>
            <a:r>
              <a:rPr lang="en-US" altLang="zh-TW" dirty="0" smtClean="0"/>
              <a:t>TFO01760C2</a:t>
            </a:r>
          </a:p>
          <a:p>
            <a:pPr lvl="2"/>
            <a:r>
              <a:rPr lang="en-US" altLang="zh-TW" dirty="0" smtClean="0"/>
              <a:t>Put</a:t>
            </a:r>
            <a:r>
              <a:rPr lang="zh-TW" altLang="en-US" dirty="0" smtClean="0"/>
              <a:t>商品代碼</a:t>
            </a:r>
            <a:r>
              <a:rPr lang="en-US" altLang="zh-TW" dirty="0"/>
              <a:t>: </a:t>
            </a:r>
            <a:r>
              <a:rPr lang="en-US" altLang="zh-TW" dirty="0" smtClean="0"/>
              <a:t>TFO01760O2</a:t>
            </a:r>
          </a:p>
          <a:p>
            <a:pPr lvl="1"/>
            <a:r>
              <a:rPr lang="zh-TW" altLang="en-US" dirty="0"/>
              <a:t>最小跳動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未滿</a:t>
            </a:r>
            <a:r>
              <a:rPr lang="en-US" altLang="zh-TW" dirty="0" smtClean="0"/>
              <a:t>2</a:t>
            </a:r>
            <a:r>
              <a:rPr lang="zh-TW" altLang="en-US" dirty="0" smtClean="0"/>
              <a:t>點</a:t>
            </a:r>
            <a:r>
              <a:rPr lang="zh-TW" altLang="en-US" dirty="0"/>
              <a:t>：</a:t>
            </a:r>
            <a:r>
              <a:rPr lang="en-US" altLang="zh-TW" dirty="0" smtClean="0"/>
              <a:t>0.02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2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</a:t>
            </a:r>
            <a:r>
              <a:rPr lang="zh-TW" altLang="en-US" dirty="0"/>
              <a:t>：</a:t>
            </a:r>
            <a:r>
              <a:rPr lang="en-US" altLang="zh-TW" dirty="0" smtClean="0"/>
              <a:t>0.1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點：</a:t>
            </a:r>
            <a:r>
              <a:rPr lang="en-US" altLang="zh-TW" dirty="0" smtClean="0"/>
              <a:t>0.2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100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50</a:t>
            </a:r>
            <a:r>
              <a:rPr lang="zh-TW" altLang="en-US" dirty="0" smtClean="0"/>
              <a:t>點：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200</a:t>
            </a:r>
            <a:r>
              <a:rPr lang="zh-TW" altLang="en-US" dirty="0" smtClean="0"/>
              <a:t>點</a:t>
            </a:r>
            <a:r>
              <a:rPr lang="zh-TW" altLang="en-US" dirty="0"/>
              <a:t>以上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20" y="1845730"/>
            <a:ext cx="706853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個股選擇權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647486"/>
            <a:ext cx="11429999" cy="5102449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zh-TW" altLang="en-US" dirty="0" smtClean="0"/>
              <a:t>契約價值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每點</a:t>
            </a:r>
            <a:r>
              <a:rPr lang="en-US" altLang="zh-TW" dirty="0" smtClean="0">
                <a:solidFill>
                  <a:srgbClr val="FF0000"/>
                </a:solidFill>
              </a:rPr>
              <a:t>2000</a:t>
            </a:r>
            <a:r>
              <a:rPr lang="zh-TW" altLang="en-US" dirty="0" smtClean="0"/>
              <a:t>股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兩張股票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標的為</a:t>
            </a:r>
            <a:r>
              <a:rPr lang="en-US" altLang="zh-TW" dirty="0"/>
              <a:t>ETF</a:t>
            </a:r>
            <a:r>
              <a:rPr lang="zh-TW" altLang="en-US" dirty="0"/>
              <a:t>則為</a:t>
            </a:r>
            <a:r>
              <a:rPr lang="en-US" altLang="zh-TW" dirty="0"/>
              <a:t>10000</a:t>
            </a:r>
            <a:r>
              <a:rPr lang="zh-TW" altLang="en-US" dirty="0" smtClean="0"/>
              <a:t>股</a:t>
            </a:r>
            <a:r>
              <a:rPr lang="en-US" altLang="zh-TW" dirty="0" smtClean="0"/>
              <a:t>(10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代碼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個股選</a:t>
            </a:r>
            <a:r>
              <a:rPr lang="zh-TW" altLang="en-US" dirty="0" smtClean="0"/>
              <a:t>代號</a:t>
            </a:r>
            <a:r>
              <a:rPr lang="en-US" altLang="zh-TW" dirty="0" smtClean="0"/>
              <a:t>+O</a:t>
            </a:r>
          </a:p>
          <a:p>
            <a:pPr lvl="1"/>
            <a:r>
              <a:rPr lang="en-US" altLang="zh-TW" dirty="0" smtClean="0"/>
              <a:t>Ex : </a:t>
            </a:r>
          </a:p>
          <a:p>
            <a:pPr lvl="2"/>
            <a:r>
              <a:rPr lang="zh-TW" altLang="en-US" dirty="0" smtClean="0"/>
              <a:t>商品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遠東新 </a:t>
            </a:r>
            <a:r>
              <a:rPr lang="en-US" altLang="zh-TW" dirty="0" smtClean="0"/>
              <a:t>CR</a:t>
            </a:r>
          </a:p>
          <a:p>
            <a:pPr lvl="2"/>
            <a:r>
              <a:rPr lang="zh-TW" altLang="en-US" dirty="0" smtClean="0"/>
              <a:t>到期月份為 </a:t>
            </a:r>
            <a:r>
              <a:rPr lang="en-US" altLang="zh-TW" dirty="0" smtClean="0"/>
              <a:t>: 202203</a:t>
            </a:r>
          </a:p>
          <a:p>
            <a:pPr lvl="2"/>
            <a:r>
              <a:rPr lang="zh-TW" altLang="en-US" dirty="0"/>
              <a:t>履約價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 20.5</a:t>
            </a:r>
          </a:p>
          <a:p>
            <a:pPr lvl="2"/>
            <a:r>
              <a:rPr lang="en-US" altLang="zh-TW" dirty="0" smtClean="0"/>
              <a:t>Call</a:t>
            </a:r>
            <a:r>
              <a:rPr lang="zh-TW" altLang="en-US" dirty="0" smtClean="0"/>
              <a:t>商品</a:t>
            </a:r>
            <a:r>
              <a:rPr lang="zh-TW" altLang="en-US" dirty="0"/>
              <a:t>代碼 </a:t>
            </a:r>
            <a:r>
              <a:rPr lang="en-US" altLang="zh-TW" dirty="0"/>
              <a:t>: </a:t>
            </a:r>
            <a:r>
              <a:rPr lang="en-US" altLang="zh-TW" dirty="0" smtClean="0"/>
              <a:t>CRO00205C2</a:t>
            </a:r>
          </a:p>
          <a:p>
            <a:pPr lvl="2"/>
            <a:r>
              <a:rPr lang="en-US" altLang="zh-TW" dirty="0" smtClean="0"/>
              <a:t>Put</a:t>
            </a:r>
            <a:r>
              <a:rPr lang="zh-TW" altLang="en-US" dirty="0" smtClean="0"/>
              <a:t>商品代碼</a:t>
            </a:r>
            <a:r>
              <a:rPr lang="en-US" altLang="zh-TW" dirty="0"/>
              <a:t>: </a:t>
            </a:r>
            <a:r>
              <a:rPr lang="en-US" altLang="zh-TW" dirty="0" smtClean="0"/>
              <a:t>CRO00205O2</a:t>
            </a:r>
          </a:p>
          <a:p>
            <a:pPr lvl="2"/>
            <a:r>
              <a:rPr lang="zh-TW" altLang="en-US" dirty="0" smtClean="0"/>
              <a:t>履約價格</a:t>
            </a:r>
            <a:r>
              <a:rPr lang="zh-TW" altLang="en-US" dirty="0" smtClean="0"/>
              <a:t>先</a:t>
            </a:r>
            <a:r>
              <a:rPr lang="zh-TW" altLang="en-US" dirty="0"/>
              <a:t>*</a:t>
            </a:r>
            <a:r>
              <a:rPr lang="en-US" altLang="zh-TW" dirty="0" smtClean="0"/>
              <a:t>10</a:t>
            </a:r>
            <a:r>
              <a:rPr lang="zh-TW" altLang="en-US" dirty="0" smtClean="0"/>
              <a:t>再在前面補</a:t>
            </a:r>
            <a:r>
              <a:rPr lang="en-US" altLang="zh-TW" dirty="0" smtClean="0"/>
              <a:t>0</a:t>
            </a:r>
            <a:r>
              <a:rPr lang="zh-TW" altLang="en-US" dirty="0" smtClean="0"/>
              <a:t>至五位數，合約反向拆解需先判斷標的價格所在區間，才可得正確履約價</a:t>
            </a:r>
            <a:endParaRPr lang="en-US" altLang="zh-TW" dirty="0" smtClean="0"/>
          </a:p>
          <a:p>
            <a:pPr lvl="1"/>
            <a:r>
              <a:rPr lang="zh-TW" altLang="en-US" dirty="0"/>
              <a:t>最小跳動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未滿</a:t>
            </a:r>
            <a:r>
              <a:rPr lang="en-US" altLang="zh-TW" dirty="0" smtClean="0"/>
              <a:t>5</a:t>
            </a:r>
            <a:r>
              <a:rPr lang="zh-TW" altLang="en-US" dirty="0" smtClean="0"/>
              <a:t>點</a:t>
            </a:r>
            <a:r>
              <a:rPr lang="zh-TW" altLang="en-US" dirty="0"/>
              <a:t>：</a:t>
            </a:r>
            <a:r>
              <a:rPr lang="en-US" altLang="zh-TW" dirty="0" smtClean="0"/>
              <a:t>0.01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5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15</a:t>
            </a:r>
            <a:r>
              <a:rPr lang="zh-TW" altLang="en-US" dirty="0" smtClean="0"/>
              <a:t>點</a:t>
            </a:r>
            <a:r>
              <a:rPr lang="zh-TW" altLang="en-US" dirty="0"/>
              <a:t>：</a:t>
            </a:r>
            <a:r>
              <a:rPr lang="en-US" altLang="zh-TW" dirty="0" smtClean="0"/>
              <a:t>0.05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15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點：</a:t>
            </a:r>
            <a:r>
              <a:rPr lang="en-US" altLang="zh-TW" dirty="0" smtClean="0"/>
              <a:t>0.1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50</a:t>
            </a:r>
            <a:r>
              <a:rPr lang="zh-TW" altLang="en-US" dirty="0" smtClean="0"/>
              <a:t>點</a:t>
            </a:r>
            <a:r>
              <a:rPr lang="zh-TW" altLang="en-US" dirty="0"/>
              <a:t>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150</a:t>
            </a:r>
            <a:r>
              <a:rPr lang="zh-TW" altLang="en-US" dirty="0" smtClean="0"/>
              <a:t>點：</a:t>
            </a:r>
            <a:r>
              <a:rPr lang="en-US" altLang="zh-TW" dirty="0" smtClean="0"/>
              <a:t>0.5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150</a:t>
            </a:r>
            <a:r>
              <a:rPr lang="zh-TW" altLang="en-US" dirty="0"/>
              <a:t>點以上，</a:t>
            </a:r>
            <a:r>
              <a:rPr lang="zh-TW" altLang="en-US" dirty="0" smtClean="0"/>
              <a:t>未滿</a:t>
            </a:r>
            <a:r>
              <a:rPr lang="en-US" altLang="zh-TW" dirty="0" smtClean="0"/>
              <a:t>1000</a:t>
            </a:r>
            <a:r>
              <a:rPr lang="zh-TW" altLang="en-US" dirty="0"/>
              <a:t>點：</a:t>
            </a:r>
            <a:r>
              <a:rPr lang="en-US" altLang="zh-TW" dirty="0"/>
              <a:t>1</a:t>
            </a:r>
            <a:r>
              <a:rPr lang="zh-TW" altLang="en-US" dirty="0"/>
              <a:t>點</a:t>
            </a:r>
            <a:endParaRPr lang="en-US" altLang="zh-TW" dirty="0"/>
          </a:p>
          <a:p>
            <a:pPr lvl="2"/>
            <a:r>
              <a:rPr lang="en-US" altLang="zh-TW" dirty="0" smtClean="0"/>
              <a:t>1000</a:t>
            </a:r>
            <a:r>
              <a:rPr lang="zh-TW" altLang="en-US" dirty="0" smtClean="0"/>
              <a:t>點</a:t>
            </a:r>
            <a:r>
              <a:rPr lang="zh-TW" altLang="en-US" dirty="0"/>
              <a:t>以上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079" y="1720328"/>
            <a:ext cx="5592733" cy="26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過往研究小結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研究結果 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策略 </a:t>
            </a:r>
            <a:r>
              <a:rPr lang="en-US" altLang="zh-TW" dirty="0" smtClean="0"/>
              <a:t>: Put-Call-Parity</a:t>
            </a:r>
          </a:p>
          <a:p>
            <a:pPr lvl="2"/>
            <a:r>
              <a:rPr lang="en-US" altLang="zh-TW" dirty="0" smtClean="0"/>
              <a:t>Spread = Call + Strike *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(-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) – Put – </a:t>
            </a:r>
            <a:r>
              <a:rPr lang="en-US" altLang="zh-TW" dirty="0" err="1" smtClean="0"/>
              <a:t>Fut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(-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Where r = 0.01/year, t = </a:t>
            </a:r>
            <a:r>
              <a:rPr lang="en-US" altLang="zh-TW" dirty="0" err="1" smtClean="0"/>
              <a:t>days_to_maturity</a:t>
            </a:r>
            <a:r>
              <a:rPr lang="en-US" altLang="zh-TW" dirty="0" smtClean="0"/>
              <a:t> / 252</a:t>
            </a:r>
          </a:p>
          <a:p>
            <a:pPr lvl="2"/>
            <a:r>
              <a:rPr lang="zh-TW" altLang="en-US" dirty="0" smtClean="0"/>
              <a:t>以</a:t>
            </a:r>
            <a:r>
              <a:rPr lang="zh-TW" altLang="en-US" dirty="0" smtClean="0">
                <a:solidFill>
                  <a:srgbClr val="FF0000"/>
                </a:solidFill>
              </a:rPr>
              <a:t>成交價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spread</a:t>
            </a:r>
            <a:r>
              <a:rPr lang="zh-TW" altLang="en-US" dirty="0" smtClean="0"/>
              <a:t>並以成交價下委託，可以有獲利機會，但是不容易成交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回測假設中，委託後的新成交價不等於或未穿越委託價則視為未成交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委託</a:t>
            </a:r>
            <a:r>
              <a:rPr lang="zh-TW" altLang="en-US" dirty="0" smtClean="0">
                <a:solidFill>
                  <a:srgbClr val="FF0000"/>
                </a:solidFill>
              </a:rPr>
              <a:t>價</a:t>
            </a:r>
            <a:r>
              <a:rPr lang="en-US" altLang="zh-TW" dirty="0" smtClean="0">
                <a:solidFill>
                  <a:srgbClr val="FF0000"/>
                </a:solidFill>
              </a:rPr>
              <a:t>(Bid-Ask)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spread</a:t>
            </a:r>
            <a:r>
              <a:rPr lang="zh-TW" altLang="en-US" dirty="0" smtClean="0"/>
              <a:t>，則另一邊會無法</a:t>
            </a:r>
            <a:r>
              <a:rPr lang="en-US" altLang="zh-TW" dirty="0" smtClean="0"/>
              <a:t>unwind</a:t>
            </a:r>
            <a:r>
              <a:rPr lang="zh-TW" altLang="en-US" dirty="0" smtClean="0"/>
              <a:t>直到收盤前出場。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以上回測過程皆不</a:t>
            </a:r>
            <a:r>
              <a:rPr lang="zh-TW" altLang="en-US" dirty="0"/>
              <a:t>留</a:t>
            </a:r>
            <a:r>
              <a:rPr lang="zh-TW" altLang="en-US" dirty="0" smtClean="0"/>
              <a:t>倉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進行中的研究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進場後放至</a:t>
            </a:r>
            <a:r>
              <a:rPr lang="zh-TW" altLang="en-US" dirty="0" smtClean="0"/>
              <a:t>到期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10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47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流動性比較</a:t>
            </a:r>
            <a:endParaRPr lang="en-US" altLang="zh-TW" dirty="0" smtClean="0"/>
          </a:p>
          <a:p>
            <a:r>
              <a:rPr lang="zh-TW" altLang="en-US" dirty="0" smtClean="0"/>
              <a:t>期貨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選擇權</a:t>
            </a:r>
            <a:r>
              <a:rPr lang="en-US" altLang="zh-TW" dirty="0" smtClean="0"/>
              <a:t>-</a:t>
            </a:r>
            <a:r>
              <a:rPr lang="zh-TW" altLang="en-US" dirty="0" smtClean="0"/>
              <a:t>共同條件</a:t>
            </a:r>
            <a:endParaRPr lang="en-US" altLang="zh-TW" dirty="0" smtClean="0"/>
          </a:p>
          <a:p>
            <a:r>
              <a:rPr lang="zh-TW" altLang="en-US" dirty="0" smtClean="0"/>
              <a:t>期貨市場</a:t>
            </a:r>
            <a:endParaRPr lang="en-US" altLang="zh-TW" dirty="0" smtClean="0"/>
          </a:p>
          <a:p>
            <a:pPr lvl="1"/>
            <a:r>
              <a:rPr lang="zh-TW" altLang="en-US" dirty="0"/>
              <a:t>指數</a:t>
            </a:r>
            <a:r>
              <a:rPr lang="zh-TW" altLang="en-US" dirty="0" smtClean="0"/>
              <a:t>期貨</a:t>
            </a:r>
            <a:endParaRPr lang="en-US" altLang="zh-TW" dirty="0" smtClean="0"/>
          </a:p>
          <a:p>
            <a:pPr lvl="1"/>
            <a:r>
              <a:rPr lang="zh-TW" altLang="en-US" dirty="0"/>
              <a:t>個股</a:t>
            </a:r>
            <a:r>
              <a:rPr lang="zh-TW" altLang="en-US" dirty="0" smtClean="0"/>
              <a:t>期貨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ETF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>
                <a:hlinkClick r:id="rId3"/>
              </a:rPr>
              <a:t>商品</a:t>
            </a:r>
            <a:endParaRPr lang="en-US" altLang="zh-TW" dirty="0" smtClean="0"/>
          </a:p>
          <a:p>
            <a:pPr lvl="1"/>
            <a:r>
              <a:rPr lang="zh-TW" altLang="en-US" dirty="0">
                <a:hlinkClick r:id="rId4"/>
              </a:rPr>
              <a:t>匯率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zh-TW" altLang="en-US" dirty="0"/>
              <a:t>權</a:t>
            </a:r>
            <a:r>
              <a:rPr lang="zh-TW" altLang="en-US" dirty="0" smtClean="0"/>
              <a:t>市場</a:t>
            </a:r>
            <a:endParaRPr lang="en-US" altLang="zh-TW" dirty="0" smtClean="0"/>
          </a:p>
          <a:p>
            <a:pPr lvl="1"/>
            <a:r>
              <a:rPr lang="zh-TW" altLang="en-US" dirty="0"/>
              <a:t>指數選擇</a:t>
            </a:r>
            <a:r>
              <a:rPr lang="zh-TW" altLang="en-US" dirty="0" smtClean="0"/>
              <a:t>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個股選擇權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ETF)</a:t>
            </a:r>
          </a:p>
          <a:p>
            <a:pPr lvl="1"/>
            <a:r>
              <a:rPr lang="zh-TW" altLang="en-US" dirty="0" smtClean="0">
                <a:hlinkClick r:id="rId5"/>
              </a:rPr>
              <a:t>商品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黃金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>
                <a:hlinkClick r:id="rId6"/>
              </a:rPr>
              <a:t>匯率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美元兌人民幣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4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流動性比較</a:t>
            </a: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台灣整體市場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期貨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ETF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選擇權</a:t>
            </a:r>
            <a:endParaRPr lang="en-US" altLang="zh-TW" dirty="0" smtClean="0"/>
          </a:p>
          <a:p>
            <a:r>
              <a:rPr lang="zh-TW" altLang="en-US" dirty="0" smtClean="0"/>
              <a:t>期貨市場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</a:t>
            </a:r>
            <a:r>
              <a:rPr lang="en-US" altLang="zh-TW" dirty="0" smtClean="0"/>
              <a:t>,</a:t>
            </a:r>
            <a:r>
              <a:rPr lang="zh-TW" altLang="en-US" dirty="0" smtClean="0"/>
              <a:t>金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</a:t>
            </a:r>
            <a:r>
              <a:rPr lang="zh-TW" altLang="en-US" dirty="0"/>
              <a:t>股票 </a:t>
            </a:r>
            <a:r>
              <a:rPr lang="en-US" altLang="zh-TW" dirty="0" smtClean="0"/>
              <a:t>&gt;= ETF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/>
              <a:t>指數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) </a:t>
            </a:r>
            <a:r>
              <a:rPr lang="en-US" altLang="zh-TW" dirty="0"/>
              <a:t>&gt;</a:t>
            </a:r>
            <a:r>
              <a:rPr lang="zh-TW" altLang="en-US" dirty="0" smtClean="0"/>
              <a:t> 商品</a:t>
            </a:r>
            <a:r>
              <a:rPr lang="en-US" altLang="zh-TW" dirty="0" smtClean="0"/>
              <a:t>/</a:t>
            </a:r>
            <a:r>
              <a:rPr lang="zh-TW" altLang="en-US" dirty="0" smtClean="0"/>
              <a:t>外匯</a:t>
            </a:r>
            <a:endParaRPr lang="en-US" altLang="zh-TW" dirty="0" smtClean="0"/>
          </a:p>
          <a:p>
            <a:r>
              <a:rPr lang="zh-TW" altLang="en-US" dirty="0"/>
              <a:t>選擇</a:t>
            </a:r>
            <a:r>
              <a:rPr lang="zh-TW" altLang="en-US" dirty="0" smtClean="0"/>
              <a:t>權</a:t>
            </a:r>
            <a:r>
              <a:rPr lang="zh-TW" altLang="en-US" dirty="0"/>
              <a:t>市場</a:t>
            </a:r>
            <a:endParaRPr lang="en-US" altLang="zh-TW" dirty="0" smtClean="0"/>
          </a:p>
          <a:p>
            <a:pPr lvl="1"/>
            <a:r>
              <a:rPr lang="zh-TW" altLang="en-US" dirty="0"/>
              <a:t>指數</a:t>
            </a:r>
            <a:r>
              <a:rPr lang="en-US" altLang="zh-TW" dirty="0"/>
              <a:t>(</a:t>
            </a:r>
            <a:r>
              <a:rPr lang="zh-TW" altLang="en-US" dirty="0"/>
              <a:t>台</a:t>
            </a:r>
            <a:r>
              <a:rPr lang="en-US" altLang="zh-TW" dirty="0"/>
              <a:t>,</a:t>
            </a:r>
            <a:r>
              <a:rPr lang="zh-TW" altLang="en-US" dirty="0"/>
              <a:t>電</a:t>
            </a:r>
            <a:r>
              <a:rPr lang="en-US" altLang="zh-TW" dirty="0"/>
              <a:t>,</a:t>
            </a:r>
            <a:r>
              <a:rPr lang="zh-TW" altLang="en-US" dirty="0"/>
              <a:t>金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 </a:t>
            </a:r>
            <a:r>
              <a:rPr lang="zh-TW" altLang="en-US" dirty="0"/>
              <a:t>股票 </a:t>
            </a:r>
            <a:r>
              <a:rPr lang="en-US" altLang="zh-TW" dirty="0"/>
              <a:t>&gt;= ETF</a:t>
            </a:r>
            <a:r>
              <a:rPr lang="zh-TW" altLang="en-US" dirty="0"/>
              <a:t> 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 指數</a:t>
            </a:r>
            <a:r>
              <a:rPr lang="en-US" altLang="zh-TW" dirty="0"/>
              <a:t>(</a:t>
            </a:r>
            <a:r>
              <a:rPr lang="zh-TW" altLang="en-US" dirty="0"/>
              <a:t>其他</a:t>
            </a:r>
            <a:r>
              <a:rPr lang="en-US" altLang="zh-TW" dirty="0"/>
              <a:t>) 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 </a:t>
            </a:r>
            <a:r>
              <a:rPr lang="zh-TW" altLang="en-US" dirty="0"/>
              <a:t>商品</a:t>
            </a:r>
            <a:r>
              <a:rPr lang="en-US" altLang="zh-TW" dirty="0"/>
              <a:t>/</a:t>
            </a:r>
            <a:r>
              <a:rPr lang="zh-TW" altLang="en-US" dirty="0"/>
              <a:t>外匯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8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期貨</a:t>
            </a:r>
            <a:r>
              <a:rPr lang="en-US" altLang="zh-TW" dirty="0"/>
              <a:t>/</a:t>
            </a:r>
            <a:r>
              <a:rPr lang="zh-TW" altLang="en-US" dirty="0"/>
              <a:t>選擇權</a:t>
            </a:r>
            <a:r>
              <a:rPr lang="en-US" altLang="zh-TW" dirty="0"/>
              <a:t>-</a:t>
            </a:r>
            <a:r>
              <a:rPr lang="zh-TW" altLang="en-US" dirty="0"/>
              <a:t>共同條件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交易時間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日盤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08:45~13:45</a:t>
            </a:r>
          </a:p>
          <a:p>
            <a:pPr lvl="2"/>
            <a:r>
              <a:rPr lang="zh-TW" altLang="en-US" dirty="0"/>
              <a:t>夜盤</a:t>
            </a:r>
            <a:r>
              <a:rPr lang="en-US" altLang="zh-TW" dirty="0"/>
              <a:t>(T+1</a:t>
            </a:r>
            <a:r>
              <a:rPr lang="zh-TW" altLang="en-US" dirty="0"/>
              <a:t>盤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15:00~05:00(</a:t>
            </a:r>
            <a:r>
              <a:rPr lang="zh-TW" altLang="en-US" dirty="0" smtClean="0"/>
              <a:t>隔日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僅部分商品有</a:t>
            </a:r>
            <a:r>
              <a:rPr lang="en-US" altLang="zh-TW" dirty="0" smtClean="0">
                <a:solidFill>
                  <a:srgbClr val="FF0000"/>
                </a:solidFill>
              </a:rPr>
              <a:t>T+1</a:t>
            </a:r>
            <a:r>
              <a:rPr lang="zh-TW" altLang="en-US" dirty="0" smtClean="0">
                <a:solidFill>
                  <a:srgbClr val="FF0000"/>
                </a:solidFill>
              </a:rPr>
              <a:t>盤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可交易</a:t>
            </a:r>
            <a:r>
              <a:rPr lang="zh-TW" altLang="en-US" dirty="0"/>
              <a:t>月份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3</a:t>
            </a:r>
            <a:r>
              <a:rPr lang="zh-TW" altLang="en-US" dirty="0"/>
              <a:t>個連續月再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季月，</a:t>
            </a:r>
            <a:r>
              <a:rPr lang="zh-TW" altLang="en-US" dirty="0" smtClean="0"/>
              <a:t>共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月分</a:t>
            </a:r>
            <a:endParaRPr lang="en-US" altLang="zh-TW" dirty="0"/>
          </a:p>
          <a:p>
            <a:pPr lvl="2"/>
            <a:r>
              <a:rPr lang="en-US" altLang="zh-TW" dirty="0"/>
              <a:t>EX: </a:t>
            </a:r>
            <a:r>
              <a:rPr lang="zh-TW" altLang="en-US" dirty="0"/>
              <a:t>以今日來說，最近一個到期日是</a:t>
            </a:r>
            <a:r>
              <a:rPr lang="en-US" altLang="zh-TW" dirty="0"/>
              <a:t>3/16</a:t>
            </a:r>
            <a:r>
              <a:rPr lang="zh-TW" altLang="en-US" dirty="0"/>
              <a:t>，故市場上可交易月份為</a:t>
            </a:r>
            <a:r>
              <a:rPr lang="en-US" altLang="zh-TW" dirty="0"/>
              <a:t>:</a:t>
            </a:r>
            <a:r>
              <a:rPr lang="en-US" altLang="zh-TW" dirty="0" smtClean="0"/>
              <a:t>3,4,5,6,9</a:t>
            </a:r>
            <a:r>
              <a:rPr lang="zh-TW" altLang="en-US" dirty="0" smtClean="0"/>
              <a:t> </a:t>
            </a:r>
            <a:r>
              <a:rPr lang="en-US" altLang="zh-TW" dirty="0" smtClean="0"/>
              <a:t>(2,3,4,6,9)</a:t>
            </a:r>
          </a:p>
          <a:p>
            <a:pPr lvl="2"/>
            <a:r>
              <a:rPr lang="zh-TW" altLang="en-US" dirty="0" smtClean="0"/>
              <a:t>新</a:t>
            </a:r>
            <a:r>
              <a:rPr lang="zh-TW" altLang="en-US" dirty="0"/>
              <a:t>月份合約</a:t>
            </a:r>
            <a:r>
              <a:rPr lang="zh-TW" altLang="en-US" dirty="0" smtClean="0"/>
              <a:t>在</a:t>
            </a:r>
            <a:r>
              <a:rPr lang="zh-TW" altLang="en-US" dirty="0"/>
              <a:t>結算日的下一個交易日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 smtClean="0"/>
              <a:t>)</a:t>
            </a:r>
            <a:r>
              <a:rPr lang="zh-TW" altLang="en-US" dirty="0"/>
              <a:t>開始交易</a:t>
            </a:r>
            <a:endParaRPr lang="en-US" altLang="zh-TW" dirty="0"/>
          </a:p>
          <a:p>
            <a:pPr lvl="1"/>
            <a:r>
              <a:rPr lang="zh-TW" altLang="en-US" dirty="0"/>
              <a:t>到期日為每個月的</a:t>
            </a:r>
            <a:r>
              <a:rPr lang="zh-TW" altLang="en-US" dirty="0">
                <a:solidFill>
                  <a:srgbClr val="FF0000"/>
                </a:solidFill>
              </a:rPr>
              <a:t>第三個</a:t>
            </a:r>
            <a:r>
              <a:rPr lang="zh-TW" altLang="en-US" dirty="0" smtClean="0">
                <a:solidFill>
                  <a:srgbClr val="FF0000"/>
                </a:solidFill>
              </a:rPr>
              <a:t>星期三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結算日即到期</a:t>
            </a:r>
            <a:r>
              <a:rPr lang="zh-TW" altLang="en-US" dirty="0" smtClean="0"/>
              <a:t>日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最後交易日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，遇假日</a:t>
            </a:r>
            <a:r>
              <a:rPr lang="en-US" altLang="zh-TW" dirty="0" smtClean="0"/>
              <a:t>(</a:t>
            </a:r>
            <a:r>
              <a:rPr lang="zh-TW" altLang="en-US" dirty="0" smtClean="0"/>
              <a:t>天災</a:t>
            </a:r>
            <a:r>
              <a:rPr lang="en-US" altLang="zh-TW" dirty="0" smtClean="0"/>
              <a:t>)</a:t>
            </a:r>
            <a:r>
              <a:rPr lang="zh-TW" altLang="en-US" dirty="0" smtClean="0"/>
              <a:t>遞延至下一交易日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/>
              </a:rPr>
              <a:t>結算價</a:t>
            </a:r>
            <a:r>
              <a:rPr lang="zh-TW" altLang="en-US" dirty="0" smtClean="0"/>
              <a:t>以</a:t>
            </a:r>
            <a:r>
              <a:rPr lang="zh-TW" altLang="en-US" dirty="0"/>
              <a:t>標的之最後</a:t>
            </a:r>
            <a:r>
              <a:rPr lang="en-US" altLang="zh-TW" dirty="0"/>
              <a:t>30</a:t>
            </a:r>
            <a:r>
              <a:rPr lang="zh-TW" altLang="en-US" dirty="0"/>
              <a:t>分鐘</a:t>
            </a:r>
            <a:r>
              <a:rPr lang="zh-TW" altLang="en-US" dirty="0" smtClean="0"/>
              <a:t>之簡單算數平均價訂</a:t>
            </a:r>
            <a:endParaRPr lang="en-US" altLang="zh-TW" dirty="0" smtClean="0"/>
          </a:p>
          <a:p>
            <a:pPr lvl="1"/>
            <a:r>
              <a:rPr lang="zh-TW" altLang="en-US" dirty="0"/>
              <a:t>漲跌幅限制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期貨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前一一般交易日</a:t>
            </a:r>
            <a:r>
              <a:rPr lang="en-US" altLang="zh-TW" dirty="0" smtClean="0"/>
              <a:t>(T</a:t>
            </a:r>
            <a:r>
              <a:rPr lang="zh-TW" altLang="en-US" dirty="0" smtClean="0"/>
              <a:t>盤</a:t>
            </a:r>
            <a:r>
              <a:rPr lang="en-US" altLang="zh-TW" dirty="0" smtClean="0"/>
              <a:t>)</a:t>
            </a:r>
            <a:r>
              <a:rPr lang="zh-TW" altLang="en-US" dirty="0" smtClean="0"/>
              <a:t>結算價之上下</a:t>
            </a:r>
            <a:r>
              <a:rPr lang="en-US" altLang="zh-TW" dirty="0" smtClean="0"/>
              <a:t>10%</a:t>
            </a:r>
          </a:p>
          <a:p>
            <a:pPr lvl="2"/>
            <a:r>
              <a:rPr lang="zh-TW" altLang="en-US" dirty="0"/>
              <a:t>選擇</a:t>
            </a:r>
            <a:r>
              <a:rPr lang="zh-TW" altLang="en-US" dirty="0" smtClean="0"/>
              <a:t>權</a:t>
            </a:r>
            <a:r>
              <a:rPr lang="en-US" altLang="zh-TW" dirty="0" smtClean="0"/>
              <a:t>:</a:t>
            </a:r>
            <a:r>
              <a:rPr lang="zh-TW" altLang="en-US" dirty="0" smtClean="0"/>
              <a:t>依標的之漲跌幅</a:t>
            </a:r>
            <a:r>
              <a:rPr lang="en-US" altLang="zh-TW" dirty="0" smtClean="0"/>
              <a:t>10%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 : </a:t>
            </a:r>
            <a:r>
              <a:rPr lang="zh-TW" altLang="en-US" dirty="0" smtClean="0"/>
              <a:t>以台指選為例，若加權指數之漲停價差為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點，則台指選之漲停價差同為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67" y="367210"/>
            <a:ext cx="5027261" cy="10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期貨</a:t>
            </a:r>
            <a:r>
              <a:rPr lang="en-US" altLang="zh-TW" dirty="0"/>
              <a:t>/</a:t>
            </a:r>
            <a:r>
              <a:rPr lang="zh-TW" altLang="en-US" dirty="0"/>
              <a:t>選擇權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保證金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稅費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(Broker)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62644" y="1923868"/>
            <a:ext cx="5733356" cy="36718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520" y="1923867"/>
            <a:ext cx="5561768" cy="345446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2644" y="5926198"/>
            <a:ext cx="965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8"/>
              </a:rPr>
              <a:t>股票期貨保證金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依照各個標的風險不同有不同的保證金比例，最大</a:t>
            </a:r>
            <a:r>
              <a:rPr lang="en-US" altLang="zh-TW" dirty="0" smtClean="0"/>
              <a:t>25%</a:t>
            </a:r>
            <a:r>
              <a:rPr lang="zh-TW" altLang="en-US" dirty="0" smtClean="0"/>
              <a:t>，最小</a:t>
            </a:r>
            <a:r>
              <a:rPr lang="en-US" altLang="zh-TW" dirty="0" smtClean="0"/>
              <a:t>13.5%)</a:t>
            </a:r>
          </a:p>
          <a:p>
            <a:r>
              <a:rPr lang="zh-TW" altLang="en-US" dirty="0">
                <a:hlinkClick r:id="rId9"/>
              </a:rPr>
              <a:t>股票選擇權保證金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期貨</a:t>
            </a:r>
            <a:r>
              <a:rPr lang="en-US" altLang="zh-TW" dirty="0"/>
              <a:t>/</a:t>
            </a:r>
            <a:r>
              <a:rPr lang="zh-TW" altLang="en-US" dirty="0"/>
              <a:t>選擇權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到期月份代碼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838200" y="1778854"/>
            <a:ext cx="10515600" cy="4351338"/>
          </a:xfrm>
        </p:spPr>
        <p:txBody>
          <a:bodyPr/>
          <a:lstStyle/>
          <a:p>
            <a:pPr lvl="1"/>
            <a:r>
              <a:rPr lang="zh-TW" altLang="en-US" dirty="0"/>
              <a:t>年份代碼 </a:t>
            </a:r>
            <a:r>
              <a:rPr lang="en-US" altLang="zh-TW" dirty="0"/>
              <a:t>:</a:t>
            </a:r>
            <a:r>
              <a:rPr lang="zh-TW" altLang="en-US" dirty="0"/>
              <a:t> 西元年的尾數 </a:t>
            </a:r>
            <a:endParaRPr lang="en-US" altLang="zh-TW" dirty="0"/>
          </a:p>
          <a:p>
            <a:pPr lvl="1"/>
            <a:r>
              <a:rPr lang="en-US" altLang="zh-TW" dirty="0"/>
              <a:t>	Ex : 2020 -&gt; 0, 2021 -&gt; 1, 2022 -&gt; 2</a:t>
            </a:r>
          </a:p>
          <a:p>
            <a:pPr lvl="1"/>
            <a:r>
              <a:rPr lang="zh-TW" altLang="en-US" dirty="0"/>
              <a:t>月份代碼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72077"/>
              </p:ext>
            </p:extLst>
          </p:nvPr>
        </p:nvGraphicFramePr>
        <p:xfrm>
          <a:off x="1651087" y="3084044"/>
          <a:ext cx="10532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71">
                  <a:extLst>
                    <a:ext uri="{9D8B030D-6E8A-4147-A177-3AD203B41FA5}">
                      <a16:colId xmlns:a16="http://schemas.microsoft.com/office/drawing/2014/main" val="3722243148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2880927522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714452680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78216779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130300604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1358535809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569116518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139658535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8214158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705197112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743656426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3721984100"/>
                    </a:ext>
                  </a:extLst>
                </a:gridCol>
                <a:gridCol w="810171">
                  <a:extLst>
                    <a:ext uri="{9D8B030D-6E8A-4147-A177-3AD203B41FA5}">
                      <a16:colId xmlns:a16="http://schemas.microsoft.com/office/drawing/2014/main" val="243335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</a:t>
                      </a:r>
                      <a:r>
                        <a:rPr lang="en-US" altLang="zh-TW" sz="1100" dirty="0" smtClean="0"/>
                        <a:t>\</a:t>
                      </a:r>
                      <a:r>
                        <a:rPr lang="zh-TW" altLang="en-US" sz="1100" dirty="0" smtClean="0"/>
                        <a:t>月份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期貨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5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買權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5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賣權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3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9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加權指數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漲跌幅限制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 smtClean="0"/>
              <a:t>前一</a:t>
            </a:r>
            <a:r>
              <a:rPr lang="zh-TW" altLang="en-US" dirty="0"/>
              <a:t>一般交易日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/>
              <a:t>)</a:t>
            </a:r>
            <a:r>
              <a:rPr lang="zh-TW" altLang="en-US" dirty="0"/>
              <a:t>結算價之上下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加權指數期貨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最小跳動單位為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台指期，簡稱</a:t>
            </a:r>
            <a:r>
              <a:rPr lang="zh-TW" altLang="en-US" dirty="0" smtClean="0">
                <a:solidFill>
                  <a:srgbClr val="FF0000"/>
                </a:solidFill>
              </a:rPr>
              <a:t>大台 </a:t>
            </a:r>
            <a:r>
              <a:rPr lang="en-US" altLang="zh-TW" dirty="0" smtClean="0"/>
              <a:t>(TX)</a:t>
            </a:r>
          </a:p>
          <a:p>
            <a:pPr lvl="3"/>
            <a:r>
              <a:rPr lang="zh-TW" altLang="en-US" dirty="0" smtClean="0"/>
              <a:t>合約價值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每點</a:t>
            </a:r>
            <a:r>
              <a:rPr lang="en-US" altLang="zh-TW" dirty="0" smtClean="0">
                <a:solidFill>
                  <a:srgbClr val="C00000"/>
                </a:solidFill>
              </a:rPr>
              <a:t>200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(NTD)</a:t>
            </a:r>
          </a:p>
          <a:p>
            <a:pPr lvl="2"/>
            <a:r>
              <a:rPr lang="zh-TW" altLang="en-US" dirty="0"/>
              <a:t>小型台指</a:t>
            </a:r>
            <a:r>
              <a:rPr lang="zh-TW" altLang="en-US" dirty="0" smtClean="0"/>
              <a:t>期，簡稱</a:t>
            </a:r>
            <a:r>
              <a:rPr lang="zh-TW" altLang="en-US" dirty="0" smtClean="0">
                <a:solidFill>
                  <a:srgbClr val="FF0000"/>
                </a:solidFill>
              </a:rPr>
              <a:t>小台</a:t>
            </a:r>
            <a:r>
              <a:rPr lang="en-US" altLang="zh-TW" dirty="0" smtClean="0"/>
              <a:t>(MTX)</a:t>
            </a:r>
            <a:endParaRPr lang="en-US" altLang="zh-TW" dirty="0"/>
          </a:p>
          <a:p>
            <a:pPr lvl="3"/>
            <a:r>
              <a:rPr lang="zh-TW" altLang="en-US" dirty="0"/>
              <a:t>合約價值 </a:t>
            </a:r>
            <a:r>
              <a:rPr lang="en-US" altLang="zh-TW" dirty="0"/>
              <a:t>:</a:t>
            </a:r>
            <a:r>
              <a:rPr lang="zh-TW" altLang="en-US" dirty="0"/>
              <a:t> 每</a:t>
            </a:r>
            <a:r>
              <a:rPr lang="zh-TW" altLang="en-US" dirty="0" smtClean="0"/>
              <a:t>點</a:t>
            </a:r>
            <a:r>
              <a:rPr lang="en-US" altLang="zh-TW" dirty="0" smtClean="0">
                <a:solidFill>
                  <a:srgbClr val="C00000"/>
                </a:solidFill>
              </a:rPr>
              <a:t>50</a:t>
            </a:r>
            <a:r>
              <a:rPr lang="zh-TW" altLang="en-US" dirty="0" smtClean="0"/>
              <a:t>元</a:t>
            </a:r>
            <a:r>
              <a:rPr lang="en-US" altLang="zh-TW" dirty="0"/>
              <a:t>(NTD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20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電子指數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漲跌幅限制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 smtClean="0"/>
              <a:t>前一</a:t>
            </a:r>
            <a:r>
              <a:rPr lang="zh-TW" altLang="en-US" dirty="0"/>
              <a:t>一般交易日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/>
              <a:t>)</a:t>
            </a:r>
            <a:r>
              <a:rPr lang="zh-TW" altLang="en-US" dirty="0"/>
              <a:t>結算價之上下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電子指數期貨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最小跳動單位為 </a:t>
            </a:r>
            <a:r>
              <a:rPr lang="en-US" altLang="zh-TW" dirty="0" smtClean="0"/>
              <a:t>0.05 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zh-TW" altLang="en-US" dirty="0" smtClean="0"/>
              <a:t>電子期</a:t>
            </a:r>
            <a:r>
              <a:rPr lang="en-US" altLang="zh-TW" dirty="0" smtClean="0"/>
              <a:t>(TE)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zh-TW" altLang="en-US" dirty="0"/>
              <a:t>合約價值 </a:t>
            </a:r>
            <a:r>
              <a:rPr lang="en-US" altLang="zh-TW" dirty="0"/>
              <a:t>:</a:t>
            </a:r>
            <a:r>
              <a:rPr lang="zh-TW" altLang="en-US" dirty="0"/>
              <a:t> 每</a:t>
            </a:r>
            <a:r>
              <a:rPr lang="zh-TW" altLang="en-US" dirty="0" smtClean="0"/>
              <a:t>點</a:t>
            </a:r>
            <a:r>
              <a:rPr lang="en-US" altLang="zh-TW" dirty="0" smtClean="0">
                <a:solidFill>
                  <a:srgbClr val="C00000"/>
                </a:solidFill>
              </a:rPr>
              <a:t>4000</a:t>
            </a:r>
            <a:r>
              <a:rPr lang="zh-TW" altLang="en-US" dirty="0" smtClean="0"/>
              <a:t>元</a:t>
            </a:r>
            <a:r>
              <a:rPr lang="en-US" altLang="zh-TW" dirty="0"/>
              <a:t>(NTD)</a:t>
            </a:r>
          </a:p>
          <a:p>
            <a:pPr lvl="2"/>
            <a:r>
              <a:rPr lang="zh-TW" altLang="en-US" dirty="0" smtClean="0"/>
              <a:t>小型電子期</a:t>
            </a:r>
            <a:r>
              <a:rPr lang="en-US" altLang="zh-TW" dirty="0" smtClean="0"/>
              <a:t>(ZE)</a:t>
            </a:r>
          </a:p>
          <a:p>
            <a:pPr lvl="3"/>
            <a:r>
              <a:rPr lang="zh-TW" altLang="en-US" dirty="0" smtClean="0"/>
              <a:t>合約</a:t>
            </a:r>
            <a:r>
              <a:rPr lang="zh-TW" altLang="en-US" dirty="0"/>
              <a:t>價值 </a:t>
            </a:r>
            <a:r>
              <a:rPr lang="en-US" altLang="zh-TW" dirty="0"/>
              <a:t>:</a:t>
            </a:r>
            <a:r>
              <a:rPr lang="zh-TW" altLang="en-US" dirty="0"/>
              <a:t> 每</a:t>
            </a:r>
            <a:r>
              <a:rPr lang="zh-TW" altLang="en-US" dirty="0" smtClean="0"/>
              <a:t>點</a:t>
            </a:r>
            <a:r>
              <a:rPr lang="en-US" altLang="zh-TW" dirty="0" smtClean="0">
                <a:solidFill>
                  <a:srgbClr val="C00000"/>
                </a:solidFill>
              </a:rPr>
              <a:t>500</a:t>
            </a:r>
            <a:r>
              <a:rPr lang="zh-TW" altLang="en-US" dirty="0" smtClean="0"/>
              <a:t>元</a:t>
            </a:r>
            <a:r>
              <a:rPr lang="en-US" altLang="zh-TW" dirty="0"/>
              <a:t>(NTD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9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57B0-2E4E-4D68-A2A5-2E31A7FF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期貨市場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金融指數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3B92A7-0EE2-4F61-91BD-9A4E9B3391F6}"/>
              </a:ext>
            </a:extLst>
          </p:cNvPr>
          <p:cNvCxnSpPr/>
          <p:nvPr/>
        </p:nvCxnSpPr>
        <p:spPr>
          <a:xfrm>
            <a:off x="736359" y="1647486"/>
            <a:ext cx="109317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919CAEF-AE60-4536-8D73-E216EC2F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66784"/>
            <a:ext cx="2914286" cy="56288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3825" y="1825624"/>
            <a:ext cx="11429999" cy="478811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漲跌幅限制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 smtClean="0"/>
              <a:t>前一</a:t>
            </a:r>
            <a:r>
              <a:rPr lang="zh-TW" altLang="en-US" dirty="0"/>
              <a:t>一般交易日</a:t>
            </a:r>
            <a:r>
              <a:rPr lang="en-US" altLang="zh-TW" dirty="0"/>
              <a:t>(T</a:t>
            </a:r>
            <a:r>
              <a:rPr lang="zh-TW" altLang="en-US" dirty="0"/>
              <a:t>盤</a:t>
            </a:r>
            <a:r>
              <a:rPr lang="en-US" altLang="zh-TW" dirty="0"/>
              <a:t>)</a:t>
            </a:r>
            <a:r>
              <a:rPr lang="zh-TW" altLang="en-US" dirty="0"/>
              <a:t>結算價之上下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金融指數期貨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最小跳動單位為 </a:t>
            </a:r>
            <a:r>
              <a:rPr lang="en-US" altLang="zh-TW" dirty="0" smtClean="0"/>
              <a:t>0.2 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zh-TW" altLang="en-US" dirty="0" smtClean="0"/>
              <a:t>金融期 </a:t>
            </a:r>
            <a:r>
              <a:rPr lang="en-US" altLang="zh-TW" dirty="0" smtClean="0"/>
              <a:t>(TF)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zh-TW" altLang="en-US" dirty="0"/>
              <a:t>合約價值 </a:t>
            </a:r>
            <a:r>
              <a:rPr lang="en-US" altLang="zh-TW" dirty="0"/>
              <a:t>:</a:t>
            </a:r>
            <a:r>
              <a:rPr lang="zh-TW" altLang="en-US" dirty="0"/>
              <a:t> 每點</a:t>
            </a:r>
            <a:r>
              <a:rPr lang="en-US" altLang="zh-TW" dirty="0">
                <a:solidFill>
                  <a:srgbClr val="C00000"/>
                </a:solidFill>
              </a:rPr>
              <a:t>200</a:t>
            </a:r>
            <a:r>
              <a:rPr lang="zh-TW" altLang="en-US" dirty="0"/>
              <a:t>元</a:t>
            </a:r>
            <a:r>
              <a:rPr lang="en-US" altLang="zh-TW" dirty="0"/>
              <a:t>(NTD)</a:t>
            </a:r>
          </a:p>
          <a:p>
            <a:pPr lvl="2"/>
            <a:r>
              <a:rPr lang="zh-TW" altLang="en-US" dirty="0" smtClean="0"/>
              <a:t>小型金融期</a:t>
            </a:r>
            <a:r>
              <a:rPr lang="en-US" altLang="zh-TW" dirty="0" smtClean="0"/>
              <a:t>(ZF)</a:t>
            </a:r>
          </a:p>
          <a:p>
            <a:pPr lvl="3"/>
            <a:r>
              <a:rPr lang="zh-TW" altLang="en-US" dirty="0" smtClean="0"/>
              <a:t>合約</a:t>
            </a:r>
            <a:r>
              <a:rPr lang="zh-TW" altLang="en-US" dirty="0"/>
              <a:t>價值 </a:t>
            </a:r>
            <a:r>
              <a:rPr lang="en-US" altLang="zh-TW" dirty="0"/>
              <a:t>:</a:t>
            </a:r>
            <a:r>
              <a:rPr lang="zh-TW" altLang="en-US" dirty="0"/>
              <a:t> 每點</a:t>
            </a:r>
            <a:r>
              <a:rPr lang="en-US" altLang="zh-TW" dirty="0">
                <a:solidFill>
                  <a:srgbClr val="C00000"/>
                </a:solidFill>
              </a:rPr>
              <a:t>50</a:t>
            </a:r>
            <a:r>
              <a:rPr lang="zh-TW" altLang="en-US" dirty="0"/>
              <a:t>元</a:t>
            </a:r>
            <a:r>
              <a:rPr lang="en-US" altLang="zh-TW" dirty="0"/>
              <a:t>(NTD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1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1470</Words>
  <Application>Microsoft Office PowerPoint</Application>
  <PresentationFormat>寬螢幕</PresentationFormat>
  <Paragraphs>227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Office 佈景主題</vt:lpstr>
      <vt:lpstr>台灣 期/選 市場介紹</vt:lpstr>
      <vt:lpstr>OutLine</vt:lpstr>
      <vt:lpstr>流動性比較</vt:lpstr>
      <vt:lpstr>期貨/選擇權-共同條件 </vt:lpstr>
      <vt:lpstr>期貨/選擇權-保證金 - 稅費(Broker)</vt:lpstr>
      <vt:lpstr>期貨/選擇權-到期月份代碼</vt:lpstr>
      <vt:lpstr>期貨市場-加權指數(台)</vt:lpstr>
      <vt:lpstr>期貨市場-電子指數</vt:lpstr>
      <vt:lpstr>期貨市場-金融指數</vt:lpstr>
      <vt:lpstr>期貨市場-個股(含ETF)</vt:lpstr>
      <vt:lpstr>期貨市場-商品代碼組成</vt:lpstr>
      <vt:lpstr>選擇權市場-指數選擇權(台指選)</vt:lpstr>
      <vt:lpstr>選擇權市場-指數選擇權(電子選)</vt:lpstr>
      <vt:lpstr>選擇權市場-指數選擇權(金融選)</vt:lpstr>
      <vt:lpstr>選擇權市場-個股選擇權</vt:lpstr>
      <vt:lpstr>過往研究小結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交易槓桿</dc:title>
  <dc:creator>Trista</dc:creator>
  <cp:lastModifiedBy>User</cp:lastModifiedBy>
  <cp:revision>113</cp:revision>
  <dcterms:created xsi:type="dcterms:W3CDTF">2021-07-07T07:37:23Z</dcterms:created>
  <dcterms:modified xsi:type="dcterms:W3CDTF">2022-03-12T14:40:28Z</dcterms:modified>
</cp:coreProperties>
</file>