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0.xml.rels" ContentType="application/vnd.openxmlformats-package.relationships+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media/image2.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115"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16"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17"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18"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19"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555D471E-B8F5-4E90-9A92-87BEBE7C013C}"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380880" y="685800"/>
            <a:ext cx="6095520" cy="3428640"/>
          </a:xfrm>
          <a:prstGeom prst="rect">
            <a:avLst/>
          </a:prstGeom>
        </p:spPr>
      </p:sp>
      <p:sp>
        <p:nvSpPr>
          <p:cNvPr id="181" name="PlaceHolder 2"/>
          <p:cNvSpPr>
            <a:spLocks noGrp="1"/>
          </p:cNvSpPr>
          <p:nvPr>
            <p:ph type="body"/>
          </p:nvPr>
        </p:nvSpPr>
        <p:spPr>
          <a:xfrm>
            <a:off x="685800" y="4343400"/>
            <a:ext cx="5485680" cy="4114080"/>
          </a:xfrm>
          <a:prstGeom prst="rect">
            <a:avLst/>
          </a:prstGeom>
        </p:spPr>
        <p:txBody>
          <a:bodyPr lIns="0" rIns="0" tIns="0" bIns="0">
            <a:noAutofit/>
          </a:bodyPr>
          <a:p>
            <a:pPr marL="216000" indent="-216000">
              <a:lnSpc>
                <a:spcPct val="100000"/>
              </a:lnSpc>
              <a:tabLst>
                <a:tab algn="l" pos="0"/>
              </a:tabLst>
            </a:pPr>
            <a:r>
              <a:rPr b="0" lang="en-US" sz="1200" spc="-1" strike="noStrike">
                <a:solidFill>
                  <a:srgbClr val="000000"/>
                </a:solidFill>
                <a:latin typeface="Calibri"/>
                <a:ea typeface="Calibri"/>
              </a:rPr>
              <a:t>This page needs to be added…. For Reference look see the PDF Report</a:t>
            </a:r>
            <a:endParaRPr b="0" lang="en-IN" sz="1200" spc="-1" strike="noStrike">
              <a:latin typeface="Arial"/>
            </a:endParaRPr>
          </a:p>
        </p:txBody>
      </p:sp>
      <p:sp>
        <p:nvSpPr>
          <p:cNvPr id="182"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6960FE49-089F-4F88-B49D-39ABFB589439}" type="slidenum">
              <a:rPr b="0" lang="en-US"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380880" y="685800"/>
            <a:ext cx="6095160" cy="3428280"/>
          </a:xfrm>
          <a:prstGeom prst="rect">
            <a:avLst/>
          </a:prstGeom>
        </p:spPr>
      </p:sp>
      <p:sp>
        <p:nvSpPr>
          <p:cNvPr id="184" name="PlaceHolder 2"/>
          <p:cNvSpPr>
            <a:spLocks noGrp="1"/>
          </p:cNvSpPr>
          <p:nvPr>
            <p:ph type="body"/>
          </p:nvPr>
        </p:nvSpPr>
        <p:spPr>
          <a:xfrm>
            <a:off x="685800" y="4343400"/>
            <a:ext cx="5485680" cy="4114080"/>
          </a:xfrm>
          <a:prstGeom prst="rect">
            <a:avLst/>
          </a:prstGeom>
        </p:spPr>
        <p:txBody>
          <a:bodyPr lIns="0" rIns="0" tIns="0" bIns="0">
            <a:noAutofit/>
          </a:bodyPr>
          <a:p>
            <a:endParaRPr b="0" lang="en-IN" sz="2000" spc="-1" strike="noStrike">
              <a:latin typeface="Arial"/>
            </a:endParaRPr>
          </a:p>
        </p:txBody>
      </p:sp>
      <p:sp>
        <p:nvSpPr>
          <p:cNvPr id="185"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A21D2285-DE54-4741-8594-C9973D209ABC}" type="slidenum">
              <a:rPr b="0" lang="en-US"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380880" y="685800"/>
            <a:ext cx="6095160" cy="3428280"/>
          </a:xfrm>
          <a:prstGeom prst="rect">
            <a:avLst/>
          </a:prstGeom>
        </p:spPr>
      </p:sp>
      <p:sp>
        <p:nvSpPr>
          <p:cNvPr id="187" name="PlaceHolder 2"/>
          <p:cNvSpPr>
            <a:spLocks noGrp="1"/>
          </p:cNvSpPr>
          <p:nvPr>
            <p:ph type="body"/>
          </p:nvPr>
        </p:nvSpPr>
        <p:spPr>
          <a:xfrm>
            <a:off x="685800" y="4343400"/>
            <a:ext cx="5485680" cy="4114080"/>
          </a:xfrm>
          <a:prstGeom prst="rect">
            <a:avLst/>
          </a:prstGeom>
        </p:spPr>
        <p:txBody>
          <a:bodyPr lIns="0" rIns="0" tIns="0" bIns="0">
            <a:noAutofit/>
          </a:bodyPr>
          <a:p>
            <a:endParaRPr b="0" lang="en-IN" sz="2000" spc="-1" strike="noStrike">
              <a:latin typeface="Arial"/>
            </a:endParaRPr>
          </a:p>
        </p:txBody>
      </p:sp>
      <p:sp>
        <p:nvSpPr>
          <p:cNvPr id="188"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CD8EE21A-11A3-412D-A3DB-7588F7329A9E}" type="slidenum">
              <a:rPr b="0" lang="en-US"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380880" y="685800"/>
            <a:ext cx="6095160" cy="3428280"/>
          </a:xfrm>
          <a:prstGeom prst="rect">
            <a:avLst/>
          </a:prstGeom>
        </p:spPr>
      </p:sp>
      <p:sp>
        <p:nvSpPr>
          <p:cNvPr id="163" name="PlaceHolder 2"/>
          <p:cNvSpPr>
            <a:spLocks noGrp="1"/>
          </p:cNvSpPr>
          <p:nvPr>
            <p:ph type="body"/>
          </p:nvPr>
        </p:nvSpPr>
        <p:spPr>
          <a:xfrm>
            <a:off x="685800" y="4343400"/>
            <a:ext cx="5485680" cy="4114080"/>
          </a:xfrm>
          <a:prstGeom prst="rect">
            <a:avLst/>
          </a:prstGeom>
        </p:spPr>
        <p:txBody>
          <a:bodyPr lIns="0" rIns="0" tIns="0" bIns="0">
            <a:noAutofit/>
          </a:bodyPr>
          <a:p>
            <a:pPr marL="216000" indent="-216000">
              <a:lnSpc>
                <a:spcPct val="100000"/>
              </a:lnSpc>
              <a:tabLst>
                <a:tab algn="l" pos="0"/>
              </a:tabLst>
            </a:pPr>
            <a:r>
              <a:rPr b="0" lang="en-US" sz="1200" spc="-1" strike="noStrike">
                <a:solidFill>
                  <a:srgbClr val="000000"/>
                </a:solidFill>
                <a:latin typeface="Calibri"/>
                <a:ea typeface="Calibri"/>
              </a:rPr>
              <a:t>Edit if you feel like…</a:t>
            </a:r>
            <a:endParaRPr b="0" lang="en-IN" sz="1200" spc="-1" strike="noStrike">
              <a:latin typeface="Arial"/>
            </a:endParaRPr>
          </a:p>
        </p:txBody>
      </p:sp>
      <p:sp>
        <p:nvSpPr>
          <p:cNvPr id="164"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9E3151AD-EEE4-476C-8EFF-642368358BD1}" type="slidenum">
              <a:rPr b="0" lang="en-US" sz="1400" spc="-1" strike="noStrike">
                <a:solidFill>
                  <a:srgbClr val="000000"/>
                </a:solidFill>
                <a:latin typeface="Times New Roman"/>
                <a:ea typeface="+mn-ea"/>
              </a:rPr>
              <a:t>13</a:t>
            </a:fld>
            <a:endParaRPr b="0" lang="en-IN" sz="14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380880" y="685800"/>
            <a:ext cx="6095160" cy="3428280"/>
          </a:xfrm>
          <a:prstGeom prst="rect">
            <a:avLst/>
          </a:prstGeom>
        </p:spPr>
      </p:sp>
      <p:sp>
        <p:nvSpPr>
          <p:cNvPr id="166" name="PlaceHolder 2"/>
          <p:cNvSpPr>
            <a:spLocks noGrp="1"/>
          </p:cNvSpPr>
          <p:nvPr>
            <p:ph type="body"/>
          </p:nvPr>
        </p:nvSpPr>
        <p:spPr>
          <a:xfrm>
            <a:off x="685800" y="4343400"/>
            <a:ext cx="5485680" cy="4114080"/>
          </a:xfrm>
          <a:prstGeom prst="rect">
            <a:avLst/>
          </a:prstGeom>
        </p:spPr>
        <p:txBody>
          <a:bodyPr lIns="0" rIns="0" tIns="0" bIns="0">
            <a:noAutofit/>
          </a:bodyPr>
          <a:p>
            <a:pPr marL="216000" indent="-216000">
              <a:lnSpc>
                <a:spcPct val="100000"/>
              </a:lnSpc>
              <a:tabLst>
                <a:tab algn="l" pos="0"/>
              </a:tabLst>
            </a:pPr>
            <a:r>
              <a:rPr b="0" lang="en-US" sz="1200" spc="-1" strike="noStrike">
                <a:solidFill>
                  <a:srgbClr val="000000"/>
                </a:solidFill>
                <a:latin typeface="Calibri"/>
                <a:ea typeface="Calibri"/>
              </a:rPr>
              <a:t>Need to be Edited</a:t>
            </a:r>
            <a:endParaRPr b="0" lang="en-IN" sz="1200" spc="-1" strike="noStrike">
              <a:latin typeface="Arial"/>
            </a:endParaRPr>
          </a:p>
        </p:txBody>
      </p:sp>
      <p:sp>
        <p:nvSpPr>
          <p:cNvPr id="167"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1EA1D39E-8AE5-470F-89FB-25F5E56C3DDA}" type="slidenum">
              <a:rPr b="0" lang="en-US" sz="1400" spc="-1" strike="noStrike">
                <a:solidFill>
                  <a:srgbClr val="000000"/>
                </a:solidFill>
                <a:latin typeface="Times New Roman"/>
                <a:ea typeface="+mn-ea"/>
              </a:rPr>
              <a:t>13</a:t>
            </a:fld>
            <a:endParaRPr b="0" lang="en-IN" sz="14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380880" y="685800"/>
            <a:ext cx="6095160" cy="3428280"/>
          </a:xfrm>
          <a:prstGeom prst="rect">
            <a:avLst/>
          </a:prstGeom>
        </p:spPr>
      </p:sp>
      <p:sp>
        <p:nvSpPr>
          <p:cNvPr id="169" name="PlaceHolder 2"/>
          <p:cNvSpPr>
            <a:spLocks noGrp="1"/>
          </p:cNvSpPr>
          <p:nvPr>
            <p:ph type="body"/>
          </p:nvPr>
        </p:nvSpPr>
        <p:spPr>
          <a:xfrm>
            <a:off x="685800" y="4343400"/>
            <a:ext cx="5485680" cy="4114080"/>
          </a:xfrm>
          <a:prstGeom prst="rect">
            <a:avLst/>
          </a:prstGeom>
        </p:spPr>
        <p:txBody>
          <a:bodyPr lIns="0" rIns="0" tIns="0" bIns="0">
            <a:noAutofit/>
          </a:bodyPr>
          <a:p>
            <a:endParaRPr b="0" lang="en-IN" sz="2000" spc="-1" strike="noStrike">
              <a:latin typeface="Arial"/>
            </a:endParaRPr>
          </a:p>
        </p:txBody>
      </p:sp>
      <p:sp>
        <p:nvSpPr>
          <p:cNvPr id="170"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F609AD8C-91C5-4DA0-B2A4-F12207642373}" type="slidenum">
              <a:rPr b="0" lang="en-US" sz="1400" spc="-1" strike="noStrike">
                <a:solidFill>
                  <a:srgbClr val="000000"/>
                </a:solidFill>
                <a:latin typeface="Times New Roman"/>
                <a:ea typeface="+mn-ea"/>
              </a:rPr>
              <a:t>13</a:t>
            </a:fld>
            <a:endParaRPr b="0" lang="en-IN" sz="14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380880" y="685800"/>
            <a:ext cx="6095160" cy="3428280"/>
          </a:xfrm>
          <a:prstGeom prst="rect">
            <a:avLst/>
          </a:prstGeom>
        </p:spPr>
      </p:sp>
      <p:sp>
        <p:nvSpPr>
          <p:cNvPr id="172" name="PlaceHolder 2"/>
          <p:cNvSpPr>
            <a:spLocks noGrp="1"/>
          </p:cNvSpPr>
          <p:nvPr>
            <p:ph type="body"/>
          </p:nvPr>
        </p:nvSpPr>
        <p:spPr>
          <a:xfrm>
            <a:off x="685800" y="4343400"/>
            <a:ext cx="5485680" cy="4114080"/>
          </a:xfrm>
          <a:prstGeom prst="rect">
            <a:avLst/>
          </a:prstGeom>
        </p:spPr>
        <p:txBody>
          <a:bodyPr lIns="0" rIns="0" tIns="0" bIns="0">
            <a:noAutofit/>
          </a:bodyPr>
          <a:p>
            <a:pPr marL="216000" indent="-216000">
              <a:lnSpc>
                <a:spcPct val="100000"/>
              </a:lnSpc>
              <a:tabLst>
                <a:tab algn="l" pos="0"/>
              </a:tabLst>
            </a:pPr>
            <a:r>
              <a:rPr b="0" lang="en-US" sz="1200" spc="-1" strike="noStrike">
                <a:solidFill>
                  <a:srgbClr val="000000"/>
                </a:solidFill>
                <a:latin typeface="Calibri"/>
                <a:ea typeface="Calibri"/>
              </a:rPr>
              <a:t>Needed to be edited (Localhost Domain)</a:t>
            </a:r>
            <a:endParaRPr b="0" lang="en-IN" sz="1200" spc="-1" strike="noStrike">
              <a:latin typeface="Arial"/>
            </a:endParaRPr>
          </a:p>
        </p:txBody>
      </p:sp>
      <p:sp>
        <p:nvSpPr>
          <p:cNvPr id="173"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85A36835-A06F-4BCD-95B2-A093CCBA85DE}" type="slidenum">
              <a:rPr b="0" lang="en-US" sz="1400" spc="-1" strike="noStrike">
                <a:solidFill>
                  <a:srgbClr val="000000"/>
                </a:solidFill>
                <a:latin typeface="Times New Roman"/>
                <a:ea typeface="+mn-ea"/>
              </a:rPr>
              <a:t>13</a:t>
            </a:fld>
            <a:endParaRPr b="0" lang="en-IN" sz="14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380880" y="685800"/>
            <a:ext cx="6095160" cy="3428280"/>
          </a:xfrm>
          <a:prstGeom prst="rect">
            <a:avLst/>
          </a:prstGeom>
        </p:spPr>
      </p:sp>
      <p:sp>
        <p:nvSpPr>
          <p:cNvPr id="175" name="PlaceHolder 2"/>
          <p:cNvSpPr>
            <a:spLocks noGrp="1"/>
          </p:cNvSpPr>
          <p:nvPr>
            <p:ph type="body"/>
          </p:nvPr>
        </p:nvSpPr>
        <p:spPr>
          <a:xfrm>
            <a:off x="685800" y="4343400"/>
            <a:ext cx="5485680" cy="4114080"/>
          </a:xfrm>
          <a:prstGeom prst="rect">
            <a:avLst/>
          </a:prstGeom>
        </p:spPr>
        <p:txBody>
          <a:bodyPr lIns="0" rIns="0" tIns="0" bIns="0">
            <a:noAutofit/>
          </a:bodyPr>
          <a:p>
            <a:endParaRPr b="0" lang="en-IN" sz="2000" spc="-1" strike="noStrike">
              <a:latin typeface="Arial"/>
            </a:endParaRPr>
          </a:p>
        </p:txBody>
      </p:sp>
      <p:sp>
        <p:nvSpPr>
          <p:cNvPr id="176"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F3D2CC4E-06EE-4944-A384-C471FEB52F5D}" type="slidenum">
              <a:rPr b="0" lang="en-US" sz="1400" spc="-1" strike="noStrike">
                <a:solidFill>
                  <a:srgbClr val="000000"/>
                </a:solidFill>
                <a:latin typeface="Times New Roman"/>
                <a:ea typeface="+mn-ea"/>
              </a:rPr>
              <a:t>13</a:t>
            </a:fld>
            <a:endParaRPr b="0" lang="en-IN" sz="14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380880" y="685800"/>
            <a:ext cx="6095160" cy="3428280"/>
          </a:xfrm>
          <a:prstGeom prst="rect">
            <a:avLst/>
          </a:prstGeom>
        </p:spPr>
      </p:sp>
      <p:sp>
        <p:nvSpPr>
          <p:cNvPr id="178" name="PlaceHolder 2"/>
          <p:cNvSpPr>
            <a:spLocks noGrp="1"/>
          </p:cNvSpPr>
          <p:nvPr>
            <p:ph type="body"/>
          </p:nvPr>
        </p:nvSpPr>
        <p:spPr>
          <a:xfrm>
            <a:off x="685800" y="4343400"/>
            <a:ext cx="5485680" cy="4114080"/>
          </a:xfrm>
          <a:prstGeom prst="rect">
            <a:avLst/>
          </a:prstGeom>
        </p:spPr>
        <p:txBody>
          <a:bodyPr lIns="0" rIns="0" tIns="0" bIns="0">
            <a:noAutofit/>
          </a:bodyPr>
          <a:p>
            <a:endParaRPr b="0" lang="en-IN" sz="2000" spc="-1" strike="noStrike">
              <a:latin typeface="Arial"/>
            </a:endParaRPr>
          </a:p>
        </p:txBody>
      </p:sp>
      <p:sp>
        <p:nvSpPr>
          <p:cNvPr id="179"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DD503446-8B20-4D37-893B-F0B6D91B1417}" type="slidenum">
              <a:rPr b="0" lang="en-US" sz="1400" spc="-1" strike="noStrike">
                <a:solidFill>
                  <a:srgbClr val="000000"/>
                </a:solidFill>
                <a:latin typeface="Times New Roman"/>
                <a:ea typeface="+mn-ea"/>
              </a:rPr>
              <a:t>13</a:t>
            </a:fld>
            <a:endParaRPr b="0" lang="en-IN"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4680"/>
            <a:ext cx="10972080" cy="1142280"/>
          </a:xfrm>
          <a:prstGeom prst="rect">
            <a:avLst/>
          </a:prstGeom>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s://www.leadsquared.com/loan-management-system-features-benefits/" TargetMode="External"/><Relationship Id="rId2" Type="http://schemas.openxmlformats.org/officeDocument/2006/relationships/hyperlink" Target="https://lendfoundry.com/faq/why-should-you-use-a-cloud-based-loan-management-software/" TargetMode="External"/><Relationship Id="rId3" Type="http://schemas.openxmlformats.org/officeDocument/2006/relationships/hyperlink" Target="https://lendfoundry.com/faq/why-should-you-use-a-cloud-based-loan-management-software/" TargetMode="External"/><Relationship Id="rId4" Type="http://schemas.openxmlformats.org/officeDocument/2006/relationships/hyperlink" Target="https://lendfoundry.com/faq/why-should-you-use-a-cloud-based-loan-management-software/" TargetMode="External"/><Relationship Id="rId5" Type="http://schemas.openxmlformats.org/officeDocument/2006/relationships/hyperlink" Target="https://lendfoundry.com/faq/why-should-you-use-a-cloud-based-loan-management-software/" TargetMode="External"/><Relationship Id="rId6" Type="http://schemas.openxmlformats.org/officeDocument/2006/relationships/slideLayout" Target="../slideLayouts/slideLayout13.xml"/><Relationship Id="rId7"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5.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302400" y="1382400"/>
            <a:ext cx="11480040" cy="1625760"/>
          </a:xfrm>
          <a:prstGeom prst="rect">
            <a:avLst/>
          </a:prstGeom>
          <a:noFill/>
          <a:ln>
            <a:noFill/>
          </a:ln>
        </p:spPr>
        <p:style>
          <a:lnRef idx="0"/>
          <a:fillRef idx="0"/>
          <a:effectRef idx="0"/>
          <a:fontRef idx="minor"/>
        </p:style>
        <p:txBody>
          <a:bodyPr lIns="90000" rIns="90000" tIns="45000" bIns="45000" anchor="ctr">
            <a:normAutofit fontScale="46000"/>
          </a:bodyPr>
          <a:p>
            <a:pPr algn="ctr">
              <a:lnSpc>
                <a:spcPct val="100000"/>
              </a:lnSpc>
              <a:tabLst>
                <a:tab algn="l" pos="0"/>
              </a:tabLst>
            </a:pPr>
            <a:br/>
            <a:r>
              <a:rPr b="0" lang="en-US" sz="3100" spc="-1" strike="noStrike">
                <a:solidFill>
                  <a:srgbClr val="000000"/>
                </a:solidFill>
                <a:latin typeface="Arial"/>
                <a:ea typeface="Arial"/>
              </a:rPr>
              <a:t> </a:t>
            </a:r>
            <a:r>
              <a:rPr b="0" lang="en-US" sz="3100" spc="-1" strike="noStrike">
                <a:solidFill>
                  <a:srgbClr val="000000"/>
                </a:solidFill>
                <a:latin typeface="Arial"/>
                <a:ea typeface="Arial"/>
              </a:rPr>
              <a:t>Industry / IBM Project  Project </a:t>
            </a:r>
            <a:br/>
            <a:r>
              <a:rPr b="0" lang="en-US" sz="3100" spc="-1" strike="noStrike">
                <a:solidFill>
                  <a:srgbClr val="000000"/>
                </a:solidFill>
                <a:latin typeface="Arial"/>
                <a:ea typeface="Arial"/>
              </a:rPr>
              <a:t>Presentation </a:t>
            </a:r>
            <a:br/>
            <a:r>
              <a:rPr b="0" lang="en-US" sz="3100" spc="-1" strike="noStrike">
                <a:solidFill>
                  <a:srgbClr val="000000"/>
                </a:solidFill>
                <a:latin typeface="Arial"/>
                <a:ea typeface="Arial"/>
              </a:rPr>
              <a:t>on </a:t>
            </a:r>
            <a:br/>
            <a:r>
              <a:rPr b="0" lang="en-US" sz="3300" spc="-1" strike="noStrike">
                <a:solidFill>
                  <a:srgbClr val="000000"/>
                </a:solidFill>
                <a:latin typeface="Arial"/>
                <a:ea typeface="Arial"/>
              </a:rPr>
              <a:t>“Intelligent Loan Management System”</a:t>
            </a:r>
            <a:br/>
            <a:endParaRPr b="0" lang="en-IN" sz="3300" spc="-1" strike="noStrike">
              <a:latin typeface="Arial"/>
            </a:endParaRPr>
          </a:p>
        </p:txBody>
      </p:sp>
      <p:sp>
        <p:nvSpPr>
          <p:cNvPr id="121" name="CustomShape 2"/>
          <p:cNvSpPr/>
          <p:nvPr/>
        </p:nvSpPr>
        <p:spPr>
          <a:xfrm>
            <a:off x="993240" y="3168000"/>
            <a:ext cx="9920520" cy="3689280"/>
          </a:xfrm>
          <a:prstGeom prst="rect">
            <a:avLst/>
          </a:prstGeom>
          <a:noFill/>
          <a:ln>
            <a:noFill/>
          </a:ln>
        </p:spPr>
        <p:style>
          <a:lnRef idx="0"/>
          <a:fillRef idx="0"/>
          <a:effectRef idx="0"/>
          <a:fontRef idx="minor"/>
        </p:style>
        <p:txBody>
          <a:bodyPr lIns="90000" rIns="90000" tIns="45000" bIns="45000">
            <a:noAutofit/>
          </a:bodyPr>
          <a:p>
            <a:pPr algn="ctr">
              <a:lnSpc>
                <a:spcPct val="100000"/>
              </a:lnSpc>
              <a:tabLst>
                <a:tab algn="l" pos="0"/>
              </a:tabLst>
            </a:pPr>
            <a:r>
              <a:rPr b="0" lang="en-US" sz="2800" spc="-1" strike="noStrike">
                <a:solidFill>
                  <a:srgbClr val="000000"/>
                </a:solidFill>
                <a:latin typeface="Calibri"/>
                <a:ea typeface="Calibri"/>
              </a:rPr>
              <a:t>By</a:t>
            </a:r>
            <a:endParaRPr b="0" lang="en-IN" sz="2800" spc="-1" strike="noStrike">
              <a:latin typeface="Arial"/>
            </a:endParaRPr>
          </a:p>
          <a:p>
            <a:pPr algn="ctr">
              <a:lnSpc>
                <a:spcPct val="100000"/>
              </a:lnSpc>
              <a:spcBef>
                <a:spcPts val="561"/>
              </a:spcBef>
              <a:tabLst>
                <a:tab algn="l" pos="0"/>
              </a:tabLst>
            </a:pPr>
            <a:r>
              <a:rPr b="0" lang="en-US" sz="2800" spc="-1" strike="noStrike">
                <a:solidFill>
                  <a:srgbClr val="000000"/>
                </a:solidFill>
                <a:latin typeface="Calibri"/>
                <a:ea typeface="Calibri"/>
              </a:rPr>
              <a:t>Group ID: </a:t>
            </a:r>
            <a:r>
              <a:rPr b="0" lang="en-US" sz="2800" spc="-1" strike="noStrike">
                <a:solidFill>
                  <a:srgbClr val="000000"/>
                </a:solidFill>
                <a:latin typeface="Arial"/>
                <a:ea typeface="Arial"/>
              </a:rPr>
              <a:t>15</a:t>
            </a:r>
            <a:endParaRPr b="0" lang="en-IN" sz="2800" spc="-1" strike="noStrike">
              <a:latin typeface="Arial"/>
            </a:endParaRPr>
          </a:p>
          <a:p>
            <a:pPr algn="ctr">
              <a:lnSpc>
                <a:spcPct val="100000"/>
              </a:lnSpc>
              <a:spcBef>
                <a:spcPts val="561"/>
              </a:spcBef>
              <a:tabLst>
                <a:tab algn="l" pos="0"/>
              </a:tabLst>
            </a:pPr>
            <a:r>
              <a:rPr b="0" lang="en-US" sz="2800" spc="-1" strike="noStrike">
                <a:solidFill>
                  <a:srgbClr val="000000"/>
                </a:solidFill>
                <a:latin typeface="Calibri"/>
                <a:ea typeface="Calibri"/>
              </a:rPr>
              <a:t>Team Members Name &amp; Enrollment No:</a:t>
            </a:r>
            <a:endParaRPr b="0" lang="en-IN" sz="2800" spc="-1" strike="noStrike">
              <a:latin typeface="Arial"/>
            </a:endParaRPr>
          </a:p>
          <a:p>
            <a:pPr algn="ctr">
              <a:lnSpc>
                <a:spcPct val="100000"/>
              </a:lnSpc>
              <a:spcBef>
                <a:spcPts val="561"/>
              </a:spcBef>
              <a:tabLst>
                <a:tab algn="l" pos="0"/>
              </a:tabLst>
            </a:pPr>
            <a:r>
              <a:rPr b="0" lang="en-US" sz="2800" spc="-1" strike="noStrike">
                <a:solidFill>
                  <a:srgbClr val="000000"/>
                </a:solidFill>
                <a:latin typeface="Arial"/>
                <a:ea typeface="Arial"/>
              </a:rPr>
              <a:t>Rahul Prajapati (18162171024)</a:t>
            </a:r>
            <a:endParaRPr b="0" lang="en-IN" sz="2800" spc="-1" strike="noStrike">
              <a:latin typeface="Arial"/>
            </a:endParaRPr>
          </a:p>
          <a:p>
            <a:pPr algn="ctr">
              <a:lnSpc>
                <a:spcPct val="100000"/>
              </a:lnSpc>
              <a:spcBef>
                <a:spcPts val="561"/>
              </a:spcBef>
              <a:tabLst>
                <a:tab algn="l" pos="0"/>
              </a:tabLst>
            </a:pPr>
            <a:r>
              <a:rPr b="0" lang="en-US" sz="2800" spc="-1" strike="noStrike">
                <a:solidFill>
                  <a:srgbClr val="000000"/>
                </a:solidFill>
                <a:latin typeface="Arial"/>
                <a:ea typeface="Arial"/>
              </a:rPr>
              <a:t>Om Patel (18162121013)</a:t>
            </a:r>
            <a:endParaRPr b="0" lang="en-IN" sz="2800" spc="-1" strike="noStrike">
              <a:latin typeface="Arial"/>
            </a:endParaRPr>
          </a:p>
          <a:p>
            <a:pPr algn="ctr">
              <a:lnSpc>
                <a:spcPct val="100000"/>
              </a:lnSpc>
              <a:spcBef>
                <a:spcPts val="561"/>
              </a:spcBef>
              <a:tabLst>
                <a:tab algn="l" pos="0"/>
              </a:tabLst>
            </a:pPr>
            <a:r>
              <a:rPr b="0" lang="en-US" sz="2800" spc="-1" strike="noStrike">
                <a:solidFill>
                  <a:srgbClr val="000000"/>
                </a:solidFill>
                <a:latin typeface="Arial"/>
                <a:ea typeface="Arial"/>
              </a:rPr>
              <a:t>Kevin Pandya (18082271004)</a:t>
            </a:r>
            <a:endParaRPr b="0" lang="en-IN" sz="2800" spc="-1" strike="noStrike">
              <a:latin typeface="Arial"/>
            </a:endParaRPr>
          </a:p>
          <a:p>
            <a:pPr algn="ctr">
              <a:lnSpc>
                <a:spcPct val="100000"/>
              </a:lnSpc>
              <a:spcBef>
                <a:spcPts val="561"/>
              </a:spcBef>
              <a:tabLst>
                <a:tab algn="l" pos="0"/>
              </a:tabLst>
            </a:pPr>
            <a:r>
              <a:rPr b="0" lang="en-US" sz="2800" spc="-1" strike="noStrike">
                <a:solidFill>
                  <a:srgbClr val="000000"/>
                </a:solidFill>
                <a:latin typeface="Calibri"/>
                <a:ea typeface="Calibri"/>
              </a:rPr>
              <a:t>Institute of Computer Technology, Ganpat University</a:t>
            </a:r>
            <a:endParaRPr b="0" lang="en-IN" sz="2800" spc="-1" strike="noStrike">
              <a:latin typeface="Arial"/>
            </a:endParaRPr>
          </a:p>
          <a:p>
            <a:pPr algn="ctr">
              <a:lnSpc>
                <a:spcPct val="100000"/>
              </a:lnSpc>
              <a:spcBef>
                <a:spcPts val="561"/>
              </a:spcBef>
              <a:tabLst>
                <a:tab algn="l" pos="0"/>
              </a:tabLst>
            </a:pPr>
            <a:r>
              <a:rPr b="0" lang="en-US" sz="2800" spc="-1" strike="noStrike">
                <a:solidFill>
                  <a:srgbClr val="000000"/>
                </a:solidFill>
                <a:latin typeface="Calibri"/>
                <a:ea typeface="Calibri"/>
              </a:rPr>
              <a:t>:</a:t>
            </a:r>
            <a:endParaRPr b="0" lang="en-IN" sz="2800" spc="-1" strike="noStrike">
              <a:latin typeface="Arial"/>
            </a:endParaRPr>
          </a:p>
          <a:p>
            <a:pPr algn="ctr">
              <a:lnSpc>
                <a:spcPct val="100000"/>
              </a:lnSpc>
              <a:spcBef>
                <a:spcPts val="561"/>
              </a:spcBef>
              <a:tabLst>
                <a:tab algn="l" pos="0"/>
              </a:tabLst>
            </a:pPr>
            <a:endParaRPr b="0" lang="en-IN" sz="2800" spc="-1" strike="noStrike">
              <a:latin typeface="Arial"/>
            </a:endParaRPr>
          </a:p>
          <a:p>
            <a:pPr algn="ctr">
              <a:lnSpc>
                <a:spcPct val="100000"/>
              </a:lnSpc>
              <a:spcBef>
                <a:spcPts val="561"/>
              </a:spcBef>
              <a:tabLst>
                <a:tab algn="l" pos="0"/>
              </a:tabLst>
            </a:pPr>
            <a:endParaRPr b="0" lang="en-IN" sz="2800" spc="-1" strike="noStrike">
              <a:latin typeface="Arial"/>
            </a:endParaRPr>
          </a:p>
        </p:txBody>
      </p:sp>
      <p:pic>
        <p:nvPicPr>
          <p:cNvPr id="122" name="Google Shape;66;p14" descr="ICT NEW LOGO.jpg"/>
          <p:cNvPicPr/>
          <p:nvPr/>
        </p:nvPicPr>
        <p:blipFill>
          <a:blip r:embed="rId1"/>
          <a:stretch/>
        </p:blipFill>
        <p:spPr>
          <a:xfrm>
            <a:off x="7452360" y="0"/>
            <a:ext cx="4739040" cy="12290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609480" y="274680"/>
            <a:ext cx="109720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tabLst>
                <a:tab algn="l" pos="0"/>
              </a:tabLst>
            </a:pPr>
            <a:r>
              <a:rPr b="0" lang="en-US" sz="3700" spc="-1" strike="noStrike">
                <a:solidFill>
                  <a:srgbClr val="000000"/>
                </a:solidFill>
                <a:latin typeface="Arial"/>
                <a:ea typeface="Arial"/>
              </a:rPr>
              <a:t>Implementation Details</a:t>
            </a:r>
            <a:endParaRPr b="0" lang="en-IN" sz="3700" spc="-1" strike="noStrike">
              <a:latin typeface="Arial"/>
            </a:endParaRPr>
          </a:p>
        </p:txBody>
      </p:sp>
      <p:sp>
        <p:nvSpPr>
          <p:cNvPr id="150" name="CustomShape 2"/>
          <p:cNvSpPr/>
          <p:nvPr/>
        </p:nvSpPr>
        <p:spPr>
          <a:xfrm>
            <a:off x="609480" y="1600200"/>
            <a:ext cx="10972080" cy="4525560"/>
          </a:xfrm>
          <a:prstGeom prst="rect">
            <a:avLst/>
          </a:prstGeom>
          <a:noFill/>
          <a:ln>
            <a:noFill/>
          </a:ln>
        </p:spPr>
        <p:style>
          <a:lnRef idx="0"/>
          <a:fillRef idx="0"/>
          <a:effectRef idx="0"/>
          <a:fontRef idx="minor"/>
        </p:style>
        <p:txBody>
          <a:bodyPr lIns="90000" rIns="90000" tIns="45000" bIns="45000">
            <a:normAutofit fontScale="81000"/>
          </a:bodyPr>
          <a:p>
            <a:pPr>
              <a:lnSpc>
                <a:spcPct val="100000"/>
              </a:lnSpc>
              <a:spcBef>
                <a:spcPts val="360"/>
              </a:spcBef>
              <a:tabLst>
                <a:tab algn="l" pos="0"/>
              </a:tabLst>
            </a:pPr>
            <a:r>
              <a:rPr b="0" lang="en-US" sz="2400" spc="-1" strike="noStrike" u="sng">
                <a:solidFill>
                  <a:srgbClr val="000000"/>
                </a:solidFill>
                <a:uFillTx/>
                <a:latin typeface="Arial"/>
                <a:ea typeface="Arial"/>
              </a:rPr>
              <a:t>Rahul Prajapati:</a:t>
            </a:r>
            <a:endParaRPr b="0" lang="en-IN" sz="2400" spc="-1" strike="noStrike">
              <a:latin typeface="Arial"/>
            </a:endParaRPr>
          </a:p>
          <a:p>
            <a:pPr marL="457200" indent="-354960">
              <a:lnSpc>
                <a:spcPct val="100000"/>
              </a:lnSpc>
              <a:spcBef>
                <a:spcPts val="1599"/>
              </a:spcBef>
              <a:buClr>
                <a:srgbClr val="000000"/>
              </a:buClr>
              <a:buFont typeface="Arial"/>
              <a:buChar char="●"/>
              <a:tabLst>
                <a:tab algn="l" pos="0"/>
              </a:tabLst>
            </a:pPr>
            <a:r>
              <a:rPr b="0" lang="en-IN" sz="2000" spc="-1" strike="noStrike">
                <a:solidFill>
                  <a:srgbClr val="000000"/>
                </a:solidFill>
                <a:latin typeface="Arial"/>
                <a:ea typeface="DejaVu Sans"/>
              </a:rPr>
              <a:t>Login Failure Limit, Client can ask questions to admins</a:t>
            </a:r>
            <a:endParaRPr b="0" lang="en-IN" sz="2000" spc="-1" strike="noStrike">
              <a:latin typeface="Arial"/>
            </a:endParaRPr>
          </a:p>
          <a:p>
            <a:pPr marL="457200" indent="-354960">
              <a:lnSpc>
                <a:spcPct val="100000"/>
              </a:lnSpc>
              <a:buClr>
                <a:srgbClr val="000000"/>
              </a:buClr>
              <a:buFont typeface="Arial"/>
              <a:buChar char="●"/>
              <a:tabLst>
                <a:tab algn="l" pos="0"/>
              </a:tabLst>
            </a:pPr>
            <a:r>
              <a:rPr b="0" lang="en-IN" sz="2000" spc="-1" strike="noStrike">
                <a:solidFill>
                  <a:srgbClr val="000000"/>
                </a:solidFill>
                <a:latin typeface="Arial"/>
                <a:ea typeface="DejaVu Sans"/>
              </a:rPr>
              <a:t>Admin can see queries asked by users and answer them</a:t>
            </a:r>
            <a:endParaRPr b="0" lang="en-IN" sz="2000" spc="-1" strike="noStrike">
              <a:latin typeface="Arial"/>
            </a:endParaRPr>
          </a:p>
          <a:p>
            <a:pPr marL="457200" indent="-354960">
              <a:lnSpc>
                <a:spcPct val="100000"/>
              </a:lnSpc>
              <a:buClr>
                <a:srgbClr val="000000"/>
              </a:buClr>
              <a:buFont typeface="Arial"/>
              <a:buChar char="●"/>
              <a:tabLst>
                <a:tab algn="l" pos="0"/>
              </a:tabLst>
            </a:pPr>
            <a:r>
              <a:rPr b="0" lang="en-US" sz="2000" spc="-1" strike="noStrike">
                <a:solidFill>
                  <a:srgbClr val="000000"/>
                </a:solidFill>
                <a:latin typeface="Arial"/>
                <a:ea typeface="Arial"/>
              </a:rPr>
              <a:t>Client Can Apply for loans and check the status of applied loans</a:t>
            </a:r>
            <a:endParaRPr b="0" lang="en-IN" sz="2000" spc="-1" strike="noStrike">
              <a:latin typeface="Arial"/>
            </a:endParaRPr>
          </a:p>
          <a:p>
            <a:pPr>
              <a:lnSpc>
                <a:spcPct val="100000"/>
              </a:lnSpc>
              <a:tabLst>
                <a:tab algn="l" pos="0"/>
              </a:tabLst>
            </a:pPr>
            <a:endParaRPr b="0" lang="en-IN" sz="2000" spc="-1" strike="noStrike">
              <a:latin typeface="Arial"/>
            </a:endParaRPr>
          </a:p>
          <a:p>
            <a:pPr>
              <a:lnSpc>
                <a:spcPct val="100000"/>
              </a:lnSpc>
              <a:spcBef>
                <a:spcPts val="1599"/>
              </a:spcBef>
              <a:tabLst>
                <a:tab algn="l" pos="0"/>
              </a:tabLst>
            </a:pPr>
            <a:r>
              <a:rPr b="0" lang="en-US" sz="2400" spc="-1" strike="noStrike" u="sng">
                <a:solidFill>
                  <a:srgbClr val="000000"/>
                </a:solidFill>
                <a:uFillTx/>
                <a:latin typeface="Arial"/>
                <a:ea typeface="Arial"/>
              </a:rPr>
              <a:t>Kevin Pandya:</a:t>
            </a:r>
            <a:endParaRPr b="0" lang="en-IN" sz="2400" spc="-1" strike="noStrike">
              <a:latin typeface="Arial"/>
            </a:endParaRPr>
          </a:p>
          <a:p>
            <a:pPr marL="457200" indent="-354960">
              <a:lnSpc>
                <a:spcPct val="100000"/>
              </a:lnSpc>
              <a:buClr>
                <a:srgbClr val="000000"/>
              </a:buClr>
              <a:buFont typeface="Arial"/>
              <a:buChar char="●"/>
              <a:tabLst>
                <a:tab algn="l" pos="0"/>
              </a:tabLst>
            </a:pPr>
            <a:r>
              <a:rPr b="0" lang="en-US" sz="2000" spc="-1" strike="noStrike">
                <a:solidFill>
                  <a:srgbClr val="000000"/>
                </a:solidFill>
                <a:latin typeface="Arial"/>
                <a:ea typeface="Arial"/>
              </a:rPr>
              <a:t>Client Dashboard, Customer List</a:t>
            </a:r>
            <a:endParaRPr b="0" lang="en-IN" sz="2000" spc="-1" strike="noStrike">
              <a:latin typeface="Arial"/>
            </a:endParaRPr>
          </a:p>
          <a:p>
            <a:pPr marL="457200" indent="-354960">
              <a:lnSpc>
                <a:spcPct val="100000"/>
              </a:lnSpc>
              <a:buClr>
                <a:srgbClr val="000000"/>
              </a:buClr>
              <a:buFont typeface="Arial"/>
              <a:buChar char="●"/>
              <a:tabLst>
                <a:tab algn="l" pos="0"/>
              </a:tabLst>
            </a:pPr>
            <a:r>
              <a:rPr b="0" lang="en-US" sz="2000" spc="-1" strike="noStrike">
                <a:solidFill>
                  <a:srgbClr val="000000"/>
                </a:solidFill>
                <a:latin typeface="Arial"/>
                <a:ea typeface="DejaVu Sans"/>
              </a:rPr>
              <a:t>Contact Us Page, Landing Page (Admin’s Dashboard) for Admin user,</a:t>
            </a:r>
            <a:endParaRPr b="0" lang="en-IN" sz="2000" spc="-1" strike="noStrike">
              <a:latin typeface="Arial"/>
            </a:endParaRPr>
          </a:p>
          <a:p>
            <a:pPr marL="457200" indent="-354960">
              <a:lnSpc>
                <a:spcPct val="100000"/>
              </a:lnSpc>
              <a:buClr>
                <a:srgbClr val="000000"/>
              </a:buClr>
              <a:buFont typeface="Arial"/>
              <a:buChar char="●"/>
              <a:tabLst>
                <a:tab algn="l" pos="0"/>
              </a:tabLst>
            </a:pPr>
            <a:r>
              <a:rPr b="0" lang="en-US" sz="2000" spc="-1" strike="noStrike">
                <a:solidFill>
                  <a:srgbClr val="000000"/>
                </a:solidFill>
                <a:latin typeface="Arial"/>
                <a:ea typeface="DejaVu Sans"/>
              </a:rPr>
              <a:t>CRUD Operations on Registered Users</a:t>
            </a:r>
            <a:endParaRPr b="0" lang="en-IN" sz="2000" spc="-1" strike="noStrike">
              <a:latin typeface="Arial"/>
            </a:endParaRPr>
          </a:p>
          <a:p>
            <a:pPr marL="457200" indent="-354960">
              <a:lnSpc>
                <a:spcPct val="100000"/>
              </a:lnSpc>
              <a:buClr>
                <a:srgbClr val="000000"/>
              </a:buClr>
              <a:buFont typeface="Arial"/>
              <a:buChar char="●"/>
              <a:tabLst>
                <a:tab algn="l" pos="0"/>
              </a:tabLst>
            </a:pPr>
            <a:r>
              <a:rPr b="0" lang="en-US" sz="2000" spc="-1" strike="noStrike">
                <a:solidFill>
                  <a:srgbClr val="000000"/>
                </a:solidFill>
                <a:latin typeface="Arial"/>
                <a:ea typeface="DejaVu Sans"/>
              </a:rPr>
              <a:t>Implement CICD Pipeline on Live Project</a:t>
            </a:r>
            <a:endParaRPr b="0" lang="en-IN" sz="2000" spc="-1" strike="noStrike">
              <a:latin typeface="Arial"/>
            </a:endParaRPr>
          </a:p>
          <a:p>
            <a:pPr marL="457200" indent="-354960">
              <a:lnSpc>
                <a:spcPct val="100000"/>
              </a:lnSpc>
              <a:buClr>
                <a:srgbClr val="000000"/>
              </a:buClr>
              <a:buFont typeface="Arial"/>
              <a:buChar char="●"/>
              <a:tabLst>
                <a:tab algn="l" pos="0"/>
              </a:tabLst>
            </a:pPr>
            <a:r>
              <a:rPr b="0" lang="en-IN" sz="2000" spc="-1" strike="noStrike">
                <a:solidFill>
                  <a:srgbClr val="000000"/>
                </a:solidFill>
                <a:latin typeface="Arial"/>
                <a:ea typeface="DejaVu Sans"/>
              </a:rPr>
              <a:t>Upload the project on AWS and make it Live using ElasticBeanStalk</a:t>
            </a:r>
            <a:endParaRPr b="0" lang="en-IN" sz="2000" spc="-1" strike="noStrike">
              <a:latin typeface="Arial"/>
            </a:endParaRPr>
          </a:p>
          <a:p>
            <a:pPr>
              <a:lnSpc>
                <a:spcPct val="100000"/>
              </a:lnSpc>
              <a:spcBef>
                <a:spcPts val="1599"/>
              </a:spcBef>
              <a:tabLst>
                <a:tab algn="l" pos="0"/>
              </a:tabLst>
            </a:pPr>
            <a:r>
              <a:rPr b="0" lang="en-US" sz="2400" spc="-1" strike="noStrike" u="sng">
                <a:solidFill>
                  <a:srgbClr val="000000"/>
                </a:solidFill>
                <a:uFillTx/>
                <a:latin typeface="Arial"/>
                <a:ea typeface="Arial"/>
              </a:rPr>
              <a:t>OM Patel:</a:t>
            </a:r>
            <a:endParaRPr b="0" lang="en-IN" sz="2400" spc="-1" strike="noStrike">
              <a:latin typeface="Arial"/>
            </a:endParaRPr>
          </a:p>
          <a:p>
            <a:pPr marL="457200" indent="-354960">
              <a:lnSpc>
                <a:spcPct val="100000"/>
              </a:lnSpc>
              <a:buClr>
                <a:srgbClr val="000000"/>
              </a:buClr>
              <a:buFont typeface="Arial"/>
              <a:buChar char="●"/>
              <a:tabLst>
                <a:tab algn="l" pos="0"/>
              </a:tabLst>
            </a:pPr>
            <a:r>
              <a:rPr b="0" lang="en-US" sz="2000" spc="-1" strike="noStrike">
                <a:solidFill>
                  <a:srgbClr val="000000"/>
                </a:solidFill>
                <a:latin typeface="Arial"/>
                <a:ea typeface="Arial"/>
              </a:rPr>
              <a:t>Implementation of EMI Calculator.</a:t>
            </a:r>
            <a:endParaRPr b="0" lang="en-IN" sz="2000" spc="-1" strike="noStrike">
              <a:latin typeface="Arial"/>
            </a:endParaRPr>
          </a:p>
          <a:p>
            <a:pPr marL="457200" indent="-354960">
              <a:lnSpc>
                <a:spcPct val="100000"/>
              </a:lnSpc>
              <a:buClr>
                <a:srgbClr val="000000"/>
              </a:buClr>
              <a:buFont typeface="Arial"/>
              <a:buChar char="●"/>
              <a:tabLst>
                <a:tab algn="l" pos="0"/>
              </a:tabLst>
            </a:pPr>
            <a:r>
              <a:rPr b="0" lang="en-US" sz="2000" spc="-1" strike="noStrike">
                <a:solidFill>
                  <a:srgbClr val="000000"/>
                </a:solidFill>
                <a:latin typeface="Arial"/>
                <a:ea typeface="Arial"/>
              </a:rPr>
              <a:t>Create New loan schemes, Approve/Reject Loan applications, </a:t>
            </a:r>
            <a:r>
              <a:rPr b="0" lang="en-IN" sz="2000" spc="-1" strike="noStrike">
                <a:solidFill>
                  <a:srgbClr val="000000"/>
                </a:solidFill>
                <a:latin typeface="Arial"/>
                <a:ea typeface="DejaVu Sans"/>
              </a:rPr>
              <a:t>Create Loan Categories</a:t>
            </a:r>
            <a:endParaRPr b="0" lang="en-IN" sz="2000" spc="-1" strike="noStrike">
              <a:latin typeface="Arial"/>
            </a:endParaRPr>
          </a:p>
          <a:p>
            <a:pPr marL="457200" indent="-354960">
              <a:lnSpc>
                <a:spcPct val="100000"/>
              </a:lnSpc>
              <a:buClr>
                <a:srgbClr val="000000"/>
              </a:buClr>
              <a:buFont typeface="Arial"/>
              <a:buChar char="●"/>
              <a:tabLst>
                <a:tab algn="l" pos="0"/>
              </a:tabLst>
            </a:pPr>
            <a:r>
              <a:rPr b="0" lang="en-US" sz="2000" spc="-1" strike="noStrike">
                <a:solidFill>
                  <a:srgbClr val="000000"/>
                </a:solidFill>
                <a:latin typeface="Arial"/>
                <a:ea typeface="Arial"/>
              </a:rPr>
              <a:t>Client Can Apply for loans and check the status of applied loans</a:t>
            </a:r>
            <a:endParaRPr b="0" lang="en-IN" sz="2000" spc="-1" strike="noStrike">
              <a:latin typeface="Arial"/>
            </a:endParaRPr>
          </a:p>
        </p:txBody>
      </p:sp>
      <p:sp>
        <p:nvSpPr>
          <p:cNvPr id="151" name="CustomShape 3"/>
          <p:cNvSpPr/>
          <p:nvPr/>
        </p:nvSpPr>
        <p:spPr>
          <a:xfrm>
            <a:off x="8737560" y="6356520"/>
            <a:ext cx="2844360" cy="36432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tabLst>
                <a:tab algn="l" pos="0"/>
              </a:tabLst>
            </a:pPr>
            <a:fld id="{31DDC93F-689E-4717-983F-313C429346E8}" type="slidenum">
              <a:rPr b="0" lang="en-US" sz="1300" spc="-1" strike="noStrike">
                <a:solidFill>
                  <a:srgbClr val="595959"/>
                </a:solidFill>
                <a:latin typeface="Arial"/>
                <a:ea typeface="Arial"/>
              </a:rPr>
              <a:t>10</a:t>
            </a:fld>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8737560" y="6356520"/>
            <a:ext cx="2844360" cy="36432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tabLst>
                <a:tab algn="l" pos="0"/>
              </a:tabLst>
            </a:pPr>
            <a:fld id="{13725800-A123-4CF6-A43C-FCC487D4AF33}" type="slidenum">
              <a:rPr b="0" lang="en-US" sz="1300" spc="-1" strike="noStrike">
                <a:solidFill>
                  <a:srgbClr val="595959"/>
                </a:solidFill>
                <a:latin typeface="Arial"/>
                <a:ea typeface="Arial"/>
              </a:rPr>
              <a:t>10</a:t>
            </a:fld>
            <a:endParaRPr b="0" lang="en-IN" sz="1300" spc="-1" strike="noStrike">
              <a:latin typeface="Arial"/>
            </a:endParaRPr>
          </a:p>
        </p:txBody>
      </p:sp>
      <p:sp>
        <p:nvSpPr>
          <p:cNvPr id="153" name="CustomShape 2"/>
          <p:cNvSpPr/>
          <p:nvPr/>
        </p:nvSpPr>
        <p:spPr>
          <a:xfrm>
            <a:off x="609480" y="274680"/>
            <a:ext cx="109720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tabLst>
                <a:tab algn="l" pos="0"/>
              </a:tabLst>
            </a:pPr>
            <a:r>
              <a:rPr b="0" lang="en-US" sz="3700" spc="-1" strike="noStrike">
                <a:solidFill>
                  <a:srgbClr val="000000"/>
                </a:solidFill>
                <a:latin typeface="Arial"/>
                <a:ea typeface="Arial"/>
              </a:rPr>
              <a:t>Conclusion</a:t>
            </a:r>
            <a:endParaRPr b="0" lang="en-IN" sz="3700" spc="-1" strike="noStrike">
              <a:latin typeface="Arial"/>
            </a:endParaRPr>
          </a:p>
        </p:txBody>
      </p:sp>
      <p:sp>
        <p:nvSpPr>
          <p:cNvPr id="154" name="CustomShape 3"/>
          <p:cNvSpPr/>
          <p:nvPr/>
        </p:nvSpPr>
        <p:spPr>
          <a:xfrm>
            <a:off x="609480" y="1600200"/>
            <a:ext cx="10972080" cy="4525560"/>
          </a:xfrm>
          <a:prstGeom prst="rect">
            <a:avLst/>
          </a:prstGeom>
          <a:noFill/>
          <a:ln>
            <a:noFill/>
          </a:ln>
        </p:spPr>
        <p:style>
          <a:lnRef idx="0"/>
          <a:fillRef idx="0"/>
          <a:effectRef idx="0"/>
          <a:fontRef idx="minor"/>
        </p:style>
        <p:txBody>
          <a:bodyPr lIns="90000" rIns="90000" tIns="45000" bIns="45000">
            <a:normAutofit/>
          </a:bodyPr>
          <a:p>
            <a:pPr marL="450000">
              <a:lnSpc>
                <a:spcPct val="100000"/>
              </a:lnSpc>
              <a:spcBef>
                <a:spcPts val="451"/>
              </a:spcBef>
              <a:tabLst>
                <a:tab algn="l" pos="0"/>
              </a:tabLst>
            </a:pPr>
            <a:r>
              <a:rPr b="0" lang="en-US" sz="2400" spc="-1" strike="noStrike">
                <a:solidFill>
                  <a:srgbClr val="000000"/>
                </a:solidFill>
                <a:latin typeface="Times New Roman"/>
                <a:ea typeface="Times New Roman"/>
              </a:rPr>
              <a:t>This product gives the an easy and user friendly User Interface where he will get intelligent suggestions for his loan management and loan applications.</a:t>
            </a:r>
            <a:endParaRPr b="0" lang="en-IN" sz="2400" spc="-1" strike="noStrike">
              <a:latin typeface="Arial"/>
            </a:endParaRPr>
          </a:p>
          <a:p>
            <a:pPr marL="450000">
              <a:lnSpc>
                <a:spcPct val="100000"/>
              </a:lnSpc>
              <a:spcBef>
                <a:spcPts val="451"/>
              </a:spcBef>
              <a:tabLst>
                <a:tab algn="l" pos="0"/>
              </a:tabLst>
            </a:pPr>
            <a:r>
              <a:rPr b="0" lang="en-US" sz="2400" spc="-1" strike="noStrike">
                <a:solidFill>
                  <a:srgbClr val="000000"/>
                </a:solidFill>
                <a:latin typeface="Times New Roman"/>
                <a:ea typeface="Times New Roman"/>
              </a:rPr>
              <a:t>This product makes the loan sanctioning fast and efficient by adding AI which will verify application details and documents and if it finds something wrong it will reject the application by itself.</a:t>
            </a:r>
            <a:endParaRPr b="0" lang="en-IN" sz="2400" spc="-1" strike="noStrike">
              <a:latin typeface="Arial"/>
            </a:endParaRPr>
          </a:p>
          <a:p>
            <a:pPr marL="450000">
              <a:lnSpc>
                <a:spcPct val="100000"/>
              </a:lnSpc>
              <a:spcBef>
                <a:spcPts val="451"/>
              </a:spcBef>
              <a:tabLst>
                <a:tab algn="l" pos="0"/>
              </a:tabLst>
            </a:pPr>
            <a:r>
              <a:rPr b="0" lang="en-US" sz="2400" spc="-1" strike="noStrike">
                <a:solidFill>
                  <a:srgbClr val="000000"/>
                </a:solidFill>
                <a:latin typeface="Times New Roman"/>
                <a:ea typeface="Times New Roman"/>
              </a:rPr>
              <a:t>All the transactions done will be secure.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8737560" y="6356520"/>
            <a:ext cx="2844360" cy="36432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tabLst>
                <a:tab algn="l" pos="0"/>
              </a:tabLst>
            </a:pPr>
            <a:fld id="{0F9844A4-B112-4331-A2D3-64D9F91E5C73}" type="slidenum">
              <a:rPr b="0" lang="en-US" sz="1300" spc="-1" strike="noStrike">
                <a:solidFill>
                  <a:srgbClr val="595959"/>
                </a:solidFill>
                <a:latin typeface="Arial"/>
                <a:ea typeface="Arial"/>
              </a:rPr>
              <a:t>11</a:t>
            </a:fld>
            <a:endParaRPr b="0" lang="en-IN" sz="1300" spc="-1" strike="noStrike">
              <a:latin typeface="Arial"/>
            </a:endParaRPr>
          </a:p>
        </p:txBody>
      </p:sp>
      <p:sp>
        <p:nvSpPr>
          <p:cNvPr id="156" name="CustomShape 2"/>
          <p:cNvSpPr/>
          <p:nvPr/>
        </p:nvSpPr>
        <p:spPr>
          <a:xfrm>
            <a:off x="609480" y="274680"/>
            <a:ext cx="109720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tabLst>
                <a:tab algn="l" pos="0"/>
              </a:tabLst>
            </a:pPr>
            <a:r>
              <a:rPr b="0" lang="en-US" sz="3700" spc="-1" strike="noStrike">
                <a:solidFill>
                  <a:srgbClr val="000000"/>
                </a:solidFill>
                <a:latin typeface="Arial"/>
                <a:ea typeface="Arial"/>
              </a:rPr>
              <a:t>References</a:t>
            </a:r>
            <a:endParaRPr b="0" lang="en-IN" sz="3700" spc="-1" strike="noStrike">
              <a:latin typeface="Arial"/>
            </a:endParaRPr>
          </a:p>
        </p:txBody>
      </p:sp>
      <p:sp>
        <p:nvSpPr>
          <p:cNvPr id="157" name="CustomShape 3"/>
          <p:cNvSpPr/>
          <p:nvPr/>
        </p:nvSpPr>
        <p:spPr>
          <a:xfrm>
            <a:off x="609480" y="1600200"/>
            <a:ext cx="10972080" cy="4525560"/>
          </a:xfrm>
          <a:prstGeom prst="rect">
            <a:avLst/>
          </a:prstGeom>
          <a:noFill/>
          <a:ln>
            <a:noFill/>
          </a:ln>
        </p:spPr>
        <p:style>
          <a:lnRef idx="0"/>
          <a:fillRef idx="0"/>
          <a:effectRef idx="0"/>
          <a:fontRef idx="minor"/>
        </p:style>
        <p:txBody>
          <a:bodyPr lIns="90000" rIns="90000" tIns="45000" bIns="45000">
            <a:normAutofit/>
          </a:bodyPr>
          <a:p>
            <a:pPr marL="457200" indent="-342360" algn="just">
              <a:lnSpc>
                <a:spcPct val="100000"/>
              </a:lnSpc>
              <a:buClr>
                <a:srgbClr val="000000"/>
              </a:buClr>
              <a:buFont typeface="Times New Roman"/>
              <a:buChar char="●"/>
            </a:pPr>
            <a:r>
              <a:rPr b="0" lang="en-US" sz="2400" spc="-1" strike="noStrike" u="sng">
                <a:solidFill>
                  <a:srgbClr val="0097a7"/>
                </a:solidFill>
                <a:uFillTx/>
                <a:latin typeface="Times New Roman"/>
                <a:ea typeface="Times New Roman"/>
                <a:hlinkClick r:id="rId1"/>
              </a:rPr>
              <a:t>https://www.leadsquared.com/loan-management-system-features-benefits/</a:t>
            </a:r>
            <a:endParaRPr b="0" lang="en-IN" sz="2400" spc="-1" strike="noStrike">
              <a:latin typeface="Arial"/>
            </a:endParaRPr>
          </a:p>
          <a:p>
            <a:pPr marL="457200" indent="-342360" algn="just">
              <a:lnSpc>
                <a:spcPct val="100000"/>
              </a:lnSpc>
              <a:buClr>
                <a:srgbClr val="000000"/>
              </a:buClr>
              <a:buFont typeface="Times New Roman"/>
              <a:buChar char="●"/>
            </a:pPr>
            <a:r>
              <a:rPr b="0" lang="en-US" sz="2400" spc="-1" strike="noStrike" u="sng">
                <a:solidFill>
                  <a:srgbClr val="0097a7"/>
                </a:solidFill>
                <a:uFillTx/>
                <a:latin typeface="Times New Roman"/>
                <a:ea typeface="Times New Roman"/>
                <a:hlinkClick r:id="rId2"/>
              </a:rPr>
              <a:t>https://lendfoundry.com/faq/why-should-you-use-a-cloud-based-loan-management-software/</a:t>
            </a:r>
            <a:endParaRPr b="0" lang="en-IN" sz="2400" spc="-1" strike="noStrike">
              <a:latin typeface="Arial"/>
            </a:endParaRPr>
          </a:p>
          <a:p>
            <a:pPr marL="457200" indent="-342360" algn="just">
              <a:lnSpc>
                <a:spcPct val="100000"/>
              </a:lnSpc>
              <a:buClr>
                <a:srgbClr val="000000"/>
              </a:buClr>
              <a:buFont typeface="Times New Roman"/>
              <a:buChar char="●"/>
            </a:pPr>
            <a:r>
              <a:rPr b="0" lang="en-US" sz="2400" spc="-1" strike="noStrike" u="sng">
                <a:solidFill>
                  <a:srgbClr val="0097a7"/>
                </a:solidFill>
                <a:uFillTx/>
                <a:latin typeface="Times New Roman"/>
                <a:ea typeface="Times New Roman"/>
                <a:hlinkClick r:id="rId3"/>
              </a:rPr>
              <a:t>https://lendfoundry.com/blog/10-features-of-the-perfect-loan-management-software/</a:t>
            </a:r>
            <a:endParaRPr b="0" lang="en-IN" sz="2400" spc="-1" strike="noStrike">
              <a:latin typeface="Arial"/>
            </a:endParaRPr>
          </a:p>
          <a:p>
            <a:pPr marL="457200" indent="-342360" algn="just">
              <a:lnSpc>
                <a:spcPct val="100000"/>
              </a:lnSpc>
              <a:buClr>
                <a:srgbClr val="000000"/>
              </a:buClr>
              <a:buFont typeface="Times New Roman"/>
              <a:buChar char="●"/>
            </a:pPr>
            <a:r>
              <a:rPr b="0" lang="en-US" sz="2400" spc="-1" strike="noStrike" u="sng">
                <a:solidFill>
                  <a:srgbClr val="0097a7"/>
                </a:solidFill>
                <a:uFillTx/>
                <a:latin typeface="Times New Roman"/>
                <a:ea typeface="Times New Roman"/>
                <a:hlinkClick r:id="rId4"/>
              </a:rPr>
              <a:t>https://www.arttha.com/choosing-a-loan-management-system-for-your-bank-key-features-to-consider-for-an-optimized-experience/</a:t>
            </a:r>
            <a:endParaRPr b="0" lang="en-IN" sz="2400" spc="-1" strike="noStrike">
              <a:latin typeface="Arial"/>
            </a:endParaRPr>
          </a:p>
          <a:p>
            <a:pPr marL="457200" indent="-342360" algn="just">
              <a:lnSpc>
                <a:spcPct val="100000"/>
              </a:lnSpc>
              <a:buClr>
                <a:srgbClr val="000000"/>
              </a:buClr>
              <a:buFont typeface="Times New Roman"/>
              <a:buChar char="●"/>
            </a:pPr>
            <a:r>
              <a:rPr b="0" lang="en-US" sz="2400" spc="-1" strike="noStrike" u="sng">
                <a:solidFill>
                  <a:srgbClr val="0097a7"/>
                </a:solidFill>
                <a:uFillTx/>
                <a:latin typeface="Times New Roman"/>
                <a:ea typeface="Times New Roman"/>
                <a:hlinkClick r:id="rId5"/>
              </a:rPr>
              <a:t>https://www.leadsquared.com/loan-management-system-features-benefits/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609480" y="274680"/>
            <a:ext cx="10972080" cy="1142280"/>
          </a:xfrm>
          <a:prstGeom prst="rect">
            <a:avLst/>
          </a:prstGeom>
          <a:noFill/>
          <a:ln>
            <a:noFill/>
          </a:ln>
        </p:spPr>
        <p:style>
          <a:lnRef idx="0"/>
          <a:fillRef idx="0"/>
          <a:effectRef idx="0"/>
          <a:fontRef idx="minor"/>
        </p:style>
      </p:sp>
      <p:sp>
        <p:nvSpPr>
          <p:cNvPr id="159" name="CustomShape 2"/>
          <p:cNvSpPr/>
          <p:nvPr/>
        </p:nvSpPr>
        <p:spPr>
          <a:xfrm>
            <a:off x="648720" y="2429640"/>
            <a:ext cx="10972080" cy="2180520"/>
          </a:xfrm>
          <a:prstGeom prst="rect">
            <a:avLst/>
          </a:prstGeom>
          <a:noFill/>
          <a:ln>
            <a:noFill/>
          </a:ln>
        </p:spPr>
        <p:style>
          <a:lnRef idx="0"/>
          <a:fillRef idx="0"/>
          <a:effectRef idx="0"/>
          <a:fontRef idx="minor"/>
        </p:style>
        <p:txBody>
          <a:bodyPr lIns="90000" rIns="90000" tIns="45000" bIns="45000">
            <a:normAutofit fontScale="83000"/>
          </a:bodyPr>
          <a:p>
            <a:pPr marL="343080" indent="-342360" algn="ctr">
              <a:lnSpc>
                <a:spcPct val="115000"/>
              </a:lnSpc>
              <a:tabLst>
                <a:tab algn="l" pos="0"/>
              </a:tabLst>
            </a:pPr>
            <a:endParaRPr b="0" lang="en-IN" sz="1800" spc="-1" strike="noStrike">
              <a:latin typeface="Arial"/>
            </a:endParaRPr>
          </a:p>
          <a:p>
            <a:pPr marL="343080" indent="-342360" algn="ctr">
              <a:lnSpc>
                <a:spcPct val="115000"/>
              </a:lnSpc>
              <a:spcBef>
                <a:spcPts val="1437"/>
              </a:spcBef>
              <a:spcAft>
                <a:spcPts val="1599"/>
              </a:spcAft>
              <a:tabLst>
                <a:tab algn="l" pos="0"/>
              </a:tabLst>
            </a:pPr>
            <a:r>
              <a:rPr b="0" lang="en-US" sz="11500" spc="-1" strike="noStrike">
                <a:solidFill>
                  <a:srgbClr val="595959"/>
                </a:solidFill>
                <a:latin typeface="Calibri"/>
                <a:ea typeface="Calibri"/>
              </a:rPr>
              <a:t>Thank You !!</a:t>
            </a:r>
            <a:endParaRPr b="0" lang="en-IN" sz="11500" spc="-1" strike="noStrike">
              <a:latin typeface="Arial"/>
            </a:endParaRPr>
          </a:p>
        </p:txBody>
      </p:sp>
      <p:sp>
        <p:nvSpPr>
          <p:cNvPr id="160" name="CustomShape 3"/>
          <p:cNvSpPr/>
          <p:nvPr/>
        </p:nvSpPr>
        <p:spPr>
          <a:xfrm>
            <a:off x="609480" y="6356520"/>
            <a:ext cx="2844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0" lang="en-US" sz="1400" spc="-1" strike="noStrike">
                <a:solidFill>
                  <a:srgbClr val="000000"/>
                </a:solidFill>
                <a:latin typeface="Arial"/>
                <a:ea typeface="Arial"/>
              </a:rPr>
              <a:t>2/12/2022</a:t>
            </a:r>
            <a:endParaRPr b="0" lang="en-IN" sz="1400" spc="-1" strike="noStrike">
              <a:latin typeface="Arial"/>
            </a:endParaRPr>
          </a:p>
        </p:txBody>
      </p:sp>
      <p:sp>
        <p:nvSpPr>
          <p:cNvPr id="161" name="CustomShape 4"/>
          <p:cNvSpPr/>
          <p:nvPr/>
        </p:nvSpPr>
        <p:spPr>
          <a:xfrm>
            <a:off x="8737560" y="6356520"/>
            <a:ext cx="2844000" cy="36432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tabLst>
                <a:tab algn="l" pos="0"/>
              </a:tabLst>
            </a:pPr>
            <a:fld id="{918AA568-AF30-4880-965B-0256F1EDADA4}" type="slidenum">
              <a:rPr b="0" lang="en-US" sz="1300" spc="-1" strike="noStrike">
                <a:solidFill>
                  <a:srgbClr val="595959"/>
                </a:solidFill>
                <a:latin typeface="Arial"/>
                <a:ea typeface="Arial"/>
              </a:rPr>
              <a:t>13</a:t>
            </a:fld>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609480" y="0"/>
            <a:ext cx="10972080" cy="7830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tabLst>
                <a:tab algn="l" pos="0"/>
              </a:tabLst>
            </a:pPr>
            <a:r>
              <a:rPr b="0" lang="en-US" sz="3700" spc="-1" strike="noStrike">
                <a:solidFill>
                  <a:srgbClr val="000000"/>
                </a:solidFill>
                <a:latin typeface="Arial"/>
                <a:ea typeface="Arial"/>
              </a:rPr>
              <a:t>Table of Contents</a:t>
            </a:r>
            <a:endParaRPr b="0" lang="en-IN" sz="3700" spc="-1" strike="noStrike">
              <a:latin typeface="Arial"/>
            </a:endParaRPr>
          </a:p>
        </p:txBody>
      </p:sp>
      <p:sp>
        <p:nvSpPr>
          <p:cNvPr id="124" name="CustomShape 2"/>
          <p:cNvSpPr/>
          <p:nvPr/>
        </p:nvSpPr>
        <p:spPr>
          <a:xfrm>
            <a:off x="635760" y="750960"/>
            <a:ext cx="10972080" cy="5452920"/>
          </a:xfrm>
          <a:prstGeom prst="rect">
            <a:avLst/>
          </a:prstGeom>
          <a:noFill/>
          <a:ln>
            <a:noFill/>
          </a:ln>
        </p:spPr>
        <p:style>
          <a:lnRef idx="0"/>
          <a:fillRef idx="0"/>
          <a:effectRef idx="0"/>
          <a:fontRef idx="minor"/>
        </p:style>
        <p:txBody>
          <a:bodyPr lIns="90000" rIns="90000" tIns="45000" bIns="45000">
            <a:noAutofit/>
          </a:bodyPr>
          <a:p>
            <a:pPr marL="343080" indent="-342360">
              <a:lnSpc>
                <a:spcPct val="115000"/>
              </a:lnSpc>
              <a:buClr>
                <a:srgbClr val="000000"/>
              </a:buClr>
              <a:buFont typeface="Arial"/>
              <a:buChar char="●"/>
            </a:pPr>
            <a:r>
              <a:rPr b="0" lang="en-US" sz="2500" spc="-1" strike="noStrike">
                <a:solidFill>
                  <a:srgbClr val="000000"/>
                </a:solidFill>
                <a:latin typeface="Arial"/>
                <a:ea typeface="Arial"/>
              </a:rPr>
              <a:t>Introduction</a:t>
            </a:r>
            <a:endParaRPr b="0" lang="en-IN" sz="2500" spc="-1" strike="noStrike">
              <a:latin typeface="Arial"/>
            </a:endParaRPr>
          </a:p>
          <a:p>
            <a:pPr marL="343080" indent="-342360">
              <a:lnSpc>
                <a:spcPct val="115000"/>
              </a:lnSpc>
              <a:spcBef>
                <a:spcPts val="499"/>
              </a:spcBef>
              <a:buClr>
                <a:srgbClr val="000000"/>
              </a:buClr>
              <a:buFont typeface="Arial"/>
              <a:buChar char="●"/>
            </a:pPr>
            <a:r>
              <a:rPr b="0" lang="en-US" sz="2500" spc="-1" strike="noStrike">
                <a:solidFill>
                  <a:srgbClr val="000000"/>
                </a:solidFill>
                <a:latin typeface="Arial"/>
                <a:ea typeface="Arial"/>
              </a:rPr>
              <a:t>Objectives</a:t>
            </a:r>
            <a:endParaRPr b="0" lang="en-IN" sz="2500" spc="-1" strike="noStrike">
              <a:latin typeface="Arial"/>
            </a:endParaRPr>
          </a:p>
          <a:p>
            <a:pPr marL="343080" indent="-342360">
              <a:lnSpc>
                <a:spcPct val="115000"/>
              </a:lnSpc>
              <a:spcBef>
                <a:spcPts val="499"/>
              </a:spcBef>
              <a:buClr>
                <a:srgbClr val="000000"/>
              </a:buClr>
              <a:buFont typeface="Arial"/>
              <a:buChar char="●"/>
            </a:pPr>
            <a:r>
              <a:rPr b="0" lang="en-US" sz="2500" spc="-1" strike="noStrike">
                <a:solidFill>
                  <a:srgbClr val="000000"/>
                </a:solidFill>
                <a:latin typeface="Arial"/>
                <a:ea typeface="Arial"/>
              </a:rPr>
              <a:t>Related Background</a:t>
            </a:r>
            <a:endParaRPr b="0" lang="en-IN" sz="2500" spc="-1" strike="noStrike">
              <a:latin typeface="Arial"/>
            </a:endParaRPr>
          </a:p>
          <a:p>
            <a:pPr marL="343080" indent="-342360">
              <a:lnSpc>
                <a:spcPct val="115000"/>
              </a:lnSpc>
              <a:spcBef>
                <a:spcPts val="499"/>
              </a:spcBef>
              <a:buClr>
                <a:srgbClr val="000000"/>
              </a:buClr>
              <a:buFont typeface="Arial"/>
              <a:buChar char="●"/>
            </a:pPr>
            <a:r>
              <a:rPr b="0" lang="en-US" sz="2500" spc="-1" strike="noStrike">
                <a:solidFill>
                  <a:srgbClr val="000000"/>
                </a:solidFill>
                <a:latin typeface="Arial"/>
                <a:ea typeface="Arial"/>
              </a:rPr>
              <a:t>Expected Outcome</a:t>
            </a:r>
            <a:endParaRPr b="0" lang="en-IN" sz="2500" spc="-1" strike="noStrike">
              <a:latin typeface="Arial"/>
            </a:endParaRPr>
          </a:p>
          <a:p>
            <a:pPr marL="343080" indent="-342360">
              <a:lnSpc>
                <a:spcPct val="115000"/>
              </a:lnSpc>
              <a:spcBef>
                <a:spcPts val="499"/>
              </a:spcBef>
              <a:buClr>
                <a:srgbClr val="000000"/>
              </a:buClr>
              <a:buFont typeface="Arial"/>
              <a:buChar char="●"/>
            </a:pPr>
            <a:r>
              <a:rPr b="0" lang="en-US" sz="2500" spc="-1" strike="noStrike">
                <a:solidFill>
                  <a:srgbClr val="000000"/>
                </a:solidFill>
                <a:latin typeface="Arial"/>
                <a:ea typeface="Arial"/>
              </a:rPr>
              <a:t>Tools &amp; Technology</a:t>
            </a:r>
            <a:endParaRPr b="0" lang="en-IN" sz="2500" spc="-1" strike="noStrike">
              <a:latin typeface="Arial"/>
            </a:endParaRPr>
          </a:p>
          <a:p>
            <a:pPr marL="343080" indent="-342360">
              <a:lnSpc>
                <a:spcPct val="115000"/>
              </a:lnSpc>
              <a:spcBef>
                <a:spcPts val="499"/>
              </a:spcBef>
              <a:buClr>
                <a:srgbClr val="000000"/>
              </a:buClr>
              <a:buFont typeface="Arial"/>
              <a:buChar char="●"/>
            </a:pPr>
            <a:r>
              <a:rPr b="0" lang="en-US" sz="2500" spc="-1" strike="noStrike">
                <a:solidFill>
                  <a:srgbClr val="000000"/>
                </a:solidFill>
                <a:latin typeface="Arial"/>
                <a:ea typeface="Arial"/>
              </a:rPr>
              <a:t>Methodology (Modules)</a:t>
            </a:r>
            <a:endParaRPr b="0" lang="en-IN" sz="2500" spc="-1" strike="noStrike">
              <a:latin typeface="Arial"/>
            </a:endParaRPr>
          </a:p>
          <a:p>
            <a:pPr marL="343080" indent="-342360">
              <a:lnSpc>
                <a:spcPct val="115000"/>
              </a:lnSpc>
              <a:spcBef>
                <a:spcPts val="499"/>
              </a:spcBef>
              <a:buClr>
                <a:srgbClr val="000000"/>
              </a:buClr>
              <a:buFont typeface="Arial"/>
              <a:buChar char="●"/>
            </a:pPr>
            <a:r>
              <a:rPr b="0" lang="en-US" sz="2500" spc="-1" strike="noStrike">
                <a:solidFill>
                  <a:srgbClr val="000000"/>
                </a:solidFill>
                <a:latin typeface="Arial"/>
                <a:ea typeface="Arial"/>
              </a:rPr>
              <a:t>Design / Diagrams &amp; TimeLine Charts with Milestones</a:t>
            </a:r>
            <a:endParaRPr b="0" lang="en-IN" sz="2500" spc="-1" strike="noStrike">
              <a:latin typeface="Arial"/>
            </a:endParaRPr>
          </a:p>
          <a:p>
            <a:pPr marL="343080" indent="-342360">
              <a:lnSpc>
                <a:spcPct val="115000"/>
              </a:lnSpc>
              <a:spcBef>
                <a:spcPts val="499"/>
              </a:spcBef>
              <a:buClr>
                <a:srgbClr val="000000"/>
              </a:buClr>
              <a:buFont typeface="Arial"/>
              <a:buChar char="●"/>
            </a:pPr>
            <a:r>
              <a:rPr b="0" lang="en-US" sz="2500" spc="-1" strike="noStrike">
                <a:solidFill>
                  <a:srgbClr val="000000"/>
                </a:solidFill>
                <a:latin typeface="Arial"/>
                <a:ea typeface="Arial"/>
              </a:rPr>
              <a:t>Flowchart &amp; Algorithms</a:t>
            </a:r>
            <a:endParaRPr b="0" lang="en-IN" sz="2500" spc="-1" strike="noStrike">
              <a:latin typeface="Arial"/>
            </a:endParaRPr>
          </a:p>
          <a:p>
            <a:pPr marL="343080" indent="-342360">
              <a:lnSpc>
                <a:spcPct val="115000"/>
              </a:lnSpc>
              <a:spcBef>
                <a:spcPts val="499"/>
              </a:spcBef>
              <a:buClr>
                <a:srgbClr val="000000"/>
              </a:buClr>
              <a:buFont typeface="Arial"/>
              <a:buChar char="●"/>
            </a:pPr>
            <a:r>
              <a:rPr b="0" lang="en-US" sz="2500" spc="-1" strike="noStrike">
                <a:solidFill>
                  <a:srgbClr val="000000"/>
                </a:solidFill>
                <a:latin typeface="Arial"/>
                <a:ea typeface="Arial"/>
              </a:rPr>
              <a:t>Implementation Details</a:t>
            </a:r>
            <a:endParaRPr b="0" lang="en-IN" sz="2500" spc="-1" strike="noStrike">
              <a:latin typeface="Arial"/>
            </a:endParaRPr>
          </a:p>
          <a:p>
            <a:pPr marL="343080" indent="-342360">
              <a:lnSpc>
                <a:spcPct val="115000"/>
              </a:lnSpc>
              <a:spcBef>
                <a:spcPts val="499"/>
              </a:spcBef>
              <a:buClr>
                <a:srgbClr val="000000"/>
              </a:buClr>
              <a:buFont typeface="Arial"/>
              <a:buChar char="●"/>
            </a:pPr>
            <a:r>
              <a:rPr b="0" lang="en-US" sz="2500" spc="-1" strike="noStrike">
                <a:solidFill>
                  <a:srgbClr val="000000"/>
                </a:solidFill>
                <a:latin typeface="Arial"/>
                <a:ea typeface="Arial"/>
              </a:rPr>
              <a:t>Conclusion </a:t>
            </a:r>
            <a:endParaRPr b="0" lang="en-IN" sz="2500" spc="-1" strike="noStrike">
              <a:latin typeface="Arial"/>
            </a:endParaRPr>
          </a:p>
          <a:p>
            <a:pPr marL="343080" indent="-342360">
              <a:lnSpc>
                <a:spcPct val="115000"/>
              </a:lnSpc>
              <a:spcBef>
                <a:spcPts val="499"/>
              </a:spcBef>
              <a:buClr>
                <a:srgbClr val="000000"/>
              </a:buClr>
              <a:buFont typeface="Arial"/>
              <a:buChar char="●"/>
            </a:pPr>
            <a:r>
              <a:rPr b="0" lang="en-US" sz="2500" spc="-1" strike="noStrike">
                <a:solidFill>
                  <a:srgbClr val="000000"/>
                </a:solidFill>
                <a:latin typeface="Arial"/>
                <a:ea typeface="Arial"/>
              </a:rPr>
              <a:t>References</a:t>
            </a:r>
            <a:endParaRPr b="0" lang="en-IN" sz="2500" spc="-1" strike="noStrike">
              <a:latin typeface="Arial"/>
            </a:endParaRPr>
          </a:p>
          <a:p>
            <a:pPr marL="158760">
              <a:lnSpc>
                <a:spcPct val="115000"/>
              </a:lnSpc>
              <a:spcBef>
                <a:spcPts val="499"/>
              </a:spcBef>
              <a:spcAft>
                <a:spcPts val="1599"/>
              </a:spcAft>
              <a:tabLst>
                <a:tab algn="l" pos="0"/>
              </a:tabLst>
            </a:pPr>
            <a:endParaRPr b="0" lang="en-IN" sz="2500" spc="-1" strike="noStrike">
              <a:latin typeface="Arial"/>
            </a:endParaRPr>
          </a:p>
        </p:txBody>
      </p:sp>
      <p:sp>
        <p:nvSpPr>
          <p:cNvPr id="125" name="CustomShape 3"/>
          <p:cNvSpPr/>
          <p:nvPr/>
        </p:nvSpPr>
        <p:spPr>
          <a:xfrm>
            <a:off x="609480" y="6356520"/>
            <a:ext cx="2844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0" lang="en-US" sz="1400" spc="-1" strike="noStrike">
                <a:solidFill>
                  <a:srgbClr val="000000"/>
                </a:solidFill>
                <a:latin typeface="Arial"/>
                <a:ea typeface="Arial"/>
              </a:rPr>
              <a:t>2/12/2022</a:t>
            </a:r>
            <a:endParaRPr b="0" lang="en-IN" sz="1400" spc="-1" strike="noStrike">
              <a:latin typeface="Arial"/>
            </a:endParaRPr>
          </a:p>
        </p:txBody>
      </p:sp>
      <p:sp>
        <p:nvSpPr>
          <p:cNvPr id="126" name="CustomShape 4"/>
          <p:cNvSpPr/>
          <p:nvPr/>
        </p:nvSpPr>
        <p:spPr>
          <a:xfrm>
            <a:off x="8737560" y="6356520"/>
            <a:ext cx="2844000" cy="36432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tabLst>
                <a:tab algn="l" pos="0"/>
              </a:tabLst>
            </a:pPr>
            <a:fld id="{AE47C986-103C-466B-BDBA-FCB5E4C6BBAE}" type="slidenum">
              <a:rPr b="0" lang="en-US" sz="1300" spc="-1" strike="noStrike">
                <a:solidFill>
                  <a:srgbClr val="595959"/>
                </a:solidFill>
                <a:latin typeface="Arial"/>
                <a:ea typeface="Arial"/>
              </a:rPr>
              <a:t>2</a:t>
            </a:fld>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609480" y="274680"/>
            <a:ext cx="109720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tabLst>
                <a:tab algn="l" pos="0"/>
              </a:tabLst>
            </a:pPr>
            <a:r>
              <a:rPr b="0" lang="en-US" sz="4500" spc="-1" strike="noStrike">
                <a:solidFill>
                  <a:srgbClr val="000000"/>
                </a:solidFill>
                <a:latin typeface="Arial"/>
                <a:ea typeface="Arial"/>
              </a:rPr>
              <a:t>Introduction</a:t>
            </a:r>
            <a:endParaRPr b="0" lang="en-IN" sz="4500" spc="-1" strike="noStrike">
              <a:latin typeface="Arial"/>
            </a:endParaRPr>
          </a:p>
        </p:txBody>
      </p:sp>
      <p:sp>
        <p:nvSpPr>
          <p:cNvPr id="128" name="CustomShape 2"/>
          <p:cNvSpPr/>
          <p:nvPr/>
        </p:nvSpPr>
        <p:spPr>
          <a:xfrm>
            <a:off x="609480" y="1612440"/>
            <a:ext cx="10972080" cy="4512960"/>
          </a:xfrm>
          <a:prstGeom prst="rect">
            <a:avLst/>
          </a:prstGeom>
          <a:noFill/>
          <a:ln>
            <a:noFill/>
          </a:ln>
        </p:spPr>
        <p:style>
          <a:lnRef idx="0"/>
          <a:fillRef idx="0"/>
          <a:effectRef idx="0"/>
          <a:fontRef idx="minor"/>
        </p:style>
        <p:txBody>
          <a:bodyPr lIns="90000" rIns="90000" tIns="45000" bIns="45000">
            <a:normAutofit/>
          </a:bodyPr>
          <a:p>
            <a:pPr marL="457200" indent="-342360">
              <a:lnSpc>
                <a:spcPct val="115000"/>
              </a:lnSpc>
              <a:buClr>
                <a:srgbClr val="000000"/>
              </a:buClr>
              <a:buFont typeface="Arial"/>
              <a:buChar char="●"/>
            </a:pPr>
            <a:r>
              <a:rPr b="0" lang="en-US" sz="2400" spc="-1" strike="noStrike">
                <a:solidFill>
                  <a:srgbClr val="000000"/>
                </a:solidFill>
                <a:latin typeface="Arial"/>
                <a:ea typeface="Arial"/>
              </a:rPr>
              <a:t>Clients can apply for loan online through the Intelligent Loan Management System project.</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Clients will have to submit their documents online on the platform.</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System will help loan approvers in Loan Approving Process using AI</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Easy access to all the details of loans for users</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Secure Payments gateways with Complete auditing</a:t>
            </a:r>
            <a:endParaRPr b="0" lang="en-IN" sz="2400" spc="-1" strike="noStrike">
              <a:latin typeface="Arial"/>
            </a:endParaRPr>
          </a:p>
        </p:txBody>
      </p:sp>
      <p:sp>
        <p:nvSpPr>
          <p:cNvPr id="129" name="CustomShape 3"/>
          <p:cNvSpPr/>
          <p:nvPr/>
        </p:nvSpPr>
        <p:spPr>
          <a:xfrm>
            <a:off x="609480" y="6356520"/>
            <a:ext cx="28440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Lst>
            </a:pPr>
            <a:r>
              <a:rPr b="0" lang="en-US" sz="1400" spc="-1" strike="noStrike">
                <a:solidFill>
                  <a:srgbClr val="000000"/>
                </a:solidFill>
                <a:latin typeface="Arial"/>
                <a:ea typeface="Arial"/>
              </a:rPr>
              <a:t>2/12/2022</a:t>
            </a:r>
            <a:endParaRPr b="0" lang="en-IN" sz="1400" spc="-1" strike="noStrike">
              <a:latin typeface="Arial"/>
            </a:endParaRPr>
          </a:p>
        </p:txBody>
      </p:sp>
      <p:sp>
        <p:nvSpPr>
          <p:cNvPr id="130" name="CustomShape 4"/>
          <p:cNvSpPr/>
          <p:nvPr/>
        </p:nvSpPr>
        <p:spPr>
          <a:xfrm>
            <a:off x="8737560" y="6356520"/>
            <a:ext cx="2844000" cy="36432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tabLst>
                <a:tab algn="l" pos="0"/>
              </a:tabLst>
            </a:pPr>
            <a:fld id="{583CA9CA-61F8-4E62-B129-F5BACC8DED11}" type="slidenum">
              <a:rPr b="0" lang="en-US" sz="1300" spc="-1" strike="noStrike">
                <a:solidFill>
                  <a:srgbClr val="595959"/>
                </a:solidFill>
                <a:latin typeface="Arial"/>
                <a:ea typeface="Arial"/>
              </a:rPr>
              <a:t>3</a:t>
            </a:fld>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609480" y="274680"/>
            <a:ext cx="109720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tabLst>
                <a:tab algn="l" pos="0"/>
              </a:tabLst>
            </a:pPr>
            <a:r>
              <a:rPr b="0" lang="en-US" sz="3700" spc="-1" strike="noStrike">
                <a:solidFill>
                  <a:srgbClr val="000000"/>
                </a:solidFill>
                <a:latin typeface="Arial"/>
                <a:ea typeface="Arial"/>
              </a:rPr>
              <a:t>Objectives</a:t>
            </a:r>
            <a:endParaRPr b="0" lang="en-IN" sz="3700" spc="-1" strike="noStrike">
              <a:latin typeface="Arial"/>
            </a:endParaRPr>
          </a:p>
        </p:txBody>
      </p:sp>
      <p:sp>
        <p:nvSpPr>
          <p:cNvPr id="132" name="CustomShape 2"/>
          <p:cNvSpPr/>
          <p:nvPr/>
        </p:nvSpPr>
        <p:spPr>
          <a:xfrm>
            <a:off x="609480" y="1600200"/>
            <a:ext cx="10972080" cy="4525560"/>
          </a:xfrm>
          <a:prstGeom prst="rect">
            <a:avLst/>
          </a:prstGeom>
          <a:noFill/>
          <a:ln>
            <a:noFill/>
          </a:ln>
        </p:spPr>
        <p:style>
          <a:lnRef idx="0"/>
          <a:fillRef idx="0"/>
          <a:effectRef idx="0"/>
          <a:fontRef idx="minor"/>
        </p:style>
        <p:txBody>
          <a:bodyPr lIns="90000" rIns="90000" tIns="45000" bIns="45000">
            <a:normAutofit/>
          </a:bodyPr>
          <a:p>
            <a:pPr marL="457200" indent="-342360">
              <a:lnSpc>
                <a:spcPct val="115000"/>
              </a:lnSpc>
              <a:spcBef>
                <a:spcPts val="360"/>
              </a:spcBef>
              <a:buClr>
                <a:srgbClr val="000000"/>
              </a:buClr>
              <a:buFont typeface="Arial"/>
              <a:buChar char="●"/>
            </a:pPr>
            <a:r>
              <a:rPr b="0" lang="en-US" sz="2400" spc="-1" strike="noStrike">
                <a:solidFill>
                  <a:srgbClr val="000000"/>
                </a:solidFill>
                <a:latin typeface="Arial"/>
                <a:ea typeface="Arial"/>
              </a:rPr>
              <a:t>Platform would be User friendly with Separate Access Rights allocation for different Stakeholders</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Centralized Solution</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Intelligent System which will help all the stakeholders which will make process fast and efficient</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Cloud based deployment </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Using secure third-party integrations</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Web and Mobile Compatibility</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Secure Operations</a:t>
            </a:r>
            <a:endParaRPr b="0" lang="en-IN" sz="2400" spc="-1" strike="noStrike">
              <a:latin typeface="Arial"/>
            </a:endParaRPr>
          </a:p>
        </p:txBody>
      </p:sp>
      <p:sp>
        <p:nvSpPr>
          <p:cNvPr id="133" name="CustomShape 3"/>
          <p:cNvSpPr/>
          <p:nvPr/>
        </p:nvSpPr>
        <p:spPr>
          <a:xfrm>
            <a:off x="8737560" y="6356520"/>
            <a:ext cx="2844360" cy="36432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tabLst>
                <a:tab algn="l" pos="0"/>
              </a:tabLst>
            </a:pPr>
            <a:fld id="{49328176-7B4A-4A61-89C1-73978B1EE168}" type="slidenum">
              <a:rPr b="0" lang="en-US" sz="1300" spc="-1" strike="noStrike">
                <a:solidFill>
                  <a:srgbClr val="595959"/>
                </a:solidFill>
                <a:latin typeface="Arial"/>
                <a:ea typeface="Arial"/>
              </a:rPr>
              <a:t>4</a:t>
            </a:fld>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609480" y="274680"/>
            <a:ext cx="109720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tabLst>
                <a:tab algn="l" pos="0"/>
              </a:tabLst>
            </a:pPr>
            <a:r>
              <a:rPr b="0" lang="en-US" sz="3700" spc="-1" strike="noStrike">
                <a:solidFill>
                  <a:srgbClr val="000000"/>
                </a:solidFill>
                <a:latin typeface="Arial"/>
                <a:ea typeface="Arial"/>
              </a:rPr>
              <a:t>Outcome</a:t>
            </a:r>
            <a:endParaRPr b="0" lang="en-IN" sz="3700" spc="-1" strike="noStrike">
              <a:latin typeface="Arial"/>
            </a:endParaRPr>
          </a:p>
        </p:txBody>
      </p:sp>
      <p:sp>
        <p:nvSpPr>
          <p:cNvPr id="135" name="CustomShape 2"/>
          <p:cNvSpPr/>
          <p:nvPr/>
        </p:nvSpPr>
        <p:spPr>
          <a:xfrm>
            <a:off x="609480" y="1600200"/>
            <a:ext cx="10972080" cy="4525560"/>
          </a:xfrm>
          <a:prstGeom prst="rect">
            <a:avLst/>
          </a:prstGeom>
          <a:noFill/>
          <a:ln>
            <a:noFill/>
          </a:ln>
        </p:spPr>
        <p:style>
          <a:lnRef idx="0"/>
          <a:fillRef idx="0"/>
          <a:effectRef idx="0"/>
          <a:fontRef idx="minor"/>
        </p:style>
        <p:txBody>
          <a:bodyPr lIns="90000" rIns="90000" tIns="45000" bIns="45000">
            <a:normAutofit/>
          </a:bodyPr>
          <a:p>
            <a:pPr marL="457200" indent="-342360">
              <a:lnSpc>
                <a:spcPct val="115000"/>
              </a:lnSpc>
              <a:spcBef>
                <a:spcPts val="360"/>
              </a:spcBef>
              <a:buClr>
                <a:srgbClr val="000000"/>
              </a:buClr>
              <a:buFont typeface="Arial"/>
              <a:buChar char="●"/>
            </a:pPr>
            <a:r>
              <a:rPr b="0" lang="en-US" sz="2400" spc="-1" strike="noStrike">
                <a:solidFill>
                  <a:srgbClr val="000000"/>
                </a:solidFill>
                <a:latin typeface="Arial"/>
                <a:ea typeface="Arial"/>
              </a:rPr>
              <a:t>A secure and powerful Loan Management System where customers will be able to manage their loans easily along with a secure transactions in between the different phases or modules of the application.</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A system where Loan Approvals will be fast with the use of AI.</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Decision making for loan approval by the Admin is made easy by this application due to the self analytics of the loan applicant by the app.</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Implementation of Smart Functionalities</a:t>
            </a:r>
            <a:endParaRPr b="0" lang="en-IN" sz="2400" spc="-1" strike="noStrike">
              <a:latin typeface="Arial"/>
            </a:endParaRPr>
          </a:p>
          <a:p>
            <a:pPr marL="114480">
              <a:lnSpc>
                <a:spcPct val="115000"/>
              </a:lnSpc>
              <a:tabLst>
                <a:tab algn="l" pos="0"/>
              </a:tabLst>
            </a:pPr>
            <a:endParaRPr b="0" lang="en-IN" sz="2400" spc="-1" strike="noStrike">
              <a:latin typeface="Arial"/>
            </a:endParaRPr>
          </a:p>
          <a:p>
            <a:pPr marL="457200">
              <a:lnSpc>
                <a:spcPct val="115000"/>
              </a:lnSpc>
              <a:spcBef>
                <a:spcPts val="1599"/>
              </a:spcBef>
              <a:spcAft>
                <a:spcPts val="1599"/>
              </a:spcAft>
              <a:tabLst>
                <a:tab algn="l" pos="0"/>
              </a:tabLst>
            </a:pPr>
            <a:endParaRPr b="0" lang="en-IN" sz="2400" spc="-1" strike="noStrike">
              <a:latin typeface="Arial"/>
            </a:endParaRPr>
          </a:p>
        </p:txBody>
      </p:sp>
      <p:sp>
        <p:nvSpPr>
          <p:cNvPr id="136" name="CustomShape 3"/>
          <p:cNvSpPr/>
          <p:nvPr/>
        </p:nvSpPr>
        <p:spPr>
          <a:xfrm>
            <a:off x="8737560" y="6356520"/>
            <a:ext cx="2844360" cy="36432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tabLst>
                <a:tab algn="l" pos="0"/>
              </a:tabLst>
            </a:pPr>
            <a:fld id="{3AB404EA-E3B6-4E97-AC01-1F7611AFF4C3}" type="slidenum">
              <a:rPr b="0" lang="en-US" sz="1300" spc="-1" strike="noStrike">
                <a:solidFill>
                  <a:srgbClr val="000000"/>
                </a:solidFill>
                <a:latin typeface="Arial"/>
                <a:ea typeface="Arial"/>
              </a:rPr>
              <a:t>5</a:t>
            </a:fld>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609480" y="274680"/>
            <a:ext cx="109720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tabLst>
                <a:tab algn="l" pos="0"/>
              </a:tabLst>
            </a:pPr>
            <a:r>
              <a:rPr b="0" lang="en-US" sz="3700" spc="-1" strike="noStrike">
                <a:solidFill>
                  <a:srgbClr val="000000"/>
                </a:solidFill>
                <a:latin typeface="Arial"/>
                <a:ea typeface="Arial"/>
              </a:rPr>
              <a:t>Background</a:t>
            </a:r>
            <a:endParaRPr b="0" lang="en-IN" sz="3700" spc="-1" strike="noStrike">
              <a:latin typeface="Arial"/>
            </a:endParaRPr>
          </a:p>
        </p:txBody>
      </p:sp>
      <p:sp>
        <p:nvSpPr>
          <p:cNvPr id="138" name="CustomShape 2"/>
          <p:cNvSpPr/>
          <p:nvPr/>
        </p:nvSpPr>
        <p:spPr>
          <a:xfrm>
            <a:off x="609480" y="1600200"/>
            <a:ext cx="10972080" cy="4525560"/>
          </a:xfrm>
          <a:prstGeom prst="rect">
            <a:avLst/>
          </a:prstGeom>
          <a:noFill/>
          <a:ln>
            <a:noFill/>
          </a:ln>
        </p:spPr>
        <p:style>
          <a:lnRef idx="0"/>
          <a:fillRef idx="0"/>
          <a:effectRef idx="0"/>
          <a:fontRef idx="minor"/>
        </p:style>
        <p:txBody>
          <a:bodyPr lIns="90000" rIns="90000" tIns="45000" bIns="45000">
            <a:normAutofit/>
          </a:bodyPr>
          <a:p>
            <a:pPr marL="457200" indent="-342360">
              <a:lnSpc>
                <a:spcPct val="115000"/>
              </a:lnSpc>
              <a:spcBef>
                <a:spcPts val="360"/>
              </a:spcBef>
              <a:buClr>
                <a:srgbClr val="000000"/>
              </a:buClr>
              <a:buFont typeface="Arial"/>
              <a:buChar char="●"/>
            </a:pPr>
            <a:r>
              <a:rPr b="0" lang="en-US" sz="2400" spc="-1" strike="noStrike">
                <a:solidFill>
                  <a:srgbClr val="000000"/>
                </a:solidFill>
                <a:latin typeface="Arial"/>
                <a:ea typeface="Arial"/>
              </a:rPr>
              <a:t>Online Loan Management System is a very efficient project that can handle all the loan approval and management related task easily.</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Loan management systems help automate the entire loan lifecycle. Depending on requirements, these programs can assist in part or whole. </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The Web App can help with processing customer information, create new loans, and more. They can also provide lenders with accurate statements and reports. Moreover, they can manage interest rates and provide the tools for collection automation.</a:t>
            </a:r>
            <a:endParaRPr b="0" lang="en-IN" sz="2400" spc="-1" strike="noStrike">
              <a:latin typeface="Arial"/>
            </a:endParaRPr>
          </a:p>
          <a:p>
            <a:pPr marL="457200">
              <a:lnSpc>
                <a:spcPct val="115000"/>
              </a:lnSpc>
              <a:spcBef>
                <a:spcPts val="1599"/>
              </a:spcBef>
              <a:spcAft>
                <a:spcPts val="1599"/>
              </a:spcAft>
              <a:tabLst>
                <a:tab algn="l" pos="0"/>
              </a:tabLst>
            </a:pPr>
            <a:endParaRPr b="0" lang="en-IN" sz="2400" spc="-1" strike="noStrike">
              <a:latin typeface="Arial"/>
            </a:endParaRPr>
          </a:p>
        </p:txBody>
      </p:sp>
      <p:sp>
        <p:nvSpPr>
          <p:cNvPr id="139" name="CustomShape 3"/>
          <p:cNvSpPr/>
          <p:nvPr/>
        </p:nvSpPr>
        <p:spPr>
          <a:xfrm>
            <a:off x="8737560" y="6356520"/>
            <a:ext cx="2844360" cy="36432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tabLst>
                <a:tab algn="l" pos="0"/>
              </a:tabLst>
            </a:pPr>
            <a:fld id="{67704FC7-B5E5-44C6-8D5F-7DAC1D24D5AC}" type="slidenum">
              <a:rPr b="0" lang="en-US" sz="1300" spc="-1" strike="noStrike">
                <a:solidFill>
                  <a:srgbClr val="595959"/>
                </a:solidFill>
                <a:latin typeface="Arial"/>
                <a:ea typeface="Arial"/>
              </a:rPr>
              <a:t>6</a:t>
            </a:fld>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609480" y="274680"/>
            <a:ext cx="109720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tabLst>
                <a:tab algn="l" pos="0"/>
              </a:tabLst>
            </a:pPr>
            <a:r>
              <a:rPr b="0" lang="en-US" sz="3700" spc="-1" strike="noStrike">
                <a:solidFill>
                  <a:srgbClr val="000000"/>
                </a:solidFill>
                <a:latin typeface="Arial"/>
                <a:ea typeface="Arial"/>
              </a:rPr>
              <a:t>Tools And Technologies</a:t>
            </a:r>
            <a:endParaRPr b="0" lang="en-IN" sz="3700" spc="-1" strike="noStrike">
              <a:latin typeface="Arial"/>
            </a:endParaRPr>
          </a:p>
        </p:txBody>
      </p:sp>
      <p:sp>
        <p:nvSpPr>
          <p:cNvPr id="141" name="CustomShape 2"/>
          <p:cNvSpPr/>
          <p:nvPr/>
        </p:nvSpPr>
        <p:spPr>
          <a:xfrm>
            <a:off x="609480" y="1600200"/>
            <a:ext cx="10972080" cy="4525560"/>
          </a:xfrm>
          <a:prstGeom prst="rect">
            <a:avLst/>
          </a:prstGeom>
          <a:noFill/>
          <a:ln>
            <a:noFill/>
          </a:ln>
        </p:spPr>
        <p:style>
          <a:lnRef idx="0"/>
          <a:fillRef idx="0"/>
          <a:effectRef idx="0"/>
          <a:fontRef idx="minor"/>
        </p:style>
        <p:txBody>
          <a:bodyPr lIns="90000" rIns="90000" tIns="45000" bIns="45000">
            <a:normAutofit/>
          </a:bodyPr>
          <a:p>
            <a:pPr marL="457200" indent="-342360">
              <a:lnSpc>
                <a:spcPct val="115000"/>
              </a:lnSpc>
              <a:spcBef>
                <a:spcPts val="360"/>
              </a:spcBef>
              <a:buClr>
                <a:srgbClr val="000000"/>
              </a:buClr>
              <a:buFont typeface="Arial"/>
              <a:buChar char="●"/>
            </a:pPr>
            <a:r>
              <a:rPr b="0" lang="en-US" sz="2400" spc="-1" strike="noStrike">
                <a:solidFill>
                  <a:srgbClr val="000000"/>
                </a:solidFill>
                <a:latin typeface="Arial"/>
                <a:ea typeface="Arial"/>
              </a:rPr>
              <a:t>Python Language</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DJango Framework (For Web App)</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MySQL for Database Connectivity</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Visual Studio IDE</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AWS elasticbeanstalk</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AWS RDS </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AWS codepipeline</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http://ilmsg15-env.eba-njttbzvs.us-east-1.elasticbeanstalk.com/</a:t>
            </a:r>
            <a:endParaRPr b="0" lang="en-IN" sz="2400" spc="-1" strike="noStrike">
              <a:latin typeface="Arial"/>
            </a:endParaRPr>
          </a:p>
        </p:txBody>
      </p:sp>
      <p:sp>
        <p:nvSpPr>
          <p:cNvPr id="142" name="CustomShape 3"/>
          <p:cNvSpPr/>
          <p:nvPr/>
        </p:nvSpPr>
        <p:spPr>
          <a:xfrm>
            <a:off x="8737560" y="6356520"/>
            <a:ext cx="2844360" cy="36432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tabLst>
                <a:tab algn="l" pos="0"/>
              </a:tabLst>
            </a:pPr>
            <a:fld id="{86BEA354-8AF1-488A-90FF-BAEA3E4BD4BF}" type="slidenum">
              <a:rPr b="0" lang="en-US" sz="1300" spc="-1" strike="noStrike">
                <a:solidFill>
                  <a:srgbClr val="595959"/>
                </a:solidFill>
                <a:latin typeface="Arial"/>
                <a:ea typeface="Arial"/>
              </a:rPr>
              <a:t>7</a:t>
            </a:fld>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609480" y="274680"/>
            <a:ext cx="109720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tabLst>
                <a:tab algn="l" pos="0"/>
              </a:tabLst>
            </a:pPr>
            <a:r>
              <a:rPr b="0" lang="en-US" sz="3700" spc="-1" strike="noStrike">
                <a:solidFill>
                  <a:srgbClr val="000000"/>
                </a:solidFill>
                <a:latin typeface="Arial"/>
                <a:ea typeface="Arial"/>
              </a:rPr>
              <a:t>Methodology</a:t>
            </a:r>
            <a:endParaRPr b="0" lang="en-IN" sz="3700" spc="-1" strike="noStrike">
              <a:latin typeface="Arial"/>
            </a:endParaRPr>
          </a:p>
        </p:txBody>
      </p:sp>
      <p:sp>
        <p:nvSpPr>
          <p:cNvPr id="144" name="CustomShape 2"/>
          <p:cNvSpPr/>
          <p:nvPr/>
        </p:nvSpPr>
        <p:spPr>
          <a:xfrm>
            <a:off x="609480" y="1600200"/>
            <a:ext cx="10972080" cy="4525560"/>
          </a:xfrm>
          <a:prstGeom prst="rect">
            <a:avLst/>
          </a:prstGeom>
          <a:noFill/>
          <a:ln>
            <a:noFill/>
          </a:ln>
        </p:spPr>
        <p:style>
          <a:lnRef idx="0"/>
          <a:fillRef idx="0"/>
          <a:effectRef idx="0"/>
          <a:fontRef idx="minor"/>
        </p:style>
        <p:txBody>
          <a:bodyPr lIns="90000" rIns="90000" tIns="45000" bIns="45000">
            <a:normAutofit/>
          </a:bodyPr>
          <a:p>
            <a:pPr marL="457200" indent="-342360">
              <a:lnSpc>
                <a:spcPct val="115000"/>
              </a:lnSpc>
              <a:spcBef>
                <a:spcPts val="360"/>
              </a:spcBef>
              <a:buClr>
                <a:srgbClr val="000000"/>
              </a:buClr>
              <a:buFont typeface="Arial"/>
              <a:buChar char="●"/>
            </a:pPr>
            <a:r>
              <a:rPr b="0" lang="en-US" sz="2400" spc="-1" strike="noStrike">
                <a:solidFill>
                  <a:srgbClr val="000000"/>
                </a:solidFill>
                <a:latin typeface="Arial"/>
                <a:ea typeface="Arial"/>
              </a:rPr>
              <a:t>User will calculate his credit score and add details of any active loans</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Based on user’s credit score and </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Applicant will upload his documents and fill up the necessary details in the loan application and apply for loan system will suggest him suitable loans</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System will validate uploaded documents and details and if it finds anything wrong with the application then it will reject the application </a:t>
            </a:r>
            <a:endParaRPr b="0" lang="en-IN" sz="2400" spc="-1" strike="noStrike">
              <a:latin typeface="Arial"/>
            </a:endParaRPr>
          </a:p>
          <a:p>
            <a:pPr marL="457200" indent="-342360">
              <a:lnSpc>
                <a:spcPct val="115000"/>
              </a:lnSpc>
              <a:buClr>
                <a:srgbClr val="000000"/>
              </a:buClr>
              <a:buFont typeface="Arial"/>
              <a:buChar char="●"/>
            </a:pPr>
            <a:r>
              <a:rPr b="0" lang="en-US" sz="2400" spc="-1" strike="noStrike">
                <a:solidFill>
                  <a:srgbClr val="000000"/>
                </a:solidFill>
                <a:latin typeface="Arial"/>
                <a:ea typeface="Arial"/>
              </a:rPr>
              <a:t>After the verification the application will be forwarded to the Loan Approver</a:t>
            </a:r>
            <a:endParaRPr b="0" lang="en-IN" sz="2400" spc="-1" strike="noStrike">
              <a:latin typeface="Arial"/>
            </a:endParaRPr>
          </a:p>
        </p:txBody>
      </p:sp>
      <p:sp>
        <p:nvSpPr>
          <p:cNvPr id="145" name="CustomShape 3"/>
          <p:cNvSpPr/>
          <p:nvPr/>
        </p:nvSpPr>
        <p:spPr>
          <a:xfrm>
            <a:off x="8737560" y="6356520"/>
            <a:ext cx="2844360" cy="36432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tabLst>
                <a:tab algn="l" pos="0"/>
              </a:tabLst>
            </a:pPr>
            <a:fld id="{5E909CC5-282C-4B72-8982-64344CAC6D58}" type="slidenum">
              <a:rPr b="0" lang="en-US" sz="1300" spc="-1" strike="noStrike">
                <a:solidFill>
                  <a:srgbClr val="595959"/>
                </a:solidFill>
                <a:latin typeface="Arial"/>
                <a:ea typeface="Arial"/>
              </a:rPr>
              <a:t>8</a:t>
            </a:fld>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11296440" y="6217560"/>
            <a:ext cx="731160" cy="524160"/>
          </a:xfrm>
          <a:prstGeom prst="rect">
            <a:avLst/>
          </a:prstGeom>
          <a:noFill/>
          <a:ln>
            <a:noFill/>
          </a:ln>
        </p:spPr>
        <p:style>
          <a:lnRef idx="0"/>
          <a:fillRef idx="0"/>
          <a:effectRef idx="0"/>
          <a:fontRef idx="minor"/>
        </p:style>
        <p:txBody>
          <a:bodyPr lIns="122040" rIns="122040" tIns="122040" bIns="122040" anchor="ctr">
            <a:normAutofit/>
          </a:bodyPr>
          <a:p>
            <a:pPr algn="r">
              <a:lnSpc>
                <a:spcPct val="100000"/>
              </a:lnSpc>
              <a:tabLst>
                <a:tab algn="l" pos="0"/>
              </a:tabLst>
            </a:pPr>
            <a:fld id="{1A2700BB-E380-4421-8657-E576C684C478}" type="slidenum">
              <a:rPr b="0" lang="en-US" sz="1300" spc="-1" strike="noStrike">
                <a:solidFill>
                  <a:srgbClr val="595959"/>
                </a:solidFill>
                <a:latin typeface="Arial"/>
                <a:ea typeface="Arial"/>
              </a:rPr>
              <a:t>8</a:t>
            </a:fld>
            <a:endParaRPr b="0" lang="en-IN" sz="1300" spc="-1" strike="noStrike">
              <a:latin typeface="Arial"/>
            </a:endParaRPr>
          </a:p>
        </p:txBody>
      </p:sp>
      <p:pic>
        <p:nvPicPr>
          <p:cNvPr id="147" name="Google Shape;129;p22" descr=""/>
          <p:cNvPicPr/>
          <p:nvPr/>
        </p:nvPicPr>
        <p:blipFill>
          <a:blip r:embed="rId1"/>
          <a:stretch/>
        </p:blipFill>
        <p:spPr>
          <a:xfrm>
            <a:off x="4809960" y="227160"/>
            <a:ext cx="6752880" cy="6386040"/>
          </a:xfrm>
          <a:prstGeom prst="rect">
            <a:avLst/>
          </a:prstGeom>
          <a:ln>
            <a:noFill/>
          </a:ln>
        </p:spPr>
      </p:pic>
      <p:sp>
        <p:nvSpPr>
          <p:cNvPr id="148" name="CustomShape 2"/>
          <p:cNvSpPr/>
          <p:nvPr/>
        </p:nvSpPr>
        <p:spPr>
          <a:xfrm>
            <a:off x="653760" y="2386800"/>
            <a:ext cx="3371760" cy="1807560"/>
          </a:xfrm>
          <a:prstGeom prst="rect">
            <a:avLst/>
          </a:prstGeom>
          <a:noFill/>
          <a:ln>
            <a:noFill/>
          </a:ln>
        </p:spPr>
        <p:style>
          <a:lnRef idx="0"/>
          <a:fillRef idx="0"/>
          <a:effectRef idx="0"/>
          <a:fontRef idx="minor"/>
        </p:style>
        <p:txBody>
          <a:bodyPr lIns="122040" rIns="122040" tIns="122040" bIns="122040" anchor="ctr">
            <a:normAutofit/>
          </a:bodyPr>
          <a:p>
            <a:pPr>
              <a:lnSpc>
                <a:spcPct val="100000"/>
              </a:lnSpc>
              <a:tabLst>
                <a:tab algn="l" pos="0"/>
              </a:tabLst>
            </a:pPr>
            <a:r>
              <a:rPr b="0" lang="en-US" sz="6400" spc="-1" strike="noStrike">
                <a:solidFill>
                  <a:srgbClr val="000000"/>
                </a:solidFill>
                <a:latin typeface="Arial"/>
                <a:ea typeface="Arial"/>
              </a:rPr>
              <a:t>Diagram</a:t>
            </a:r>
            <a:endParaRPr b="0" lang="en-IN" sz="6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136</TotalTime>
  <Application>LibreOffice/6.4.7.2$Linux_X86_64 LibreOffice_project/40$Build-2</Application>
  <Words>748</Words>
  <Paragraphs>115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2022-03-11T22:11:07Z</dcterms:modified>
  <cp:revision>13</cp:revision>
  <dc:subject/>
  <dc:title>  Industry / IBM Project  Project  Presentation  on  “Intelligent Loan Management System”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9</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