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77" r:id="rId3"/>
    <p:sldId id="278" r:id="rId4"/>
    <p:sldId id="261" r:id="rId5"/>
    <p:sldId id="265" r:id="rId6"/>
    <p:sldId id="266" r:id="rId7"/>
    <p:sldId id="262" r:id="rId8"/>
    <p:sldId id="267" r:id="rId9"/>
    <p:sldId id="268" r:id="rId10"/>
    <p:sldId id="279" r:id="rId11"/>
    <p:sldId id="280" r:id="rId12"/>
    <p:sldId id="269" r:id="rId13"/>
    <p:sldId id="263" r:id="rId14"/>
    <p:sldId id="270" r:id="rId15"/>
    <p:sldId id="271" r:id="rId16"/>
    <p:sldId id="273" r:id="rId17"/>
    <p:sldId id="257" r:id="rId18"/>
    <p:sldId id="258" r:id="rId19"/>
    <p:sldId id="259" r:id="rId20"/>
    <p:sldId id="260" r:id="rId21"/>
    <p:sldId id="274" r:id="rId22"/>
    <p:sldId id="276" r:id="rId23"/>
    <p:sldId id="275"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6F42"/>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82" d="100"/>
          <a:sy n="82" d="100"/>
        </p:scale>
        <p:origin x="70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C183A-8D58-4FFD-B279-2CBE9D24EA03}" type="datetimeFigureOut">
              <a:rPr lang="zh-TW" altLang="en-US" smtClean="0"/>
              <a:t>2021/6/21</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126DD-E4ED-482D-BABD-F16E701D15DF}" type="slidenum">
              <a:rPr lang="zh-TW" altLang="en-US" smtClean="0"/>
              <a:t>‹#›</a:t>
            </a:fld>
            <a:endParaRPr lang="zh-TW" altLang="en-US"/>
          </a:p>
        </p:txBody>
      </p:sp>
    </p:spTree>
    <p:extLst>
      <p:ext uri="{BB962C8B-B14F-4D97-AF65-F5344CB8AC3E}">
        <p14:creationId xmlns:p14="http://schemas.microsoft.com/office/powerpoint/2010/main" val="3623632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6E126DD-E4ED-482D-BABD-F16E701D15DF}" type="slidenum">
              <a:rPr lang="zh-TW" altLang="en-US" smtClean="0"/>
              <a:t>4</a:t>
            </a:fld>
            <a:endParaRPr lang="zh-TW" altLang="en-US"/>
          </a:p>
        </p:txBody>
      </p:sp>
    </p:spTree>
    <p:extLst>
      <p:ext uri="{BB962C8B-B14F-4D97-AF65-F5344CB8AC3E}">
        <p14:creationId xmlns:p14="http://schemas.microsoft.com/office/powerpoint/2010/main" val="2645568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A6E126DD-E4ED-482D-BABD-F16E701D15DF}" type="slidenum">
              <a:rPr lang="zh-TW" altLang="en-US" smtClean="0"/>
              <a:t>6</a:t>
            </a:fld>
            <a:endParaRPr lang="zh-TW" altLang="en-US"/>
          </a:p>
        </p:txBody>
      </p:sp>
    </p:spTree>
    <p:extLst>
      <p:ext uri="{BB962C8B-B14F-4D97-AF65-F5344CB8AC3E}">
        <p14:creationId xmlns:p14="http://schemas.microsoft.com/office/powerpoint/2010/main" val="894847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6E126DD-E4ED-482D-BABD-F16E701D15DF}" type="slidenum">
              <a:rPr lang="zh-TW" altLang="en-US" smtClean="0"/>
              <a:t>12</a:t>
            </a:fld>
            <a:endParaRPr lang="zh-TW" altLang="en-US"/>
          </a:p>
        </p:txBody>
      </p:sp>
    </p:spTree>
    <p:extLst>
      <p:ext uri="{BB962C8B-B14F-4D97-AF65-F5344CB8AC3E}">
        <p14:creationId xmlns:p14="http://schemas.microsoft.com/office/powerpoint/2010/main" val="2745582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zh-TW"/>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a:t>Click to edit Master subtitle style</a:t>
            </a:r>
            <a:endParaRPr lang="en-US" dirty="0"/>
          </a:p>
        </p:txBody>
      </p:sp>
      <p:sp>
        <p:nvSpPr>
          <p:cNvPr id="4" name="Date Placeholder 3"/>
          <p:cNvSpPr>
            <a:spLocks noGrp="1"/>
          </p:cNvSpPr>
          <p:nvPr>
            <p:ph type="dt" sz="half" idx="10"/>
          </p:nvPr>
        </p:nvSpPr>
        <p:spPr/>
        <p:txBody>
          <a:bodyPr/>
          <a:lstStyle/>
          <a:p>
            <a:fld id="{498C0332-052D-453A-ADEE-42ECB1F06237}" type="datetimeFigureOut">
              <a:rPr lang="zh-TW" altLang="en-US" smtClean="0"/>
              <a:t>2021/6/21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D87DEB3-D94D-4AFA-81B7-20C4E9B4C650}" type="slidenum">
              <a:rPr lang="zh-TW" altLang="en-US" smtClean="0"/>
              <a:t>‹#›</a:t>
            </a:fld>
            <a:endParaRPr lang="zh-TW" altLang="en-US"/>
          </a:p>
        </p:txBody>
      </p:sp>
    </p:spTree>
    <p:extLst>
      <p:ext uri="{BB962C8B-B14F-4D97-AF65-F5344CB8AC3E}">
        <p14:creationId xmlns:p14="http://schemas.microsoft.com/office/powerpoint/2010/main" val="2659346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ltLang="zh-TW"/>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a:t>Edit Master text styles</a:t>
            </a:r>
          </a:p>
        </p:txBody>
      </p:sp>
      <p:sp>
        <p:nvSpPr>
          <p:cNvPr id="4" name="Date Placeholder 3"/>
          <p:cNvSpPr>
            <a:spLocks noGrp="1"/>
          </p:cNvSpPr>
          <p:nvPr>
            <p:ph type="dt" sz="half" idx="10"/>
          </p:nvPr>
        </p:nvSpPr>
        <p:spPr/>
        <p:txBody>
          <a:bodyPr/>
          <a:lstStyle/>
          <a:p>
            <a:fld id="{498C0332-052D-453A-ADEE-42ECB1F06237}" type="datetimeFigureOut">
              <a:rPr lang="zh-TW" altLang="en-US" smtClean="0"/>
              <a:t>2021/6/21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D87DEB3-D94D-4AFA-81B7-20C4E9B4C650}" type="slidenum">
              <a:rPr lang="zh-TW" altLang="en-US" smtClean="0"/>
              <a:t>‹#›</a:t>
            </a:fld>
            <a:endParaRPr lang="zh-TW" altLang="en-US"/>
          </a:p>
        </p:txBody>
      </p:sp>
    </p:spTree>
    <p:extLst>
      <p:ext uri="{BB962C8B-B14F-4D97-AF65-F5344CB8AC3E}">
        <p14:creationId xmlns:p14="http://schemas.microsoft.com/office/powerpoint/2010/main" val="3808934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TW"/>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TW"/>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a:t>Edit Master text styles</a:t>
            </a:r>
          </a:p>
        </p:txBody>
      </p:sp>
      <p:sp>
        <p:nvSpPr>
          <p:cNvPr id="4" name="Date Placeholder 3"/>
          <p:cNvSpPr>
            <a:spLocks noGrp="1"/>
          </p:cNvSpPr>
          <p:nvPr>
            <p:ph type="dt" sz="half" idx="10"/>
          </p:nvPr>
        </p:nvSpPr>
        <p:spPr/>
        <p:txBody>
          <a:bodyPr/>
          <a:lstStyle/>
          <a:p>
            <a:fld id="{498C0332-052D-453A-ADEE-42ECB1F06237}" type="datetimeFigureOut">
              <a:rPr lang="zh-TW" altLang="en-US" smtClean="0"/>
              <a:t>2021/6/21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D87DEB3-D94D-4AFA-81B7-20C4E9B4C650}"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76329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ltLang="zh-TW"/>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a:t>Edit Master text styles</a:t>
            </a:r>
          </a:p>
        </p:txBody>
      </p:sp>
      <p:sp>
        <p:nvSpPr>
          <p:cNvPr id="4" name="Date Placeholder 3"/>
          <p:cNvSpPr>
            <a:spLocks noGrp="1"/>
          </p:cNvSpPr>
          <p:nvPr>
            <p:ph type="dt" sz="half" idx="10"/>
          </p:nvPr>
        </p:nvSpPr>
        <p:spPr/>
        <p:txBody>
          <a:bodyPr/>
          <a:lstStyle/>
          <a:p>
            <a:fld id="{498C0332-052D-453A-ADEE-42ECB1F06237}" type="datetimeFigureOut">
              <a:rPr lang="zh-TW" altLang="en-US" smtClean="0"/>
              <a:t>2021/6/21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D87DEB3-D94D-4AFA-81B7-20C4E9B4C650}" type="slidenum">
              <a:rPr lang="zh-TW" altLang="en-US" smtClean="0"/>
              <a:t>‹#›</a:t>
            </a:fld>
            <a:endParaRPr lang="zh-TW" altLang="en-US"/>
          </a:p>
        </p:txBody>
      </p:sp>
    </p:spTree>
    <p:extLst>
      <p:ext uri="{BB962C8B-B14F-4D97-AF65-F5344CB8AC3E}">
        <p14:creationId xmlns:p14="http://schemas.microsoft.com/office/powerpoint/2010/main" val="4118577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TW"/>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TW"/>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a:t>Edit Master text styles</a:t>
            </a:r>
          </a:p>
        </p:txBody>
      </p:sp>
      <p:sp>
        <p:nvSpPr>
          <p:cNvPr id="4" name="Date Placeholder 3"/>
          <p:cNvSpPr>
            <a:spLocks noGrp="1"/>
          </p:cNvSpPr>
          <p:nvPr>
            <p:ph type="dt" sz="half" idx="10"/>
          </p:nvPr>
        </p:nvSpPr>
        <p:spPr/>
        <p:txBody>
          <a:bodyPr/>
          <a:lstStyle/>
          <a:p>
            <a:fld id="{498C0332-052D-453A-ADEE-42ECB1F06237}" type="datetimeFigureOut">
              <a:rPr lang="zh-TW" altLang="en-US" smtClean="0"/>
              <a:t>2021/6/21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D87DEB3-D94D-4AFA-81B7-20C4E9B4C650}"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1099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ltLang="zh-TW"/>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TW"/>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a:t>Edit Master text styles</a:t>
            </a:r>
          </a:p>
        </p:txBody>
      </p:sp>
      <p:sp>
        <p:nvSpPr>
          <p:cNvPr id="4" name="Date Placeholder 3"/>
          <p:cNvSpPr>
            <a:spLocks noGrp="1"/>
          </p:cNvSpPr>
          <p:nvPr>
            <p:ph type="dt" sz="half" idx="10"/>
          </p:nvPr>
        </p:nvSpPr>
        <p:spPr/>
        <p:txBody>
          <a:bodyPr/>
          <a:lstStyle/>
          <a:p>
            <a:fld id="{498C0332-052D-453A-ADEE-42ECB1F06237}" type="datetimeFigureOut">
              <a:rPr lang="zh-TW" altLang="en-US" smtClean="0"/>
              <a:t>2021/6/21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D87DEB3-D94D-4AFA-81B7-20C4E9B4C650}" type="slidenum">
              <a:rPr lang="zh-TW" altLang="en-US" smtClean="0"/>
              <a:t>‹#›</a:t>
            </a:fld>
            <a:endParaRPr lang="zh-TW" altLang="en-US"/>
          </a:p>
        </p:txBody>
      </p:sp>
    </p:spTree>
    <p:extLst>
      <p:ext uri="{BB962C8B-B14F-4D97-AF65-F5344CB8AC3E}">
        <p14:creationId xmlns:p14="http://schemas.microsoft.com/office/powerpoint/2010/main" val="2760996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10"/>
          </p:nvPr>
        </p:nvSpPr>
        <p:spPr/>
        <p:txBody>
          <a:bodyPr/>
          <a:lstStyle/>
          <a:p>
            <a:fld id="{498C0332-052D-453A-ADEE-42ECB1F06237}" type="datetimeFigureOut">
              <a:rPr lang="zh-TW" altLang="en-US" smtClean="0"/>
              <a:t>2021/6/21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D87DEB3-D94D-4AFA-81B7-20C4E9B4C650}" type="slidenum">
              <a:rPr lang="zh-TW" altLang="en-US" smtClean="0"/>
              <a:t>‹#›</a:t>
            </a:fld>
            <a:endParaRPr lang="zh-TW" altLang="en-US"/>
          </a:p>
        </p:txBody>
      </p:sp>
    </p:spTree>
    <p:extLst>
      <p:ext uri="{BB962C8B-B14F-4D97-AF65-F5344CB8AC3E}">
        <p14:creationId xmlns:p14="http://schemas.microsoft.com/office/powerpoint/2010/main" val="330427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ltLang="zh-TW"/>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10"/>
          </p:nvPr>
        </p:nvSpPr>
        <p:spPr/>
        <p:txBody>
          <a:bodyPr/>
          <a:lstStyle/>
          <a:p>
            <a:fld id="{498C0332-052D-453A-ADEE-42ECB1F06237}" type="datetimeFigureOut">
              <a:rPr lang="zh-TW" altLang="en-US" smtClean="0"/>
              <a:t>2021/6/21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D87DEB3-D94D-4AFA-81B7-20C4E9B4C650}" type="slidenum">
              <a:rPr lang="zh-TW" altLang="en-US" smtClean="0"/>
              <a:t>‹#›</a:t>
            </a:fld>
            <a:endParaRPr lang="zh-TW" altLang="en-US"/>
          </a:p>
        </p:txBody>
      </p:sp>
    </p:spTree>
    <p:extLst>
      <p:ext uri="{BB962C8B-B14F-4D97-AF65-F5344CB8AC3E}">
        <p14:creationId xmlns:p14="http://schemas.microsoft.com/office/powerpoint/2010/main" val="421095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ltLang="zh-TW"/>
              <a:t>Click to edit Master title style</a:t>
            </a:r>
            <a:endParaRPr lang="en-US" dirty="0"/>
          </a:p>
        </p:txBody>
      </p:sp>
      <p:sp>
        <p:nvSpPr>
          <p:cNvPr id="3" name="Content Placeholder 2"/>
          <p:cNvSpPr>
            <a:spLocks noGrp="1"/>
          </p:cNvSpPr>
          <p:nvPr>
            <p:ph idx="1"/>
          </p:nvPr>
        </p:nvSpPr>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10"/>
          </p:nvPr>
        </p:nvSpPr>
        <p:spPr/>
        <p:txBody>
          <a:bodyPr/>
          <a:lstStyle/>
          <a:p>
            <a:fld id="{498C0332-052D-453A-ADEE-42ECB1F06237}" type="datetimeFigureOut">
              <a:rPr lang="zh-TW" altLang="en-US" smtClean="0"/>
              <a:t>2021/6/21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D87DEB3-D94D-4AFA-81B7-20C4E9B4C650}" type="slidenum">
              <a:rPr lang="zh-TW" altLang="en-US" smtClean="0"/>
              <a:t>‹#›</a:t>
            </a:fld>
            <a:endParaRPr lang="zh-TW" altLang="en-US"/>
          </a:p>
        </p:txBody>
      </p:sp>
    </p:spTree>
    <p:extLst>
      <p:ext uri="{BB962C8B-B14F-4D97-AF65-F5344CB8AC3E}">
        <p14:creationId xmlns:p14="http://schemas.microsoft.com/office/powerpoint/2010/main" val="2563917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ltLang="zh-TW"/>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a:t>Edit Master text styles</a:t>
            </a:r>
          </a:p>
        </p:txBody>
      </p:sp>
      <p:sp>
        <p:nvSpPr>
          <p:cNvPr id="4" name="Date Placeholder 3"/>
          <p:cNvSpPr>
            <a:spLocks noGrp="1"/>
          </p:cNvSpPr>
          <p:nvPr>
            <p:ph type="dt" sz="half" idx="10"/>
          </p:nvPr>
        </p:nvSpPr>
        <p:spPr/>
        <p:txBody>
          <a:bodyPr/>
          <a:lstStyle/>
          <a:p>
            <a:fld id="{498C0332-052D-453A-ADEE-42ECB1F06237}" type="datetimeFigureOut">
              <a:rPr lang="zh-TW" altLang="en-US" smtClean="0"/>
              <a:t>2021/6/21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D87DEB3-D94D-4AFA-81B7-20C4E9B4C650}" type="slidenum">
              <a:rPr lang="zh-TW" altLang="en-US" smtClean="0"/>
              <a:t>‹#›</a:t>
            </a:fld>
            <a:endParaRPr lang="zh-TW" altLang="en-US"/>
          </a:p>
        </p:txBody>
      </p:sp>
    </p:spTree>
    <p:extLst>
      <p:ext uri="{BB962C8B-B14F-4D97-AF65-F5344CB8AC3E}">
        <p14:creationId xmlns:p14="http://schemas.microsoft.com/office/powerpoint/2010/main" val="1650632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5" name="Date Placeholder 4"/>
          <p:cNvSpPr>
            <a:spLocks noGrp="1"/>
          </p:cNvSpPr>
          <p:nvPr>
            <p:ph type="dt" sz="half" idx="10"/>
          </p:nvPr>
        </p:nvSpPr>
        <p:spPr/>
        <p:txBody>
          <a:bodyPr/>
          <a:lstStyle/>
          <a:p>
            <a:fld id="{498C0332-052D-453A-ADEE-42ECB1F06237}" type="datetimeFigureOut">
              <a:rPr lang="zh-TW" altLang="en-US" smtClean="0"/>
              <a:t>2021/6/21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D87DEB3-D94D-4AFA-81B7-20C4E9B4C650}" type="slidenum">
              <a:rPr lang="zh-TW" altLang="en-US" smtClean="0"/>
              <a:t>‹#›</a:t>
            </a:fld>
            <a:endParaRPr lang="zh-TW" altLang="en-US"/>
          </a:p>
        </p:txBody>
      </p:sp>
    </p:spTree>
    <p:extLst>
      <p:ext uri="{BB962C8B-B14F-4D97-AF65-F5344CB8AC3E}">
        <p14:creationId xmlns:p14="http://schemas.microsoft.com/office/powerpoint/2010/main" val="73877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7" name="Date Placeholder 6"/>
          <p:cNvSpPr>
            <a:spLocks noGrp="1"/>
          </p:cNvSpPr>
          <p:nvPr>
            <p:ph type="dt" sz="half" idx="10"/>
          </p:nvPr>
        </p:nvSpPr>
        <p:spPr/>
        <p:txBody>
          <a:bodyPr/>
          <a:lstStyle/>
          <a:p>
            <a:fld id="{498C0332-052D-453A-ADEE-42ECB1F06237}" type="datetimeFigureOut">
              <a:rPr lang="zh-TW" altLang="en-US" smtClean="0"/>
              <a:t>2021/6/21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D87DEB3-D94D-4AFA-81B7-20C4E9B4C650}" type="slidenum">
              <a:rPr lang="zh-TW" altLang="en-US" smtClean="0"/>
              <a:t>‹#›</a:t>
            </a:fld>
            <a:endParaRPr lang="zh-TW" altLang="en-US"/>
          </a:p>
        </p:txBody>
      </p:sp>
    </p:spTree>
    <p:extLst>
      <p:ext uri="{BB962C8B-B14F-4D97-AF65-F5344CB8AC3E}">
        <p14:creationId xmlns:p14="http://schemas.microsoft.com/office/powerpoint/2010/main" val="38809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ltLang="zh-TW"/>
              <a:t>Click to edit Master title style</a:t>
            </a:r>
            <a:endParaRPr lang="en-US" dirty="0"/>
          </a:p>
        </p:txBody>
      </p:sp>
      <p:sp>
        <p:nvSpPr>
          <p:cNvPr id="3" name="Date Placeholder 2"/>
          <p:cNvSpPr>
            <a:spLocks noGrp="1"/>
          </p:cNvSpPr>
          <p:nvPr>
            <p:ph type="dt" sz="half" idx="10"/>
          </p:nvPr>
        </p:nvSpPr>
        <p:spPr/>
        <p:txBody>
          <a:bodyPr/>
          <a:lstStyle/>
          <a:p>
            <a:fld id="{498C0332-052D-453A-ADEE-42ECB1F06237}" type="datetimeFigureOut">
              <a:rPr lang="zh-TW" altLang="en-US" smtClean="0"/>
              <a:t>2021/6/21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D87DEB3-D94D-4AFA-81B7-20C4E9B4C650}" type="slidenum">
              <a:rPr lang="zh-TW" altLang="en-US" smtClean="0"/>
              <a:t>‹#›</a:t>
            </a:fld>
            <a:endParaRPr lang="zh-TW" altLang="en-US"/>
          </a:p>
        </p:txBody>
      </p:sp>
    </p:spTree>
    <p:extLst>
      <p:ext uri="{BB962C8B-B14F-4D97-AF65-F5344CB8AC3E}">
        <p14:creationId xmlns:p14="http://schemas.microsoft.com/office/powerpoint/2010/main" val="4235004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C0332-052D-453A-ADEE-42ECB1F06237}" type="datetimeFigureOut">
              <a:rPr lang="zh-TW" altLang="en-US" smtClean="0"/>
              <a:t>2021/6/21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D87DEB3-D94D-4AFA-81B7-20C4E9B4C650}" type="slidenum">
              <a:rPr lang="zh-TW" altLang="en-US" smtClean="0"/>
              <a:t>‹#›</a:t>
            </a:fld>
            <a:endParaRPr lang="zh-TW" altLang="en-US"/>
          </a:p>
        </p:txBody>
      </p:sp>
    </p:spTree>
    <p:extLst>
      <p:ext uri="{BB962C8B-B14F-4D97-AF65-F5344CB8AC3E}">
        <p14:creationId xmlns:p14="http://schemas.microsoft.com/office/powerpoint/2010/main" val="1581610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ltLang="zh-TW"/>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ltLang="zh-TW"/>
              <a:t>Edit Master text styles</a:t>
            </a:r>
          </a:p>
        </p:txBody>
      </p:sp>
      <p:sp>
        <p:nvSpPr>
          <p:cNvPr id="5" name="Date Placeholder 4"/>
          <p:cNvSpPr>
            <a:spLocks noGrp="1"/>
          </p:cNvSpPr>
          <p:nvPr>
            <p:ph type="dt" sz="half" idx="10"/>
          </p:nvPr>
        </p:nvSpPr>
        <p:spPr/>
        <p:txBody>
          <a:bodyPr/>
          <a:lstStyle/>
          <a:p>
            <a:fld id="{498C0332-052D-453A-ADEE-42ECB1F06237}" type="datetimeFigureOut">
              <a:rPr lang="zh-TW" altLang="en-US" smtClean="0"/>
              <a:t>2021/6/21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D87DEB3-D94D-4AFA-81B7-20C4E9B4C650}" type="slidenum">
              <a:rPr lang="zh-TW" altLang="en-US" smtClean="0"/>
              <a:t>‹#›</a:t>
            </a:fld>
            <a:endParaRPr lang="zh-TW" altLang="en-US"/>
          </a:p>
        </p:txBody>
      </p:sp>
    </p:spTree>
    <p:extLst>
      <p:ext uri="{BB962C8B-B14F-4D97-AF65-F5344CB8AC3E}">
        <p14:creationId xmlns:p14="http://schemas.microsoft.com/office/powerpoint/2010/main" val="288412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ltLang="zh-TW"/>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TW"/>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Edit Master text styles</a:t>
            </a:r>
          </a:p>
        </p:txBody>
      </p:sp>
      <p:sp>
        <p:nvSpPr>
          <p:cNvPr id="5" name="Date Placeholder 4"/>
          <p:cNvSpPr>
            <a:spLocks noGrp="1"/>
          </p:cNvSpPr>
          <p:nvPr>
            <p:ph type="dt" sz="half" idx="10"/>
          </p:nvPr>
        </p:nvSpPr>
        <p:spPr/>
        <p:txBody>
          <a:bodyPr/>
          <a:lstStyle/>
          <a:p>
            <a:fld id="{498C0332-052D-453A-ADEE-42ECB1F06237}" type="datetimeFigureOut">
              <a:rPr lang="zh-TW" altLang="en-US" smtClean="0"/>
              <a:t>2021/6/21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D87DEB3-D94D-4AFA-81B7-20C4E9B4C650}" type="slidenum">
              <a:rPr lang="zh-TW" altLang="en-US" smtClean="0"/>
              <a:t>‹#›</a:t>
            </a:fld>
            <a:endParaRPr lang="zh-TW" altLang="en-US"/>
          </a:p>
        </p:txBody>
      </p:sp>
    </p:spTree>
    <p:extLst>
      <p:ext uri="{BB962C8B-B14F-4D97-AF65-F5344CB8AC3E}">
        <p14:creationId xmlns:p14="http://schemas.microsoft.com/office/powerpoint/2010/main" val="4132516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ltLang="zh-TW"/>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8C0332-052D-453A-ADEE-42ECB1F06237}" type="datetimeFigureOut">
              <a:rPr lang="zh-TW" altLang="en-US" smtClean="0"/>
              <a:t>2021/6/21</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D87DEB3-D94D-4AFA-81B7-20C4E9B4C650}" type="slidenum">
              <a:rPr lang="zh-TW" altLang="en-US" smtClean="0"/>
              <a:t>‹#›</a:t>
            </a:fld>
            <a:endParaRPr lang="zh-TW" altLang="en-US"/>
          </a:p>
        </p:txBody>
      </p:sp>
    </p:spTree>
    <p:extLst>
      <p:ext uri="{BB962C8B-B14F-4D97-AF65-F5344CB8AC3E}">
        <p14:creationId xmlns:p14="http://schemas.microsoft.com/office/powerpoint/2010/main" val="657299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drive.google.com/file/d/1f6d_S2HWXoZqZZm-gvlZ0l0a35z93ZYW/view?usp=shari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4621" y="1785701"/>
            <a:ext cx="7869382" cy="1646302"/>
          </a:xfrm>
        </p:spPr>
        <p:txBody>
          <a:bodyPr/>
          <a:lstStyle/>
          <a:p>
            <a:r>
              <a:rPr lang="zh-TW" altLang="en-US" b="1" dirty="0">
                <a:latin typeface="微軟正黑體" panose="020B0604030504040204" pitchFamily="34" charset="-120"/>
                <a:ea typeface="微軟正黑體" panose="020B0604030504040204" pitchFamily="34" charset="-120"/>
                <a:cs typeface="+mn-ea"/>
                <a:sym typeface="+mn-lt"/>
              </a:rPr>
              <a:t>普匯金融專案</a:t>
            </a:r>
            <a:br>
              <a:rPr lang="en-US" altLang="zh-TW" b="1" dirty="0">
                <a:latin typeface="微軟正黑體" panose="020B0604030504040204" pitchFamily="34" charset="-120"/>
                <a:ea typeface="微軟正黑體" panose="020B0604030504040204" pitchFamily="34" charset="-120"/>
                <a:cs typeface="+mn-ea"/>
                <a:sym typeface="+mn-lt"/>
              </a:rPr>
            </a:br>
            <a:r>
              <a:rPr lang="zh-TW" altLang="en-US" sz="4800" b="1" dirty="0">
                <a:solidFill>
                  <a:schemeClr val="tx2">
                    <a:lumMod val="60000"/>
                    <a:lumOff val="40000"/>
                  </a:schemeClr>
                </a:solidFill>
                <a:latin typeface="微軟正黑體" panose="020B0604030504040204" pitchFamily="34" charset="-120"/>
                <a:ea typeface="微軟正黑體" panose="020B0604030504040204" pitchFamily="34" charset="-120"/>
                <a:cs typeface="+mn-ea"/>
                <a:sym typeface="+mn-lt"/>
              </a:rPr>
              <a:t>社群媒體行為分析</a:t>
            </a:r>
            <a:r>
              <a:rPr lang="en-US" altLang="zh-TW" sz="4800" b="1" dirty="0">
                <a:solidFill>
                  <a:schemeClr val="tx2">
                    <a:lumMod val="60000"/>
                    <a:lumOff val="40000"/>
                  </a:schemeClr>
                </a:solidFill>
                <a:latin typeface="微軟正黑體" panose="020B0604030504040204" pitchFamily="34" charset="-120"/>
                <a:ea typeface="微軟正黑體" panose="020B0604030504040204" pitchFamily="34" charset="-120"/>
                <a:cs typeface="+mn-ea"/>
                <a:sym typeface="+mn-lt"/>
              </a:rPr>
              <a:t>-</a:t>
            </a:r>
            <a:r>
              <a:rPr lang="zh-TW" altLang="en-US" sz="4800" b="1" dirty="0">
                <a:solidFill>
                  <a:schemeClr val="tx2">
                    <a:lumMod val="60000"/>
                    <a:lumOff val="40000"/>
                  </a:schemeClr>
                </a:solidFill>
                <a:latin typeface="微軟正黑體" panose="020B0604030504040204" pitchFamily="34" charset="-120"/>
                <a:ea typeface="微軟正黑體" panose="020B0604030504040204" pitchFamily="34" charset="-120"/>
                <a:cs typeface="+mn-ea"/>
                <a:sym typeface="+mn-lt"/>
              </a:rPr>
              <a:t>以</a:t>
            </a:r>
            <a:r>
              <a:rPr lang="en-US" altLang="zh-TW" sz="4800" b="1" dirty="0">
                <a:solidFill>
                  <a:schemeClr val="tx2">
                    <a:lumMod val="60000"/>
                    <a:lumOff val="40000"/>
                  </a:schemeClr>
                </a:solidFill>
                <a:latin typeface="微軟正黑體" panose="020B0604030504040204" pitchFamily="34" charset="-120"/>
                <a:ea typeface="微軟正黑體" panose="020B0604030504040204" pitchFamily="34" charset="-120"/>
                <a:cs typeface="+mn-ea"/>
                <a:sym typeface="+mn-lt"/>
              </a:rPr>
              <a:t>IG</a:t>
            </a:r>
            <a:r>
              <a:rPr lang="zh-TW" altLang="en-US" sz="4800" b="1" dirty="0">
                <a:solidFill>
                  <a:schemeClr val="tx2">
                    <a:lumMod val="60000"/>
                    <a:lumOff val="40000"/>
                  </a:schemeClr>
                </a:solidFill>
                <a:latin typeface="微軟正黑體" panose="020B0604030504040204" pitchFamily="34" charset="-120"/>
                <a:ea typeface="微軟正黑體" panose="020B0604030504040204" pitchFamily="34" charset="-120"/>
                <a:cs typeface="+mn-ea"/>
                <a:sym typeface="+mn-lt"/>
              </a:rPr>
              <a:t>為例</a:t>
            </a:r>
            <a:endParaRPr lang="zh-TW" altLang="en-US" b="1" dirty="0">
              <a:solidFill>
                <a:schemeClr val="tx2">
                  <a:lumMod val="60000"/>
                  <a:lumOff val="40000"/>
                </a:schemeClr>
              </a:solidFill>
              <a:latin typeface="微軟正黑體" panose="020B0604030504040204" pitchFamily="34" charset="-120"/>
              <a:ea typeface="微軟正黑體" panose="020B0604030504040204" pitchFamily="34" charset="-120"/>
              <a:cs typeface="+mn-ea"/>
              <a:sym typeface="+mn-lt"/>
            </a:endParaRPr>
          </a:p>
        </p:txBody>
      </p:sp>
      <p:sp>
        <p:nvSpPr>
          <p:cNvPr id="3" name="Subtitle 2"/>
          <p:cNvSpPr>
            <a:spLocks noGrp="1"/>
          </p:cNvSpPr>
          <p:nvPr>
            <p:ph type="subTitle" idx="1"/>
          </p:nvPr>
        </p:nvSpPr>
        <p:spPr>
          <a:xfrm>
            <a:off x="1404621" y="3600072"/>
            <a:ext cx="7869382" cy="582039"/>
          </a:xfrm>
        </p:spPr>
        <p:txBody>
          <a:bodyPr>
            <a:normAutofit/>
          </a:bodyPr>
          <a:lstStyle/>
          <a:p>
            <a:r>
              <a:rPr lang="zh-TW" altLang="en-US" sz="3200" b="1" dirty="0">
                <a:solidFill>
                  <a:schemeClr val="accent2">
                    <a:lumMod val="60000"/>
                    <a:lumOff val="40000"/>
                  </a:schemeClr>
                </a:solidFill>
                <a:latin typeface="微軟正黑體" panose="020B0604030504040204" pitchFamily="34" charset="-120"/>
                <a:ea typeface="微軟正黑體" panose="020B0604030504040204" pitchFamily="34" charset="-120"/>
                <a:cs typeface="+mn-ea"/>
                <a:sym typeface="+mn-lt"/>
              </a:rPr>
              <a:t>邱暉凱</a:t>
            </a:r>
            <a:r>
              <a:rPr lang="en-US" altLang="zh-TW" sz="3200" b="1" dirty="0">
                <a:solidFill>
                  <a:schemeClr val="accent2">
                    <a:lumMod val="60000"/>
                    <a:lumOff val="40000"/>
                  </a:schemeClr>
                </a:solidFill>
                <a:latin typeface="微軟正黑體" panose="020B0604030504040204" pitchFamily="34" charset="-120"/>
                <a:ea typeface="微軟正黑體" panose="020B0604030504040204" pitchFamily="34" charset="-120"/>
                <a:cs typeface="+mn-ea"/>
                <a:sym typeface="+mn-lt"/>
              </a:rPr>
              <a:t>	</a:t>
            </a:r>
            <a:r>
              <a:rPr lang="zh-TW" altLang="en-US" sz="3200" b="1" dirty="0">
                <a:solidFill>
                  <a:schemeClr val="accent2">
                    <a:lumMod val="60000"/>
                    <a:lumOff val="40000"/>
                  </a:schemeClr>
                </a:solidFill>
                <a:latin typeface="微軟正黑體" panose="020B0604030504040204" pitchFamily="34" charset="-120"/>
                <a:ea typeface="微軟正黑體" panose="020B0604030504040204" pitchFamily="34" charset="-120"/>
                <a:cs typeface="+mn-ea"/>
                <a:sym typeface="+mn-lt"/>
              </a:rPr>
              <a:t>林中盛</a:t>
            </a:r>
            <a:r>
              <a:rPr lang="en-US" altLang="zh-TW" sz="3200" b="1" dirty="0">
                <a:solidFill>
                  <a:schemeClr val="accent2">
                    <a:lumMod val="60000"/>
                    <a:lumOff val="40000"/>
                  </a:schemeClr>
                </a:solidFill>
                <a:latin typeface="微軟正黑體" panose="020B0604030504040204" pitchFamily="34" charset="-120"/>
                <a:ea typeface="微軟正黑體" panose="020B0604030504040204" pitchFamily="34" charset="-120"/>
                <a:cs typeface="+mn-ea"/>
                <a:sym typeface="+mn-lt"/>
              </a:rPr>
              <a:t>	</a:t>
            </a:r>
            <a:r>
              <a:rPr lang="zh-TW" altLang="en-US" sz="3200" b="1" dirty="0">
                <a:solidFill>
                  <a:schemeClr val="accent2">
                    <a:lumMod val="60000"/>
                    <a:lumOff val="40000"/>
                  </a:schemeClr>
                </a:solidFill>
                <a:latin typeface="微軟正黑體" panose="020B0604030504040204" pitchFamily="34" charset="-120"/>
                <a:ea typeface="微軟正黑體" panose="020B0604030504040204" pitchFamily="34" charset="-120"/>
                <a:cs typeface="+mn-ea"/>
                <a:sym typeface="+mn-lt"/>
              </a:rPr>
              <a:t>林其毅</a:t>
            </a:r>
          </a:p>
        </p:txBody>
      </p:sp>
      <p:pic>
        <p:nvPicPr>
          <p:cNvPr id="1026" name="Picture 2" descr="7-Eleven Taiwan (@7eleventw) • Instagram photos and vide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781" y="4285525"/>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97436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b="1" dirty="0">
                <a:latin typeface="+mn-lt"/>
                <a:ea typeface="+mn-ea"/>
                <a:cs typeface="+mn-ea"/>
                <a:sym typeface="+mn-lt"/>
              </a:rPr>
              <a:t>只保留中文</a:t>
            </a:r>
          </a:p>
        </p:txBody>
      </p:sp>
      <p:pic>
        <p:nvPicPr>
          <p:cNvPr id="3" name="Picture 2"/>
          <p:cNvPicPr>
            <a:picLocks noChangeAspect="1"/>
          </p:cNvPicPr>
          <p:nvPr/>
        </p:nvPicPr>
        <p:blipFill>
          <a:blip r:embed="rId2"/>
          <a:stretch>
            <a:fillRect/>
          </a:stretch>
        </p:blipFill>
        <p:spPr>
          <a:xfrm>
            <a:off x="4072854" y="794552"/>
            <a:ext cx="4138274" cy="5366824"/>
          </a:xfrm>
          <a:prstGeom prst="rect">
            <a:avLst/>
          </a:prstGeom>
        </p:spPr>
      </p:pic>
    </p:spTree>
    <p:extLst>
      <p:ext uri="{BB962C8B-B14F-4D97-AF65-F5344CB8AC3E}">
        <p14:creationId xmlns:p14="http://schemas.microsoft.com/office/powerpoint/2010/main" val="397655834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b="1" dirty="0">
                <a:latin typeface="+mn-lt"/>
                <a:ea typeface="+mn-ea"/>
                <a:cs typeface="+mn-ea"/>
                <a:sym typeface="+mn-lt"/>
              </a:rPr>
              <a:t>斷詞成果</a:t>
            </a:r>
          </a:p>
        </p:txBody>
      </p:sp>
      <p:pic>
        <p:nvPicPr>
          <p:cNvPr id="5" name="圖片 4">
            <a:extLst>
              <a:ext uri="{FF2B5EF4-FFF2-40B4-BE49-F238E27FC236}">
                <a16:creationId xmlns:a16="http://schemas.microsoft.com/office/drawing/2014/main" id="{81E99B3B-CCD5-48DD-B6E1-0397BECD4D1B}"/>
              </a:ext>
            </a:extLst>
          </p:cNvPr>
          <p:cNvPicPr>
            <a:picLocks noChangeAspect="1"/>
          </p:cNvPicPr>
          <p:nvPr/>
        </p:nvPicPr>
        <p:blipFill>
          <a:blip r:embed="rId2"/>
          <a:stretch>
            <a:fillRect/>
          </a:stretch>
        </p:blipFill>
        <p:spPr>
          <a:xfrm>
            <a:off x="3962400" y="681037"/>
            <a:ext cx="4267200" cy="5495925"/>
          </a:xfrm>
          <a:prstGeom prst="rect">
            <a:avLst/>
          </a:prstGeom>
        </p:spPr>
      </p:pic>
    </p:spTree>
    <p:extLst>
      <p:ext uri="{BB962C8B-B14F-4D97-AF65-F5344CB8AC3E}">
        <p14:creationId xmlns:p14="http://schemas.microsoft.com/office/powerpoint/2010/main" val="286419541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b="1" dirty="0">
                <a:latin typeface="+mj-ea"/>
                <a:cs typeface="+mn-ea"/>
                <a:sym typeface="+mn-lt"/>
              </a:rPr>
              <a:t>整合回</a:t>
            </a:r>
            <a:r>
              <a:rPr lang="en-US" altLang="zh-TW" b="1" dirty="0">
                <a:latin typeface="+mj-ea"/>
                <a:cs typeface="+mn-ea"/>
                <a:sym typeface="+mn-lt"/>
              </a:rPr>
              <a:t>CSV</a:t>
            </a:r>
            <a:r>
              <a:rPr lang="zh-TW" altLang="en-US" b="1" dirty="0">
                <a:latin typeface="+mj-ea"/>
                <a:cs typeface="+mn-ea"/>
                <a:sym typeface="+mn-lt"/>
              </a:rPr>
              <a:t>檔</a:t>
            </a:r>
          </a:p>
        </p:txBody>
      </p:sp>
      <p:pic>
        <p:nvPicPr>
          <p:cNvPr id="4" name="Picture 3"/>
          <p:cNvPicPr>
            <a:picLocks noChangeAspect="1"/>
          </p:cNvPicPr>
          <p:nvPr/>
        </p:nvPicPr>
        <p:blipFill rotWithShape="1">
          <a:blip r:embed="rId3"/>
          <a:srcRect t="21656"/>
          <a:stretch/>
        </p:blipFill>
        <p:spPr>
          <a:xfrm>
            <a:off x="640013" y="1708728"/>
            <a:ext cx="10223074" cy="4334116"/>
          </a:xfrm>
          <a:prstGeom prst="rect">
            <a:avLst/>
          </a:prstGeom>
        </p:spPr>
      </p:pic>
      <p:sp>
        <p:nvSpPr>
          <p:cNvPr id="5" name="Rectangle 2">
            <a:extLst>
              <a:ext uri="{FF2B5EF4-FFF2-40B4-BE49-F238E27FC236}">
                <a16:creationId xmlns:a16="http://schemas.microsoft.com/office/drawing/2014/main" id="{97325D99-FD67-47CF-9CD8-049C402B2AF9}"/>
              </a:ext>
            </a:extLst>
          </p:cNvPr>
          <p:cNvSpPr/>
          <p:nvPr/>
        </p:nvSpPr>
        <p:spPr>
          <a:xfrm>
            <a:off x="6951307" y="1708728"/>
            <a:ext cx="345234" cy="40202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cs typeface="+mn-ea"/>
              <a:sym typeface="+mn-lt"/>
            </a:endParaRPr>
          </a:p>
        </p:txBody>
      </p:sp>
      <p:sp>
        <p:nvSpPr>
          <p:cNvPr id="6" name="TextBox 8">
            <a:extLst>
              <a:ext uri="{FF2B5EF4-FFF2-40B4-BE49-F238E27FC236}">
                <a16:creationId xmlns:a16="http://schemas.microsoft.com/office/drawing/2014/main" id="{230A3489-9EB9-48A0-B9E8-7C5DFB6D0F11}"/>
              </a:ext>
            </a:extLst>
          </p:cNvPr>
          <p:cNvSpPr txBox="1"/>
          <p:nvPr/>
        </p:nvSpPr>
        <p:spPr>
          <a:xfrm>
            <a:off x="5484847" y="974498"/>
            <a:ext cx="1811694" cy="369332"/>
          </a:xfrm>
          <a:prstGeom prst="rect">
            <a:avLst/>
          </a:prstGeom>
          <a:noFill/>
          <a:ln w="28575">
            <a:solidFill>
              <a:srgbClr val="FF0000"/>
            </a:solidFill>
          </a:ln>
        </p:spPr>
        <p:txBody>
          <a:bodyPr wrap="square" rtlCol="0">
            <a:spAutoFit/>
          </a:bodyPr>
          <a:lstStyle/>
          <a:p>
            <a:r>
              <a:rPr lang="zh-TW" altLang="en-US" dirty="0">
                <a:cs typeface="+mn-ea"/>
                <a:sym typeface="+mn-lt"/>
              </a:rPr>
              <a:t>一欄為一人斷詞</a:t>
            </a:r>
          </a:p>
        </p:txBody>
      </p:sp>
      <p:cxnSp>
        <p:nvCxnSpPr>
          <p:cNvPr id="7" name="Straight Arrow Connector 6">
            <a:extLst>
              <a:ext uri="{FF2B5EF4-FFF2-40B4-BE49-F238E27FC236}">
                <a16:creationId xmlns:a16="http://schemas.microsoft.com/office/drawing/2014/main" id="{76F7FA0E-BE57-4740-A6BB-B6E9BAA76EA3}"/>
              </a:ext>
            </a:extLst>
          </p:cNvPr>
          <p:cNvCxnSpPr>
            <a:cxnSpLocks/>
            <a:stCxn id="5" idx="0"/>
            <a:endCxn id="6" idx="2"/>
          </p:cNvCxnSpPr>
          <p:nvPr/>
        </p:nvCxnSpPr>
        <p:spPr>
          <a:xfrm flipH="1" flipV="1">
            <a:off x="6390694" y="1343830"/>
            <a:ext cx="733230" cy="364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8092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295" y="590939"/>
            <a:ext cx="8700301" cy="1320800"/>
          </a:xfrm>
        </p:spPr>
        <p:txBody>
          <a:bodyPr>
            <a:normAutofit/>
          </a:bodyPr>
          <a:lstStyle/>
          <a:p>
            <a:r>
              <a:rPr lang="en-US" altLang="zh-TW" sz="3200" b="1" dirty="0">
                <a:latin typeface="+mn-lt"/>
                <a:ea typeface="+mn-ea"/>
                <a:cs typeface="+mn-ea"/>
                <a:sym typeface="+mn-lt"/>
              </a:rPr>
              <a:t>Step 3:</a:t>
            </a:r>
            <a:r>
              <a:rPr lang="zh-TW" altLang="en-US" sz="3200" b="1" dirty="0">
                <a:latin typeface="+mn-lt"/>
                <a:ea typeface="+mn-ea"/>
                <a:cs typeface="+mn-ea"/>
                <a:sym typeface="+mn-lt"/>
              </a:rPr>
              <a:t> 比對正負分並進行加總 </a:t>
            </a:r>
            <a:r>
              <a:rPr lang="en-US" altLang="zh-TW" sz="3200" b="1" dirty="0">
                <a:latin typeface="+mn-lt"/>
                <a:ea typeface="+mn-ea"/>
                <a:cs typeface="+mn-ea"/>
                <a:sym typeface="+mn-lt"/>
              </a:rPr>
              <a:t>(</a:t>
            </a:r>
            <a:r>
              <a:rPr lang="zh-TW" altLang="en-US" sz="3200" b="1" dirty="0">
                <a:latin typeface="+mn-lt"/>
                <a:ea typeface="+mn-ea"/>
                <a:cs typeface="+mn-ea"/>
                <a:sym typeface="+mn-lt"/>
              </a:rPr>
              <a:t>使用普匯詞庫</a:t>
            </a:r>
            <a:r>
              <a:rPr lang="en-US" altLang="zh-TW" sz="3200" b="1" dirty="0">
                <a:latin typeface="+mn-lt"/>
                <a:ea typeface="+mn-ea"/>
                <a:cs typeface="+mn-ea"/>
                <a:sym typeface="+mn-lt"/>
              </a:rPr>
              <a:t>)</a:t>
            </a:r>
            <a:endParaRPr lang="zh-TW" altLang="en-US" sz="3200" b="1" dirty="0">
              <a:latin typeface="+mn-lt"/>
              <a:ea typeface="+mn-ea"/>
              <a:cs typeface="+mn-ea"/>
              <a:sym typeface="+mn-lt"/>
            </a:endParaRPr>
          </a:p>
        </p:txBody>
      </p:sp>
      <p:pic>
        <p:nvPicPr>
          <p:cNvPr id="4" name="Picture 3"/>
          <p:cNvPicPr>
            <a:picLocks noChangeAspect="1"/>
          </p:cNvPicPr>
          <p:nvPr/>
        </p:nvPicPr>
        <p:blipFill>
          <a:blip r:embed="rId2"/>
          <a:stretch>
            <a:fillRect/>
          </a:stretch>
        </p:blipFill>
        <p:spPr>
          <a:xfrm>
            <a:off x="2414785" y="1616796"/>
            <a:ext cx="2345156" cy="4922177"/>
          </a:xfrm>
          <a:prstGeom prst="rect">
            <a:avLst/>
          </a:prstGeom>
        </p:spPr>
      </p:pic>
      <p:pic>
        <p:nvPicPr>
          <p:cNvPr id="5" name="Picture 4"/>
          <p:cNvPicPr>
            <a:picLocks noChangeAspect="1"/>
          </p:cNvPicPr>
          <p:nvPr/>
        </p:nvPicPr>
        <p:blipFill>
          <a:blip r:embed="rId3"/>
          <a:stretch>
            <a:fillRect/>
          </a:stretch>
        </p:blipFill>
        <p:spPr>
          <a:xfrm>
            <a:off x="6028045" y="1616795"/>
            <a:ext cx="2443781" cy="4922177"/>
          </a:xfrm>
          <a:prstGeom prst="rect">
            <a:avLst/>
          </a:prstGeom>
        </p:spPr>
      </p:pic>
      <p:sp>
        <p:nvSpPr>
          <p:cNvPr id="6" name="Rectangle 2">
            <a:extLst>
              <a:ext uri="{FF2B5EF4-FFF2-40B4-BE49-F238E27FC236}">
                <a16:creationId xmlns:a16="http://schemas.microsoft.com/office/drawing/2014/main" id="{95327083-452D-4801-B363-B9706E937331}"/>
              </a:ext>
            </a:extLst>
          </p:cNvPr>
          <p:cNvSpPr/>
          <p:nvPr/>
        </p:nvSpPr>
        <p:spPr>
          <a:xfrm>
            <a:off x="2621903" y="2027852"/>
            <a:ext cx="2138037" cy="21149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cs typeface="+mn-ea"/>
              <a:sym typeface="+mn-lt"/>
            </a:endParaRPr>
          </a:p>
        </p:txBody>
      </p:sp>
    </p:spTree>
    <p:extLst>
      <p:ext uri="{BB962C8B-B14F-4D97-AF65-F5344CB8AC3E}">
        <p14:creationId xmlns:p14="http://schemas.microsoft.com/office/powerpoint/2010/main" val="269715046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b="1" dirty="0">
                <a:latin typeface="+mn-lt"/>
                <a:ea typeface="+mn-ea"/>
                <a:cs typeface="+mn-ea"/>
                <a:sym typeface="+mn-lt"/>
              </a:rPr>
              <a:t>最終資料呈現</a:t>
            </a:r>
          </a:p>
        </p:txBody>
      </p:sp>
      <p:pic>
        <p:nvPicPr>
          <p:cNvPr id="4" name="Picture 3"/>
          <p:cNvPicPr>
            <a:picLocks noChangeAspect="1"/>
          </p:cNvPicPr>
          <p:nvPr/>
        </p:nvPicPr>
        <p:blipFill>
          <a:blip r:embed="rId2"/>
          <a:stretch>
            <a:fillRect/>
          </a:stretch>
        </p:blipFill>
        <p:spPr>
          <a:xfrm>
            <a:off x="931082" y="1422834"/>
            <a:ext cx="7123027" cy="4803267"/>
          </a:xfrm>
          <a:prstGeom prst="rect">
            <a:avLst/>
          </a:prstGeom>
        </p:spPr>
      </p:pic>
      <p:sp>
        <p:nvSpPr>
          <p:cNvPr id="5" name="Rectangle 2">
            <a:extLst>
              <a:ext uri="{FF2B5EF4-FFF2-40B4-BE49-F238E27FC236}">
                <a16:creationId xmlns:a16="http://schemas.microsoft.com/office/drawing/2014/main" id="{A2ECC51A-C379-4AD3-8821-A04FA59FF63A}"/>
              </a:ext>
            </a:extLst>
          </p:cNvPr>
          <p:cNvSpPr/>
          <p:nvPr/>
        </p:nvSpPr>
        <p:spPr>
          <a:xfrm>
            <a:off x="931082" y="1422834"/>
            <a:ext cx="7123027" cy="1820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cs typeface="+mn-ea"/>
              <a:sym typeface="+mn-lt"/>
            </a:endParaRPr>
          </a:p>
        </p:txBody>
      </p:sp>
    </p:spTree>
    <p:extLst>
      <p:ext uri="{BB962C8B-B14F-4D97-AF65-F5344CB8AC3E}">
        <p14:creationId xmlns:p14="http://schemas.microsoft.com/office/powerpoint/2010/main" val="102435009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b="1" dirty="0">
                <a:latin typeface="+mn-lt"/>
                <a:ea typeface="+mn-ea"/>
                <a:cs typeface="+mn-ea"/>
                <a:sym typeface="+mn-lt"/>
              </a:rPr>
              <a:t>最終資料呈現</a:t>
            </a:r>
          </a:p>
        </p:txBody>
      </p:sp>
      <p:pic>
        <p:nvPicPr>
          <p:cNvPr id="3" name="Picture 2"/>
          <p:cNvPicPr>
            <a:picLocks noChangeAspect="1"/>
          </p:cNvPicPr>
          <p:nvPr/>
        </p:nvPicPr>
        <p:blipFill>
          <a:blip r:embed="rId2"/>
          <a:stretch>
            <a:fillRect/>
          </a:stretch>
        </p:blipFill>
        <p:spPr>
          <a:xfrm>
            <a:off x="935952" y="1463964"/>
            <a:ext cx="7124400" cy="4799596"/>
          </a:xfrm>
          <a:prstGeom prst="rect">
            <a:avLst/>
          </a:prstGeom>
        </p:spPr>
      </p:pic>
    </p:spTree>
    <p:extLst>
      <p:ext uri="{BB962C8B-B14F-4D97-AF65-F5344CB8AC3E}">
        <p14:creationId xmlns:p14="http://schemas.microsoft.com/office/powerpoint/2010/main" val="371954749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TW" altLang="en-US" b="1" dirty="0">
                <a:latin typeface="+mn-lt"/>
                <a:ea typeface="+mn-ea"/>
                <a:cs typeface="+mn-ea"/>
                <a:sym typeface="+mn-lt"/>
              </a:rPr>
              <a:t>分析與討論</a:t>
            </a:r>
          </a:p>
        </p:txBody>
      </p:sp>
    </p:spTree>
    <p:extLst>
      <p:ext uri="{BB962C8B-B14F-4D97-AF65-F5344CB8AC3E}">
        <p14:creationId xmlns:p14="http://schemas.microsoft.com/office/powerpoint/2010/main" val="42582428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a:latin typeface="+mn-lt"/>
                <a:ea typeface="+mn-ea"/>
                <a:cs typeface="+mn-ea"/>
                <a:sym typeface="+mn-lt"/>
              </a:rPr>
              <a:t>Correlation</a:t>
            </a:r>
            <a:endParaRPr lang="zh-TW" altLang="en-US" b="1" dirty="0">
              <a:latin typeface="+mn-lt"/>
              <a:ea typeface="+mn-ea"/>
              <a:cs typeface="+mn-ea"/>
              <a:sym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88654363"/>
              </p:ext>
            </p:extLst>
          </p:nvPr>
        </p:nvGraphicFramePr>
        <p:xfrm>
          <a:off x="677863" y="1496288"/>
          <a:ext cx="9325118" cy="5061040"/>
        </p:xfrm>
        <a:graphic>
          <a:graphicData uri="http://schemas.openxmlformats.org/drawingml/2006/table">
            <a:tbl>
              <a:tblPr firstRow="1" bandRow="1">
                <a:tableStyleId>{5C22544A-7EE6-4342-B048-85BDC9FD1C3A}</a:tableStyleId>
              </a:tblPr>
              <a:tblGrid>
                <a:gridCol w="847738">
                  <a:extLst>
                    <a:ext uri="{9D8B030D-6E8A-4147-A177-3AD203B41FA5}">
                      <a16:colId xmlns:a16="http://schemas.microsoft.com/office/drawing/2014/main" val="1703278454"/>
                    </a:ext>
                  </a:extLst>
                </a:gridCol>
                <a:gridCol w="847738">
                  <a:extLst>
                    <a:ext uri="{9D8B030D-6E8A-4147-A177-3AD203B41FA5}">
                      <a16:colId xmlns:a16="http://schemas.microsoft.com/office/drawing/2014/main" val="2063658174"/>
                    </a:ext>
                  </a:extLst>
                </a:gridCol>
                <a:gridCol w="847738">
                  <a:extLst>
                    <a:ext uri="{9D8B030D-6E8A-4147-A177-3AD203B41FA5}">
                      <a16:colId xmlns:a16="http://schemas.microsoft.com/office/drawing/2014/main" val="774012671"/>
                    </a:ext>
                  </a:extLst>
                </a:gridCol>
                <a:gridCol w="847738">
                  <a:extLst>
                    <a:ext uri="{9D8B030D-6E8A-4147-A177-3AD203B41FA5}">
                      <a16:colId xmlns:a16="http://schemas.microsoft.com/office/drawing/2014/main" val="1368576423"/>
                    </a:ext>
                  </a:extLst>
                </a:gridCol>
                <a:gridCol w="847738">
                  <a:extLst>
                    <a:ext uri="{9D8B030D-6E8A-4147-A177-3AD203B41FA5}">
                      <a16:colId xmlns:a16="http://schemas.microsoft.com/office/drawing/2014/main" val="682829548"/>
                    </a:ext>
                  </a:extLst>
                </a:gridCol>
                <a:gridCol w="847738">
                  <a:extLst>
                    <a:ext uri="{9D8B030D-6E8A-4147-A177-3AD203B41FA5}">
                      <a16:colId xmlns:a16="http://schemas.microsoft.com/office/drawing/2014/main" val="1330650376"/>
                    </a:ext>
                  </a:extLst>
                </a:gridCol>
                <a:gridCol w="847738">
                  <a:extLst>
                    <a:ext uri="{9D8B030D-6E8A-4147-A177-3AD203B41FA5}">
                      <a16:colId xmlns:a16="http://schemas.microsoft.com/office/drawing/2014/main" val="2989386591"/>
                    </a:ext>
                  </a:extLst>
                </a:gridCol>
                <a:gridCol w="847738">
                  <a:extLst>
                    <a:ext uri="{9D8B030D-6E8A-4147-A177-3AD203B41FA5}">
                      <a16:colId xmlns:a16="http://schemas.microsoft.com/office/drawing/2014/main" val="1608946917"/>
                    </a:ext>
                  </a:extLst>
                </a:gridCol>
                <a:gridCol w="847738">
                  <a:extLst>
                    <a:ext uri="{9D8B030D-6E8A-4147-A177-3AD203B41FA5}">
                      <a16:colId xmlns:a16="http://schemas.microsoft.com/office/drawing/2014/main" val="2242569383"/>
                    </a:ext>
                  </a:extLst>
                </a:gridCol>
                <a:gridCol w="847738">
                  <a:extLst>
                    <a:ext uri="{9D8B030D-6E8A-4147-A177-3AD203B41FA5}">
                      <a16:colId xmlns:a16="http://schemas.microsoft.com/office/drawing/2014/main" val="666540783"/>
                    </a:ext>
                  </a:extLst>
                </a:gridCol>
                <a:gridCol w="847738">
                  <a:extLst>
                    <a:ext uri="{9D8B030D-6E8A-4147-A177-3AD203B41FA5}">
                      <a16:colId xmlns:a16="http://schemas.microsoft.com/office/drawing/2014/main" val="1210870131"/>
                    </a:ext>
                  </a:extLst>
                </a:gridCol>
              </a:tblGrid>
              <a:tr h="499964">
                <a:tc>
                  <a:txBody>
                    <a:bodyPr/>
                    <a:lstStyle/>
                    <a:p>
                      <a:pPr algn="ctr" fontAlgn="ctr"/>
                      <a:r>
                        <a:rPr lang="zh-TW" altLang="en-US" sz="1400" u="none" strike="noStrike" dirty="0">
                          <a:effectLst/>
                          <a:sym typeface="+mn-lt"/>
                        </a:rPr>
                        <a:t>　</a:t>
                      </a: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r>
                        <a:rPr lang="zh-TW" altLang="en-US" sz="1400" u="none" strike="noStrike" dirty="0">
                          <a:effectLst/>
                          <a:sym typeface="+mn-lt"/>
                        </a:rPr>
                        <a:t>粉絲數</a:t>
                      </a: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r>
                        <a:rPr lang="zh-TW" altLang="en-US" sz="1400" u="none" strike="noStrike" dirty="0">
                          <a:effectLst/>
                          <a:sym typeface="+mn-lt"/>
                        </a:rPr>
                        <a:t>追蹤數</a:t>
                      </a: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r>
                        <a:rPr lang="zh-TW" altLang="en-US" sz="1400" u="none" strike="noStrike" dirty="0">
                          <a:effectLst/>
                          <a:sym typeface="+mn-lt"/>
                        </a:rPr>
                        <a:t>總貼文數</a:t>
                      </a: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r>
                        <a:rPr lang="zh-TW" altLang="en-US" sz="1400" u="none" strike="noStrike" dirty="0">
                          <a:effectLst/>
                          <a:sym typeface="+mn-lt"/>
                        </a:rPr>
                        <a:t>近兩年</a:t>
                      </a:r>
                      <a:endParaRPr lang="en-US" altLang="zh-TW" sz="1400" u="none" strike="noStrike" dirty="0">
                        <a:effectLst/>
                        <a:sym typeface="+mn-lt"/>
                      </a:endParaRPr>
                    </a:p>
                    <a:p>
                      <a:pPr algn="ctr" fontAlgn="ctr"/>
                      <a:r>
                        <a:rPr lang="zh-TW" altLang="en-US" sz="1400" u="none" strike="noStrike" dirty="0">
                          <a:effectLst/>
                          <a:sym typeface="+mn-lt"/>
                        </a:rPr>
                        <a:t>貼文數</a:t>
                      </a: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r>
                        <a:rPr lang="zh-TW" altLang="en-US" sz="1400" u="none" strike="noStrike" dirty="0">
                          <a:effectLst/>
                          <a:sym typeface="+mn-lt"/>
                        </a:rPr>
                        <a:t>近三月</a:t>
                      </a:r>
                      <a:endParaRPr lang="en-US" altLang="zh-TW" sz="1400" u="none" strike="noStrike" dirty="0">
                        <a:effectLst/>
                        <a:sym typeface="+mn-lt"/>
                      </a:endParaRPr>
                    </a:p>
                    <a:p>
                      <a:pPr algn="ctr" fontAlgn="ctr"/>
                      <a:r>
                        <a:rPr lang="zh-TW" altLang="en-US" sz="1400" u="none" strike="noStrike" dirty="0">
                          <a:effectLst/>
                          <a:sym typeface="+mn-lt"/>
                        </a:rPr>
                        <a:t>貼文數</a:t>
                      </a: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r>
                        <a:rPr lang="zh-TW" altLang="en-US" sz="1400" u="none" strike="noStrike" dirty="0">
                          <a:effectLst/>
                          <a:sym typeface="+mn-lt"/>
                        </a:rPr>
                        <a:t>發文平均</a:t>
                      </a:r>
                      <a:endParaRPr lang="en-US" altLang="zh-TW" sz="1400" u="none" strike="noStrike" dirty="0">
                        <a:effectLst/>
                        <a:sym typeface="+mn-lt"/>
                      </a:endParaRPr>
                    </a:p>
                    <a:p>
                      <a:pPr algn="ctr" fontAlgn="ctr"/>
                      <a:r>
                        <a:rPr lang="zh-TW" altLang="en-US" sz="1400" u="none" strike="noStrike" dirty="0">
                          <a:effectLst/>
                          <a:sym typeface="+mn-lt"/>
                        </a:rPr>
                        <a:t>按讚數</a:t>
                      </a: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r>
                        <a:rPr lang="zh-TW" altLang="en-US" sz="1400" u="none" strike="noStrike" dirty="0">
                          <a:effectLst/>
                          <a:sym typeface="+mn-lt"/>
                        </a:rPr>
                        <a:t>發文平均</a:t>
                      </a:r>
                      <a:endParaRPr lang="en-US" altLang="zh-TW" sz="1400" u="none" strike="noStrike" dirty="0">
                        <a:effectLst/>
                        <a:sym typeface="+mn-lt"/>
                      </a:endParaRPr>
                    </a:p>
                    <a:p>
                      <a:pPr algn="ctr" fontAlgn="ctr"/>
                      <a:r>
                        <a:rPr lang="zh-TW" altLang="en-US" sz="1400" u="none" strike="noStrike" dirty="0">
                          <a:effectLst/>
                          <a:sym typeface="+mn-lt"/>
                        </a:rPr>
                        <a:t>留言數</a:t>
                      </a: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r>
                        <a:rPr lang="zh-TW" altLang="en-US" sz="1400" u="none" strike="noStrike" dirty="0">
                          <a:effectLst/>
                          <a:sym typeface="+mn-lt"/>
                        </a:rPr>
                        <a:t>情緒總分</a:t>
                      </a: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r>
                        <a:rPr lang="zh-TW" altLang="en-US" sz="1400" u="none" strike="noStrike" dirty="0">
                          <a:effectLst/>
                          <a:sym typeface="+mn-lt"/>
                        </a:rPr>
                        <a:t>正分</a:t>
                      </a: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r>
                        <a:rPr lang="zh-TW" altLang="en-US" sz="1400" u="none" strike="noStrike" dirty="0">
                          <a:effectLst/>
                          <a:sym typeface="+mn-lt"/>
                        </a:rPr>
                        <a:t>負分</a:t>
                      </a:r>
                      <a:endParaRPr lang="zh-TW" altLang="en-US" sz="1400" b="0" i="0" u="none" strike="noStrike" dirty="0">
                        <a:solidFill>
                          <a:srgbClr val="000000"/>
                        </a:solidFill>
                        <a:effectLst/>
                        <a:latin typeface="+mn-lt"/>
                        <a:ea typeface="+mn-ea"/>
                        <a:cs typeface="+mn-ea"/>
                        <a:sym typeface="+mn-lt"/>
                      </a:endParaRPr>
                    </a:p>
                  </a:txBody>
                  <a:tcPr marL="6229" marR="6229" marT="7620" marB="0" anchor="ctr"/>
                </a:tc>
                <a:extLst>
                  <a:ext uri="{0D108BD9-81ED-4DB2-BD59-A6C34878D82A}">
                    <a16:rowId xmlns:a16="http://schemas.microsoft.com/office/drawing/2014/main" val="3883358782"/>
                  </a:ext>
                </a:extLst>
              </a:tr>
              <a:tr h="426870">
                <a:tc>
                  <a:txBody>
                    <a:bodyPr/>
                    <a:lstStyle/>
                    <a:p>
                      <a:pPr algn="ctr" fontAlgn="ctr"/>
                      <a:r>
                        <a:rPr lang="zh-TW" altLang="en-US" sz="1400" u="none" strike="noStrike" dirty="0">
                          <a:effectLst/>
                          <a:sym typeface="+mn-lt"/>
                        </a:rPr>
                        <a:t>粉絲數</a:t>
                      </a: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dirty="0">
                          <a:effectLst/>
                          <a:sym typeface="+mn-lt"/>
                        </a:rPr>
                        <a:t>1.00</a:t>
                      </a:r>
                      <a:endParaRPr lang="en-US" altLang="zh-TW"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extLst>
                  <a:ext uri="{0D108BD9-81ED-4DB2-BD59-A6C34878D82A}">
                    <a16:rowId xmlns:a16="http://schemas.microsoft.com/office/drawing/2014/main" val="404363893"/>
                  </a:ext>
                </a:extLst>
              </a:tr>
              <a:tr h="426870">
                <a:tc>
                  <a:txBody>
                    <a:bodyPr/>
                    <a:lstStyle/>
                    <a:p>
                      <a:pPr algn="ctr" fontAlgn="ctr"/>
                      <a:r>
                        <a:rPr lang="zh-TW" altLang="en-US" sz="1400" u="none" strike="noStrike" dirty="0">
                          <a:effectLst/>
                          <a:sym typeface="+mn-lt"/>
                        </a:rPr>
                        <a:t>追蹤數</a:t>
                      </a: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0.26</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dirty="0">
                          <a:effectLst/>
                          <a:sym typeface="+mn-lt"/>
                        </a:rPr>
                        <a:t>1.00</a:t>
                      </a:r>
                      <a:endParaRPr lang="en-US" altLang="zh-TW"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extLst>
                  <a:ext uri="{0D108BD9-81ED-4DB2-BD59-A6C34878D82A}">
                    <a16:rowId xmlns:a16="http://schemas.microsoft.com/office/drawing/2014/main" val="1111161086"/>
                  </a:ext>
                </a:extLst>
              </a:tr>
              <a:tr h="426870">
                <a:tc>
                  <a:txBody>
                    <a:bodyPr/>
                    <a:lstStyle/>
                    <a:p>
                      <a:pPr algn="ctr" fontAlgn="ctr"/>
                      <a:r>
                        <a:rPr lang="zh-TW" altLang="en-US" sz="1400" u="none" strike="noStrike">
                          <a:effectLst/>
                          <a:sym typeface="+mn-lt"/>
                        </a:rPr>
                        <a:t>總貼文數</a:t>
                      </a:r>
                      <a:endParaRPr lang="zh-TW" altLang="en-US"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-0.05</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0.00</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1.00</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extLst>
                  <a:ext uri="{0D108BD9-81ED-4DB2-BD59-A6C34878D82A}">
                    <a16:rowId xmlns:a16="http://schemas.microsoft.com/office/drawing/2014/main" val="2122491765"/>
                  </a:ext>
                </a:extLst>
              </a:tr>
              <a:tr h="499964">
                <a:tc>
                  <a:txBody>
                    <a:bodyPr/>
                    <a:lstStyle/>
                    <a:p>
                      <a:pPr algn="ctr" fontAlgn="ctr"/>
                      <a:r>
                        <a:rPr lang="zh-TW" altLang="en-US" sz="1400" u="none" strike="noStrike" dirty="0">
                          <a:effectLst/>
                          <a:sym typeface="+mn-lt"/>
                        </a:rPr>
                        <a:t>近兩年</a:t>
                      </a:r>
                      <a:endParaRPr lang="en-US" altLang="zh-TW" sz="1400" u="none" strike="noStrike" dirty="0">
                        <a:effectLst/>
                        <a:sym typeface="+mn-lt"/>
                      </a:endParaRPr>
                    </a:p>
                    <a:p>
                      <a:pPr algn="ctr" fontAlgn="ctr"/>
                      <a:r>
                        <a:rPr lang="zh-TW" altLang="en-US" sz="1400" u="none" strike="noStrike" dirty="0">
                          <a:effectLst/>
                          <a:sym typeface="+mn-lt"/>
                        </a:rPr>
                        <a:t>貼文數</a:t>
                      </a: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0.28</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0.05</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0.51</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dirty="0">
                          <a:effectLst/>
                          <a:sym typeface="+mn-lt"/>
                        </a:rPr>
                        <a:t>1.00</a:t>
                      </a:r>
                      <a:endParaRPr lang="en-US" altLang="zh-TW"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extLst>
                  <a:ext uri="{0D108BD9-81ED-4DB2-BD59-A6C34878D82A}">
                    <a16:rowId xmlns:a16="http://schemas.microsoft.com/office/drawing/2014/main" val="3088200187"/>
                  </a:ext>
                </a:extLst>
              </a:tr>
              <a:tr h="499964">
                <a:tc>
                  <a:txBody>
                    <a:bodyPr/>
                    <a:lstStyle/>
                    <a:p>
                      <a:pPr algn="ctr" fontAlgn="ctr"/>
                      <a:r>
                        <a:rPr lang="zh-TW" altLang="en-US" sz="1400" u="none" strike="noStrike" dirty="0">
                          <a:effectLst/>
                          <a:sym typeface="+mn-lt"/>
                        </a:rPr>
                        <a:t>近三月</a:t>
                      </a:r>
                      <a:endParaRPr lang="en-US" altLang="zh-TW" sz="1400" u="none" strike="noStrike" dirty="0">
                        <a:effectLst/>
                        <a:sym typeface="+mn-lt"/>
                      </a:endParaRPr>
                    </a:p>
                    <a:p>
                      <a:pPr algn="ctr" fontAlgn="ctr"/>
                      <a:r>
                        <a:rPr lang="zh-TW" altLang="en-US" sz="1400" u="none" strike="noStrike" dirty="0">
                          <a:effectLst/>
                          <a:sym typeface="+mn-lt"/>
                        </a:rPr>
                        <a:t>貼文數</a:t>
                      </a: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0.25</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-0.07</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0.12</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0.66</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1.00</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extLst>
                  <a:ext uri="{0D108BD9-81ED-4DB2-BD59-A6C34878D82A}">
                    <a16:rowId xmlns:a16="http://schemas.microsoft.com/office/drawing/2014/main" val="2725785333"/>
                  </a:ext>
                </a:extLst>
              </a:tr>
              <a:tr h="499964">
                <a:tc>
                  <a:txBody>
                    <a:bodyPr/>
                    <a:lstStyle/>
                    <a:p>
                      <a:pPr algn="ctr" fontAlgn="ctr"/>
                      <a:r>
                        <a:rPr lang="zh-TW" altLang="en-US" sz="1400" u="none" strike="noStrike" dirty="0">
                          <a:effectLst/>
                          <a:sym typeface="+mn-lt"/>
                        </a:rPr>
                        <a:t>發文平均</a:t>
                      </a:r>
                      <a:endParaRPr lang="en-US" altLang="zh-TW" sz="1400" u="none" strike="noStrike" dirty="0">
                        <a:effectLst/>
                        <a:sym typeface="+mn-lt"/>
                      </a:endParaRPr>
                    </a:p>
                    <a:p>
                      <a:pPr algn="ctr" fontAlgn="ctr"/>
                      <a:r>
                        <a:rPr lang="zh-TW" altLang="en-US" sz="1400" u="none" strike="noStrike" dirty="0">
                          <a:effectLst/>
                          <a:sym typeface="+mn-lt"/>
                        </a:rPr>
                        <a:t>按讚數</a:t>
                      </a: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0.90</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0.10</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-0.08</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0.15</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0.17</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dirty="0">
                          <a:effectLst/>
                          <a:sym typeface="+mn-lt"/>
                        </a:rPr>
                        <a:t>1.00</a:t>
                      </a:r>
                      <a:endParaRPr lang="en-US" altLang="zh-TW"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extLst>
                  <a:ext uri="{0D108BD9-81ED-4DB2-BD59-A6C34878D82A}">
                    <a16:rowId xmlns:a16="http://schemas.microsoft.com/office/drawing/2014/main" val="1164971220"/>
                  </a:ext>
                </a:extLst>
              </a:tr>
              <a:tr h="499964">
                <a:tc>
                  <a:txBody>
                    <a:bodyPr/>
                    <a:lstStyle/>
                    <a:p>
                      <a:pPr algn="ctr" fontAlgn="ctr"/>
                      <a:r>
                        <a:rPr lang="zh-TW" altLang="en-US" sz="1400" u="none" strike="noStrike" dirty="0">
                          <a:effectLst/>
                          <a:sym typeface="+mn-lt"/>
                        </a:rPr>
                        <a:t>發文平均</a:t>
                      </a:r>
                      <a:endParaRPr lang="en-US" altLang="zh-TW" sz="1400" u="none" strike="noStrike" dirty="0">
                        <a:effectLst/>
                        <a:sym typeface="+mn-lt"/>
                      </a:endParaRPr>
                    </a:p>
                    <a:p>
                      <a:pPr algn="ctr" fontAlgn="ctr"/>
                      <a:r>
                        <a:rPr lang="zh-TW" altLang="en-US" sz="1400" u="none" strike="noStrike" dirty="0">
                          <a:effectLst/>
                          <a:sym typeface="+mn-lt"/>
                        </a:rPr>
                        <a:t>留言數</a:t>
                      </a: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0.27</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-0.06</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0.01</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0.07</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0.04</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dirty="0">
                          <a:effectLst/>
                          <a:sym typeface="+mn-lt"/>
                        </a:rPr>
                        <a:t>0.28</a:t>
                      </a:r>
                      <a:endParaRPr lang="en-US" altLang="zh-TW"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1.00</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extLst>
                  <a:ext uri="{0D108BD9-81ED-4DB2-BD59-A6C34878D82A}">
                    <a16:rowId xmlns:a16="http://schemas.microsoft.com/office/drawing/2014/main" val="1624713309"/>
                  </a:ext>
                </a:extLst>
              </a:tr>
              <a:tr h="426870">
                <a:tc>
                  <a:txBody>
                    <a:bodyPr/>
                    <a:lstStyle/>
                    <a:p>
                      <a:pPr algn="ctr" fontAlgn="ctr"/>
                      <a:r>
                        <a:rPr lang="zh-TW" altLang="en-US" sz="1400" u="none" strike="noStrike" dirty="0">
                          <a:effectLst/>
                          <a:sym typeface="+mn-lt"/>
                        </a:rPr>
                        <a:t>情緒總分</a:t>
                      </a: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0.19</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0.20</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-0.02</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-0.07</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-0.22</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0.16</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0.23</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1.00</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a:solidFill>
                          <a:srgbClr val="000000"/>
                        </a:solidFill>
                        <a:effectLst/>
                        <a:latin typeface="+mn-lt"/>
                        <a:ea typeface="+mn-ea"/>
                        <a:cs typeface="+mn-ea"/>
                        <a:sym typeface="+mn-lt"/>
                      </a:endParaRPr>
                    </a:p>
                  </a:txBody>
                  <a:tcPr marL="6229" marR="6229" marT="7620" marB="0" anchor="ctr"/>
                </a:tc>
                <a:extLst>
                  <a:ext uri="{0D108BD9-81ED-4DB2-BD59-A6C34878D82A}">
                    <a16:rowId xmlns:a16="http://schemas.microsoft.com/office/drawing/2014/main" val="2688832547"/>
                  </a:ext>
                </a:extLst>
              </a:tr>
              <a:tr h="426870">
                <a:tc>
                  <a:txBody>
                    <a:bodyPr/>
                    <a:lstStyle/>
                    <a:p>
                      <a:pPr algn="ctr" fontAlgn="ctr"/>
                      <a:r>
                        <a:rPr lang="zh-TW" altLang="en-US" sz="1400" u="none" strike="noStrike" dirty="0">
                          <a:effectLst/>
                          <a:sym typeface="+mn-lt"/>
                        </a:rPr>
                        <a:t>正分</a:t>
                      </a: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0.15</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0.19</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0.04</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0.03</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-0.08</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0.12</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0.26</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0.83</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dirty="0">
                          <a:effectLst/>
                          <a:sym typeface="+mn-lt"/>
                        </a:rPr>
                        <a:t>1.00</a:t>
                      </a:r>
                      <a:endParaRPr lang="en-US" altLang="zh-TW"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endParaRPr lang="zh-TW" altLang="en-US" sz="1400" b="0" i="0" u="none" strike="noStrike" dirty="0">
                        <a:solidFill>
                          <a:srgbClr val="000000"/>
                        </a:solidFill>
                        <a:effectLst/>
                        <a:latin typeface="+mn-lt"/>
                        <a:ea typeface="+mn-ea"/>
                        <a:cs typeface="+mn-ea"/>
                        <a:sym typeface="+mn-lt"/>
                      </a:endParaRPr>
                    </a:p>
                  </a:txBody>
                  <a:tcPr marL="6229" marR="6229" marT="7620" marB="0" anchor="ctr"/>
                </a:tc>
                <a:extLst>
                  <a:ext uri="{0D108BD9-81ED-4DB2-BD59-A6C34878D82A}">
                    <a16:rowId xmlns:a16="http://schemas.microsoft.com/office/drawing/2014/main" val="2461374110"/>
                  </a:ext>
                </a:extLst>
              </a:tr>
              <a:tr h="426870">
                <a:tc>
                  <a:txBody>
                    <a:bodyPr/>
                    <a:lstStyle/>
                    <a:p>
                      <a:pPr algn="ctr" fontAlgn="ctr"/>
                      <a:r>
                        <a:rPr lang="zh-TW" altLang="en-US" sz="1400" u="none" strike="noStrike" dirty="0">
                          <a:effectLst/>
                          <a:sym typeface="+mn-lt"/>
                        </a:rPr>
                        <a:t>負分</a:t>
                      </a:r>
                      <a:endParaRPr lang="zh-TW" altLang="en-US"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0.01</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0.05</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0.09</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dirty="0">
                          <a:effectLst/>
                          <a:sym typeface="+mn-lt"/>
                        </a:rPr>
                        <a:t>0.14</a:t>
                      </a:r>
                      <a:endParaRPr lang="en-US" altLang="zh-TW"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0.17</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-0.02</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a:effectLst/>
                          <a:sym typeface="+mn-lt"/>
                        </a:rPr>
                        <a:t>0.14</a:t>
                      </a:r>
                      <a:endParaRPr lang="en-US" altLang="zh-TW" sz="1400" b="0" i="0" u="none" strike="noStrike">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dirty="0">
                          <a:effectLst/>
                          <a:sym typeface="+mn-lt"/>
                        </a:rPr>
                        <a:t>0.04</a:t>
                      </a:r>
                      <a:endParaRPr lang="en-US" altLang="zh-TW"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dirty="0">
                          <a:effectLst/>
                          <a:sym typeface="+mn-lt"/>
                        </a:rPr>
                        <a:t>0.59</a:t>
                      </a:r>
                      <a:endParaRPr lang="en-US" altLang="zh-TW" sz="1400" b="0" i="0" u="none" strike="noStrike" dirty="0">
                        <a:solidFill>
                          <a:srgbClr val="000000"/>
                        </a:solidFill>
                        <a:effectLst/>
                        <a:latin typeface="+mn-lt"/>
                        <a:ea typeface="+mn-ea"/>
                        <a:cs typeface="+mn-ea"/>
                        <a:sym typeface="+mn-lt"/>
                      </a:endParaRPr>
                    </a:p>
                  </a:txBody>
                  <a:tcPr marL="6229" marR="6229" marT="7620" marB="0" anchor="ctr"/>
                </a:tc>
                <a:tc>
                  <a:txBody>
                    <a:bodyPr/>
                    <a:lstStyle/>
                    <a:p>
                      <a:pPr algn="ctr" fontAlgn="ctr"/>
                      <a:r>
                        <a:rPr lang="en-US" altLang="zh-TW" sz="1400" u="none" strike="noStrike" dirty="0">
                          <a:effectLst/>
                          <a:sym typeface="+mn-lt"/>
                        </a:rPr>
                        <a:t>1.00</a:t>
                      </a:r>
                      <a:endParaRPr lang="en-US" altLang="zh-TW" sz="1400" b="0" i="0" u="none" strike="noStrike" dirty="0">
                        <a:solidFill>
                          <a:srgbClr val="000000"/>
                        </a:solidFill>
                        <a:effectLst/>
                        <a:latin typeface="+mn-lt"/>
                        <a:ea typeface="+mn-ea"/>
                        <a:cs typeface="+mn-ea"/>
                        <a:sym typeface="+mn-lt"/>
                      </a:endParaRPr>
                    </a:p>
                  </a:txBody>
                  <a:tcPr marL="6229" marR="6229" marT="7620" marB="0" anchor="ctr"/>
                </a:tc>
                <a:extLst>
                  <a:ext uri="{0D108BD9-81ED-4DB2-BD59-A6C34878D82A}">
                    <a16:rowId xmlns:a16="http://schemas.microsoft.com/office/drawing/2014/main" val="1923695046"/>
                  </a:ext>
                </a:extLst>
              </a:tr>
            </a:tbl>
          </a:graphicData>
        </a:graphic>
      </p:graphicFrame>
      <p:sp>
        <p:nvSpPr>
          <p:cNvPr id="5" name="Rectangle 4"/>
          <p:cNvSpPr/>
          <p:nvPr/>
        </p:nvSpPr>
        <p:spPr>
          <a:xfrm>
            <a:off x="1514763" y="4248728"/>
            <a:ext cx="868219" cy="10437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cs typeface="+mn-ea"/>
              <a:sym typeface="+mn-lt"/>
            </a:endParaRPr>
          </a:p>
        </p:txBody>
      </p:sp>
      <p:sp>
        <p:nvSpPr>
          <p:cNvPr id="6" name="Rectangle 5"/>
          <p:cNvSpPr/>
          <p:nvPr/>
        </p:nvSpPr>
        <p:spPr>
          <a:xfrm>
            <a:off x="7462982" y="5712446"/>
            <a:ext cx="854364" cy="81741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cs typeface="+mn-ea"/>
              <a:sym typeface="+mn-lt"/>
            </a:endParaRPr>
          </a:p>
        </p:txBody>
      </p:sp>
      <p:sp>
        <p:nvSpPr>
          <p:cNvPr id="7" name="Rectangle 6"/>
          <p:cNvSpPr/>
          <p:nvPr/>
        </p:nvSpPr>
        <p:spPr>
          <a:xfrm>
            <a:off x="674254" y="5310909"/>
            <a:ext cx="7643091" cy="3740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cs typeface="+mn-ea"/>
              <a:sym typeface="+mn-lt"/>
            </a:endParaRPr>
          </a:p>
        </p:txBody>
      </p:sp>
    </p:spTree>
    <p:extLst>
      <p:ext uri="{BB962C8B-B14F-4D97-AF65-F5344CB8AC3E}">
        <p14:creationId xmlns:p14="http://schemas.microsoft.com/office/powerpoint/2010/main" val="289430983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b="1" dirty="0">
                <a:latin typeface="+mn-lt"/>
                <a:ea typeface="+mn-ea"/>
                <a:cs typeface="+mn-ea"/>
                <a:sym typeface="+mn-lt"/>
              </a:rPr>
              <a:t>粉絲數、讚數、留言數</a:t>
            </a:r>
          </a:p>
        </p:txBody>
      </p:sp>
      <p:sp>
        <p:nvSpPr>
          <p:cNvPr id="3" name="Content Placeholder 2"/>
          <p:cNvSpPr>
            <a:spLocks noGrp="1"/>
          </p:cNvSpPr>
          <p:nvPr>
            <p:ph idx="1"/>
          </p:nvPr>
        </p:nvSpPr>
        <p:spPr>
          <a:xfrm>
            <a:off x="677333" y="2160589"/>
            <a:ext cx="8946957" cy="3880773"/>
          </a:xfrm>
        </p:spPr>
        <p:txBody>
          <a:bodyPr/>
          <a:lstStyle/>
          <a:p>
            <a:pPr>
              <a:lnSpc>
                <a:spcPct val="150000"/>
              </a:lnSpc>
            </a:pPr>
            <a:r>
              <a:rPr lang="en-US" altLang="zh-TW" dirty="0">
                <a:cs typeface="+mn-ea"/>
                <a:sym typeface="+mn-lt"/>
              </a:rPr>
              <a:t>1. </a:t>
            </a:r>
            <a:r>
              <a:rPr lang="zh-TW" altLang="en-US" dirty="0">
                <a:highlight>
                  <a:srgbClr val="FFFF00"/>
                </a:highlight>
                <a:cs typeface="+mn-ea"/>
                <a:sym typeface="+mn-lt"/>
              </a:rPr>
              <a:t>貼</a:t>
            </a:r>
            <a:r>
              <a:rPr lang="zh-TW" altLang="en-US" dirty="0">
                <a:solidFill>
                  <a:schemeClr val="tx1"/>
                </a:solidFill>
                <a:highlight>
                  <a:srgbClr val="FFFF00"/>
                </a:highlight>
                <a:cs typeface="+mn-ea"/>
                <a:sym typeface="+mn-lt"/>
              </a:rPr>
              <a:t>文平均按讚數</a:t>
            </a:r>
            <a:r>
              <a:rPr lang="zh-TW" altLang="en-US" dirty="0">
                <a:solidFill>
                  <a:schemeClr val="tx1"/>
                </a:solidFill>
                <a:cs typeface="+mn-ea"/>
                <a:sym typeface="+mn-lt"/>
              </a:rPr>
              <a:t>與</a:t>
            </a:r>
            <a:r>
              <a:rPr lang="zh-TW" altLang="en-US" dirty="0">
                <a:solidFill>
                  <a:schemeClr val="tx1"/>
                </a:solidFill>
                <a:highlight>
                  <a:srgbClr val="FFFF00"/>
                </a:highlight>
                <a:cs typeface="+mn-ea"/>
                <a:sym typeface="+mn-lt"/>
              </a:rPr>
              <a:t>粉絲人數</a:t>
            </a:r>
            <a:r>
              <a:rPr lang="zh-TW" altLang="en-US" dirty="0">
                <a:solidFill>
                  <a:schemeClr val="tx1"/>
                </a:solidFill>
                <a:cs typeface="+mn-ea"/>
                <a:sym typeface="+mn-lt"/>
              </a:rPr>
              <a:t>是呈現</a:t>
            </a:r>
            <a:r>
              <a:rPr lang="zh-TW" altLang="en-US" dirty="0">
                <a:cs typeface="+mn-ea"/>
                <a:sym typeface="+mn-lt"/>
              </a:rPr>
              <a:t>高度相關</a:t>
            </a:r>
            <a:r>
              <a:rPr lang="en-US" altLang="zh-TW" dirty="0">
                <a:cs typeface="+mn-ea"/>
                <a:sym typeface="+mn-lt"/>
              </a:rPr>
              <a:t>(r = 0.9)</a:t>
            </a:r>
          </a:p>
          <a:p>
            <a:pPr>
              <a:lnSpc>
                <a:spcPct val="150000"/>
              </a:lnSpc>
            </a:pPr>
            <a:r>
              <a:rPr lang="en-US" altLang="zh-TW" dirty="0">
                <a:cs typeface="+mn-ea"/>
                <a:sym typeface="+mn-lt"/>
              </a:rPr>
              <a:t>2. </a:t>
            </a:r>
            <a:r>
              <a:rPr lang="zh-TW" altLang="en-US" dirty="0">
                <a:highlight>
                  <a:srgbClr val="FFFF00"/>
                </a:highlight>
                <a:cs typeface="+mn-ea"/>
                <a:sym typeface="+mn-lt"/>
              </a:rPr>
              <a:t>貼</a:t>
            </a:r>
            <a:r>
              <a:rPr lang="zh-TW" altLang="en-US" dirty="0">
                <a:solidFill>
                  <a:schemeClr val="tx1"/>
                </a:solidFill>
                <a:highlight>
                  <a:srgbClr val="FFFF00"/>
                </a:highlight>
                <a:cs typeface="+mn-ea"/>
                <a:sym typeface="+mn-lt"/>
              </a:rPr>
              <a:t>文平均留言數</a:t>
            </a:r>
            <a:r>
              <a:rPr lang="zh-TW" altLang="en-US" dirty="0">
                <a:solidFill>
                  <a:schemeClr val="tx1"/>
                </a:solidFill>
                <a:cs typeface="+mn-ea"/>
                <a:sym typeface="+mn-lt"/>
              </a:rPr>
              <a:t>與</a:t>
            </a:r>
            <a:r>
              <a:rPr lang="zh-TW" altLang="en-US" dirty="0">
                <a:solidFill>
                  <a:schemeClr val="tx1"/>
                </a:solidFill>
                <a:highlight>
                  <a:srgbClr val="FFFF00"/>
                </a:highlight>
                <a:cs typeface="+mn-ea"/>
                <a:sym typeface="+mn-lt"/>
              </a:rPr>
              <a:t>粉絲人數</a:t>
            </a:r>
            <a:r>
              <a:rPr lang="zh-TW" altLang="en-US" dirty="0">
                <a:solidFill>
                  <a:schemeClr val="tx1"/>
                </a:solidFill>
                <a:cs typeface="+mn-ea"/>
                <a:sym typeface="+mn-lt"/>
              </a:rPr>
              <a:t>呈現</a:t>
            </a:r>
            <a:r>
              <a:rPr lang="zh-TW" altLang="en-US" dirty="0">
                <a:cs typeface="+mn-ea"/>
                <a:sym typeface="+mn-lt"/>
              </a:rPr>
              <a:t>低度相關</a:t>
            </a:r>
            <a:r>
              <a:rPr lang="en-US" altLang="zh-TW" dirty="0">
                <a:cs typeface="+mn-ea"/>
                <a:sym typeface="+mn-lt"/>
              </a:rPr>
              <a:t>(r = 0.27)</a:t>
            </a:r>
          </a:p>
          <a:p>
            <a:pPr marL="0" indent="0">
              <a:lnSpc>
                <a:spcPct val="150000"/>
              </a:lnSpc>
              <a:buNone/>
            </a:pPr>
            <a:r>
              <a:rPr lang="en-US" altLang="zh-TW" sz="2000" dirty="0">
                <a:cs typeface="+mn-ea"/>
                <a:sym typeface="+mn-lt"/>
              </a:rPr>
              <a:t>Insight:</a:t>
            </a:r>
          </a:p>
          <a:p>
            <a:pPr>
              <a:lnSpc>
                <a:spcPct val="150000"/>
              </a:lnSpc>
            </a:pPr>
            <a:r>
              <a:rPr lang="zh-TW" altLang="en-US" dirty="0">
                <a:cs typeface="+mn-ea"/>
                <a:sym typeface="+mn-lt"/>
              </a:rPr>
              <a:t>大家使用</a:t>
            </a:r>
            <a:r>
              <a:rPr lang="en-US" altLang="zh-TW" dirty="0">
                <a:cs typeface="+mn-ea"/>
                <a:sym typeface="+mn-lt"/>
              </a:rPr>
              <a:t>IG</a:t>
            </a:r>
            <a:r>
              <a:rPr lang="zh-TW" altLang="en-US" dirty="0">
                <a:cs typeface="+mn-ea"/>
                <a:sym typeface="+mn-lt"/>
              </a:rPr>
              <a:t>習慣快速滑動瀏覽貼文，看到感興趣的貼文或是用戶發文就立刻先點兩下按讚，但</a:t>
            </a:r>
            <a:r>
              <a:rPr lang="zh-TW" altLang="en-US" dirty="0">
                <a:solidFill>
                  <a:schemeClr val="accent4">
                    <a:lumMod val="75000"/>
                  </a:schemeClr>
                </a:solidFill>
                <a:cs typeface="+mn-ea"/>
                <a:sym typeface="+mn-lt"/>
              </a:rPr>
              <a:t>實際上並不一定會真的去關注那篇貼文內容或是有更多的討論</a:t>
            </a:r>
            <a:endParaRPr lang="en-US" altLang="zh-TW" dirty="0">
              <a:solidFill>
                <a:schemeClr val="accent4">
                  <a:lumMod val="75000"/>
                </a:schemeClr>
              </a:solidFill>
              <a:cs typeface="+mn-ea"/>
              <a:sym typeface="+mn-lt"/>
            </a:endParaRPr>
          </a:p>
          <a:p>
            <a:pPr>
              <a:lnSpc>
                <a:spcPct val="150000"/>
              </a:lnSpc>
            </a:pPr>
            <a:r>
              <a:rPr lang="zh-TW" altLang="en-US" dirty="0">
                <a:solidFill>
                  <a:schemeClr val="accent4">
                    <a:lumMod val="75000"/>
                  </a:schemeClr>
                </a:solidFill>
                <a:cs typeface="+mn-ea"/>
                <a:sym typeface="+mn-lt"/>
              </a:rPr>
              <a:t>行銷上要迅速抓取目光，增進討論</a:t>
            </a:r>
          </a:p>
        </p:txBody>
      </p:sp>
    </p:spTree>
    <p:extLst>
      <p:ext uri="{BB962C8B-B14F-4D97-AF65-F5344CB8AC3E}">
        <p14:creationId xmlns:p14="http://schemas.microsoft.com/office/powerpoint/2010/main" val="150740445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b="1" dirty="0">
                <a:latin typeface="+mn-lt"/>
                <a:ea typeface="+mn-ea"/>
                <a:cs typeface="+mn-ea"/>
                <a:sym typeface="+mn-lt"/>
              </a:rPr>
              <a:t>情緒總分、正分、負分</a:t>
            </a:r>
          </a:p>
        </p:txBody>
      </p:sp>
      <p:sp>
        <p:nvSpPr>
          <p:cNvPr id="3" name="Content Placeholder 2"/>
          <p:cNvSpPr>
            <a:spLocks noGrp="1"/>
          </p:cNvSpPr>
          <p:nvPr>
            <p:ph idx="1"/>
          </p:nvPr>
        </p:nvSpPr>
        <p:spPr/>
        <p:txBody>
          <a:bodyPr/>
          <a:lstStyle/>
          <a:p>
            <a:pPr>
              <a:lnSpc>
                <a:spcPct val="150000"/>
              </a:lnSpc>
            </a:pPr>
            <a:r>
              <a:rPr lang="en-US" altLang="zh-TW" dirty="0">
                <a:cs typeface="+mn-ea"/>
                <a:sym typeface="+mn-lt"/>
              </a:rPr>
              <a:t>1. </a:t>
            </a:r>
            <a:r>
              <a:rPr lang="zh-TW" altLang="en-US" dirty="0">
                <a:highlight>
                  <a:srgbClr val="FFFF00"/>
                </a:highlight>
                <a:cs typeface="+mn-ea"/>
                <a:sym typeface="+mn-lt"/>
              </a:rPr>
              <a:t>情緒總分</a:t>
            </a:r>
            <a:r>
              <a:rPr lang="zh-TW" altLang="en-US" dirty="0">
                <a:cs typeface="+mn-ea"/>
                <a:sym typeface="+mn-lt"/>
              </a:rPr>
              <a:t>與</a:t>
            </a:r>
            <a:r>
              <a:rPr lang="zh-TW" altLang="en-US" dirty="0">
                <a:highlight>
                  <a:srgbClr val="FFFF00"/>
                </a:highlight>
                <a:cs typeface="+mn-ea"/>
                <a:sym typeface="+mn-lt"/>
              </a:rPr>
              <a:t>正分</a:t>
            </a:r>
            <a:r>
              <a:rPr lang="zh-TW" altLang="en-US" dirty="0">
                <a:cs typeface="+mn-ea"/>
                <a:sym typeface="+mn-lt"/>
              </a:rPr>
              <a:t>呈現高度相關</a:t>
            </a:r>
            <a:r>
              <a:rPr lang="en-US" altLang="zh-TW" dirty="0">
                <a:cs typeface="+mn-ea"/>
                <a:sym typeface="+mn-lt"/>
              </a:rPr>
              <a:t>(r = 0.83)</a:t>
            </a:r>
          </a:p>
          <a:p>
            <a:pPr>
              <a:lnSpc>
                <a:spcPct val="150000"/>
              </a:lnSpc>
            </a:pPr>
            <a:r>
              <a:rPr lang="en-US" altLang="zh-TW" dirty="0">
                <a:cs typeface="+mn-ea"/>
                <a:sym typeface="+mn-lt"/>
              </a:rPr>
              <a:t>2. </a:t>
            </a:r>
            <a:r>
              <a:rPr lang="zh-TW" altLang="en-US" dirty="0">
                <a:highlight>
                  <a:srgbClr val="FFFF00"/>
                </a:highlight>
                <a:cs typeface="+mn-ea"/>
                <a:sym typeface="+mn-lt"/>
              </a:rPr>
              <a:t>情緒總分</a:t>
            </a:r>
            <a:r>
              <a:rPr lang="zh-TW" altLang="en-US" dirty="0">
                <a:cs typeface="+mn-ea"/>
                <a:sym typeface="+mn-lt"/>
              </a:rPr>
              <a:t>與</a:t>
            </a:r>
            <a:r>
              <a:rPr lang="zh-TW" altLang="en-US" dirty="0">
                <a:highlight>
                  <a:srgbClr val="FFFF00"/>
                </a:highlight>
                <a:cs typeface="+mn-ea"/>
                <a:sym typeface="+mn-lt"/>
              </a:rPr>
              <a:t>負分</a:t>
            </a:r>
            <a:r>
              <a:rPr lang="zh-TW" altLang="en-US" dirty="0">
                <a:cs typeface="+mn-ea"/>
                <a:sym typeface="+mn-lt"/>
              </a:rPr>
              <a:t>呈現不相關</a:t>
            </a:r>
            <a:r>
              <a:rPr lang="en-US" altLang="zh-TW" dirty="0">
                <a:cs typeface="+mn-ea"/>
                <a:sym typeface="+mn-lt"/>
              </a:rPr>
              <a:t>(r = 0.04)</a:t>
            </a:r>
          </a:p>
          <a:p>
            <a:pPr marL="0" indent="0">
              <a:lnSpc>
                <a:spcPct val="150000"/>
              </a:lnSpc>
              <a:buNone/>
            </a:pPr>
            <a:r>
              <a:rPr lang="en-US" altLang="zh-TW" sz="2000" dirty="0">
                <a:cs typeface="+mn-ea"/>
                <a:sym typeface="+mn-lt"/>
              </a:rPr>
              <a:t>Insight:</a:t>
            </a:r>
          </a:p>
          <a:p>
            <a:pPr>
              <a:lnSpc>
                <a:spcPct val="150000"/>
              </a:lnSpc>
            </a:pPr>
            <a:r>
              <a:rPr lang="zh-TW" altLang="en-US" dirty="0">
                <a:cs typeface="+mn-ea"/>
                <a:sym typeface="+mn-lt"/>
              </a:rPr>
              <a:t>我們所爬取的用戶中，大家每篇文中的負面情緒語詞的比例是差不多的，因此負面分數對於該用戶的情緒總分並沒有什麼顯著的影響，</a:t>
            </a:r>
            <a:r>
              <a:rPr lang="zh-TW" altLang="en-US" dirty="0">
                <a:solidFill>
                  <a:schemeClr val="accent4">
                    <a:lumMod val="75000"/>
                  </a:schemeClr>
                </a:solidFill>
                <a:cs typeface="+mn-ea"/>
                <a:sym typeface="+mn-lt"/>
              </a:rPr>
              <a:t>真正影響的是每個用戶使用正向語詞的多寡</a:t>
            </a:r>
          </a:p>
        </p:txBody>
      </p:sp>
    </p:spTree>
    <p:extLst>
      <p:ext uri="{BB962C8B-B14F-4D97-AF65-F5344CB8AC3E}">
        <p14:creationId xmlns:p14="http://schemas.microsoft.com/office/powerpoint/2010/main" val="395223263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2A4800-6A62-477D-8FE6-FC40952A4F85}"/>
              </a:ext>
            </a:extLst>
          </p:cNvPr>
          <p:cNvSpPr>
            <a:spLocks noGrp="1"/>
          </p:cNvSpPr>
          <p:nvPr>
            <p:ph type="title"/>
          </p:nvPr>
        </p:nvSpPr>
        <p:spPr/>
        <p:txBody>
          <a:bodyPr/>
          <a:lstStyle/>
          <a:p>
            <a:r>
              <a:rPr lang="zh-TW" altLang="en-US" b="1" dirty="0"/>
              <a:t>成果</a:t>
            </a:r>
            <a:r>
              <a:rPr lang="en-US" altLang="zh-TW" b="1" dirty="0"/>
              <a:t>—IG</a:t>
            </a:r>
            <a:r>
              <a:rPr lang="zh-TW" altLang="en-US" b="1" dirty="0"/>
              <a:t>借貸因子</a:t>
            </a:r>
          </a:p>
        </p:txBody>
      </p:sp>
      <p:pic>
        <p:nvPicPr>
          <p:cNvPr id="10" name="圖片 9">
            <a:extLst>
              <a:ext uri="{FF2B5EF4-FFF2-40B4-BE49-F238E27FC236}">
                <a16:creationId xmlns:a16="http://schemas.microsoft.com/office/drawing/2014/main" id="{0B66A4E8-DD78-4546-BAF8-FB5F4D20FED6}"/>
              </a:ext>
            </a:extLst>
          </p:cNvPr>
          <p:cNvPicPr>
            <a:picLocks noChangeAspect="1"/>
          </p:cNvPicPr>
          <p:nvPr/>
        </p:nvPicPr>
        <p:blipFill>
          <a:blip r:embed="rId2"/>
          <a:stretch>
            <a:fillRect/>
          </a:stretch>
        </p:blipFill>
        <p:spPr>
          <a:xfrm>
            <a:off x="969842" y="2425959"/>
            <a:ext cx="6662630" cy="3268823"/>
          </a:xfrm>
          <a:prstGeom prst="rect">
            <a:avLst/>
          </a:prstGeom>
        </p:spPr>
      </p:pic>
      <p:sp>
        <p:nvSpPr>
          <p:cNvPr id="11" name="TextBox 8">
            <a:extLst>
              <a:ext uri="{FF2B5EF4-FFF2-40B4-BE49-F238E27FC236}">
                <a16:creationId xmlns:a16="http://schemas.microsoft.com/office/drawing/2014/main" id="{3434DE72-814E-4A71-AECC-8FF86DCDA229}"/>
              </a:ext>
            </a:extLst>
          </p:cNvPr>
          <p:cNvSpPr txBox="1"/>
          <p:nvPr/>
        </p:nvSpPr>
        <p:spPr>
          <a:xfrm>
            <a:off x="7864153" y="2967335"/>
            <a:ext cx="1886338" cy="923330"/>
          </a:xfrm>
          <a:prstGeom prst="rect">
            <a:avLst/>
          </a:prstGeom>
          <a:noFill/>
          <a:ln w="28575">
            <a:solidFill>
              <a:srgbClr val="FF0000"/>
            </a:solidFill>
          </a:ln>
        </p:spPr>
        <p:txBody>
          <a:bodyPr wrap="square" rtlCol="0">
            <a:spAutoFit/>
          </a:bodyPr>
          <a:lstStyle/>
          <a:p>
            <a:r>
              <a:rPr lang="zh-TW" altLang="en-US" dirty="0">
                <a:cs typeface="+mn-ea"/>
                <a:sym typeface="+mn-lt"/>
              </a:rPr>
              <a:t>高</a:t>
            </a:r>
            <a:r>
              <a:rPr lang="en-US" altLang="zh-TW" dirty="0">
                <a:cs typeface="+mn-ea"/>
                <a:sym typeface="+mn-lt"/>
              </a:rPr>
              <a:t>:</a:t>
            </a:r>
            <a:r>
              <a:rPr lang="zh-TW" altLang="en-US" dirty="0">
                <a:cs typeface="+mn-ea"/>
                <a:sym typeface="+mn-lt"/>
              </a:rPr>
              <a:t>前</a:t>
            </a:r>
            <a:r>
              <a:rPr lang="en-US" altLang="zh-TW" dirty="0">
                <a:cs typeface="+mn-ea"/>
                <a:sym typeface="+mn-lt"/>
              </a:rPr>
              <a:t>1/3</a:t>
            </a:r>
            <a:r>
              <a:rPr lang="zh-TW" altLang="en-US" dirty="0">
                <a:cs typeface="+mn-ea"/>
                <a:sym typeface="+mn-lt"/>
              </a:rPr>
              <a:t>取平均</a:t>
            </a:r>
            <a:endParaRPr lang="en-US" altLang="zh-TW" dirty="0">
              <a:cs typeface="+mn-ea"/>
              <a:sym typeface="+mn-lt"/>
            </a:endParaRPr>
          </a:p>
          <a:p>
            <a:r>
              <a:rPr lang="zh-TW" altLang="en-US" dirty="0">
                <a:cs typeface="+mn-ea"/>
                <a:sym typeface="+mn-lt"/>
              </a:rPr>
              <a:t>中</a:t>
            </a:r>
            <a:r>
              <a:rPr lang="en-US" altLang="zh-TW" dirty="0">
                <a:cs typeface="+mn-ea"/>
                <a:sym typeface="+mn-lt"/>
              </a:rPr>
              <a:t>:</a:t>
            </a:r>
            <a:r>
              <a:rPr lang="zh-TW" altLang="en-US" dirty="0">
                <a:cs typeface="+mn-ea"/>
                <a:sym typeface="+mn-lt"/>
              </a:rPr>
              <a:t>全體平均</a:t>
            </a:r>
            <a:endParaRPr lang="en-US" altLang="zh-TW" dirty="0">
              <a:cs typeface="+mn-ea"/>
              <a:sym typeface="+mn-lt"/>
            </a:endParaRPr>
          </a:p>
          <a:p>
            <a:r>
              <a:rPr lang="zh-TW" altLang="en-US" dirty="0">
                <a:cs typeface="+mn-ea"/>
                <a:sym typeface="+mn-lt"/>
              </a:rPr>
              <a:t>低</a:t>
            </a:r>
            <a:r>
              <a:rPr lang="en-US" altLang="zh-TW" dirty="0">
                <a:cs typeface="+mn-ea"/>
                <a:sym typeface="+mn-lt"/>
              </a:rPr>
              <a:t>:</a:t>
            </a:r>
            <a:r>
              <a:rPr lang="zh-TW" altLang="en-US" dirty="0">
                <a:cs typeface="+mn-ea"/>
                <a:sym typeface="+mn-lt"/>
              </a:rPr>
              <a:t>後</a:t>
            </a:r>
            <a:r>
              <a:rPr lang="en-US" altLang="zh-TW" dirty="0">
                <a:cs typeface="+mn-ea"/>
                <a:sym typeface="+mn-lt"/>
              </a:rPr>
              <a:t>1/3</a:t>
            </a:r>
            <a:r>
              <a:rPr lang="zh-TW" altLang="en-US" dirty="0">
                <a:cs typeface="+mn-ea"/>
                <a:sym typeface="+mn-lt"/>
              </a:rPr>
              <a:t>取平均</a:t>
            </a:r>
          </a:p>
        </p:txBody>
      </p:sp>
    </p:spTree>
    <p:extLst>
      <p:ext uri="{BB962C8B-B14F-4D97-AF65-F5344CB8AC3E}">
        <p14:creationId xmlns:p14="http://schemas.microsoft.com/office/powerpoint/2010/main" val="238974992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b="1" dirty="0">
                <a:latin typeface="+mn-lt"/>
                <a:ea typeface="+mn-ea"/>
                <a:cs typeface="+mn-ea"/>
                <a:sym typeface="+mn-lt"/>
              </a:rPr>
              <a:t>情緒總分與用戶的關係</a:t>
            </a:r>
          </a:p>
        </p:txBody>
      </p:sp>
      <p:sp>
        <p:nvSpPr>
          <p:cNvPr id="3" name="Content Placeholder 2"/>
          <p:cNvSpPr>
            <a:spLocks noGrp="1"/>
          </p:cNvSpPr>
          <p:nvPr>
            <p:ph idx="1"/>
          </p:nvPr>
        </p:nvSpPr>
        <p:spPr/>
        <p:txBody>
          <a:bodyPr/>
          <a:lstStyle/>
          <a:p>
            <a:pPr>
              <a:lnSpc>
                <a:spcPct val="150000"/>
              </a:lnSpc>
            </a:pPr>
            <a:r>
              <a:rPr lang="zh-TW" altLang="en-US" dirty="0">
                <a:cs typeface="+mn-ea"/>
                <a:sym typeface="+mn-lt"/>
              </a:rPr>
              <a:t>猜測：情緒總分會受到無論是用戶發文頻率、發文平均的讚數留言數、或是用戶本身粉絲數影響</a:t>
            </a:r>
            <a:endParaRPr lang="en-US" altLang="zh-TW" dirty="0">
              <a:cs typeface="+mn-ea"/>
              <a:sym typeface="+mn-lt"/>
            </a:endParaRPr>
          </a:p>
          <a:p>
            <a:pPr>
              <a:lnSpc>
                <a:spcPct val="150000"/>
              </a:lnSpc>
            </a:pPr>
            <a:r>
              <a:rPr lang="zh-TW" altLang="en-US" dirty="0">
                <a:cs typeface="+mn-ea"/>
                <a:sym typeface="+mn-lt"/>
              </a:rPr>
              <a:t>透過統計結果發現其實情緒總分跟上述的幾個因子都沒有太大的關係，因此我們反向思考認為或許情緒總分其實就跟用戶本身個性、發文時的措辭有關。如果為真則情緒總分其實可以應用在社交軟體上對用戶進行剖析，是值得未來繼續研究的方向</a:t>
            </a:r>
          </a:p>
        </p:txBody>
      </p:sp>
    </p:spTree>
    <p:extLst>
      <p:ext uri="{BB962C8B-B14F-4D97-AF65-F5344CB8AC3E}">
        <p14:creationId xmlns:p14="http://schemas.microsoft.com/office/powerpoint/2010/main" val="95821131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b="1" dirty="0">
                <a:latin typeface="+mn-lt"/>
                <a:ea typeface="+mn-ea"/>
                <a:cs typeface="+mn-ea"/>
                <a:sym typeface="+mn-lt"/>
              </a:rPr>
              <a:t>未來目標</a:t>
            </a:r>
          </a:p>
        </p:txBody>
      </p:sp>
      <p:sp>
        <p:nvSpPr>
          <p:cNvPr id="3" name="Content Placeholder 2"/>
          <p:cNvSpPr>
            <a:spLocks noGrp="1"/>
          </p:cNvSpPr>
          <p:nvPr>
            <p:ph idx="1"/>
          </p:nvPr>
        </p:nvSpPr>
        <p:spPr>
          <a:xfrm>
            <a:off x="677334" y="1753118"/>
            <a:ext cx="8596668" cy="3880773"/>
          </a:xfrm>
        </p:spPr>
        <p:txBody>
          <a:bodyPr>
            <a:normAutofit/>
          </a:bodyPr>
          <a:lstStyle/>
          <a:p>
            <a:pPr>
              <a:lnSpc>
                <a:spcPct val="150000"/>
              </a:lnSpc>
            </a:pPr>
            <a:r>
              <a:rPr lang="zh-TW" altLang="en-US" dirty="0">
                <a:cs typeface="+mn-ea"/>
                <a:sym typeface="+mn-lt"/>
              </a:rPr>
              <a:t>爬蟲軟體調慢</a:t>
            </a:r>
            <a:r>
              <a:rPr lang="en-US" altLang="zh-TW" dirty="0" err="1">
                <a:cs typeface="+mn-ea"/>
                <a:sym typeface="+mn-lt"/>
              </a:rPr>
              <a:t>time.sleep</a:t>
            </a:r>
            <a:r>
              <a:rPr lang="zh-TW" altLang="en-US" dirty="0">
                <a:cs typeface="+mn-ea"/>
                <a:sym typeface="+mn-lt"/>
              </a:rPr>
              <a:t>的時間、改成每爬完一名用戶的所有資料即寫入</a:t>
            </a:r>
            <a:r>
              <a:rPr lang="en-US" altLang="zh-TW" dirty="0">
                <a:cs typeface="+mn-ea"/>
                <a:sym typeface="+mn-lt"/>
              </a:rPr>
              <a:t>CSV</a:t>
            </a:r>
            <a:r>
              <a:rPr lang="zh-TW" altLang="en-US" dirty="0">
                <a:cs typeface="+mn-ea"/>
                <a:sym typeface="+mn-lt"/>
              </a:rPr>
              <a:t>、加入被</a:t>
            </a:r>
            <a:r>
              <a:rPr lang="en-US" altLang="zh-TW" dirty="0">
                <a:cs typeface="+mn-ea"/>
                <a:sym typeface="+mn-lt"/>
              </a:rPr>
              <a:t>IG</a:t>
            </a:r>
            <a:r>
              <a:rPr lang="zh-TW" altLang="en-US" dirty="0">
                <a:cs typeface="+mn-ea"/>
                <a:sym typeface="+mn-lt"/>
              </a:rPr>
              <a:t>阻擋後自行結束程式並輸出</a:t>
            </a:r>
            <a:r>
              <a:rPr lang="en-US" altLang="zh-TW" dirty="0">
                <a:cs typeface="+mn-ea"/>
                <a:sym typeface="+mn-lt"/>
              </a:rPr>
              <a:t>CSV</a:t>
            </a:r>
            <a:r>
              <a:rPr lang="zh-TW" altLang="en-US" dirty="0">
                <a:cs typeface="+mn-ea"/>
                <a:sym typeface="+mn-lt"/>
              </a:rPr>
              <a:t>，可以</a:t>
            </a:r>
            <a:r>
              <a:rPr lang="en-US" altLang="zh-TW" dirty="0">
                <a:cs typeface="+mn-ea"/>
                <a:sym typeface="+mn-lt"/>
              </a:rPr>
              <a:t>:</a:t>
            </a:r>
            <a:r>
              <a:rPr lang="zh-TW" altLang="en-US" dirty="0">
                <a:cs typeface="+mn-ea"/>
                <a:sym typeface="+mn-lt"/>
              </a:rPr>
              <a:t> </a:t>
            </a:r>
            <a:endParaRPr lang="en-US" altLang="zh-TW" dirty="0">
              <a:cs typeface="+mn-ea"/>
              <a:sym typeface="+mn-lt"/>
            </a:endParaRPr>
          </a:p>
          <a:p>
            <a:pPr marL="0" indent="0">
              <a:lnSpc>
                <a:spcPct val="150000"/>
              </a:lnSpc>
              <a:buNone/>
            </a:pPr>
            <a:r>
              <a:rPr lang="en-US" altLang="zh-TW" dirty="0">
                <a:cs typeface="+mn-ea"/>
                <a:sym typeface="+mn-lt"/>
              </a:rPr>
              <a:t>	1.</a:t>
            </a:r>
            <a:r>
              <a:rPr lang="zh-TW" altLang="en-US" dirty="0">
                <a:cs typeface="+mn-ea"/>
                <a:sym typeface="+mn-lt"/>
              </a:rPr>
              <a:t> 降低被</a:t>
            </a:r>
            <a:r>
              <a:rPr lang="en-US" altLang="zh-TW" dirty="0">
                <a:cs typeface="+mn-ea"/>
                <a:sym typeface="+mn-lt"/>
              </a:rPr>
              <a:t>IG</a:t>
            </a:r>
            <a:r>
              <a:rPr lang="zh-TW" altLang="en-US" dirty="0">
                <a:cs typeface="+mn-ea"/>
                <a:sym typeface="+mn-lt"/>
              </a:rPr>
              <a:t>偵測到封鎖的機會</a:t>
            </a:r>
            <a:endParaRPr lang="en-US" altLang="zh-TW" dirty="0">
              <a:cs typeface="+mn-ea"/>
              <a:sym typeface="+mn-lt"/>
            </a:endParaRPr>
          </a:p>
          <a:p>
            <a:pPr marL="0" indent="0">
              <a:lnSpc>
                <a:spcPct val="150000"/>
              </a:lnSpc>
              <a:buNone/>
            </a:pPr>
            <a:r>
              <a:rPr lang="en-US" altLang="zh-TW" dirty="0">
                <a:cs typeface="+mn-ea"/>
                <a:sym typeface="+mn-lt"/>
              </a:rPr>
              <a:t>	2.</a:t>
            </a:r>
            <a:r>
              <a:rPr lang="zh-TW" altLang="en-US" dirty="0">
                <a:cs typeface="+mn-ea"/>
                <a:sym typeface="+mn-lt"/>
              </a:rPr>
              <a:t> 被阻擋後可以去除掉已經爬完的帳號，不用從頭開始爬取資料</a:t>
            </a:r>
            <a:endParaRPr lang="en-US" altLang="zh-TW" dirty="0">
              <a:cs typeface="+mn-ea"/>
              <a:sym typeface="+mn-lt"/>
            </a:endParaRPr>
          </a:p>
          <a:p>
            <a:pPr marL="0" indent="0">
              <a:lnSpc>
                <a:spcPct val="150000"/>
              </a:lnSpc>
              <a:buNone/>
            </a:pPr>
            <a:endParaRPr lang="en-US" altLang="zh-TW" dirty="0">
              <a:cs typeface="+mn-ea"/>
              <a:sym typeface="+mn-lt"/>
            </a:endParaRPr>
          </a:p>
          <a:p>
            <a:pPr>
              <a:lnSpc>
                <a:spcPct val="150000"/>
              </a:lnSpc>
            </a:pPr>
            <a:r>
              <a:rPr lang="zh-TW" altLang="en-US" dirty="0">
                <a:cs typeface="+mn-ea"/>
                <a:sym typeface="+mn-lt"/>
              </a:rPr>
              <a:t>我們目前得到了每個人的情緒分數，未來希望可以將現實中的行為資料如工作學習表現、人際關係、信用資料、心理側寫等與情緒分數做對比，找出是否可以對應到用戶實際生活中的某些行為表現</a:t>
            </a:r>
          </a:p>
        </p:txBody>
      </p:sp>
    </p:spTree>
    <p:extLst>
      <p:ext uri="{BB962C8B-B14F-4D97-AF65-F5344CB8AC3E}">
        <p14:creationId xmlns:p14="http://schemas.microsoft.com/office/powerpoint/2010/main" val="27552409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84098" y="1481667"/>
            <a:ext cx="8596668" cy="1826581"/>
          </a:xfrm>
        </p:spPr>
        <p:txBody>
          <a:bodyPr>
            <a:normAutofit/>
          </a:bodyPr>
          <a:lstStyle/>
          <a:p>
            <a:r>
              <a:rPr lang="zh-TW" altLang="en-US" sz="5400" b="1" dirty="0"/>
              <a:t>謝謝大家</a:t>
            </a:r>
          </a:p>
        </p:txBody>
      </p:sp>
    </p:spTree>
    <p:extLst>
      <p:ext uri="{BB962C8B-B14F-4D97-AF65-F5344CB8AC3E}">
        <p14:creationId xmlns:p14="http://schemas.microsoft.com/office/powerpoint/2010/main" val="35640690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cs typeface="+mn-ea"/>
                <a:sym typeface="+mn-lt"/>
              </a:rPr>
              <a:t>Source Code</a:t>
            </a:r>
            <a:r>
              <a:rPr lang="zh-TW" altLang="en-US" b="1" dirty="0">
                <a:latin typeface="微軟正黑體" panose="020B0604030504040204" pitchFamily="34" charset="-120"/>
                <a:ea typeface="微軟正黑體" panose="020B0604030504040204" pitchFamily="34" charset="-120"/>
                <a:cs typeface="+mn-ea"/>
                <a:sym typeface="+mn-lt"/>
              </a:rPr>
              <a:t> </a:t>
            </a:r>
            <a:r>
              <a:rPr lang="en-US" altLang="zh-TW" b="1" dirty="0">
                <a:latin typeface="微軟正黑體" panose="020B0604030504040204" pitchFamily="34" charset="-120"/>
                <a:ea typeface="微軟正黑體" panose="020B0604030504040204" pitchFamily="34" charset="-120"/>
                <a:cs typeface="+mn-ea"/>
                <a:sym typeface="+mn-lt"/>
              </a:rPr>
              <a:t>&amp;</a:t>
            </a:r>
            <a:r>
              <a:rPr lang="zh-TW" altLang="en-US" b="1" dirty="0">
                <a:latin typeface="微軟正黑體" panose="020B0604030504040204" pitchFamily="34" charset="-120"/>
                <a:ea typeface="微軟正黑體" panose="020B0604030504040204" pitchFamily="34" charset="-120"/>
                <a:cs typeface="+mn-ea"/>
                <a:sym typeface="+mn-lt"/>
              </a:rPr>
              <a:t> </a:t>
            </a:r>
            <a:r>
              <a:rPr lang="en-US" altLang="zh-TW" b="1" dirty="0">
                <a:latin typeface="微軟正黑體" panose="020B0604030504040204" pitchFamily="34" charset="-120"/>
                <a:ea typeface="微軟正黑體" panose="020B0604030504040204" pitchFamily="34" charset="-120"/>
                <a:cs typeface="+mn-ea"/>
                <a:sym typeface="+mn-lt"/>
              </a:rPr>
              <a:t>Data</a:t>
            </a:r>
            <a:endParaRPr lang="zh-TW" altLang="en-US" b="1" dirty="0">
              <a:latin typeface="微軟正黑體" panose="020B0604030504040204" pitchFamily="34" charset="-120"/>
              <a:ea typeface="微軟正黑體" panose="020B0604030504040204" pitchFamily="34" charset="-120"/>
              <a:cs typeface="+mn-ea"/>
              <a:sym typeface="+mn-lt"/>
            </a:endParaRPr>
          </a:p>
        </p:txBody>
      </p:sp>
      <p:sp>
        <p:nvSpPr>
          <p:cNvPr id="3" name="矩形 2">
            <a:extLst>
              <a:ext uri="{FF2B5EF4-FFF2-40B4-BE49-F238E27FC236}">
                <a16:creationId xmlns:a16="http://schemas.microsoft.com/office/drawing/2014/main" id="{8703BBFA-9350-48BC-A0C4-24F9B2D3C609}"/>
              </a:ext>
            </a:extLst>
          </p:cNvPr>
          <p:cNvSpPr/>
          <p:nvPr/>
        </p:nvSpPr>
        <p:spPr>
          <a:xfrm>
            <a:off x="677334" y="3105834"/>
            <a:ext cx="6096000" cy="923330"/>
          </a:xfrm>
          <a:prstGeom prst="rect">
            <a:avLst/>
          </a:prstGeom>
        </p:spPr>
        <p:txBody>
          <a:bodyPr>
            <a:spAutoFit/>
          </a:bodyPr>
          <a:lstStyle/>
          <a:p>
            <a:r>
              <a:rPr lang="zh-TW" altLang="en-US" dirty="0">
                <a:hlinkClick r:id="rId2"/>
              </a:rPr>
              <a:t>https://drive.google.com/file/d/1f6d_S2HWXoZqZZm-gvlZ0l0a35z93ZYW/view?usp=sharing</a:t>
            </a:r>
            <a:endParaRPr lang="en-US" altLang="zh-TW" dirty="0"/>
          </a:p>
          <a:p>
            <a:endParaRPr lang="en-US" altLang="zh-TW" dirty="0"/>
          </a:p>
        </p:txBody>
      </p:sp>
    </p:spTree>
    <p:extLst>
      <p:ext uri="{BB962C8B-B14F-4D97-AF65-F5344CB8AC3E}">
        <p14:creationId xmlns:p14="http://schemas.microsoft.com/office/powerpoint/2010/main" val="350221208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cs typeface="+mn-ea"/>
                <a:sym typeface="+mn-lt"/>
              </a:rPr>
              <a:t>專案分工表</a:t>
            </a:r>
          </a:p>
        </p:txBody>
      </p:sp>
      <p:sp>
        <p:nvSpPr>
          <p:cNvPr id="3" name="矩形 2">
            <a:extLst>
              <a:ext uri="{FF2B5EF4-FFF2-40B4-BE49-F238E27FC236}">
                <a16:creationId xmlns:a16="http://schemas.microsoft.com/office/drawing/2014/main" id="{8703BBFA-9350-48BC-A0C4-24F9B2D3C609}"/>
              </a:ext>
            </a:extLst>
          </p:cNvPr>
          <p:cNvSpPr/>
          <p:nvPr/>
        </p:nvSpPr>
        <p:spPr>
          <a:xfrm>
            <a:off x="858309" y="2459504"/>
            <a:ext cx="6096000" cy="1938992"/>
          </a:xfrm>
          <a:prstGeom prst="rect">
            <a:avLst/>
          </a:prstGeom>
        </p:spPr>
        <p:txBody>
          <a:bodyPr>
            <a:spAutoFit/>
          </a:bodyPr>
          <a:lstStyle/>
          <a:p>
            <a:r>
              <a:rPr lang="zh-TW" altLang="en-US" sz="2000" dirty="0"/>
              <a:t>邱暉凱：設計程式</a:t>
            </a:r>
            <a:r>
              <a:rPr lang="en-US" altLang="zh-TW" sz="2000" dirty="0"/>
              <a:t>(</a:t>
            </a:r>
            <a:r>
              <a:rPr lang="zh-TW" altLang="en-US" sz="2000" dirty="0"/>
              <a:t>爬蟲、清洗、斷詞</a:t>
            </a:r>
            <a:r>
              <a:rPr lang="en-US" altLang="zh-TW" sz="2000" dirty="0"/>
              <a:t>)</a:t>
            </a:r>
            <a:r>
              <a:rPr lang="zh-TW" altLang="en-US" sz="2000" dirty="0"/>
              <a:t>、修改投影片</a:t>
            </a:r>
            <a:endParaRPr lang="en-US" altLang="zh-TW" sz="2000" dirty="0"/>
          </a:p>
          <a:p>
            <a:r>
              <a:rPr lang="zh-TW" altLang="en-US" sz="2000" dirty="0"/>
              <a:t>林中盛：提供程設靈感、解決問題、計算情緒分數</a:t>
            </a:r>
            <a:endParaRPr lang="en-US" altLang="zh-TW" sz="2000" dirty="0"/>
          </a:p>
          <a:p>
            <a:r>
              <a:rPr lang="zh-TW" altLang="en-US" sz="2000" dirty="0"/>
              <a:t>林其毅：爬資料、主編投影片、主講人</a:t>
            </a:r>
            <a:endParaRPr lang="en-US" altLang="zh-TW" sz="2000" dirty="0"/>
          </a:p>
          <a:p>
            <a:endParaRPr lang="en-US" altLang="zh-TW" sz="2000" dirty="0"/>
          </a:p>
          <a:p>
            <a:r>
              <a:rPr lang="zh-TW" altLang="en-US" sz="2000" dirty="0"/>
              <a:t>陳芊芊：無</a:t>
            </a:r>
            <a:endParaRPr lang="en-US" altLang="zh-TW" sz="2000" dirty="0"/>
          </a:p>
          <a:p>
            <a:r>
              <a:rPr lang="zh-TW" altLang="en-US" sz="2000" dirty="0"/>
              <a:t>林泓翰：無</a:t>
            </a:r>
          </a:p>
        </p:txBody>
      </p:sp>
    </p:spTree>
    <p:extLst>
      <p:ext uri="{BB962C8B-B14F-4D97-AF65-F5344CB8AC3E}">
        <p14:creationId xmlns:p14="http://schemas.microsoft.com/office/powerpoint/2010/main" val="20268947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b="1" dirty="0">
                <a:latin typeface="+mn-lt"/>
                <a:ea typeface="+mn-ea"/>
                <a:cs typeface="+mn-ea"/>
                <a:sym typeface="+mn-lt"/>
              </a:rPr>
              <a:t>IG</a:t>
            </a:r>
            <a:r>
              <a:rPr lang="zh-TW" altLang="en-US" b="1" dirty="0">
                <a:latin typeface="+mn-lt"/>
                <a:ea typeface="+mn-ea"/>
                <a:cs typeface="+mn-ea"/>
                <a:sym typeface="+mn-lt"/>
              </a:rPr>
              <a:t>資料獲取步驟</a:t>
            </a:r>
          </a:p>
        </p:txBody>
      </p:sp>
    </p:spTree>
    <p:extLst>
      <p:ext uri="{BB962C8B-B14F-4D97-AF65-F5344CB8AC3E}">
        <p14:creationId xmlns:p14="http://schemas.microsoft.com/office/powerpoint/2010/main" val="32556684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eb crawling by using Selenium + Python 3 | by PJ Wang | CS Note | Medium">
            <a:extLst>
              <a:ext uri="{FF2B5EF4-FFF2-40B4-BE49-F238E27FC236}">
                <a16:creationId xmlns:a16="http://schemas.microsoft.com/office/drawing/2014/main" id="{D0232684-51B7-45D2-8928-589C8707289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3625" y="721269"/>
            <a:ext cx="2356359" cy="13242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ltLang="zh-TW" b="1" dirty="0">
                <a:latin typeface="微軟正黑體" panose="020B0604030504040204" pitchFamily="34" charset="-120"/>
                <a:ea typeface="微軟正黑體" panose="020B0604030504040204" pitchFamily="34" charset="-120"/>
                <a:cs typeface="+mn-ea"/>
                <a:sym typeface="+mn-lt"/>
              </a:rPr>
              <a:t>Step 1:</a:t>
            </a:r>
            <a:r>
              <a:rPr lang="zh-TW" altLang="en-US" b="1" dirty="0">
                <a:latin typeface="微軟正黑體" panose="020B0604030504040204" pitchFamily="34" charset="-120"/>
                <a:ea typeface="微軟正黑體" panose="020B0604030504040204" pitchFamily="34" charset="-120"/>
                <a:cs typeface="+mn-ea"/>
                <a:sym typeface="+mn-lt"/>
              </a:rPr>
              <a:t> </a:t>
            </a:r>
            <a:r>
              <a:rPr lang="en-US" altLang="zh-TW" b="1" dirty="0">
                <a:latin typeface="微軟正黑體" panose="020B0604030504040204" pitchFamily="34" charset="-120"/>
                <a:ea typeface="微軟正黑體" panose="020B0604030504040204" pitchFamily="34" charset="-120"/>
                <a:cs typeface="+mn-ea"/>
                <a:sym typeface="+mn-lt"/>
              </a:rPr>
              <a:t>IG</a:t>
            </a:r>
            <a:r>
              <a:rPr lang="zh-TW" altLang="en-US" b="1" dirty="0">
                <a:latin typeface="微軟正黑體" panose="020B0604030504040204" pitchFamily="34" charset="-120"/>
                <a:ea typeface="微軟正黑體" panose="020B0604030504040204" pitchFamily="34" charset="-120"/>
                <a:cs typeface="+mn-ea"/>
                <a:sym typeface="+mn-lt"/>
              </a:rPr>
              <a:t>資料爬取</a:t>
            </a:r>
          </a:p>
        </p:txBody>
      </p:sp>
      <p:sp>
        <p:nvSpPr>
          <p:cNvPr id="3" name="Content Placeholder 2"/>
          <p:cNvSpPr>
            <a:spLocks noGrp="1"/>
          </p:cNvSpPr>
          <p:nvPr>
            <p:ph idx="1"/>
          </p:nvPr>
        </p:nvSpPr>
        <p:spPr>
          <a:xfrm>
            <a:off x="677334" y="2160589"/>
            <a:ext cx="8596668" cy="3880773"/>
          </a:xfrm>
        </p:spPr>
        <p:txBody>
          <a:bodyPr/>
          <a:lstStyle/>
          <a:p>
            <a:pPr>
              <a:lnSpc>
                <a:spcPct val="150000"/>
              </a:lnSpc>
            </a:pPr>
            <a:r>
              <a:rPr lang="zh-TW" altLang="en-US" dirty="0">
                <a:latin typeface="微軟正黑體" panose="020B0604030504040204" pitchFamily="34" charset="-120"/>
                <a:ea typeface="微軟正黑體" panose="020B0604030504040204" pitchFamily="34" charset="-120"/>
                <a:cs typeface="+mn-ea"/>
                <a:sym typeface="+mn-lt"/>
              </a:rPr>
              <a:t>原定計畫：使用</a:t>
            </a:r>
            <a:r>
              <a:rPr lang="en-US" altLang="zh-TW" dirty="0">
                <a:latin typeface="微軟正黑體" panose="020B0604030504040204" pitchFamily="34" charset="-120"/>
                <a:ea typeface="微軟正黑體" panose="020B0604030504040204" pitchFamily="34" charset="-120"/>
                <a:cs typeface="+mn-ea"/>
                <a:sym typeface="+mn-lt"/>
              </a:rPr>
              <a:t>selenium</a:t>
            </a:r>
            <a:r>
              <a:rPr lang="zh-TW" altLang="en-US" dirty="0">
                <a:latin typeface="微軟正黑體" panose="020B0604030504040204" pitchFamily="34" charset="-120"/>
                <a:ea typeface="微軟正黑體" panose="020B0604030504040204" pitchFamily="34" charset="-120"/>
                <a:cs typeface="+mn-ea"/>
                <a:sym typeface="+mn-lt"/>
              </a:rPr>
              <a:t>套件爬取所有資料</a:t>
            </a:r>
            <a:endParaRPr lang="en-US" altLang="zh-TW" dirty="0">
              <a:latin typeface="微軟正黑體" panose="020B0604030504040204" pitchFamily="34" charset="-120"/>
              <a:ea typeface="微軟正黑體" panose="020B0604030504040204" pitchFamily="34" charset="-120"/>
              <a:cs typeface="+mn-ea"/>
              <a:sym typeface="+mn-lt"/>
            </a:endParaRPr>
          </a:p>
          <a:p>
            <a:pPr>
              <a:lnSpc>
                <a:spcPct val="150000"/>
              </a:lnSpc>
            </a:pPr>
            <a:r>
              <a:rPr lang="zh-TW" altLang="en-US" dirty="0">
                <a:latin typeface="微軟正黑體" panose="020B0604030504040204" pitchFamily="34" charset="-120"/>
                <a:ea typeface="微軟正黑體" panose="020B0604030504040204" pitchFamily="34" charset="-120"/>
                <a:cs typeface="+mn-ea"/>
                <a:sym typeface="+mn-lt"/>
              </a:rPr>
              <a:t>原先優點：</a:t>
            </a:r>
            <a:r>
              <a:rPr lang="en-US" altLang="zh-TW" dirty="0">
                <a:latin typeface="微軟正黑體" panose="020B0604030504040204" pitchFamily="34" charset="-120"/>
                <a:ea typeface="微軟正黑體" panose="020B0604030504040204" pitchFamily="34" charset="-120"/>
                <a:cs typeface="+mn-ea"/>
                <a:sym typeface="+mn-lt"/>
              </a:rPr>
              <a:t>selenium</a:t>
            </a:r>
            <a:r>
              <a:rPr lang="zh-TW" altLang="en-US" dirty="0">
                <a:latin typeface="微軟正黑體" panose="020B0604030504040204" pitchFamily="34" charset="-120"/>
                <a:ea typeface="微軟正黑體" panose="020B0604030504040204" pitchFamily="34" charset="-120"/>
                <a:cs typeface="+mn-ea"/>
                <a:sym typeface="+mn-lt"/>
              </a:rPr>
              <a:t>能模擬人工爬取過程</a:t>
            </a:r>
            <a:endParaRPr lang="en-US" altLang="zh-TW" dirty="0">
              <a:latin typeface="微軟正黑體" panose="020B0604030504040204" pitchFamily="34" charset="-120"/>
              <a:ea typeface="微軟正黑體" panose="020B0604030504040204" pitchFamily="34" charset="-120"/>
              <a:cs typeface="+mn-ea"/>
              <a:sym typeface="+mn-lt"/>
            </a:endParaRPr>
          </a:p>
          <a:p>
            <a:pPr>
              <a:lnSpc>
                <a:spcPct val="150000"/>
              </a:lnSpc>
            </a:pPr>
            <a:r>
              <a:rPr lang="zh-TW" altLang="en-US" dirty="0">
                <a:latin typeface="微軟正黑體" panose="020B0604030504040204" pitchFamily="34" charset="-120"/>
                <a:ea typeface="微軟正黑體" panose="020B0604030504040204" pitchFamily="34" charset="-120"/>
                <a:cs typeface="+mn-ea"/>
                <a:sym typeface="+mn-lt"/>
              </a:rPr>
              <a:t>問題：</a:t>
            </a:r>
            <a:r>
              <a:rPr lang="en-US" altLang="zh-TW" dirty="0">
                <a:latin typeface="微軟正黑體" panose="020B0604030504040204" pitchFamily="34" charset="-120"/>
                <a:ea typeface="微軟正黑體" panose="020B0604030504040204" pitchFamily="34" charset="-120"/>
                <a:cs typeface="+mn-ea"/>
                <a:sym typeface="+mn-lt"/>
              </a:rPr>
              <a:t>IG</a:t>
            </a:r>
            <a:r>
              <a:rPr lang="zh-TW" altLang="en-US" dirty="0">
                <a:latin typeface="微軟正黑體" panose="020B0604030504040204" pitchFamily="34" charset="-120"/>
                <a:ea typeface="微軟正黑體" panose="020B0604030504040204" pitchFamily="34" charset="-120"/>
                <a:cs typeface="+mn-ea"/>
                <a:sym typeface="+mn-lt"/>
              </a:rPr>
              <a:t>有強大的防爬蟲機制，我們雖然加入</a:t>
            </a:r>
            <a:r>
              <a:rPr lang="en-US" altLang="zh-TW" dirty="0" err="1">
                <a:latin typeface="微軟正黑體" panose="020B0604030504040204" pitchFamily="34" charset="-120"/>
                <a:ea typeface="微軟正黑體" panose="020B0604030504040204" pitchFamily="34" charset="-120"/>
                <a:cs typeface="+mn-ea"/>
                <a:sym typeface="+mn-lt"/>
              </a:rPr>
              <a:t>time.sleep</a:t>
            </a:r>
            <a:r>
              <a:rPr lang="zh-TW" altLang="en-US" dirty="0">
                <a:latin typeface="微軟正黑體" panose="020B0604030504040204" pitchFamily="34" charset="-120"/>
                <a:ea typeface="微軟正黑體" panose="020B0604030504040204" pitchFamily="34" charset="-120"/>
                <a:cs typeface="+mn-ea"/>
                <a:sym typeface="+mn-lt"/>
              </a:rPr>
              <a:t>，來試圖迷惑</a:t>
            </a:r>
            <a:r>
              <a:rPr lang="en-US" altLang="zh-TW" dirty="0">
                <a:latin typeface="微軟正黑體" panose="020B0604030504040204" pitchFamily="34" charset="-120"/>
                <a:ea typeface="微軟正黑體" panose="020B0604030504040204" pitchFamily="34" charset="-120"/>
                <a:cs typeface="+mn-ea"/>
                <a:sym typeface="+mn-lt"/>
              </a:rPr>
              <a:t>IG</a:t>
            </a:r>
            <a:r>
              <a:rPr lang="zh-TW" altLang="en-US" dirty="0">
                <a:latin typeface="微軟正黑體" panose="020B0604030504040204" pitchFamily="34" charset="-120"/>
                <a:ea typeface="微軟正黑體" panose="020B0604030504040204" pitchFamily="34" charset="-120"/>
                <a:cs typeface="+mn-ea"/>
                <a:sym typeface="+mn-lt"/>
              </a:rPr>
              <a:t>的偵測，但由於資料請求量實在太大仍然數次被阻擋</a:t>
            </a:r>
            <a:endParaRPr lang="en-US" altLang="zh-TW" dirty="0">
              <a:latin typeface="微軟正黑體" panose="020B0604030504040204" pitchFamily="34" charset="-120"/>
              <a:ea typeface="微軟正黑體" panose="020B0604030504040204" pitchFamily="34" charset="-120"/>
              <a:cs typeface="+mn-ea"/>
              <a:sym typeface="+mn-lt"/>
            </a:endParaRPr>
          </a:p>
          <a:p>
            <a:pPr>
              <a:lnSpc>
                <a:spcPct val="150000"/>
              </a:lnSpc>
            </a:pPr>
            <a:r>
              <a:rPr lang="zh-TW" altLang="en-US" dirty="0">
                <a:latin typeface="微軟正黑體" panose="020B0604030504040204" pitchFamily="34" charset="-120"/>
                <a:ea typeface="微軟正黑體" panose="020B0604030504040204" pitchFamily="34" charset="-120"/>
                <a:cs typeface="+mn-ea"/>
                <a:sym typeface="+mn-lt"/>
              </a:rPr>
              <a:t>最終方案：使用人力</a:t>
            </a:r>
            <a:r>
              <a:rPr lang="zh-TW" altLang="en-US" dirty="0">
                <a:solidFill>
                  <a:schemeClr val="accent4">
                    <a:lumMod val="75000"/>
                  </a:schemeClr>
                </a:solidFill>
                <a:latin typeface="微軟正黑體" panose="020B0604030504040204" pitchFamily="34" charset="-120"/>
                <a:ea typeface="微軟正黑體" panose="020B0604030504040204" pitchFamily="34" charset="-120"/>
                <a:cs typeface="+mn-ea"/>
                <a:sym typeface="+mn-lt"/>
              </a:rPr>
              <a:t>手動上網去爬取每個人的文章內容</a:t>
            </a:r>
            <a:r>
              <a:rPr lang="zh-TW" altLang="en-US" dirty="0">
                <a:latin typeface="微軟正黑體" panose="020B0604030504040204" pitchFamily="34" charset="-120"/>
                <a:ea typeface="微軟正黑體" panose="020B0604030504040204" pitchFamily="34" charset="-120"/>
                <a:cs typeface="+mn-ea"/>
                <a:sym typeface="+mn-lt"/>
              </a:rPr>
              <a:t>下來，並使用修改後的爬蟲</a:t>
            </a:r>
            <a:r>
              <a:rPr lang="zh-TW" altLang="en-US" dirty="0">
                <a:solidFill>
                  <a:schemeClr val="accent4">
                    <a:lumMod val="75000"/>
                  </a:schemeClr>
                </a:solidFill>
                <a:latin typeface="微軟正黑體" panose="020B0604030504040204" pitchFamily="34" charset="-120"/>
                <a:ea typeface="微軟正黑體" panose="020B0604030504040204" pitchFamily="34" charset="-120"/>
                <a:cs typeface="+mn-ea"/>
                <a:sym typeface="+mn-lt"/>
              </a:rPr>
              <a:t>程式僅爬取用戶的貼文讚數與留言數</a:t>
            </a:r>
            <a:r>
              <a:rPr lang="zh-TW" altLang="en-US" dirty="0">
                <a:latin typeface="微軟正黑體" panose="020B0604030504040204" pitchFamily="34" charset="-120"/>
                <a:ea typeface="微軟正黑體" panose="020B0604030504040204" pitchFamily="34" charset="-120"/>
                <a:cs typeface="+mn-ea"/>
                <a:sym typeface="+mn-lt"/>
              </a:rPr>
              <a:t>，過程中仍有被阻擋但因為資料請求量比一篇一篇貼文少很多因此最終仍有成功獲取所需資料</a:t>
            </a:r>
            <a:endParaRPr lang="en-US" altLang="zh-TW" dirty="0">
              <a:latin typeface="微軟正黑體" panose="020B0604030504040204" pitchFamily="34" charset="-120"/>
              <a:ea typeface="微軟正黑體" panose="020B0604030504040204" pitchFamily="34" charset="-120"/>
              <a:cs typeface="+mn-ea"/>
              <a:sym typeface="+mn-lt"/>
            </a:endParaRPr>
          </a:p>
        </p:txBody>
      </p:sp>
    </p:spTree>
    <p:extLst>
      <p:ext uri="{BB962C8B-B14F-4D97-AF65-F5344CB8AC3E}">
        <p14:creationId xmlns:p14="http://schemas.microsoft.com/office/powerpoint/2010/main" val="417144021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b="1" dirty="0">
                <a:latin typeface="+mn-lt"/>
                <a:ea typeface="+mn-ea"/>
                <a:cs typeface="+mn-ea"/>
                <a:sym typeface="+mn-lt"/>
              </a:rPr>
              <a:t>手動爬取的貼文內容</a:t>
            </a:r>
            <a:r>
              <a:rPr lang="en-US" altLang="zh-TW" b="1" dirty="0">
                <a:latin typeface="+mn-lt"/>
                <a:ea typeface="+mn-ea"/>
                <a:cs typeface="+mn-ea"/>
                <a:sym typeface="+mn-lt"/>
              </a:rPr>
              <a:t>(csv</a:t>
            </a:r>
            <a:r>
              <a:rPr lang="zh-TW" altLang="en-US" b="1" dirty="0">
                <a:latin typeface="+mn-lt"/>
                <a:ea typeface="+mn-ea"/>
                <a:cs typeface="+mn-ea"/>
                <a:sym typeface="+mn-lt"/>
              </a:rPr>
              <a:t>檔</a:t>
            </a:r>
            <a:r>
              <a:rPr lang="en-US" altLang="zh-TW" b="1" dirty="0">
                <a:latin typeface="+mn-lt"/>
                <a:ea typeface="+mn-ea"/>
                <a:cs typeface="+mn-ea"/>
                <a:sym typeface="+mn-lt"/>
              </a:rPr>
              <a:t>)</a:t>
            </a:r>
            <a:endParaRPr lang="zh-TW" altLang="en-US" b="1" dirty="0">
              <a:latin typeface="+mn-lt"/>
              <a:ea typeface="+mn-ea"/>
              <a:cs typeface="+mn-ea"/>
              <a:sym typeface="+mn-lt"/>
            </a:endParaRPr>
          </a:p>
        </p:txBody>
      </p:sp>
      <p:pic>
        <p:nvPicPr>
          <p:cNvPr id="4" name="Picture 3"/>
          <p:cNvPicPr>
            <a:picLocks noChangeAspect="1"/>
          </p:cNvPicPr>
          <p:nvPr/>
        </p:nvPicPr>
        <p:blipFill>
          <a:blip r:embed="rId2"/>
          <a:stretch>
            <a:fillRect/>
          </a:stretch>
        </p:blipFill>
        <p:spPr>
          <a:xfrm>
            <a:off x="677333" y="1522766"/>
            <a:ext cx="9519611" cy="4850325"/>
          </a:xfrm>
          <a:prstGeom prst="rect">
            <a:avLst/>
          </a:prstGeom>
        </p:spPr>
      </p:pic>
      <p:sp>
        <p:nvSpPr>
          <p:cNvPr id="6" name="Rectangle 5"/>
          <p:cNvSpPr/>
          <p:nvPr/>
        </p:nvSpPr>
        <p:spPr>
          <a:xfrm>
            <a:off x="677332" y="1698671"/>
            <a:ext cx="957504" cy="1578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cs typeface="+mn-ea"/>
              <a:sym typeface="+mn-lt"/>
            </a:endParaRPr>
          </a:p>
        </p:txBody>
      </p:sp>
      <p:sp>
        <p:nvSpPr>
          <p:cNvPr id="9" name="TextBox 8"/>
          <p:cNvSpPr txBox="1"/>
          <p:nvPr/>
        </p:nvSpPr>
        <p:spPr>
          <a:xfrm>
            <a:off x="1182571" y="1893914"/>
            <a:ext cx="2715176" cy="276999"/>
          </a:xfrm>
          <a:prstGeom prst="rect">
            <a:avLst/>
          </a:prstGeom>
          <a:solidFill>
            <a:srgbClr val="FF0000"/>
          </a:solidFill>
        </p:spPr>
        <p:txBody>
          <a:bodyPr wrap="square" rtlCol="0">
            <a:spAutoFit/>
          </a:bodyPr>
          <a:lstStyle/>
          <a:p>
            <a:pPr algn="ctr"/>
            <a:r>
              <a:rPr lang="en-US" altLang="zh-TW" sz="1200" b="1" dirty="0">
                <a:solidFill>
                  <a:schemeClr val="bg1"/>
                </a:solidFill>
                <a:cs typeface="+mn-ea"/>
                <a:sym typeface="+mn-lt"/>
              </a:rPr>
              <a:t>[</a:t>
            </a:r>
            <a:r>
              <a:rPr lang="zh-TW" altLang="en-US" sz="1200" b="1" dirty="0">
                <a:solidFill>
                  <a:schemeClr val="bg1"/>
                </a:solidFill>
                <a:cs typeface="+mn-ea"/>
                <a:sym typeface="+mn-lt"/>
              </a:rPr>
              <a:t>近兩年內貼文數</a:t>
            </a:r>
            <a:r>
              <a:rPr lang="en-US" altLang="zh-TW" sz="1200" b="1" dirty="0">
                <a:solidFill>
                  <a:schemeClr val="bg1"/>
                </a:solidFill>
                <a:cs typeface="+mn-ea"/>
                <a:sym typeface="+mn-lt"/>
              </a:rPr>
              <a:t>, </a:t>
            </a:r>
            <a:r>
              <a:rPr lang="zh-TW" altLang="en-US" sz="1200" b="1" dirty="0">
                <a:solidFill>
                  <a:schemeClr val="bg1"/>
                </a:solidFill>
                <a:cs typeface="+mn-ea"/>
                <a:sym typeface="+mn-lt"/>
              </a:rPr>
              <a:t>近三個月內貼文數</a:t>
            </a:r>
            <a:r>
              <a:rPr lang="en-US" altLang="zh-TW" sz="1200" b="1" dirty="0">
                <a:solidFill>
                  <a:schemeClr val="bg1"/>
                </a:solidFill>
                <a:cs typeface="+mn-ea"/>
                <a:sym typeface="+mn-lt"/>
              </a:rPr>
              <a:t>]</a:t>
            </a:r>
            <a:endParaRPr lang="zh-TW" altLang="en-US" sz="1200" b="1" dirty="0">
              <a:solidFill>
                <a:schemeClr val="bg1"/>
              </a:solidFill>
              <a:cs typeface="+mn-ea"/>
              <a:sym typeface="+mn-lt"/>
            </a:endParaRPr>
          </a:p>
        </p:txBody>
      </p:sp>
    </p:spTree>
    <p:extLst>
      <p:ext uri="{BB962C8B-B14F-4D97-AF65-F5344CB8AC3E}">
        <p14:creationId xmlns:p14="http://schemas.microsoft.com/office/powerpoint/2010/main" val="109949549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b="1" dirty="0">
                <a:latin typeface="+mn-lt"/>
                <a:ea typeface="+mn-ea"/>
                <a:cs typeface="+mn-ea"/>
                <a:sym typeface="+mn-lt"/>
              </a:rPr>
              <a:t>手動爬取的貼文讚數與留言數</a:t>
            </a:r>
            <a:r>
              <a:rPr lang="en-US" altLang="zh-TW" b="1" dirty="0">
                <a:cs typeface="+mn-ea"/>
                <a:sym typeface="+mn-lt"/>
              </a:rPr>
              <a:t>(csv</a:t>
            </a:r>
            <a:r>
              <a:rPr lang="zh-TW" altLang="en-US" b="1" dirty="0">
                <a:cs typeface="+mn-ea"/>
                <a:sym typeface="+mn-lt"/>
              </a:rPr>
              <a:t>檔</a:t>
            </a:r>
            <a:r>
              <a:rPr lang="en-US" altLang="zh-TW" b="1" dirty="0">
                <a:cs typeface="+mn-ea"/>
                <a:sym typeface="+mn-lt"/>
              </a:rPr>
              <a:t>)</a:t>
            </a:r>
            <a:endParaRPr lang="zh-TW" altLang="en-US" b="1" dirty="0">
              <a:latin typeface="+mn-lt"/>
              <a:ea typeface="+mn-ea"/>
              <a:cs typeface="+mn-ea"/>
              <a:sym typeface="+mn-lt"/>
            </a:endParaRPr>
          </a:p>
        </p:txBody>
      </p:sp>
      <p:pic>
        <p:nvPicPr>
          <p:cNvPr id="5" name="Picture 4"/>
          <p:cNvPicPr>
            <a:picLocks noChangeAspect="1"/>
          </p:cNvPicPr>
          <p:nvPr/>
        </p:nvPicPr>
        <p:blipFill>
          <a:blip r:embed="rId3"/>
          <a:stretch>
            <a:fillRect/>
          </a:stretch>
        </p:blipFill>
        <p:spPr>
          <a:xfrm>
            <a:off x="579597" y="3678572"/>
            <a:ext cx="11032805" cy="678491"/>
          </a:xfrm>
          <a:prstGeom prst="rect">
            <a:avLst/>
          </a:prstGeom>
        </p:spPr>
      </p:pic>
      <p:sp>
        <p:nvSpPr>
          <p:cNvPr id="3" name="Rectangle 2"/>
          <p:cNvSpPr/>
          <p:nvPr/>
        </p:nvSpPr>
        <p:spPr>
          <a:xfrm>
            <a:off x="579596" y="3911598"/>
            <a:ext cx="866649" cy="2124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cs typeface="+mn-ea"/>
              <a:sym typeface="+mn-lt"/>
            </a:endParaRPr>
          </a:p>
        </p:txBody>
      </p:sp>
      <p:cxnSp>
        <p:nvCxnSpPr>
          <p:cNvPr id="7" name="Straight Arrow Connector 6"/>
          <p:cNvCxnSpPr/>
          <p:nvPr/>
        </p:nvCxnSpPr>
        <p:spPr>
          <a:xfrm flipV="1">
            <a:off x="1246909" y="3186545"/>
            <a:ext cx="277091" cy="7019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38200" y="2768851"/>
            <a:ext cx="3087255" cy="369332"/>
          </a:xfrm>
          <a:prstGeom prst="rect">
            <a:avLst/>
          </a:prstGeom>
          <a:noFill/>
          <a:ln w="28575">
            <a:solidFill>
              <a:srgbClr val="FF0000"/>
            </a:solidFill>
          </a:ln>
        </p:spPr>
        <p:txBody>
          <a:bodyPr wrap="square" rtlCol="0">
            <a:spAutoFit/>
          </a:bodyPr>
          <a:lstStyle/>
          <a:p>
            <a:r>
              <a:rPr lang="en-US" altLang="zh-TW" dirty="0">
                <a:cs typeface="+mn-ea"/>
                <a:sym typeface="+mn-lt"/>
              </a:rPr>
              <a:t>[</a:t>
            </a:r>
            <a:r>
              <a:rPr lang="zh-TW" altLang="en-US" dirty="0">
                <a:cs typeface="+mn-ea"/>
                <a:sym typeface="+mn-lt"/>
              </a:rPr>
              <a:t>總貼文數</a:t>
            </a:r>
            <a:r>
              <a:rPr lang="en-US" altLang="zh-TW" dirty="0">
                <a:cs typeface="+mn-ea"/>
                <a:sym typeface="+mn-lt"/>
              </a:rPr>
              <a:t>,</a:t>
            </a:r>
            <a:r>
              <a:rPr lang="zh-TW" altLang="en-US" dirty="0">
                <a:cs typeface="+mn-ea"/>
                <a:sym typeface="+mn-lt"/>
              </a:rPr>
              <a:t> 粉絲數</a:t>
            </a:r>
            <a:r>
              <a:rPr lang="en-US" altLang="zh-TW" dirty="0">
                <a:cs typeface="+mn-ea"/>
                <a:sym typeface="+mn-lt"/>
              </a:rPr>
              <a:t>, </a:t>
            </a:r>
            <a:r>
              <a:rPr lang="zh-TW" altLang="en-US" dirty="0">
                <a:cs typeface="+mn-ea"/>
                <a:sym typeface="+mn-lt"/>
              </a:rPr>
              <a:t>追蹤數</a:t>
            </a:r>
            <a:r>
              <a:rPr lang="en-US" altLang="zh-TW" dirty="0">
                <a:cs typeface="+mn-ea"/>
                <a:sym typeface="+mn-lt"/>
              </a:rPr>
              <a:t>]</a:t>
            </a:r>
            <a:endParaRPr lang="zh-TW" altLang="en-US" dirty="0">
              <a:cs typeface="+mn-ea"/>
              <a:sym typeface="+mn-lt"/>
            </a:endParaRPr>
          </a:p>
        </p:txBody>
      </p:sp>
      <p:sp>
        <p:nvSpPr>
          <p:cNvPr id="11" name="Left Brace 10"/>
          <p:cNvSpPr/>
          <p:nvPr/>
        </p:nvSpPr>
        <p:spPr>
          <a:xfrm rot="16200000">
            <a:off x="5637549" y="-700891"/>
            <a:ext cx="916904" cy="11032806"/>
          </a:xfrm>
          <a:prstGeom prst="leftBrace">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cs typeface="+mn-ea"/>
              <a:sym typeface="+mn-lt"/>
            </a:endParaRPr>
          </a:p>
        </p:txBody>
      </p:sp>
      <p:sp>
        <p:nvSpPr>
          <p:cNvPr id="13" name="TextBox 12"/>
          <p:cNvSpPr txBox="1"/>
          <p:nvPr/>
        </p:nvSpPr>
        <p:spPr>
          <a:xfrm>
            <a:off x="4683067" y="5506988"/>
            <a:ext cx="2825865" cy="369332"/>
          </a:xfrm>
          <a:prstGeom prst="rect">
            <a:avLst/>
          </a:prstGeom>
          <a:noFill/>
          <a:ln w="28575">
            <a:solidFill>
              <a:srgbClr val="FFC000"/>
            </a:solidFill>
          </a:ln>
        </p:spPr>
        <p:txBody>
          <a:bodyPr wrap="square" rtlCol="0">
            <a:spAutoFit/>
          </a:bodyPr>
          <a:lstStyle/>
          <a:p>
            <a:r>
              <a:rPr lang="zh-TW" altLang="en-US" dirty="0">
                <a:cs typeface="+mn-ea"/>
                <a:sym typeface="+mn-lt"/>
              </a:rPr>
              <a:t>每篇貼文的 </a:t>
            </a:r>
            <a:r>
              <a:rPr lang="en-US" altLang="zh-TW" dirty="0">
                <a:cs typeface="+mn-ea"/>
                <a:sym typeface="+mn-lt"/>
              </a:rPr>
              <a:t>[</a:t>
            </a:r>
            <a:r>
              <a:rPr lang="zh-TW" altLang="en-US" dirty="0">
                <a:cs typeface="+mn-ea"/>
                <a:sym typeface="+mn-lt"/>
              </a:rPr>
              <a:t>讚數</a:t>
            </a:r>
            <a:r>
              <a:rPr lang="en-US" altLang="zh-TW" dirty="0">
                <a:cs typeface="+mn-ea"/>
                <a:sym typeface="+mn-lt"/>
              </a:rPr>
              <a:t>, </a:t>
            </a:r>
            <a:r>
              <a:rPr lang="zh-TW" altLang="en-US" dirty="0">
                <a:cs typeface="+mn-ea"/>
                <a:sym typeface="+mn-lt"/>
              </a:rPr>
              <a:t>留言數</a:t>
            </a:r>
            <a:r>
              <a:rPr lang="en-US" altLang="zh-TW" dirty="0">
                <a:cs typeface="+mn-ea"/>
                <a:sym typeface="+mn-lt"/>
              </a:rPr>
              <a:t>]</a:t>
            </a:r>
            <a:endParaRPr lang="zh-TW" altLang="en-US" dirty="0">
              <a:cs typeface="+mn-ea"/>
              <a:sym typeface="+mn-lt"/>
            </a:endParaRPr>
          </a:p>
        </p:txBody>
      </p:sp>
    </p:spTree>
    <p:extLst>
      <p:ext uri="{BB962C8B-B14F-4D97-AF65-F5344CB8AC3E}">
        <p14:creationId xmlns:p14="http://schemas.microsoft.com/office/powerpoint/2010/main" val="148240524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a:latin typeface="+mn-lt"/>
                <a:ea typeface="+mn-ea"/>
                <a:cs typeface="+mn-ea"/>
                <a:sym typeface="+mn-lt"/>
              </a:rPr>
              <a:t>Step 2:</a:t>
            </a:r>
            <a:r>
              <a:rPr lang="zh-TW" altLang="en-US" b="1" dirty="0">
                <a:latin typeface="+mn-lt"/>
                <a:ea typeface="+mn-ea"/>
                <a:cs typeface="+mn-ea"/>
                <a:sym typeface="+mn-lt"/>
              </a:rPr>
              <a:t> 資料清洗與斷詞 </a:t>
            </a:r>
          </a:p>
        </p:txBody>
      </p:sp>
      <p:sp>
        <p:nvSpPr>
          <p:cNvPr id="3" name="Content Placeholder 2"/>
          <p:cNvSpPr>
            <a:spLocks noGrp="1"/>
          </p:cNvSpPr>
          <p:nvPr>
            <p:ph idx="1"/>
          </p:nvPr>
        </p:nvSpPr>
        <p:spPr/>
        <p:txBody>
          <a:bodyPr/>
          <a:lstStyle/>
          <a:p>
            <a:pPr>
              <a:lnSpc>
                <a:spcPct val="150000"/>
              </a:lnSpc>
            </a:pPr>
            <a:r>
              <a:rPr lang="zh-TW" altLang="en-US" dirty="0">
                <a:latin typeface="微軟正黑體" panose="020B0604030504040204" pitchFamily="34" charset="-120"/>
                <a:ea typeface="微軟正黑體" panose="020B0604030504040204" pitchFamily="34" charset="-120"/>
                <a:cs typeface="+mn-ea"/>
                <a:sym typeface="+mn-lt"/>
              </a:rPr>
              <a:t>全體</a:t>
            </a:r>
            <a:r>
              <a:rPr lang="en-US" altLang="zh-TW" dirty="0">
                <a:latin typeface="微軟正黑體" panose="020B0604030504040204" pitchFamily="34" charset="-120"/>
                <a:ea typeface="微軟正黑體" panose="020B0604030504040204" pitchFamily="34" charset="-120"/>
                <a:cs typeface="+mn-ea"/>
                <a:sym typeface="+mn-lt"/>
              </a:rPr>
              <a:t>CSV</a:t>
            </a:r>
            <a:r>
              <a:rPr lang="zh-TW" altLang="en-US" dirty="0">
                <a:latin typeface="微軟正黑體" panose="020B0604030504040204" pitchFamily="34" charset="-120"/>
                <a:ea typeface="微軟正黑體" panose="020B0604030504040204" pitchFamily="34" charset="-120"/>
                <a:cs typeface="+mn-ea"/>
                <a:sym typeface="+mn-lt"/>
              </a:rPr>
              <a:t>檔</a:t>
            </a:r>
            <a:r>
              <a:rPr lang="en-US" altLang="zh-TW" dirty="0">
                <a:latin typeface="微軟正黑體" panose="020B0604030504040204" pitchFamily="34" charset="-120"/>
                <a:ea typeface="微軟正黑體" panose="020B0604030504040204" pitchFamily="34" charset="-120"/>
                <a:cs typeface="+mn-ea"/>
                <a:sym typeface="+mn-lt"/>
              </a:rPr>
              <a:t>&gt;&gt;</a:t>
            </a:r>
            <a:r>
              <a:rPr lang="zh-TW" altLang="en-US" dirty="0">
                <a:latin typeface="微軟正黑體" panose="020B0604030504040204" pitchFamily="34" charset="-120"/>
                <a:ea typeface="微軟正黑體" panose="020B0604030504040204" pitchFamily="34" charset="-120"/>
                <a:cs typeface="+mn-ea"/>
                <a:sym typeface="+mn-lt"/>
              </a:rPr>
              <a:t>每人各一個</a:t>
            </a:r>
            <a:r>
              <a:rPr lang="en-US" altLang="zh-TW" dirty="0">
                <a:latin typeface="微軟正黑體" panose="020B0604030504040204" pitchFamily="34" charset="-120"/>
                <a:ea typeface="微軟正黑體" panose="020B0604030504040204" pitchFamily="34" charset="-120"/>
                <a:cs typeface="+mn-ea"/>
                <a:sym typeface="+mn-lt"/>
              </a:rPr>
              <a:t>TXT</a:t>
            </a:r>
            <a:r>
              <a:rPr lang="zh-TW" altLang="en-US" dirty="0">
                <a:latin typeface="微軟正黑體" panose="020B0604030504040204" pitchFamily="34" charset="-120"/>
                <a:ea typeface="微軟正黑體" panose="020B0604030504040204" pitchFamily="34" charset="-120"/>
                <a:cs typeface="+mn-ea"/>
                <a:sym typeface="+mn-lt"/>
              </a:rPr>
              <a:t>檔</a:t>
            </a:r>
            <a:endParaRPr lang="en-US" altLang="zh-TW" dirty="0">
              <a:latin typeface="微軟正黑體" panose="020B0604030504040204" pitchFamily="34" charset="-120"/>
              <a:ea typeface="微軟正黑體" panose="020B0604030504040204" pitchFamily="34" charset="-120"/>
              <a:cs typeface="+mn-ea"/>
              <a:sym typeface="+mn-lt"/>
            </a:endParaRPr>
          </a:p>
          <a:p>
            <a:pPr>
              <a:lnSpc>
                <a:spcPct val="150000"/>
              </a:lnSpc>
            </a:pPr>
            <a:r>
              <a:rPr lang="en-US" altLang="zh-TW" dirty="0">
                <a:latin typeface="微軟正黑體" panose="020B0604030504040204" pitchFamily="34" charset="-120"/>
                <a:ea typeface="微軟正黑體" panose="020B0604030504040204" pitchFamily="34" charset="-120"/>
                <a:cs typeface="+mn-ea"/>
                <a:sym typeface="+mn-lt"/>
              </a:rPr>
              <a:t>TXT</a:t>
            </a:r>
            <a:r>
              <a:rPr lang="zh-TW" altLang="en-US" dirty="0">
                <a:latin typeface="微軟正黑體" panose="020B0604030504040204" pitchFamily="34" charset="-120"/>
                <a:ea typeface="微軟正黑體" panose="020B0604030504040204" pitchFamily="34" charset="-120"/>
                <a:cs typeface="+mn-ea"/>
                <a:sym typeface="+mn-lt"/>
              </a:rPr>
              <a:t>檔只保留中文字</a:t>
            </a:r>
            <a:endParaRPr lang="en-US" altLang="zh-TW" dirty="0">
              <a:latin typeface="微軟正黑體" panose="020B0604030504040204" pitchFamily="34" charset="-120"/>
              <a:ea typeface="微軟正黑體" panose="020B0604030504040204" pitchFamily="34" charset="-120"/>
              <a:cs typeface="+mn-ea"/>
              <a:sym typeface="+mn-lt"/>
            </a:endParaRPr>
          </a:p>
          <a:p>
            <a:pPr>
              <a:lnSpc>
                <a:spcPct val="150000"/>
              </a:lnSpc>
            </a:pPr>
            <a:r>
              <a:rPr lang="zh-TW" altLang="en-US" dirty="0">
                <a:latin typeface="微軟正黑體" panose="020B0604030504040204" pitchFamily="34" charset="-120"/>
                <a:cs typeface="+mn-ea"/>
                <a:sym typeface="+mn-lt"/>
              </a:rPr>
              <a:t>載入繁中詞庫，使用</a:t>
            </a:r>
            <a:r>
              <a:rPr lang="en-US" altLang="zh-TW" dirty="0" err="1">
                <a:latin typeface="微軟正黑體" panose="020B0604030504040204" pitchFamily="34" charset="-120"/>
                <a:ea typeface="微軟正黑體" panose="020B0604030504040204" pitchFamily="34" charset="-120"/>
                <a:cs typeface="+mn-ea"/>
                <a:sym typeface="+mn-lt"/>
              </a:rPr>
              <a:t>Jieba</a:t>
            </a:r>
            <a:r>
              <a:rPr lang="zh-TW" altLang="en-US" dirty="0">
                <a:latin typeface="微軟正黑體" panose="020B0604030504040204" pitchFamily="34" charset="-120"/>
                <a:ea typeface="微軟正黑體" panose="020B0604030504040204" pitchFamily="34" charset="-120"/>
                <a:cs typeface="+mn-ea"/>
                <a:sym typeface="+mn-lt"/>
              </a:rPr>
              <a:t>斷詞</a:t>
            </a:r>
            <a:endParaRPr lang="en-US" altLang="zh-TW" dirty="0">
              <a:latin typeface="微軟正黑體" panose="020B0604030504040204" pitchFamily="34" charset="-120"/>
              <a:ea typeface="微軟正黑體" panose="020B0604030504040204" pitchFamily="34" charset="-120"/>
              <a:cs typeface="+mn-ea"/>
              <a:sym typeface="+mn-lt"/>
            </a:endParaRPr>
          </a:p>
          <a:p>
            <a:pPr>
              <a:lnSpc>
                <a:spcPct val="150000"/>
              </a:lnSpc>
            </a:pPr>
            <a:r>
              <a:rPr lang="zh-TW" altLang="en-US" dirty="0">
                <a:latin typeface="微軟正黑體" panose="020B0604030504040204" pitchFamily="34" charset="-120"/>
                <a:ea typeface="微軟正黑體" panose="020B0604030504040204" pitchFamily="34" charset="-120"/>
                <a:cs typeface="+mn-ea"/>
                <a:sym typeface="+mn-lt"/>
              </a:rPr>
              <a:t>整合成</a:t>
            </a:r>
            <a:r>
              <a:rPr lang="en-US" altLang="zh-TW" dirty="0">
                <a:latin typeface="微軟正黑體" panose="020B0604030504040204" pitchFamily="34" charset="-120"/>
                <a:ea typeface="微軟正黑體" panose="020B0604030504040204" pitchFamily="34" charset="-120"/>
                <a:cs typeface="+mn-ea"/>
                <a:sym typeface="+mn-lt"/>
              </a:rPr>
              <a:t>CSV</a:t>
            </a:r>
            <a:r>
              <a:rPr lang="zh-TW" altLang="en-US" dirty="0">
                <a:latin typeface="微軟正黑體" panose="020B0604030504040204" pitchFamily="34" charset="-120"/>
                <a:ea typeface="微軟正黑體" panose="020B0604030504040204" pitchFamily="34" charset="-120"/>
                <a:cs typeface="+mn-ea"/>
                <a:sym typeface="+mn-lt"/>
              </a:rPr>
              <a:t>檔，準備進行分數比對與加總</a:t>
            </a:r>
            <a:endParaRPr lang="en-US" altLang="zh-TW" dirty="0">
              <a:latin typeface="微軟正黑體" panose="020B0604030504040204" pitchFamily="34" charset="-120"/>
              <a:ea typeface="微軟正黑體" panose="020B0604030504040204" pitchFamily="34" charset="-120"/>
              <a:cs typeface="+mn-ea"/>
              <a:sym typeface="+mn-lt"/>
            </a:endParaRPr>
          </a:p>
        </p:txBody>
      </p:sp>
      <p:grpSp>
        <p:nvGrpSpPr>
          <p:cNvPr id="28" name="群組 27">
            <a:extLst>
              <a:ext uri="{FF2B5EF4-FFF2-40B4-BE49-F238E27FC236}">
                <a16:creationId xmlns:a16="http://schemas.microsoft.com/office/drawing/2014/main" id="{74FB0AC7-3368-42DC-856D-C97276E86BC3}"/>
              </a:ext>
            </a:extLst>
          </p:cNvPr>
          <p:cNvGrpSpPr/>
          <p:nvPr/>
        </p:nvGrpSpPr>
        <p:grpSpPr>
          <a:xfrm>
            <a:off x="1145046" y="4654939"/>
            <a:ext cx="3137732" cy="955351"/>
            <a:chOff x="1219691" y="4626947"/>
            <a:chExt cx="3137732" cy="955351"/>
          </a:xfrm>
        </p:grpSpPr>
        <p:pic>
          <p:nvPicPr>
            <p:cNvPr id="19" name="Picture 2" descr="Txt 格式圖示向量圖形及更多圖示圖片- iStock">
              <a:extLst>
                <a:ext uri="{FF2B5EF4-FFF2-40B4-BE49-F238E27FC236}">
                  <a16:creationId xmlns:a16="http://schemas.microsoft.com/office/drawing/2014/main" id="{E2B8A760-B928-48A1-8976-8361FD2080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0428" y="4626947"/>
              <a:ext cx="955351" cy="95535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用Excel 進行專案管理– 繪製甘特圖PART1 - Project Club 專案管理輕鬆學">
              <a:extLst>
                <a:ext uri="{FF2B5EF4-FFF2-40B4-BE49-F238E27FC236}">
                  <a16:creationId xmlns:a16="http://schemas.microsoft.com/office/drawing/2014/main" id="{726119A5-3C0F-4CB1-B934-1E3D5C5A71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691" y="4778288"/>
              <a:ext cx="664602" cy="652667"/>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6">
              <a:extLst>
                <a:ext uri="{FF2B5EF4-FFF2-40B4-BE49-F238E27FC236}">
                  <a16:creationId xmlns:a16="http://schemas.microsoft.com/office/drawing/2014/main" id="{91051126-08DB-4284-86EB-67B6BBD4922B}"/>
                </a:ext>
              </a:extLst>
            </p:cNvPr>
            <p:cNvCxnSpPr>
              <a:cxnSpLocks/>
            </p:cNvCxnSpPr>
            <p:nvPr/>
          </p:nvCxnSpPr>
          <p:spPr>
            <a:xfrm>
              <a:off x="1959429" y="5104621"/>
              <a:ext cx="5316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4" descr="用Excel 進行專案管理– 繪製甘特圖PART1 - Project Club 專案管理輕鬆學">
              <a:extLst>
                <a:ext uri="{FF2B5EF4-FFF2-40B4-BE49-F238E27FC236}">
                  <a16:creationId xmlns:a16="http://schemas.microsoft.com/office/drawing/2014/main" id="{F41C90E3-5AEB-4947-B7AA-4286AD1C26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2821" y="4778287"/>
              <a:ext cx="664602" cy="652667"/>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6">
              <a:extLst>
                <a:ext uri="{FF2B5EF4-FFF2-40B4-BE49-F238E27FC236}">
                  <a16:creationId xmlns:a16="http://schemas.microsoft.com/office/drawing/2014/main" id="{133F142D-49EE-4093-9B2C-B7174F14A0BC}"/>
                </a:ext>
              </a:extLst>
            </p:cNvPr>
            <p:cNvCxnSpPr>
              <a:cxnSpLocks/>
            </p:cNvCxnSpPr>
            <p:nvPr/>
          </p:nvCxnSpPr>
          <p:spPr>
            <a:xfrm>
              <a:off x="3181739" y="5104621"/>
              <a:ext cx="43853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470849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b="1" dirty="0">
                <a:latin typeface="+mj-ea"/>
                <a:cs typeface="+mn-ea"/>
                <a:sym typeface="+mn-lt"/>
              </a:rPr>
              <a:t>爬取內容</a:t>
            </a:r>
            <a:br>
              <a:rPr lang="en-US" altLang="zh-TW" b="1" dirty="0">
                <a:latin typeface="+mj-ea"/>
                <a:cs typeface="+mn-ea"/>
                <a:sym typeface="+mn-lt"/>
              </a:rPr>
            </a:br>
            <a:r>
              <a:rPr lang="en-US" altLang="zh-TW" b="1" dirty="0">
                <a:latin typeface="+mj-ea"/>
                <a:cs typeface="+mn-ea"/>
                <a:sym typeface="+mn-lt"/>
              </a:rPr>
              <a:t>CSV</a:t>
            </a:r>
            <a:r>
              <a:rPr lang="zh-TW" altLang="en-US" b="1" dirty="0">
                <a:latin typeface="+mj-ea"/>
                <a:cs typeface="+mn-ea"/>
                <a:sym typeface="+mn-lt"/>
              </a:rPr>
              <a:t>轉為</a:t>
            </a:r>
            <a:r>
              <a:rPr lang="en-US" altLang="zh-TW" b="1" dirty="0">
                <a:latin typeface="+mj-ea"/>
                <a:cs typeface="+mn-ea"/>
                <a:sym typeface="+mn-lt"/>
              </a:rPr>
              <a:t>TXT</a:t>
            </a:r>
            <a:endParaRPr lang="zh-TW" altLang="en-US" b="1" dirty="0">
              <a:latin typeface="+mj-ea"/>
              <a:cs typeface="+mn-ea"/>
              <a:sym typeface="+mn-lt"/>
            </a:endParaRPr>
          </a:p>
        </p:txBody>
      </p:sp>
      <p:pic>
        <p:nvPicPr>
          <p:cNvPr id="4" name="Picture 3"/>
          <p:cNvPicPr>
            <a:picLocks noChangeAspect="1"/>
          </p:cNvPicPr>
          <p:nvPr/>
        </p:nvPicPr>
        <p:blipFill>
          <a:blip r:embed="rId2"/>
          <a:stretch>
            <a:fillRect/>
          </a:stretch>
        </p:blipFill>
        <p:spPr>
          <a:xfrm>
            <a:off x="4137508" y="683717"/>
            <a:ext cx="4193692" cy="5438694"/>
          </a:xfrm>
          <a:prstGeom prst="rect">
            <a:avLst/>
          </a:prstGeom>
        </p:spPr>
      </p:pic>
      <p:sp>
        <p:nvSpPr>
          <p:cNvPr id="5" name="Rectangle 2">
            <a:extLst>
              <a:ext uri="{FF2B5EF4-FFF2-40B4-BE49-F238E27FC236}">
                <a16:creationId xmlns:a16="http://schemas.microsoft.com/office/drawing/2014/main" id="{F6D78AB0-0D5B-4619-82CF-2059A4EF08C0}"/>
              </a:ext>
            </a:extLst>
          </p:cNvPr>
          <p:cNvSpPr/>
          <p:nvPr/>
        </p:nvSpPr>
        <p:spPr>
          <a:xfrm>
            <a:off x="4137508" y="4618653"/>
            <a:ext cx="1488853" cy="1866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cs typeface="+mn-ea"/>
              <a:sym typeface="+mn-lt"/>
            </a:endParaRPr>
          </a:p>
        </p:txBody>
      </p:sp>
      <p:sp>
        <p:nvSpPr>
          <p:cNvPr id="6" name="Rectangle 2">
            <a:extLst>
              <a:ext uri="{FF2B5EF4-FFF2-40B4-BE49-F238E27FC236}">
                <a16:creationId xmlns:a16="http://schemas.microsoft.com/office/drawing/2014/main" id="{8864A3B6-30B2-40C6-9210-EAF45732F877}"/>
              </a:ext>
            </a:extLst>
          </p:cNvPr>
          <p:cNvSpPr/>
          <p:nvPr/>
        </p:nvSpPr>
        <p:spPr>
          <a:xfrm>
            <a:off x="5206483" y="4173894"/>
            <a:ext cx="653142" cy="1866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cs typeface="+mn-ea"/>
              <a:sym typeface="+mn-lt"/>
            </a:endParaRPr>
          </a:p>
        </p:txBody>
      </p:sp>
      <p:cxnSp>
        <p:nvCxnSpPr>
          <p:cNvPr id="7" name="Straight Arrow Connector 6">
            <a:extLst>
              <a:ext uri="{FF2B5EF4-FFF2-40B4-BE49-F238E27FC236}">
                <a16:creationId xmlns:a16="http://schemas.microsoft.com/office/drawing/2014/main" id="{D0CC1AAB-FE3A-49FB-AEC0-8C717B3F1612}"/>
              </a:ext>
            </a:extLst>
          </p:cNvPr>
          <p:cNvCxnSpPr>
            <a:cxnSpLocks/>
            <a:stCxn id="6" idx="1"/>
            <a:endCxn id="14" idx="3"/>
          </p:cNvCxnSpPr>
          <p:nvPr/>
        </p:nvCxnSpPr>
        <p:spPr>
          <a:xfrm flipH="1" flipV="1">
            <a:off x="3685592" y="3848120"/>
            <a:ext cx="1520891" cy="4190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6">
            <a:extLst>
              <a:ext uri="{FF2B5EF4-FFF2-40B4-BE49-F238E27FC236}">
                <a16:creationId xmlns:a16="http://schemas.microsoft.com/office/drawing/2014/main" id="{8BE12DCD-BF7F-433B-941C-8BC0CA32058A}"/>
              </a:ext>
            </a:extLst>
          </p:cNvPr>
          <p:cNvCxnSpPr>
            <a:cxnSpLocks/>
            <a:stCxn id="5" idx="1"/>
            <a:endCxn id="14" idx="3"/>
          </p:cNvCxnSpPr>
          <p:nvPr/>
        </p:nvCxnSpPr>
        <p:spPr>
          <a:xfrm flipH="1" flipV="1">
            <a:off x="3685592" y="3848120"/>
            <a:ext cx="451916" cy="86383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8">
            <a:extLst>
              <a:ext uri="{FF2B5EF4-FFF2-40B4-BE49-F238E27FC236}">
                <a16:creationId xmlns:a16="http://schemas.microsoft.com/office/drawing/2014/main" id="{60B8F49F-5F84-4F22-9CA3-E698737102E1}"/>
              </a:ext>
            </a:extLst>
          </p:cNvPr>
          <p:cNvSpPr txBox="1"/>
          <p:nvPr/>
        </p:nvSpPr>
        <p:spPr>
          <a:xfrm>
            <a:off x="886409" y="3524954"/>
            <a:ext cx="2799183" cy="646331"/>
          </a:xfrm>
          <a:prstGeom prst="rect">
            <a:avLst/>
          </a:prstGeom>
          <a:noFill/>
          <a:ln w="28575">
            <a:solidFill>
              <a:srgbClr val="FF0000"/>
            </a:solidFill>
          </a:ln>
        </p:spPr>
        <p:txBody>
          <a:bodyPr wrap="square" rtlCol="0">
            <a:spAutoFit/>
          </a:bodyPr>
          <a:lstStyle/>
          <a:p>
            <a:r>
              <a:rPr lang="zh-TW" altLang="en-US" dirty="0">
                <a:cs typeface="+mn-ea"/>
                <a:sym typeface="+mn-lt"/>
              </a:rPr>
              <a:t>無法評分</a:t>
            </a:r>
            <a:r>
              <a:rPr lang="en-US" altLang="zh-TW" dirty="0">
                <a:cs typeface="+mn-ea"/>
                <a:sym typeface="+mn-lt"/>
              </a:rPr>
              <a:t>ex:</a:t>
            </a:r>
          </a:p>
          <a:p>
            <a:r>
              <a:rPr lang="zh-TW" altLang="en-US" dirty="0">
                <a:cs typeface="+mn-ea"/>
                <a:sym typeface="+mn-lt"/>
              </a:rPr>
              <a:t>英文、數字、標點符號</a:t>
            </a:r>
            <a:r>
              <a:rPr lang="en-US" altLang="zh-TW" dirty="0">
                <a:cs typeface="+mn-ea"/>
                <a:sym typeface="+mn-lt"/>
              </a:rPr>
              <a:t>…</a:t>
            </a:r>
          </a:p>
        </p:txBody>
      </p:sp>
    </p:spTree>
    <p:extLst>
      <p:ext uri="{BB962C8B-B14F-4D97-AF65-F5344CB8AC3E}">
        <p14:creationId xmlns:p14="http://schemas.microsoft.com/office/powerpoint/2010/main" val="284034536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b="1" dirty="0">
                <a:latin typeface="+mn-lt"/>
                <a:ea typeface="+mn-ea"/>
                <a:cs typeface="+mn-ea"/>
                <a:sym typeface="+mn-lt"/>
              </a:rPr>
              <a:t>只保留中文</a:t>
            </a:r>
          </a:p>
        </p:txBody>
      </p:sp>
      <p:pic>
        <p:nvPicPr>
          <p:cNvPr id="3" name="Picture 2"/>
          <p:cNvPicPr>
            <a:picLocks noChangeAspect="1"/>
          </p:cNvPicPr>
          <p:nvPr/>
        </p:nvPicPr>
        <p:blipFill>
          <a:blip r:embed="rId2"/>
          <a:stretch>
            <a:fillRect/>
          </a:stretch>
        </p:blipFill>
        <p:spPr>
          <a:xfrm>
            <a:off x="4072854" y="794552"/>
            <a:ext cx="4138274" cy="5366824"/>
          </a:xfrm>
          <a:prstGeom prst="rect">
            <a:avLst/>
          </a:prstGeom>
        </p:spPr>
      </p:pic>
    </p:spTree>
    <p:extLst>
      <p:ext uri="{BB962C8B-B14F-4D97-AF65-F5344CB8AC3E}">
        <p14:creationId xmlns:p14="http://schemas.microsoft.com/office/powerpoint/2010/main" val="3498600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945</TotalTime>
  <Words>1022</Words>
  <Application>Microsoft Office PowerPoint</Application>
  <PresentationFormat>寬螢幕</PresentationFormat>
  <Paragraphs>152</Paragraphs>
  <Slides>24</Slides>
  <Notes>3</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24</vt:i4>
      </vt:variant>
    </vt:vector>
  </HeadingPairs>
  <TitlesOfParts>
    <vt:vector size="31" baseType="lpstr">
      <vt:lpstr>微軟正黑體</vt:lpstr>
      <vt:lpstr>新細明體</vt:lpstr>
      <vt:lpstr>Arial</vt:lpstr>
      <vt:lpstr>Calibri</vt:lpstr>
      <vt:lpstr>Trebuchet MS</vt:lpstr>
      <vt:lpstr>Wingdings 3</vt:lpstr>
      <vt:lpstr>Facet</vt:lpstr>
      <vt:lpstr>普匯金融專案 社群媒體行為分析-以IG為例</vt:lpstr>
      <vt:lpstr>成果—IG借貸因子</vt:lpstr>
      <vt:lpstr>IG資料獲取步驟</vt:lpstr>
      <vt:lpstr>Step 1: IG資料爬取</vt:lpstr>
      <vt:lpstr>手動爬取的貼文內容(csv檔)</vt:lpstr>
      <vt:lpstr>手動爬取的貼文讚數與留言數(csv檔)</vt:lpstr>
      <vt:lpstr>Step 2: 資料清洗與斷詞 </vt:lpstr>
      <vt:lpstr>爬取內容 CSV轉為TXT</vt:lpstr>
      <vt:lpstr>只保留中文</vt:lpstr>
      <vt:lpstr>只保留中文</vt:lpstr>
      <vt:lpstr>斷詞成果</vt:lpstr>
      <vt:lpstr>整合回CSV檔</vt:lpstr>
      <vt:lpstr>Step 3: 比對正負分並進行加總 (使用普匯詞庫)</vt:lpstr>
      <vt:lpstr>最終資料呈現</vt:lpstr>
      <vt:lpstr>最終資料呈現</vt:lpstr>
      <vt:lpstr>分析與討論</vt:lpstr>
      <vt:lpstr>Correlation</vt:lpstr>
      <vt:lpstr>粉絲數、讚數、留言數</vt:lpstr>
      <vt:lpstr>情緒總分、正分、負分</vt:lpstr>
      <vt:lpstr>情緒總分與用戶的關係</vt:lpstr>
      <vt:lpstr>未來目標</vt:lpstr>
      <vt:lpstr>謝謝大家</vt:lpstr>
      <vt:lpstr>Source Code &amp; Data</vt:lpstr>
      <vt:lpstr>專案分工表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Lin</dc:creator>
  <cp:lastModifiedBy>User</cp:lastModifiedBy>
  <cp:revision>46</cp:revision>
  <dcterms:created xsi:type="dcterms:W3CDTF">2021-06-20T01:38:05Z</dcterms:created>
  <dcterms:modified xsi:type="dcterms:W3CDTF">2021-06-21T13:50:36Z</dcterms:modified>
</cp:coreProperties>
</file>