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2" r:id="rId6"/>
    <p:sldId id="275" r:id="rId7"/>
    <p:sldId id="263" r:id="rId8"/>
    <p:sldId id="272" r:id="rId9"/>
    <p:sldId id="271" r:id="rId10"/>
    <p:sldId id="273" r:id="rId11"/>
    <p:sldId id="27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1" autoAdjust="0"/>
    <p:restoredTop sz="92924" autoAdjust="0"/>
  </p:normalViewPr>
  <p:slideViewPr>
    <p:cSldViewPr snapToGrid="0" snapToObjects="1">
      <p:cViewPr varScale="1">
        <p:scale>
          <a:sx n="55" d="100"/>
          <a:sy n="55" d="100"/>
        </p:scale>
        <p:origin x="72" y="4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96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2902A-18E7-6440-A09B-741E2A2B6D42}" type="datetimeFigureOut">
              <a:rPr lang="es-ES" smtClean="0"/>
              <a:pPr/>
              <a:t>03/06/2019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3E298-198A-E546-ACD6-F2A562A8858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06339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7064A-13DB-A34E-B31E-2D0AF10C5A7A}" type="datetimeFigureOut">
              <a:rPr lang="es-ES" smtClean="0"/>
              <a:pPr/>
              <a:t>03/06/2019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89673-10F7-0841-BA8E-C379F231338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48618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0B9AD6-E4A8-4D55-A4C9-9CC90DFBE86F}" type="slidenum">
              <a:rPr lang="es-ES_tradnl"/>
              <a:pPr/>
              <a:t>1</a:t>
            </a:fld>
            <a:endParaRPr lang="es-ES_tradnl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36370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11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4049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12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21133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13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43106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14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30182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15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67234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16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17604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17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3702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2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7979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3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6669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4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9676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5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1669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7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9603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8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8923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9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2802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10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7803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 userDrawn="1"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ángulo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_tradnl"/>
              <a:t>Haga clic para modificar el estilo de subtítulo del patrón</a:t>
            </a:r>
            <a:endParaRPr kumimoji="0" lang="en-US"/>
          </a:p>
        </p:txBody>
      </p:sp>
      <p:sp>
        <p:nvSpPr>
          <p:cNvPr id="28" name="Marcador de fech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s-ES_tradnl"/>
              <a:t>2017-2018</a:t>
            </a:r>
            <a:endParaRPr lang="en-US"/>
          </a:p>
        </p:txBody>
      </p:sp>
      <p:sp>
        <p:nvSpPr>
          <p:cNvPr id="17" name="Marcador de pie de página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Introduction to Software Engineering</a:t>
            </a:r>
          </a:p>
        </p:txBody>
      </p:sp>
      <p:sp>
        <p:nvSpPr>
          <p:cNvPr id="7" name="Conector recto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ángulo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Marcador de número de diapositiva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‹Nº›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  <p:pic>
        <p:nvPicPr>
          <p:cNvPr id="20" name="Imagen 1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525008" y="5121656"/>
            <a:ext cx="3454400" cy="1270000"/>
          </a:xfrm>
          <a:prstGeom prst="rect">
            <a:avLst/>
          </a:prstGeom>
          <a:ln>
            <a:gradFill flip="none" rotWithShape="1">
              <a:gsLst>
                <a:gs pos="0">
                  <a:schemeClr val="accent1">
                    <a:lumMod val="60000"/>
                    <a:lumOff val="40000"/>
                    <a:alpha val="62000"/>
                  </a:schemeClr>
                </a:gs>
                <a:gs pos="100000">
                  <a:srgbClr val="FFFFFF"/>
                </a:gs>
              </a:gsLst>
              <a:lin ang="5400000" scaled="0"/>
              <a:tileRect/>
            </a:gradFill>
          </a:ln>
        </p:spPr>
      </p:pic>
    </p:spTree>
  </p:cSld>
  <p:clrMapOvr>
    <a:masterClrMapping/>
  </p:clrMapOvr>
  <p:transition advClick="0" advTm="20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Software Engineering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advClick="0" advTm="20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ángulo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ángulo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ángulo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ángulo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ector recto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Software Engineering</a:t>
            </a:r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</p:spTree>
  </p:cSld>
  <p:clrMapOvr>
    <a:masterClrMapping/>
  </p:clrMapOvr>
  <p:transition advClick="0" advTm="20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Software Engineering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Marcador de contenido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_tradnl" dirty="0"/>
              <a:t>Haga clic para modificar el estilo de texto del patrón</a:t>
            </a:r>
          </a:p>
          <a:p>
            <a:pPr lvl="1" eaLnBrk="1" latinLnBrk="0" hangingPunct="1"/>
            <a:r>
              <a:rPr lang="es-ES_tradnl" dirty="0"/>
              <a:t>Segundo nivel</a:t>
            </a:r>
          </a:p>
          <a:p>
            <a:pPr lvl="2" eaLnBrk="1" latinLnBrk="0" hangingPunct="1"/>
            <a:r>
              <a:rPr lang="es-ES_tradnl" dirty="0"/>
              <a:t>Tercer nivel</a:t>
            </a:r>
          </a:p>
          <a:p>
            <a:pPr lvl="3" eaLnBrk="1" latinLnBrk="0" hangingPunct="1"/>
            <a:r>
              <a:rPr lang="es-ES_tradnl" dirty="0"/>
              <a:t>Cuarto nivel</a:t>
            </a:r>
          </a:p>
          <a:p>
            <a:pPr lvl="4" eaLnBrk="1" latinLnBrk="0" hangingPunct="1"/>
            <a:r>
              <a:rPr lang="es-ES_tradnl" dirty="0"/>
              <a:t>Quinto nivel</a:t>
            </a:r>
            <a:endParaRPr kumimoji="0" lang="en-US" dirty="0"/>
          </a:p>
        </p:txBody>
      </p:sp>
      <p:sp>
        <p:nvSpPr>
          <p:cNvPr id="7" name="Marcador de fecha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r>
              <a:rPr lang="es-ES_tradnl"/>
              <a:t>2017-2018</a:t>
            </a:r>
            <a:endParaRPr lang="en-US" dirty="0"/>
          </a:p>
        </p:txBody>
      </p:sp>
    </p:spTree>
  </p:cSld>
  <p:clrMapOvr>
    <a:masterClrMapping/>
  </p:clrMapOvr>
  <p:transition advClick="0" advTm="20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á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ángulo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13" name="Rectángulo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ángulo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Introduction to Software Engineering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s-ES_tradnl"/>
              <a:t>2017-2018</a:t>
            </a:r>
            <a:endParaRPr lang="en-US"/>
          </a:p>
        </p:txBody>
      </p:sp>
      <p:sp>
        <p:nvSpPr>
          <p:cNvPr id="8" name="Conector recto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‹Nº›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</p:spTree>
  </p:cSld>
  <p:clrMapOvr>
    <a:masterClrMapping/>
  </p:clrMapOvr>
  <p:transition advClick="0" advTm="20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r>
              <a:rPr lang="es-ES_tradnl"/>
              <a:t>2017-2018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Software Engineering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Conector recto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Marcador de contenido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12" name="Marcador de contenido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</p:spTree>
  </p:cSld>
  <p:clrMapOvr>
    <a:masterClrMapping/>
  </p:clrMapOvr>
  <p:transition advClick="0" advTm="20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cto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ángulo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ángulo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ángulo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ángulo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ángulo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US"/>
              <a:t>Introduction to Software Engineering</a:t>
            </a:r>
          </a:p>
        </p:txBody>
      </p:sp>
      <p:sp>
        <p:nvSpPr>
          <p:cNvPr id="15" name="Conector recto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Marcador de contenido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26" name="Marcador de contenido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25" name="E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3" name="Título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</p:spTree>
  </p:cSld>
  <p:clrMapOvr>
    <a:masterClrMapping/>
  </p:clrMapOvr>
  <p:transition advClick="0" advTm="20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Software Engineering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advClick="0" advTm="20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ángulo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ángulo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ángulo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ángulo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Software Engineering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advClick="0" advTm="20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á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ángulo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ector recto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Marcador de contenido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3E4AAA4-6363-4581-962D-1ACCC2D600C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1" name="Rectángulo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US"/>
              <a:t>Introduction to Software Engineering</a:t>
            </a:r>
            <a:endParaRPr lang="en-US" dirty="0"/>
          </a:p>
        </p:txBody>
      </p:sp>
    </p:spTree>
  </p:cSld>
  <p:clrMapOvr>
    <a:masterClrMapping/>
  </p:clrMapOvr>
  <p:transition advClick="0" advTm="20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ector recto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ángulo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ángulo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ángulo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_tradnl"/>
              <a:t>Arrastre la imagen al marcador de posición o haga clic en el icono para agregar</a:t>
            </a:r>
            <a:endParaRPr kumimoji="0"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22" name="Rectángulo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r>
              <a:rPr lang="es-ES_tradnl"/>
              <a:t>2017-2018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US"/>
              <a:t>Introduction to Software Engineering</a:t>
            </a:r>
          </a:p>
        </p:txBody>
      </p:sp>
    </p:spTree>
  </p:cSld>
  <p:clrMapOvr>
    <a:masterClrMapping/>
  </p:clrMapOvr>
  <p:transition advClick="0" advTm="20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ángulo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Marcador de fecha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Introduction to Software Engineering</a:t>
            </a:r>
            <a:endParaRPr lang="en-US" dirty="0"/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ector recto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Marcador de número de diapositiva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2" name="Marcador de título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13" name="Marcador de texto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  <a:p>
            <a:pPr lvl="1" eaLnBrk="1" latinLnBrk="0" hangingPunct="1"/>
            <a:r>
              <a:rPr kumimoji="0" lang="es-ES_tradnl"/>
              <a:t>Segundo nivel</a:t>
            </a:r>
          </a:p>
          <a:p>
            <a:pPr lvl="2" eaLnBrk="1" latinLnBrk="0" hangingPunct="1"/>
            <a:r>
              <a:rPr kumimoji="0" lang="es-ES_tradnl"/>
              <a:t>Tercer nivel</a:t>
            </a:r>
          </a:p>
          <a:p>
            <a:pPr lvl="3" eaLnBrk="1" latinLnBrk="0" hangingPunct="1"/>
            <a:r>
              <a:rPr kumimoji="0" lang="es-ES_tradnl"/>
              <a:t>Cuarto nivel</a:t>
            </a:r>
          </a:p>
          <a:p>
            <a:pPr lvl="4" eaLnBrk="1" latinLnBrk="0" hangingPunct="1"/>
            <a:r>
              <a:rPr kumimoji="0" lang="es-ES_tradnl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 advTm="20000"/>
  <p:hf sldNum="0" hdr="0" ftr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err="1"/>
              <a:t>Presentación</a:t>
            </a:r>
            <a:r>
              <a:rPr lang="en-US" noProof="0" dirty="0"/>
              <a:t> de </a:t>
            </a:r>
            <a:r>
              <a:rPr lang="en-US" noProof="0" dirty="0" err="1"/>
              <a:t>proyecto</a:t>
            </a:r>
            <a:r>
              <a:rPr lang="en-US" noProof="0" dirty="0"/>
              <a:t/>
            </a:r>
            <a:br>
              <a:rPr lang="en-US" noProof="0" dirty="0"/>
            </a:br>
            <a:r>
              <a:rPr lang="en-US" dirty="0"/>
              <a:t>&lt;</a:t>
            </a:r>
            <a:r>
              <a:rPr lang="en-US" dirty="0" err="1"/>
              <a:t>MalagaCar</a:t>
            </a:r>
            <a:r>
              <a:rPr lang="en-US" dirty="0"/>
              <a:t>&gt;</a:t>
            </a:r>
            <a:endParaRPr lang="en-US" noProof="0" dirty="0"/>
          </a:p>
        </p:txBody>
      </p:sp>
      <p:sp>
        <p:nvSpPr>
          <p:cNvPr id="2" name="CuadroTexto 1"/>
          <p:cNvSpPr txBox="1"/>
          <p:nvPr/>
        </p:nvSpPr>
        <p:spPr>
          <a:xfrm>
            <a:off x="685800" y="2380856"/>
            <a:ext cx="8173599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s-ES" sz="1500" dirty="0"/>
              <a:t>Equipo: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es-ES" sz="1500" dirty="0"/>
              <a:t>Kevin Nicolás </a:t>
            </a:r>
            <a:r>
              <a:rPr lang="es-ES" sz="1500" dirty="0" err="1"/>
              <a:t>Martellotti</a:t>
            </a:r>
            <a:r>
              <a:rPr lang="es-ES" sz="1500" dirty="0"/>
              <a:t>, jefe de proyecto y programador.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es-ES" sz="1500" dirty="0"/>
              <a:t>Alejandro Díaz Gómez, jefe de proyecto y encargado de pruebas.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es-ES" sz="1500" dirty="0"/>
              <a:t>Ignacio Olivares Lara, documentación y pruebas.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es-ES" sz="1500" dirty="0"/>
              <a:t>José Luis Quiñones Navarro, documentación y programador.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es-ES" sz="1500" dirty="0"/>
              <a:t>Alejandro Gallardo Rodríguez, programador y encargado de pruebas.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es-ES" sz="1500" dirty="0"/>
              <a:t>Alfonso García Gálvez , documentación y encargado de pruebas.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es-ES" sz="1500" dirty="0"/>
              <a:t>Alejandro Postigo Velasco, programador, documentación encargado de pruebas.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es-ES" sz="1500" dirty="0"/>
              <a:t>Francisco Javier Gómez Barroso, jefe de proyecto, documentación.</a:t>
            </a:r>
          </a:p>
        </p:txBody>
      </p:sp>
    </p:spTree>
    <p:extLst>
      <p:ext uri="{BB962C8B-B14F-4D97-AF65-F5344CB8AC3E}">
        <p14:creationId xmlns:p14="http://schemas.microsoft.com/office/powerpoint/2010/main" val="8917896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Modelos</a:t>
            </a:r>
            <a:r>
              <a:rPr lang="en-US" noProof="0" dirty="0"/>
              <a:t> (</a:t>
            </a:r>
            <a:r>
              <a:rPr lang="en-US" noProof="0" dirty="0" err="1"/>
              <a:t>Diagrama</a:t>
            </a:r>
            <a:r>
              <a:rPr lang="en-US" noProof="0" dirty="0"/>
              <a:t> de </a:t>
            </a:r>
            <a:r>
              <a:rPr lang="en-US" noProof="0" dirty="0" err="1"/>
              <a:t>secuencias</a:t>
            </a:r>
            <a:r>
              <a:rPr lang="en-US" noProof="0" dirty="0"/>
              <a:t>)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dirty="0"/>
              <a:t>2018-2019</a:t>
            </a:r>
            <a:endParaRPr lang="en-US" dirty="0"/>
          </a:p>
        </p:txBody>
      </p:sp>
      <p:pic>
        <p:nvPicPr>
          <p:cNvPr id="5" name="Marcador de contenido 4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xmlns="" id="{B7B0BF0B-BBC8-4C25-95F6-9E5C48AEFB7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07" y="1527174"/>
            <a:ext cx="8654374" cy="4877810"/>
          </a:xfrm>
        </p:spPr>
      </p:pic>
    </p:spTree>
    <p:extLst>
      <p:ext uri="{BB962C8B-B14F-4D97-AF65-F5344CB8AC3E}">
        <p14:creationId xmlns:p14="http://schemas.microsoft.com/office/powerpoint/2010/main" val="357775001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Modelos</a:t>
            </a:r>
            <a:r>
              <a:rPr lang="en-US" noProof="0" dirty="0"/>
              <a:t> (</a:t>
            </a:r>
            <a:r>
              <a:rPr lang="en-US" noProof="0" dirty="0" err="1"/>
              <a:t>Diagrama</a:t>
            </a:r>
            <a:r>
              <a:rPr lang="en-US" noProof="0" dirty="0"/>
              <a:t> de </a:t>
            </a:r>
            <a:r>
              <a:rPr lang="en-US" noProof="0" dirty="0" err="1"/>
              <a:t>secuencias</a:t>
            </a:r>
            <a:r>
              <a:rPr lang="en-US" dirty="0"/>
              <a:t>)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dirty="0"/>
              <a:t>2018-2019</a:t>
            </a:r>
            <a:endParaRPr lang="en-US" dirty="0"/>
          </a:p>
        </p:txBody>
      </p:sp>
      <p:pic>
        <p:nvPicPr>
          <p:cNvPr id="6" name="Marcador de contenido 5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xmlns="" id="{61C4CC45-5249-4782-AD7A-95E88C146B9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27" y="1514962"/>
            <a:ext cx="7661249" cy="4890022"/>
          </a:xfrm>
        </p:spPr>
      </p:pic>
    </p:spTree>
    <p:extLst>
      <p:ext uri="{BB962C8B-B14F-4D97-AF65-F5344CB8AC3E}">
        <p14:creationId xmlns:p14="http://schemas.microsoft.com/office/powerpoint/2010/main" val="3993660984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Pruebas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dirty="0"/>
              <a:t>2018-2019</a:t>
            </a:r>
            <a:endParaRPr lang="en-U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xmlns="" id="{71BC8231-3C3A-4FA9-B951-48B728433E95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298" y="1721045"/>
            <a:ext cx="6371404" cy="4305002"/>
          </a:xfrm>
        </p:spPr>
      </p:pic>
    </p:spTree>
    <p:extLst>
      <p:ext uri="{BB962C8B-B14F-4D97-AF65-F5344CB8AC3E}">
        <p14:creationId xmlns:p14="http://schemas.microsoft.com/office/powerpoint/2010/main" val="883702286"/>
      </p:ext>
    </p:extLst>
  </p:cSld>
  <p:clrMapOvr>
    <a:masterClrMapping/>
  </p:clrMapOvr>
  <p:transition advClick="0" advTm="20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Estrategia</a:t>
            </a:r>
            <a:r>
              <a:rPr lang="en-US" noProof="0" dirty="0"/>
              <a:t> y </a:t>
            </a:r>
            <a:r>
              <a:rPr lang="en-US" noProof="0" dirty="0" err="1"/>
              <a:t>herramientas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dirty="0"/>
              <a:t>2018-2019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Ir paso a paso con los previos a la implementación.</a:t>
            </a:r>
          </a:p>
          <a:p>
            <a:endParaRPr lang="es-ES" dirty="0"/>
          </a:p>
          <a:p>
            <a:r>
              <a:rPr lang="es-ES" dirty="0"/>
              <a:t>Trabajar en grupo</a:t>
            </a:r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Herramientas: </a:t>
            </a:r>
            <a:r>
              <a:rPr lang="es-ES" dirty="0" err="1"/>
              <a:t>MagicDraw</a:t>
            </a:r>
            <a:r>
              <a:rPr lang="es-ES" dirty="0"/>
              <a:t>, GitHub, Sinnaps,w3schools, Visual Studio </a:t>
            </a:r>
            <a:r>
              <a:rPr lang="es-ES" dirty="0" err="1"/>
              <a:t>Code</a:t>
            </a:r>
            <a:r>
              <a:rPr lang="es-ES" dirty="0"/>
              <a:t> y Eclipse.</a:t>
            </a:r>
          </a:p>
        </p:txBody>
      </p:sp>
    </p:spTree>
    <p:extLst>
      <p:ext uri="{BB962C8B-B14F-4D97-AF65-F5344CB8AC3E}">
        <p14:creationId xmlns:p14="http://schemas.microsoft.com/office/powerpoint/2010/main" val="1895953281"/>
      </p:ext>
    </p:extLst>
  </p:cSld>
  <p:clrMapOvr>
    <a:masterClrMapping/>
  </p:clrMapOvr>
  <p:transition advClick="0" advTm="20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Modelo</a:t>
            </a:r>
            <a:r>
              <a:rPr lang="en-US" noProof="0" dirty="0"/>
              <a:t> de </a:t>
            </a:r>
            <a:r>
              <a:rPr lang="en-US" noProof="0" dirty="0" err="1"/>
              <a:t>implementación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dirty="0"/>
              <a:t>2018-2019</a:t>
            </a:r>
            <a:endParaRPr lang="en-US" dirty="0"/>
          </a:p>
        </p:txBody>
      </p:sp>
      <p:pic>
        <p:nvPicPr>
          <p:cNvPr id="6" name="Imagen 5" descr="Imagen que contiene captura de pantalla, texto&#10;&#10;Descripción generada automáticamente">
            <a:extLst>
              <a:ext uri="{FF2B5EF4-FFF2-40B4-BE49-F238E27FC236}">
                <a16:creationId xmlns:a16="http://schemas.microsoft.com/office/drawing/2014/main" xmlns="" id="{5962B9F3-7529-4451-B659-A1CDD60833E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69" y="1514006"/>
            <a:ext cx="7305675" cy="474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445742"/>
      </p:ext>
    </p:extLst>
  </p:cSld>
  <p:clrMapOvr>
    <a:masterClrMapping/>
  </p:clrMapOvr>
  <p:transition advClick="0" advTm="20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Despliegue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dirty="0"/>
              <a:t>2018-2019</a:t>
            </a:r>
            <a:endParaRPr lang="en-US" dirty="0"/>
          </a:p>
        </p:txBody>
      </p:sp>
      <p:pic>
        <p:nvPicPr>
          <p:cNvPr id="8" name="Marcador de contenido 7" descr="Imagen que contiene texto&#10;&#10;Descripción generada automáticamente">
            <a:extLst>
              <a:ext uri="{FF2B5EF4-FFF2-40B4-BE49-F238E27FC236}">
                <a16:creationId xmlns:a16="http://schemas.microsoft.com/office/drawing/2014/main" xmlns="" id="{C9AFEADE-7912-49E0-BDAB-B7D368181E6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830" y="1558924"/>
            <a:ext cx="5381468" cy="4846059"/>
          </a:xfrm>
        </p:spPr>
      </p:pic>
    </p:spTree>
    <p:extLst>
      <p:ext uri="{BB962C8B-B14F-4D97-AF65-F5344CB8AC3E}">
        <p14:creationId xmlns:p14="http://schemas.microsoft.com/office/powerpoint/2010/main" val="3040751234"/>
      </p:ext>
    </p:extLst>
  </p:cSld>
  <p:clrMapOvr>
    <a:masterClrMapping/>
  </p:clrMapOvr>
  <p:transition advClick="0" advTm="20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Resultados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dirty="0"/>
              <a:t>2018-2019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Hemos cumplido gran parte de los objetivos iniciales:</a:t>
            </a:r>
          </a:p>
          <a:p>
            <a:r>
              <a:rPr lang="es-ES" dirty="0"/>
              <a:t>Creación de partidas.</a:t>
            </a:r>
          </a:p>
          <a:p>
            <a:r>
              <a:rPr lang="es-ES" dirty="0"/>
              <a:t>Creación de nuevos juegos.</a:t>
            </a:r>
          </a:p>
          <a:p>
            <a:r>
              <a:rPr lang="es-ES" dirty="0"/>
              <a:t>Gestión de personajes.</a:t>
            </a:r>
          </a:p>
          <a:p>
            <a:r>
              <a:rPr lang="es-ES" dirty="0"/>
              <a:t>Uso </a:t>
            </a:r>
            <a:r>
              <a:rPr lang="es-ES"/>
              <a:t>de gadgets</a:t>
            </a:r>
          </a:p>
          <a:p>
            <a:r>
              <a:rPr lang="es-ES"/>
              <a:t>Crear </a:t>
            </a:r>
            <a:r>
              <a:rPr lang="es-ES" dirty="0"/>
              <a:t>software fácil e intuitivo.</a:t>
            </a:r>
          </a:p>
        </p:txBody>
      </p:sp>
    </p:spTree>
    <p:extLst>
      <p:ext uri="{BB962C8B-B14F-4D97-AF65-F5344CB8AC3E}">
        <p14:creationId xmlns:p14="http://schemas.microsoft.com/office/powerpoint/2010/main" val="3595600727"/>
      </p:ext>
    </p:extLst>
  </p:cSld>
  <p:clrMapOvr>
    <a:masterClrMapping/>
  </p:clrMapOvr>
  <p:transition advClick="0" advTm="20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Conclusiones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dirty="0"/>
              <a:t>2018-2019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Con nuestro trabajo hemos conseguido que nuestro proyecto sea fácil, simple y accesible para los usuarios que quieran acceder a nuestro servicio. Y además, </a:t>
            </a:r>
            <a:r>
              <a:rPr lang="es-ES"/>
              <a:t>tenemos disponibles </a:t>
            </a:r>
            <a:r>
              <a:rPr lang="es-ES" dirty="0"/>
              <a:t>diferentes apartados de juegos en base a gustos del consumidor.	El hecho de estar disponible para dispositivos Android permite olvidarse de ir cargando con hojas, libros y poder jugar en cualquier momento y lugar.</a:t>
            </a:r>
          </a:p>
        </p:txBody>
      </p:sp>
    </p:spTree>
    <p:extLst>
      <p:ext uri="{BB962C8B-B14F-4D97-AF65-F5344CB8AC3E}">
        <p14:creationId xmlns:p14="http://schemas.microsoft.com/office/powerpoint/2010/main" val="1051367934"/>
      </p:ext>
    </p:extLst>
  </p:cSld>
  <p:clrMapOvr>
    <a:masterClrMapping/>
  </p:clrMapOvr>
  <p:transition advClick="0" advTm="20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Contenidos</a:t>
            </a:r>
            <a:r>
              <a:rPr lang="en-US" noProof="0" dirty="0"/>
              <a:t> </a:t>
            </a:r>
            <a:r>
              <a:rPr lang="en-US" noProof="0" dirty="0" err="1"/>
              <a:t>recomendados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dirty="0"/>
              <a:t>2018-2019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Introducción </a:t>
            </a:r>
            <a:r>
              <a:rPr lang="mr-IN" dirty="0"/>
              <a:t>–</a:t>
            </a:r>
            <a:r>
              <a:rPr lang="es-ES" dirty="0"/>
              <a:t> El problema</a:t>
            </a:r>
          </a:p>
          <a:p>
            <a:r>
              <a:rPr lang="es-ES" dirty="0"/>
              <a:t>El equipo y el trabajo en equipo</a:t>
            </a:r>
          </a:p>
          <a:p>
            <a:r>
              <a:rPr lang="es-ES" dirty="0"/>
              <a:t>La solución</a:t>
            </a:r>
          </a:p>
          <a:p>
            <a:r>
              <a:rPr lang="es-ES" dirty="0"/>
              <a:t>Actividades de Ing. </a:t>
            </a:r>
            <a:r>
              <a:rPr lang="es-ES" dirty="0" err="1"/>
              <a:t>Sw</a:t>
            </a:r>
            <a:endParaRPr lang="es-ES" dirty="0"/>
          </a:p>
          <a:p>
            <a:pPr lvl="1"/>
            <a:r>
              <a:rPr lang="es-ES" dirty="0"/>
              <a:t>Requisitos</a:t>
            </a:r>
          </a:p>
          <a:p>
            <a:pPr lvl="1"/>
            <a:r>
              <a:rPr lang="es-ES" dirty="0"/>
              <a:t>Arquitectura</a:t>
            </a:r>
          </a:p>
          <a:p>
            <a:pPr lvl="1"/>
            <a:r>
              <a:rPr lang="es-ES" dirty="0"/>
              <a:t>Modelos </a:t>
            </a:r>
          </a:p>
          <a:p>
            <a:pPr lvl="1"/>
            <a:r>
              <a:rPr lang="es-ES" dirty="0"/>
              <a:t>Patrones/Principios</a:t>
            </a:r>
          </a:p>
          <a:p>
            <a:pPr lvl="1"/>
            <a:r>
              <a:rPr lang="es-ES" dirty="0"/>
              <a:t>Pruebas</a:t>
            </a:r>
          </a:p>
          <a:p>
            <a:r>
              <a:rPr lang="es-ES" dirty="0"/>
              <a:t>Desarrollo/Despliegue</a:t>
            </a:r>
          </a:p>
          <a:p>
            <a:pPr lvl="1"/>
            <a:r>
              <a:rPr lang="es-ES" dirty="0"/>
              <a:t>Estrategias y herramientas</a:t>
            </a:r>
          </a:p>
          <a:p>
            <a:pPr lvl="1"/>
            <a:r>
              <a:rPr lang="es-ES" dirty="0"/>
              <a:t>Modelo de Implementación (qué es y qué no es real)</a:t>
            </a:r>
          </a:p>
          <a:p>
            <a:pPr lvl="1"/>
            <a:r>
              <a:rPr lang="es-ES" dirty="0"/>
              <a:t>Despliegue</a:t>
            </a:r>
          </a:p>
          <a:p>
            <a:r>
              <a:rPr lang="es-ES" dirty="0"/>
              <a:t>Resultados</a:t>
            </a:r>
          </a:p>
          <a:p>
            <a:r>
              <a:rPr lang="es-ES" dirty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122955061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Introducción</a:t>
            </a:r>
            <a:r>
              <a:rPr lang="en-US" noProof="0" dirty="0"/>
              <a:t>-El </a:t>
            </a:r>
            <a:r>
              <a:rPr lang="en-US" noProof="0" dirty="0" err="1"/>
              <a:t>problema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dirty="0"/>
              <a:t>2018-2019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Queríamos simplificar la gestión de plantillas de partidas y personajes de juegos de rol.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Prevenir la pérdida o degradación de los registros </a:t>
            </a:r>
            <a:r>
              <a:rPr lang="es-ES" dirty="0" err="1"/>
              <a:t>fisicos</a:t>
            </a:r>
            <a:r>
              <a:rPr lang="es-ES" dirty="0"/>
              <a:t> de reglas, partidas y personajes.</a:t>
            </a:r>
          </a:p>
          <a:p>
            <a:endParaRPr lang="es-ES" dirty="0"/>
          </a:p>
          <a:p>
            <a:r>
              <a:rPr lang="es-ES" dirty="0"/>
              <a:t>Llevar un control sobre cada jugador por parte del máster y así evitar las trampas.</a:t>
            </a:r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623449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El </a:t>
            </a:r>
            <a:r>
              <a:rPr lang="en-US" noProof="0" dirty="0" err="1"/>
              <a:t>equipo</a:t>
            </a:r>
            <a:r>
              <a:rPr lang="en-US" noProof="0" dirty="0"/>
              <a:t> y el </a:t>
            </a:r>
            <a:r>
              <a:rPr lang="en-US" noProof="0" dirty="0" err="1"/>
              <a:t>trabajo</a:t>
            </a:r>
            <a:r>
              <a:rPr lang="en-US" noProof="0" dirty="0"/>
              <a:t> </a:t>
            </a:r>
            <a:r>
              <a:rPr lang="en-US" noProof="0" dirty="0" err="1"/>
              <a:t>en</a:t>
            </a:r>
            <a:r>
              <a:rPr lang="en-US" noProof="0" dirty="0"/>
              <a:t> </a:t>
            </a:r>
            <a:r>
              <a:rPr lang="en-US" noProof="0" dirty="0" err="1"/>
              <a:t>equipo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dirty="0"/>
              <a:t>2018-2019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La comunicación ha sido un poco tediosa, además nuestro casi nulo conocimiento sobre los lenguajes dificultaba la parte de programación del proyecto.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Para poder plantear y organizar el proyecto a lo largo del cuatrimestre nos hemos reunido todos los miembros en varias sesiones(scrum).</a:t>
            </a:r>
          </a:p>
        </p:txBody>
      </p:sp>
    </p:spTree>
    <p:extLst>
      <p:ext uri="{BB962C8B-B14F-4D97-AF65-F5344CB8AC3E}">
        <p14:creationId xmlns:p14="http://schemas.microsoft.com/office/powerpoint/2010/main" val="3853720266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Requisitos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dirty="0"/>
              <a:t>2018-2019</a:t>
            </a:r>
            <a:endParaRPr lang="en-U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974" y="1635368"/>
            <a:ext cx="4227955" cy="437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616836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quarter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20" y="1584203"/>
            <a:ext cx="8086664" cy="4820781"/>
          </a:xfrm>
        </p:spPr>
      </p:pic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dirty="0" smtClean="0"/>
              <a:t>2018-2019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826641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Arquitectura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dirty="0"/>
              <a:t>2018-2019</a:t>
            </a:r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76BCAD53-E064-4069-B89F-4B69F6883685}"/>
              </a:ext>
            </a:extLst>
          </p:cNvPr>
          <p:cNvSpPr txBox="1"/>
          <p:nvPr/>
        </p:nvSpPr>
        <p:spPr>
          <a:xfrm>
            <a:off x="356616" y="1691640"/>
            <a:ext cx="8424672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700" dirty="0"/>
              <a:t>Modelo: responsable de gestionar los datos del sistema y las operaciones asociadas a los datos.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700" dirty="0"/>
              <a:t>Vista: define y gestiona cómo los datos se muestran al usuario (representación visual del modelo).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700" dirty="0"/>
              <a:t>Controlador: responsable de la interacción con el usuario (p.ej. </a:t>
            </a:r>
            <a:r>
              <a:rPr lang="es-ES" sz="2700" dirty="0" err="1"/>
              <a:t>clicks</a:t>
            </a:r>
            <a:r>
              <a:rPr lang="es-ES" sz="2700" dirty="0"/>
              <a:t> de ratón, teclas pulsadas) y de pasar esas interacciones a la Vista y al Modelo.</a:t>
            </a:r>
          </a:p>
        </p:txBody>
      </p:sp>
    </p:spTree>
    <p:extLst>
      <p:ext uri="{BB962C8B-B14F-4D97-AF65-F5344CB8AC3E}">
        <p14:creationId xmlns:p14="http://schemas.microsoft.com/office/powerpoint/2010/main" val="1056896020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Modelos</a:t>
            </a:r>
            <a:r>
              <a:rPr lang="en-US" noProof="0" dirty="0"/>
              <a:t> (</a:t>
            </a:r>
            <a:r>
              <a:rPr lang="en-US" noProof="0" dirty="0" err="1"/>
              <a:t>Diagrama</a:t>
            </a:r>
            <a:r>
              <a:rPr lang="en-US" noProof="0" dirty="0"/>
              <a:t> de </a:t>
            </a:r>
            <a:r>
              <a:rPr lang="en-US" noProof="0" dirty="0" err="1"/>
              <a:t>clases</a:t>
            </a:r>
            <a:r>
              <a:rPr lang="en-US" noProof="0" dirty="0"/>
              <a:t>)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dirty="0"/>
              <a:t>2018-2019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64" y="873107"/>
            <a:ext cx="7246576" cy="5531877"/>
          </a:xfrm>
        </p:spPr>
      </p:pic>
    </p:spTree>
    <p:extLst>
      <p:ext uri="{BB962C8B-B14F-4D97-AF65-F5344CB8AC3E}">
        <p14:creationId xmlns:p14="http://schemas.microsoft.com/office/powerpoint/2010/main" val="1263918522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Modelos</a:t>
            </a:r>
            <a:r>
              <a:rPr lang="en-US" noProof="0" dirty="0"/>
              <a:t> (</a:t>
            </a:r>
            <a:r>
              <a:rPr lang="en-US" noProof="0" dirty="0" err="1"/>
              <a:t>Casos</a:t>
            </a:r>
            <a:r>
              <a:rPr lang="en-US" noProof="0" dirty="0"/>
              <a:t> de </a:t>
            </a:r>
            <a:r>
              <a:rPr lang="en-US" noProof="0" dirty="0" err="1"/>
              <a:t>uso</a:t>
            </a:r>
            <a:r>
              <a:rPr lang="en-US" noProof="0" dirty="0"/>
              <a:t>)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dirty="0"/>
              <a:t>2018-2019</a:t>
            </a:r>
            <a:endParaRPr lang="en-US" dirty="0"/>
          </a:p>
        </p:txBody>
      </p:sp>
      <p:pic>
        <p:nvPicPr>
          <p:cNvPr id="6" name="Marcador de contenido 5" descr="Imagen que contiene mapa, texto&#10;&#10;Descripción generada automáticamente">
            <a:extLst>
              <a:ext uri="{FF2B5EF4-FFF2-40B4-BE49-F238E27FC236}">
                <a16:creationId xmlns:a16="http://schemas.microsoft.com/office/drawing/2014/main" xmlns="" id="{AB467955-BA04-4A39-8E9A-881DBA659CF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02" y="1591376"/>
            <a:ext cx="8686250" cy="4813608"/>
          </a:xfrm>
        </p:spPr>
      </p:pic>
    </p:spTree>
    <p:extLst>
      <p:ext uri="{BB962C8B-B14F-4D97-AF65-F5344CB8AC3E}">
        <p14:creationId xmlns:p14="http://schemas.microsoft.com/office/powerpoint/2010/main" val="1625765423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ívico">
  <a:themeElements>
    <a:clrScheme name="Cívico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ívico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ívico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11023</TotalTime>
  <Words>465</Words>
  <Application>Microsoft Office PowerPoint</Application>
  <PresentationFormat>Presentación en pantalla (4:3)</PresentationFormat>
  <Paragraphs>102</Paragraphs>
  <Slides>17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4" baseType="lpstr">
      <vt:lpstr>Arial</vt:lpstr>
      <vt:lpstr>Calibri</vt:lpstr>
      <vt:lpstr>Georgia</vt:lpstr>
      <vt:lpstr>Mangal</vt:lpstr>
      <vt:lpstr>Wingdings</vt:lpstr>
      <vt:lpstr>Wingdings 2</vt:lpstr>
      <vt:lpstr>Cívico</vt:lpstr>
      <vt:lpstr>Presentación de proyecto &lt;MalagaCar&gt;</vt:lpstr>
      <vt:lpstr>Contenidos recomendados</vt:lpstr>
      <vt:lpstr>Introducción-El problema</vt:lpstr>
      <vt:lpstr>El equipo y el trabajo en equipo</vt:lpstr>
      <vt:lpstr>Requisitos</vt:lpstr>
      <vt:lpstr>Presentación de PowerPoint</vt:lpstr>
      <vt:lpstr>Arquitectura</vt:lpstr>
      <vt:lpstr>Modelos (Diagrama de clases)</vt:lpstr>
      <vt:lpstr>Modelos (Casos de uso)</vt:lpstr>
      <vt:lpstr>Modelos (Diagrama de secuencias)</vt:lpstr>
      <vt:lpstr>Modelos (Diagrama de secuencias)</vt:lpstr>
      <vt:lpstr>Pruebas</vt:lpstr>
      <vt:lpstr>Estrategia y herramientas</vt:lpstr>
      <vt:lpstr>Modelo de implementación</vt:lpstr>
      <vt:lpstr>Despliegue</vt:lpstr>
      <vt:lpstr>Resultados</vt:lpstr>
      <vt:lpstr>Conclusiones</vt:lpstr>
    </vt:vector>
  </TitlesOfParts>
  <Company>uma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Antonio</dc:creator>
  <cp:lastModifiedBy>Rocio Gonzalez Garcia</cp:lastModifiedBy>
  <cp:revision>209</cp:revision>
  <cp:lastPrinted>2018-03-05T07:33:08Z</cp:lastPrinted>
  <dcterms:created xsi:type="dcterms:W3CDTF">2013-02-21T17:50:16Z</dcterms:created>
  <dcterms:modified xsi:type="dcterms:W3CDTF">2019-06-03T18:21:58Z</dcterms:modified>
</cp:coreProperties>
</file>