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7" r:id="rId5"/>
    <p:sldId id="259" r:id="rId6"/>
    <p:sldId id="261" r:id="rId7"/>
    <p:sldId id="263" r:id="rId8"/>
    <p:sldId id="264" r:id="rId9"/>
    <p:sldId id="267" r:id="rId10"/>
    <p:sldId id="268" r:id="rId11"/>
    <p:sldId id="271" r:id="rId12"/>
    <p:sldId id="269"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45" d="100"/>
          <a:sy n="45" d="100"/>
        </p:scale>
        <p:origin x="72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2088811" y="203200"/>
            <a:ext cx="7971488" cy="6451600"/>
          </a:xfrm>
          <a:prstGeom prst="rect">
            <a:avLst/>
          </a:prstGeom>
          <a:noFill/>
          <a:ln>
            <a:noFill/>
          </a:ln>
        </p:spPr>
      </p:pic>
      <p:sp>
        <p:nvSpPr>
          <p:cNvPr id="11" name="Google Shape;11;p2"/>
          <p:cNvSpPr txBox="1">
            <a:spLocks noGrp="1"/>
          </p:cNvSpPr>
          <p:nvPr>
            <p:ph type="ctrTitle"/>
          </p:nvPr>
        </p:nvSpPr>
        <p:spPr>
          <a:xfrm>
            <a:off x="3097767" y="1057467"/>
            <a:ext cx="5996400" cy="47432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rPr lang="es-ES"/>
              <a:t>Haga clic para modificar el estilo de título del patrón</a:t>
            </a:r>
            <a:endParaRPr/>
          </a:p>
        </p:txBody>
      </p:sp>
      <p:grpSp>
        <p:nvGrpSpPr>
          <p:cNvPr id="12" name="Google Shape;12;p2"/>
          <p:cNvGrpSpPr/>
          <p:nvPr/>
        </p:nvGrpSpPr>
        <p:grpSpPr>
          <a:xfrm>
            <a:off x="9878353" y="3454833"/>
            <a:ext cx="2254143" cy="2912608"/>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232140" y="4021791"/>
            <a:ext cx="2081411" cy="2351797"/>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31908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918EB-F586-4778-86A3-4410A5F46204}" type="slidenum">
              <a:rPr lang="es-BO" smtClean="0"/>
              <a:t>‹Nº›</a:t>
            </a:fld>
            <a:endParaRPr lang="es-BO"/>
          </a:p>
        </p:txBody>
      </p:sp>
      <p:grpSp>
        <p:nvGrpSpPr>
          <p:cNvPr id="160" name="Google Shape;160;p11"/>
          <p:cNvGrpSpPr/>
          <p:nvPr/>
        </p:nvGrpSpPr>
        <p:grpSpPr>
          <a:xfrm>
            <a:off x="439718" y="5441601"/>
            <a:ext cx="11312559" cy="1389012"/>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644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918EB-F586-4778-86A3-4410A5F46204}" type="slidenum">
              <a:rPr lang="es-BO" smtClean="0"/>
              <a:t>‹Nº›</a:t>
            </a:fld>
            <a:endParaRPr lang="es-BO"/>
          </a:p>
        </p:txBody>
      </p:sp>
    </p:spTree>
    <p:extLst>
      <p:ext uri="{BB962C8B-B14F-4D97-AF65-F5344CB8AC3E}">
        <p14:creationId xmlns:p14="http://schemas.microsoft.com/office/powerpoint/2010/main" val="478706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E8219-F68C-4244-882B-0AECC500FC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9079367C-88AF-4D11-A99F-8B3C9FBE9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B1BBF966-D11C-4418-81F9-1D21DBC64AA1}"/>
              </a:ext>
            </a:extLst>
          </p:cNvPr>
          <p:cNvSpPr>
            <a:spLocks noGrp="1"/>
          </p:cNvSpPr>
          <p:nvPr>
            <p:ph type="dt" sz="half" idx="10"/>
          </p:nvPr>
        </p:nvSpPr>
        <p:spPr/>
        <p:txBody>
          <a:bodyPr/>
          <a:lstStyle/>
          <a:p>
            <a:fld id="{5232A092-B271-49D5-9F1B-F753F243D068}" type="datetimeFigureOut">
              <a:rPr lang="es-BO" smtClean="0"/>
              <a:t>28/11/2022</a:t>
            </a:fld>
            <a:endParaRPr lang="es-BO"/>
          </a:p>
        </p:txBody>
      </p:sp>
      <p:sp>
        <p:nvSpPr>
          <p:cNvPr id="5" name="Marcador de pie de página 4">
            <a:extLst>
              <a:ext uri="{FF2B5EF4-FFF2-40B4-BE49-F238E27FC236}">
                <a16:creationId xmlns:a16="http://schemas.microsoft.com/office/drawing/2014/main" id="{3673E798-36F7-41F4-A279-2173E6D5D635}"/>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A07ECEF6-1B84-48DF-A5CD-10E805A69EAF}"/>
              </a:ext>
            </a:extLst>
          </p:cNvPr>
          <p:cNvSpPr>
            <a:spLocks noGrp="1"/>
          </p:cNvSpPr>
          <p:nvPr>
            <p:ph type="sldNum" sz="quarter" idx="12"/>
          </p:nvPr>
        </p:nvSpPr>
        <p:spPr/>
        <p:txBody>
          <a:bodyPr/>
          <a:lstStyle/>
          <a:p>
            <a:fld id="{A27918EB-F586-4778-86A3-4410A5F46204}" type="slidenum">
              <a:rPr lang="es-BO" smtClean="0"/>
              <a:t>‹Nº›</a:t>
            </a:fld>
            <a:endParaRPr lang="es-BO"/>
          </a:p>
        </p:txBody>
      </p:sp>
    </p:spTree>
    <p:extLst>
      <p:ext uri="{BB962C8B-B14F-4D97-AF65-F5344CB8AC3E}">
        <p14:creationId xmlns:p14="http://schemas.microsoft.com/office/powerpoint/2010/main" val="329334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0"/>
        <p:cNvGrpSpPr/>
        <p:nvPr/>
      </p:nvGrpSpPr>
      <p:grpSpPr>
        <a:xfrm>
          <a:off x="0" y="0"/>
          <a:ext cx="0" cy="0"/>
          <a:chOff x="0" y="0"/>
          <a:chExt cx="0" cy="0"/>
        </a:xfrm>
      </p:grpSpPr>
      <p:grpSp>
        <p:nvGrpSpPr>
          <p:cNvPr id="31" name="Google Shape;31;p3"/>
          <p:cNvGrpSpPr/>
          <p:nvPr/>
        </p:nvGrpSpPr>
        <p:grpSpPr>
          <a:xfrm>
            <a:off x="9898259" y="3731649"/>
            <a:ext cx="2157259" cy="2438739"/>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9" name="Google Shape;39;p3"/>
          <p:cNvGrpSpPr/>
          <p:nvPr/>
        </p:nvGrpSpPr>
        <p:grpSpPr>
          <a:xfrm>
            <a:off x="313319" y="3786651"/>
            <a:ext cx="2180716" cy="2377589"/>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9" name="Google Shape;49;p3"/>
          <p:cNvPicPr preferRelativeResize="0"/>
          <p:nvPr/>
        </p:nvPicPr>
        <p:blipFill>
          <a:blip r:embed="rId4">
            <a:alphaModFix/>
          </a:blip>
          <a:stretch>
            <a:fillRect/>
          </a:stretch>
        </p:blipFill>
        <p:spPr>
          <a:xfrm>
            <a:off x="2088811" y="203200"/>
            <a:ext cx="7971488" cy="6451600"/>
          </a:xfrm>
          <a:prstGeom prst="rect">
            <a:avLst/>
          </a:prstGeom>
          <a:noFill/>
          <a:ln>
            <a:noFill/>
          </a:ln>
        </p:spPr>
      </p:pic>
      <p:sp>
        <p:nvSpPr>
          <p:cNvPr id="50" name="Google Shape;50;p3"/>
          <p:cNvSpPr txBox="1">
            <a:spLocks noGrp="1"/>
          </p:cNvSpPr>
          <p:nvPr>
            <p:ph type="ctrTitle"/>
          </p:nvPr>
        </p:nvSpPr>
        <p:spPr>
          <a:xfrm>
            <a:off x="3110200" y="2489633"/>
            <a:ext cx="5971600" cy="13436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51" name="Google Shape;51;p3"/>
          <p:cNvSpPr txBox="1">
            <a:spLocks noGrp="1"/>
          </p:cNvSpPr>
          <p:nvPr>
            <p:ph type="subTitle" idx="1"/>
          </p:nvPr>
        </p:nvSpPr>
        <p:spPr>
          <a:xfrm>
            <a:off x="3110200" y="3962367"/>
            <a:ext cx="5971600" cy="4060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1067"/>
              </a:spcBef>
              <a:spcAft>
                <a:spcPts val="0"/>
              </a:spcAft>
              <a:buClr>
                <a:schemeClr val="dk2"/>
              </a:buClr>
              <a:buSzPts val="1800"/>
              <a:buNone/>
              <a:defRPr sz="2400">
                <a:solidFill>
                  <a:schemeClr val="dk2"/>
                </a:solidFill>
              </a:defRPr>
            </a:lvl2pPr>
            <a:lvl3pPr lvl="2" algn="ctr" rtl="0">
              <a:spcBef>
                <a:spcPts val="1067"/>
              </a:spcBef>
              <a:spcAft>
                <a:spcPts val="0"/>
              </a:spcAft>
              <a:buClr>
                <a:schemeClr val="dk2"/>
              </a:buClr>
              <a:buSzPts val="1800"/>
              <a:buNone/>
              <a:defRPr sz="2400">
                <a:solidFill>
                  <a:schemeClr val="dk2"/>
                </a:solidFill>
              </a:defRPr>
            </a:lvl3pPr>
            <a:lvl4pPr lvl="3" algn="ctr" rtl="0">
              <a:spcBef>
                <a:spcPts val="1067"/>
              </a:spcBef>
              <a:spcAft>
                <a:spcPts val="0"/>
              </a:spcAft>
              <a:buClr>
                <a:schemeClr val="dk2"/>
              </a:buClr>
              <a:buSzPts val="1800"/>
              <a:buNone/>
              <a:defRPr sz="2400">
                <a:solidFill>
                  <a:schemeClr val="dk2"/>
                </a:solidFill>
              </a:defRPr>
            </a:lvl4pPr>
            <a:lvl5pPr lvl="4" algn="ctr" rtl="0">
              <a:spcBef>
                <a:spcPts val="1067"/>
              </a:spcBef>
              <a:spcAft>
                <a:spcPts val="0"/>
              </a:spcAft>
              <a:buClr>
                <a:schemeClr val="dk2"/>
              </a:buClr>
              <a:buSzPts val="1800"/>
              <a:buNone/>
              <a:defRPr sz="2400">
                <a:solidFill>
                  <a:schemeClr val="dk2"/>
                </a:solidFill>
              </a:defRPr>
            </a:lvl5pPr>
            <a:lvl6pPr lvl="5" algn="ctr" rtl="0">
              <a:spcBef>
                <a:spcPts val="1067"/>
              </a:spcBef>
              <a:spcAft>
                <a:spcPts val="0"/>
              </a:spcAft>
              <a:buClr>
                <a:schemeClr val="dk2"/>
              </a:buClr>
              <a:buSzPts val="1800"/>
              <a:buNone/>
              <a:defRPr sz="2400">
                <a:solidFill>
                  <a:schemeClr val="dk2"/>
                </a:solidFill>
              </a:defRPr>
            </a:lvl6pPr>
            <a:lvl7pPr lvl="6" algn="ctr" rtl="0">
              <a:spcBef>
                <a:spcPts val="1067"/>
              </a:spcBef>
              <a:spcAft>
                <a:spcPts val="0"/>
              </a:spcAft>
              <a:buClr>
                <a:schemeClr val="dk2"/>
              </a:buClr>
              <a:buSzPts val="1800"/>
              <a:buNone/>
              <a:defRPr sz="2400">
                <a:solidFill>
                  <a:schemeClr val="dk2"/>
                </a:solidFill>
              </a:defRPr>
            </a:lvl7pPr>
            <a:lvl8pPr lvl="7" algn="ctr" rtl="0">
              <a:spcBef>
                <a:spcPts val="1067"/>
              </a:spcBef>
              <a:spcAft>
                <a:spcPts val="0"/>
              </a:spcAft>
              <a:buClr>
                <a:schemeClr val="dk2"/>
              </a:buClr>
              <a:buSzPts val="1800"/>
              <a:buNone/>
              <a:defRPr sz="2400">
                <a:solidFill>
                  <a:schemeClr val="dk2"/>
                </a:solidFill>
              </a:defRPr>
            </a:lvl8pPr>
            <a:lvl9pPr lvl="8" algn="ctr" rtl="0">
              <a:spcBef>
                <a:spcPts val="1067"/>
              </a:spcBef>
              <a:spcAft>
                <a:spcPts val="1067"/>
              </a:spcAft>
              <a:buClr>
                <a:schemeClr val="dk2"/>
              </a:buClr>
              <a:buSzPts val="1800"/>
              <a:buNone/>
              <a:defRPr sz="2400">
                <a:solidFill>
                  <a:schemeClr val="dk2"/>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256799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899351" y="367626"/>
            <a:ext cx="6343231" cy="6069281"/>
          </a:xfrm>
          <a:prstGeom prst="rect">
            <a:avLst/>
          </a:prstGeom>
          <a:noFill/>
          <a:ln>
            <a:noFill/>
          </a:ln>
        </p:spPr>
      </p:pic>
      <p:sp>
        <p:nvSpPr>
          <p:cNvPr id="54" name="Google Shape;54;p4"/>
          <p:cNvSpPr txBox="1">
            <a:spLocks noGrp="1"/>
          </p:cNvSpPr>
          <p:nvPr>
            <p:ph type="body" idx="1"/>
          </p:nvPr>
        </p:nvSpPr>
        <p:spPr>
          <a:xfrm>
            <a:off x="2428867" y="1352600"/>
            <a:ext cx="4896000" cy="4152800"/>
          </a:xfrm>
          <a:prstGeom prst="rect">
            <a:avLst/>
          </a:prstGeom>
        </p:spPr>
        <p:txBody>
          <a:bodyPr spcFirstLastPara="1" wrap="square" lIns="0" tIns="0" rIns="0" bIns="0" anchor="ctr" anchorCtr="0">
            <a:noAutofit/>
          </a:bodyPr>
          <a:lstStyle>
            <a:lvl1pPr marL="609585" lvl="0" indent="-474121" algn="ctr" rtl="0">
              <a:spcBef>
                <a:spcPts val="0"/>
              </a:spcBef>
              <a:spcAft>
                <a:spcPts val="0"/>
              </a:spcAft>
              <a:buClr>
                <a:schemeClr val="dk1"/>
              </a:buClr>
              <a:buSzPts val="2000"/>
              <a:buChar char="➜"/>
              <a:defRPr i="1">
                <a:solidFill>
                  <a:schemeClr val="dk1"/>
                </a:solidFill>
              </a:defRPr>
            </a:lvl1pPr>
            <a:lvl2pPr marL="1219170" lvl="1" indent="-507987" algn="ctr" rtl="0">
              <a:spcBef>
                <a:spcPts val="1067"/>
              </a:spcBef>
              <a:spcAft>
                <a:spcPts val="0"/>
              </a:spcAft>
              <a:buClr>
                <a:schemeClr val="dk1"/>
              </a:buClr>
              <a:buSzPts val="2400"/>
              <a:buChar char="-"/>
              <a:defRPr i="1">
                <a:solidFill>
                  <a:schemeClr val="dk1"/>
                </a:solidFill>
              </a:defRPr>
            </a:lvl2pPr>
            <a:lvl3pPr marL="1828754" lvl="2" indent="-507987" algn="ctr" rtl="0">
              <a:spcBef>
                <a:spcPts val="1067"/>
              </a:spcBef>
              <a:spcAft>
                <a:spcPts val="0"/>
              </a:spcAft>
              <a:buClr>
                <a:schemeClr val="dk1"/>
              </a:buClr>
              <a:buSzPts val="2400"/>
              <a:buChar char="-"/>
              <a:defRPr i="1">
                <a:solidFill>
                  <a:schemeClr val="dk1"/>
                </a:solidFill>
              </a:defRPr>
            </a:lvl3pPr>
            <a:lvl4pPr marL="2438339" lvl="3" indent="-507987" algn="ctr" rtl="0">
              <a:spcBef>
                <a:spcPts val="1067"/>
              </a:spcBef>
              <a:spcAft>
                <a:spcPts val="0"/>
              </a:spcAft>
              <a:buClr>
                <a:schemeClr val="dk1"/>
              </a:buClr>
              <a:buSzPts val="2400"/>
              <a:buChar char="-"/>
              <a:defRPr i="1">
                <a:solidFill>
                  <a:schemeClr val="dk1"/>
                </a:solidFill>
              </a:defRPr>
            </a:lvl4pPr>
            <a:lvl5pPr marL="3047924" lvl="4" indent="-507987" algn="ctr" rtl="0">
              <a:spcBef>
                <a:spcPts val="1067"/>
              </a:spcBef>
              <a:spcAft>
                <a:spcPts val="0"/>
              </a:spcAft>
              <a:buClr>
                <a:schemeClr val="dk1"/>
              </a:buClr>
              <a:buSzPts val="2400"/>
              <a:buChar char="-"/>
              <a:defRPr i="1">
                <a:solidFill>
                  <a:schemeClr val="dk1"/>
                </a:solidFill>
              </a:defRPr>
            </a:lvl5pPr>
            <a:lvl6pPr marL="3657509" lvl="5" indent="-507987" algn="ctr" rtl="0">
              <a:spcBef>
                <a:spcPts val="1067"/>
              </a:spcBef>
              <a:spcAft>
                <a:spcPts val="0"/>
              </a:spcAft>
              <a:buClr>
                <a:schemeClr val="dk1"/>
              </a:buClr>
              <a:buSzPts val="2400"/>
              <a:buChar char="-"/>
              <a:defRPr i="1">
                <a:solidFill>
                  <a:schemeClr val="dk1"/>
                </a:solidFill>
              </a:defRPr>
            </a:lvl6pPr>
            <a:lvl7pPr marL="4267093" lvl="6" indent="-507987" algn="ctr" rtl="0">
              <a:spcBef>
                <a:spcPts val="1067"/>
              </a:spcBef>
              <a:spcAft>
                <a:spcPts val="0"/>
              </a:spcAft>
              <a:buClr>
                <a:schemeClr val="dk1"/>
              </a:buClr>
              <a:buSzPts val="2400"/>
              <a:buChar char="●"/>
              <a:defRPr i="1">
                <a:solidFill>
                  <a:schemeClr val="dk1"/>
                </a:solidFill>
              </a:defRPr>
            </a:lvl7pPr>
            <a:lvl8pPr marL="4876678" lvl="7" indent="-507987" algn="ctr" rtl="0">
              <a:spcBef>
                <a:spcPts val="1067"/>
              </a:spcBef>
              <a:spcAft>
                <a:spcPts val="0"/>
              </a:spcAft>
              <a:buClr>
                <a:schemeClr val="dk1"/>
              </a:buClr>
              <a:buSzPts val="2400"/>
              <a:buChar char="○"/>
              <a:defRPr i="1">
                <a:solidFill>
                  <a:schemeClr val="dk1"/>
                </a:solidFill>
              </a:defRPr>
            </a:lvl8pPr>
            <a:lvl9pPr marL="5486263" lvl="8" indent="-507987" algn="ctr" rtl="0">
              <a:spcBef>
                <a:spcPts val="1067"/>
              </a:spcBef>
              <a:spcAft>
                <a:spcPts val="1067"/>
              </a:spcAft>
              <a:buClr>
                <a:schemeClr val="dk1"/>
              </a:buClr>
              <a:buSzPts val="2400"/>
              <a:buChar char="■"/>
              <a:defRPr i="1">
                <a:solidFill>
                  <a:schemeClr val="dk1"/>
                </a:solidFill>
              </a:defRPr>
            </a:lvl9pPr>
          </a:lstStyle>
          <a:p>
            <a:pPr lvl="0"/>
            <a:r>
              <a:rPr lang="es-ES"/>
              <a:t>Editar los estilos de texto del patrón</a:t>
            </a:r>
          </a:p>
        </p:txBody>
      </p:sp>
      <p:sp>
        <p:nvSpPr>
          <p:cNvPr id="55" name="Google Shape;55;p4"/>
          <p:cNvSpPr txBox="1"/>
          <p:nvPr/>
        </p:nvSpPr>
        <p:spPr>
          <a:xfrm>
            <a:off x="3572000" y="36762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dk1"/>
                </a:solidFill>
                <a:latin typeface="Walter Turncoat"/>
                <a:ea typeface="Walter Turncoat"/>
                <a:cs typeface="Walter Turncoat"/>
                <a:sym typeface="Walter Turncoat"/>
              </a:rPr>
              <a:t>“</a:t>
            </a:r>
            <a:endParaRPr sz="12800">
              <a:solidFill>
                <a:schemeClr val="dk1"/>
              </a:solidFill>
              <a:latin typeface="Walter Turncoat"/>
              <a:ea typeface="Walter Turncoat"/>
              <a:cs typeface="Walter Turncoat"/>
              <a:sym typeface="Walter Turncoat"/>
            </a:endParaRPr>
          </a:p>
        </p:txBody>
      </p:sp>
      <p:sp>
        <p:nvSpPr>
          <p:cNvPr id="56" name="Google Shape;56;p4"/>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918EB-F586-4778-86A3-4410A5F46204}" type="slidenum">
              <a:rPr lang="es-BO" smtClean="0"/>
              <a:t>‹Nº›</a:t>
            </a:fld>
            <a:endParaRPr lang="es-BO"/>
          </a:p>
        </p:txBody>
      </p:sp>
      <p:grpSp>
        <p:nvGrpSpPr>
          <p:cNvPr id="57" name="Google Shape;57;p4"/>
          <p:cNvGrpSpPr/>
          <p:nvPr/>
        </p:nvGrpSpPr>
        <p:grpSpPr>
          <a:xfrm>
            <a:off x="8103128" y="3228701"/>
            <a:ext cx="2203449" cy="292263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4000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68" name="Google Shape;68;p5"/>
          <p:cNvSpPr txBox="1">
            <a:spLocks noGrp="1"/>
          </p:cNvSpPr>
          <p:nvPr>
            <p:ph type="title"/>
          </p:nvPr>
        </p:nvSpPr>
        <p:spPr>
          <a:xfrm>
            <a:off x="730833" y="790833"/>
            <a:ext cx="8222800" cy="528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r>
              <a:rPr lang="es-ES"/>
              <a:t>Haga clic para modificar el estilo de título del patrón</a:t>
            </a:r>
            <a:endParaRPr/>
          </a:p>
        </p:txBody>
      </p:sp>
      <p:sp>
        <p:nvSpPr>
          <p:cNvPr id="69" name="Google Shape;69;p5"/>
          <p:cNvSpPr txBox="1">
            <a:spLocks noGrp="1"/>
          </p:cNvSpPr>
          <p:nvPr>
            <p:ph type="body" idx="1"/>
          </p:nvPr>
        </p:nvSpPr>
        <p:spPr>
          <a:xfrm>
            <a:off x="730833" y="1695467"/>
            <a:ext cx="8222800" cy="43972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s-ES"/>
              <a:t>Editar los estilos de texto del patrón</a:t>
            </a:r>
          </a:p>
        </p:txBody>
      </p:sp>
      <p:sp>
        <p:nvSpPr>
          <p:cNvPr id="70" name="Google Shape;70;p5"/>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918EB-F586-4778-86A3-4410A5F46204}" type="slidenum">
              <a:rPr lang="es-BO" smtClean="0"/>
              <a:t>‹Nº›</a:t>
            </a:fld>
            <a:endParaRPr lang="es-BO"/>
          </a:p>
        </p:txBody>
      </p:sp>
      <p:grpSp>
        <p:nvGrpSpPr>
          <p:cNvPr id="71" name="Google Shape;71;p5"/>
          <p:cNvGrpSpPr/>
          <p:nvPr/>
        </p:nvGrpSpPr>
        <p:grpSpPr>
          <a:xfrm>
            <a:off x="9802133" y="3711566"/>
            <a:ext cx="2151784" cy="2373097"/>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5157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5857417" y="1181100"/>
            <a:ext cx="4804667" cy="4984765"/>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529917" y="1752601"/>
            <a:ext cx="4804667" cy="4718068"/>
          </a:xfrm>
          <a:prstGeom prst="rect">
            <a:avLst/>
          </a:prstGeom>
          <a:noFill/>
          <a:ln>
            <a:noFill/>
          </a:ln>
        </p:spPr>
      </p:pic>
      <p:sp>
        <p:nvSpPr>
          <p:cNvPr id="82" name="Google Shape;82;p6"/>
          <p:cNvSpPr txBox="1">
            <a:spLocks noGrp="1"/>
          </p:cNvSpPr>
          <p:nvPr>
            <p:ph type="title"/>
          </p:nvPr>
        </p:nvSpPr>
        <p:spPr>
          <a:xfrm>
            <a:off x="1984600" y="324100"/>
            <a:ext cx="8222800" cy="5284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s-ES"/>
              <a:t>Haga clic para modificar el estilo de título del patrón</a:t>
            </a:r>
            <a:endParaRPr/>
          </a:p>
        </p:txBody>
      </p:sp>
      <p:sp>
        <p:nvSpPr>
          <p:cNvPr id="83" name="Google Shape;83;p6"/>
          <p:cNvSpPr txBox="1">
            <a:spLocks noGrp="1"/>
          </p:cNvSpPr>
          <p:nvPr>
            <p:ph type="body" idx="1"/>
          </p:nvPr>
        </p:nvSpPr>
        <p:spPr>
          <a:xfrm>
            <a:off x="2257433" y="2157867"/>
            <a:ext cx="3346400" cy="3852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s-ES"/>
              <a:t>Editar los estilos de texto del patrón</a:t>
            </a:r>
          </a:p>
        </p:txBody>
      </p:sp>
      <p:sp>
        <p:nvSpPr>
          <p:cNvPr id="84" name="Google Shape;84;p6"/>
          <p:cNvSpPr txBox="1">
            <a:spLocks noGrp="1"/>
          </p:cNvSpPr>
          <p:nvPr>
            <p:ph type="body" idx="2"/>
          </p:nvPr>
        </p:nvSpPr>
        <p:spPr>
          <a:xfrm>
            <a:off x="6586565" y="1751467"/>
            <a:ext cx="3346400" cy="3852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s-ES"/>
              <a:t>Editar los estilos de texto del patrón</a:t>
            </a:r>
          </a:p>
        </p:txBody>
      </p:sp>
      <p:sp>
        <p:nvSpPr>
          <p:cNvPr id="85" name="Google Shape;85;p6"/>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918EB-F586-4778-86A3-4410A5F46204}" type="slidenum">
              <a:rPr lang="es-BO" smtClean="0"/>
              <a:t>‹Nº›</a:t>
            </a:fld>
            <a:endParaRPr lang="es-BO"/>
          </a:p>
        </p:txBody>
      </p:sp>
      <p:grpSp>
        <p:nvGrpSpPr>
          <p:cNvPr id="86" name="Google Shape;86;p6"/>
          <p:cNvGrpSpPr/>
          <p:nvPr/>
        </p:nvGrpSpPr>
        <p:grpSpPr>
          <a:xfrm>
            <a:off x="10484548" y="3956534"/>
            <a:ext cx="1894120" cy="1701300"/>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3" name="Google Shape;93;p6"/>
          <p:cNvGrpSpPr/>
          <p:nvPr/>
        </p:nvGrpSpPr>
        <p:grpSpPr>
          <a:xfrm>
            <a:off x="-276199" y="3949480"/>
            <a:ext cx="1715777" cy="2114779"/>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extLst>
      <p:ext uri="{BB962C8B-B14F-4D97-AF65-F5344CB8AC3E}">
        <p14:creationId xmlns:p14="http://schemas.microsoft.com/office/powerpoint/2010/main" val="419438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103" name="Google Shape;103;p7"/>
          <p:cNvSpPr txBox="1">
            <a:spLocks noGrp="1"/>
          </p:cNvSpPr>
          <p:nvPr>
            <p:ph type="title"/>
          </p:nvPr>
        </p:nvSpPr>
        <p:spPr>
          <a:xfrm>
            <a:off x="730833" y="790833"/>
            <a:ext cx="8222800" cy="5284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104" name="Google Shape;104;p7"/>
          <p:cNvSpPr txBox="1">
            <a:spLocks noGrp="1"/>
          </p:cNvSpPr>
          <p:nvPr>
            <p:ph type="body" idx="1"/>
          </p:nvPr>
        </p:nvSpPr>
        <p:spPr>
          <a:xfrm>
            <a:off x="730833" y="1695467"/>
            <a:ext cx="2561600" cy="4410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s-ES"/>
              <a:t>Editar los estilos de texto del patrón</a:t>
            </a:r>
          </a:p>
        </p:txBody>
      </p:sp>
      <p:sp>
        <p:nvSpPr>
          <p:cNvPr id="105" name="Google Shape;105;p7"/>
          <p:cNvSpPr txBox="1">
            <a:spLocks noGrp="1"/>
          </p:cNvSpPr>
          <p:nvPr>
            <p:ph type="body" idx="2"/>
          </p:nvPr>
        </p:nvSpPr>
        <p:spPr>
          <a:xfrm>
            <a:off x="3561433" y="1695467"/>
            <a:ext cx="2561600" cy="4410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s-ES"/>
              <a:t>Editar los estilos de texto del patrón</a:t>
            </a:r>
          </a:p>
        </p:txBody>
      </p:sp>
      <p:sp>
        <p:nvSpPr>
          <p:cNvPr id="106" name="Google Shape;106;p7"/>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918EB-F586-4778-86A3-4410A5F46204}" type="slidenum">
              <a:rPr lang="es-BO" smtClean="0"/>
              <a:t>‹Nº›</a:t>
            </a:fld>
            <a:endParaRPr lang="es-BO"/>
          </a:p>
        </p:txBody>
      </p:sp>
      <p:sp>
        <p:nvSpPr>
          <p:cNvPr id="107" name="Google Shape;107;p7"/>
          <p:cNvSpPr txBox="1">
            <a:spLocks noGrp="1"/>
          </p:cNvSpPr>
          <p:nvPr>
            <p:ph type="body" idx="3"/>
          </p:nvPr>
        </p:nvSpPr>
        <p:spPr>
          <a:xfrm>
            <a:off x="6392035" y="1695467"/>
            <a:ext cx="2561600" cy="4410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s-ES"/>
              <a:t>Editar los estilos de texto del patrón</a:t>
            </a:r>
          </a:p>
        </p:txBody>
      </p:sp>
      <p:grpSp>
        <p:nvGrpSpPr>
          <p:cNvPr id="108" name="Google Shape;108;p7"/>
          <p:cNvGrpSpPr/>
          <p:nvPr/>
        </p:nvGrpSpPr>
        <p:grpSpPr>
          <a:xfrm>
            <a:off x="9871030" y="3834795"/>
            <a:ext cx="2175500" cy="2377047"/>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635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119" name="Google Shape;119;p8"/>
          <p:cNvSpPr txBox="1">
            <a:spLocks noGrp="1"/>
          </p:cNvSpPr>
          <p:nvPr>
            <p:ph type="title"/>
          </p:nvPr>
        </p:nvSpPr>
        <p:spPr>
          <a:xfrm>
            <a:off x="730833" y="790833"/>
            <a:ext cx="8222800" cy="5284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120" name="Google Shape;120;p8"/>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918EB-F586-4778-86A3-4410A5F46204}" type="slidenum">
              <a:rPr lang="es-BO" smtClean="0"/>
              <a:t>‹Nº›</a:t>
            </a:fld>
            <a:endParaRPr lang="es-BO"/>
          </a:p>
        </p:txBody>
      </p:sp>
      <p:grpSp>
        <p:nvGrpSpPr>
          <p:cNvPr id="121" name="Google Shape;121;p8"/>
          <p:cNvGrpSpPr/>
          <p:nvPr/>
        </p:nvGrpSpPr>
        <p:grpSpPr>
          <a:xfrm>
            <a:off x="9927368" y="4323004"/>
            <a:ext cx="2117537" cy="1820637"/>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402371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Round">
  <p:cSld name="Title only - Round">
    <p:spTree>
      <p:nvGrpSpPr>
        <p:cNvPr id="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262891" y="266033"/>
            <a:ext cx="9630412" cy="6388768"/>
          </a:xfrm>
          <a:prstGeom prst="rect">
            <a:avLst/>
          </a:prstGeom>
          <a:noFill/>
          <a:ln>
            <a:noFill/>
          </a:ln>
        </p:spPr>
      </p:pic>
      <p:sp>
        <p:nvSpPr>
          <p:cNvPr id="133" name="Google Shape;133;p9"/>
          <p:cNvSpPr txBox="1">
            <a:spLocks noGrp="1"/>
          </p:cNvSpPr>
          <p:nvPr>
            <p:ph type="title"/>
          </p:nvPr>
        </p:nvSpPr>
        <p:spPr>
          <a:xfrm>
            <a:off x="1793867" y="1032133"/>
            <a:ext cx="6188000" cy="5284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134" name="Google Shape;134;p9"/>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918EB-F586-4778-86A3-4410A5F46204}" type="slidenum">
              <a:rPr lang="es-BO" smtClean="0"/>
              <a:t>‹Nº›</a:t>
            </a:fld>
            <a:endParaRPr lang="es-BO"/>
          </a:p>
        </p:txBody>
      </p:sp>
      <p:grpSp>
        <p:nvGrpSpPr>
          <p:cNvPr id="135" name="Google Shape;135;p9"/>
          <p:cNvGrpSpPr/>
          <p:nvPr/>
        </p:nvGrpSpPr>
        <p:grpSpPr>
          <a:xfrm>
            <a:off x="9789410" y="4042658"/>
            <a:ext cx="2151095" cy="2272417"/>
            <a:chOff x="7342057" y="3031993"/>
            <a:chExt cx="1613321" cy="1704313"/>
          </a:xfrm>
        </p:grpSpPr>
        <p:sp>
          <p:nvSpPr>
            <p:cNvPr id="136" name="Google Shape;136;p9"/>
            <p:cNvSpPr/>
            <p:nvPr/>
          </p:nvSpPr>
          <p:spPr>
            <a:xfrm>
              <a:off x="7655725" y="4421975"/>
              <a:ext cx="278600" cy="30005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37" name="Google Shape;137;p9"/>
            <p:cNvSpPr/>
            <p:nvPr/>
          </p:nvSpPr>
          <p:spPr>
            <a:xfrm>
              <a:off x="8085538" y="4374375"/>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153160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144" name="Google Shape;144;p10"/>
          <p:cNvSpPr txBox="1">
            <a:spLocks noGrp="1"/>
          </p:cNvSpPr>
          <p:nvPr>
            <p:ph type="body" idx="1"/>
          </p:nvPr>
        </p:nvSpPr>
        <p:spPr>
          <a:xfrm>
            <a:off x="581033" y="5875067"/>
            <a:ext cx="8467600" cy="4208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s-ES"/>
              <a:t>Editar los estilos de texto del patrón</a:t>
            </a:r>
          </a:p>
        </p:txBody>
      </p:sp>
      <p:sp>
        <p:nvSpPr>
          <p:cNvPr id="145" name="Google Shape;145;p10"/>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918EB-F586-4778-86A3-4410A5F46204}" type="slidenum">
              <a:rPr lang="es-BO" smtClean="0"/>
              <a:t>‹Nº›</a:t>
            </a:fld>
            <a:endParaRPr lang="es-BO"/>
          </a:p>
        </p:txBody>
      </p:sp>
      <p:grpSp>
        <p:nvGrpSpPr>
          <p:cNvPr id="146" name="Google Shape;146;p10"/>
          <p:cNvGrpSpPr/>
          <p:nvPr/>
        </p:nvGrpSpPr>
        <p:grpSpPr>
          <a:xfrm>
            <a:off x="9580228" y="3562067"/>
            <a:ext cx="2236673" cy="2795575"/>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extLst>
      <p:ext uri="{BB962C8B-B14F-4D97-AF65-F5344CB8AC3E}">
        <p14:creationId xmlns:p14="http://schemas.microsoft.com/office/powerpoint/2010/main" val="278727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0833" y="790833"/>
            <a:ext cx="8222800" cy="5284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730833" y="1695467"/>
            <a:ext cx="8222800" cy="43972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05845" y="266035"/>
            <a:ext cx="731600" cy="524800"/>
          </a:xfrm>
          <a:prstGeom prst="rect">
            <a:avLst/>
          </a:prstGeom>
          <a:noFill/>
          <a:ln>
            <a:noFill/>
          </a:ln>
        </p:spPr>
        <p:txBody>
          <a:bodyPr spcFirstLastPara="1" wrap="square" lIns="0" tIns="0" rIns="0" bIns="0" anchor="t" anchorCtr="0">
            <a:noAutofit/>
          </a:bodyPr>
          <a:lstStyle>
            <a:lvl1pPr lvl="0" algn="r" rtl="0">
              <a:buNone/>
              <a:defRPr sz="1733">
                <a:solidFill>
                  <a:schemeClr val="lt2"/>
                </a:solidFill>
                <a:latin typeface="Walter Turncoat"/>
                <a:ea typeface="Walter Turncoat"/>
                <a:cs typeface="Walter Turncoat"/>
                <a:sym typeface="Walter Turncoat"/>
              </a:defRPr>
            </a:lvl1pPr>
            <a:lvl2pPr lvl="1" algn="r" rtl="0">
              <a:buNone/>
              <a:defRPr sz="1733">
                <a:solidFill>
                  <a:schemeClr val="lt2"/>
                </a:solidFill>
                <a:latin typeface="Walter Turncoat"/>
                <a:ea typeface="Walter Turncoat"/>
                <a:cs typeface="Walter Turncoat"/>
                <a:sym typeface="Walter Turncoat"/>
              </a:defRPr>
            </a:lvl2pPr>
            <a:lvl3pPr lvl="2" algn="r" rtl="0">
              <a:buNone/>
              <a:defRPr sz="1733">
                <a:solidFill>
                  <a:schemeClr val="lt2"/>
                </a:solidFill>
                <a:latin typeface="Walter Turncoat"/>
                <a:ea typeface="Walter Turncoat"/>
                <a:cs typeface="Walter Turncoat"/>
                <a:sym typeface="Walter Turncoat"/>
              </a:defRPr>
            </a:lvl3pPr>
            <a:lvl4pPr lvl="3" algn="r" rtl="0">
              <a:buNone/>
              <a:defRPr sz="1733">
                <a:solidFill>
                  <a:schemeClr val="lt2"/>
                </a:solidFill>
                <a:latin typeface="Walter Turncoat"/>
                <a:ea typeface="Walter Turncoat"/>
                <a:cs typeface="Walter Turncoat"/>
                <a:sym typeface="Walter Turncoat"/>
              </a:defRPr>
            </a:lvl4pPr>
            <a:lvl5pPr lvl="4" algn="r" rtl="0">
              <a:buNone/>
              <a:defRPr sz="1733">
                <a:solidFill>
                  <a:schemeClr val="lt2"/>
                </a:solidFill>
                <a:latin typeface="Walter Turncoat"/>
                <a:ea typeface="Walter Turncoat"/>
                <a:cs typeface="Walter Turncoat"/>
                <a:sym typeface="Walter Turncoat"/>
              </a:defRPr>
            </a:lvl5pPr>
            <a:lvl6pPr lvl="5" algn="r" rtl="0">
              <a:buNone/>
              <a:defRPr sz="1733">
                <a:solidFill>
                  <a:schemeClr val="lt2"/>
                </a:solidFill>
                <a:latin typeface="Walter Turncoat"/>
                <a:ea typeface="Walter Turncoat"/>
                <a:cs typeface="Walter Turncoat"/>
                <a:sym typeface="Walter Turncoat"/>
              </a:defRPr>
            </a:lvl6pPr>
            <a:lvl7pPr lvl="6" algn="r" rtl="0">
              <a:buNone/>
              <a:defRPr sz="1733">
                <a:solidFill>
                  <a:schemeClr val="lt2"/>
                </a:solidFill>
                <a:latin typeface="Walter Turncoat"/>
                <a:ea typeface="Walter Turncoat"/>
                <a:cs typeface="Walter Turncoat"/>
                <a:sym typeface="Walter Turncoat"/>
              </a:defRPr>
            </a:lvl7pPr>
            <a:lvl8pPr lvl="7" algn="r" rtl="0">
              <a:buNone/>
              <a:defRPr sz="1733">
                <a:solidFill>
                  <a:schemeClr val="lt2"/>
                </a:solidFill>
                <a:latin typeface="Walter Turncoat"/>
                <a:ea typeface="Walter Turncoat"/>
                <a:cs typeface="Walter Turncoat"/>
                <a:sym typeface="Walter Turncoat"/>
              </a:defRPr>
            </a:lvl8pPr>
            <a:lvl9pPr lvl="8" algn="r" rtl="0">
              <a:buNone/>
              <a:defRPr sz="1733">
                <a:solidFill>
                  <a:schemeClr val="lt2"/>
                </a:solidFill>
                <a:latin typeface="Walter Turncoat"/>
                <a:ea typeface="Walter Turncoat"/>
                <a:cs typeface="Walter Turncoat"/>
                <a:sym typeface="Walter Turncoat"/>
              </a:defRPr>
            </a:lvl9pPr>
          </a:lstStyle>
          <a:p>
            <a:fld id="{A27918EB-F586-4778-86A3-4410A5F46204}" type="slidenum">
              <a:rPr lang="es-BO" smtClean="0"/>
              <a:t>‹Nº›</a:t>
            </a:fld>
            <a:endParaRPr lang="es-BO"/>
          </a:p>
        </p:txBody>
      </p:sp>
    </p:spTree>
    <p:extLst>
      <p:ext uri="{BB962C8B-B14F-4D97-AF65-F5344CB8AC3E}">
        <p14:creationId xmlns:p14="http://schemas.microsoft.com/office/powerpoint/2010/main" val="106818758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drive/folders/1sjx_VDHqpduBp-U-gGZ22l43zR9Ph2aU?usp=sharing"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8D55A-5166-4CA2-BC5B-927B8FF3D444}"/>
              </a:ext>
            </a:extLst>
          </p:cNvPr>
          <p:cNvSpPr>
            <a:spLocks noGrp="1"/>
          </p:cNvSpPr>
          <p:nvPr>
            <p:ph type="ctrTitle"/>
          </p:nvPr>
        </p:nvSpPr>
        <p:spPr>
          <a:xfrm>
            <a:off x="1417983" y="0"/>
            <a:ext cx="9144000" cy="1229164"/>
          </a:xfrm>
        </p:spPr>
        <p:txBody>
          <a:bodyPr/>
          <a:lstStyle/>
          <a:p>
            <a:r>
              <a:rPr lang="es-BO" sz="3600" b="1" dirty="0"/>
              <a:t>UNIVERSIDAD PRIVADA FRANZ TAMAYO</a:t>
            </a:r>
            <a:r>
              <a:rPr lang="es-BO" sz="3600" dirty="0"/>
              <a:t> </a:t>
            </a:r>
            <a:r>
              <a:rPr lang="es-BO" sz="3600" b="1" dirty="0"/>
              <a:t>DEFENSA HITO 4- TAREA FINAL Estudiante:</a:t>
            </a:r>
            <a:endParaRPr lang="es-BO" sz="3600" dirty="0"/>
          </a:p>
        </p:txBody>
      </p:sp>
      <p:sp>
        <p:nvSpPr>
          <p:cNvPr id="3" name="Subtítulo 2">
            <a:extLst>
              <a:ext uri="{FF2B5EF4-FFF2-40B4-BE49-F238E27FC236}">
                <a16:creationId xmlns:a16="http://schemas.microsoft.com/office/drawing/2014/main" id="{987E8739-8D9A-48AA-82E9-90283259E61F}"/>
              </a:ext>
            </a:extLst>
          </p:cNvPr>
          <p:cNvSpPr>
            <a:spLocks noGrp="1"/>
          </p:cNvSpPr>
          <p:nvPr>
            <p:ph type="subTitle" idx="1"/>
          </p:nvPr>
        </p:nvSpPr>
        <p:spPr>
          <a:xfrm>
            <a:off x="1417983" y="1388201"/>
            <a:ext cx="9144000" cy="5469799"/>
          </a:xfrm>
        </p:spPr>
        <p:txBody>
          <a:bodyPr/>
          <a:lstStyle/>
          <a:p>
            <a:r>
              <a:rPr lang="es-BO" b="1" dirty="0"/>
              <a:t>Estudiante: </a:t>
            </a:r>
            <a:r>
              <a:rPr lang="es-BO" dirty="0"/>
              <a:t>KEVIN JAVIER SANGA ORTIZ</a:t>
            </a:r>
          </a:p>
          <a:p>
            <a:r>
              <a:rPr lang="es-BO" dirty="0"/>
              <a:t>Asignatura: BASE DE DATOS I </a:t>
            </a:r>
          </a:p>
          <a:p>
            <a:r>
              <a:rPr lang="es-BO" dirty="0"/>
              <a:t>Carrera: INGENIERÍA DE SISTEMAS</a:t>
            </a:r>
          </a:p>
          <a:p>
            <a:r>
              <a:rPr lang="es-BO" dirty="0"/>
              <a:t> Paralelo: BDA (1) </a:t>
            </a:r>
          </a:p>
          <a:p>
            <a:r>
              <a:rPr lang="es-BO" dirty="0"/>
              <a:t>Docente: Lic. William Barra Paredes </a:t>
            </a:r>
          </a:p>
          <a:p>
            <a:r>
              <a:rPr lang="es-BO" dirty="0"/>
              <a:t>fecha: 10/24/2022</a:t>
            </a:r>
          </a:p>
          <a:p>
            <a:r>
              <a:rPr lang="es-BO" dirty="0"/>
              <a:t>Video explicativo: </a:t>
            </a:r>
          </a:p>
          <a:p>
            <a:r>
              <a:rPr lang="es-BO" dirty="0">
                <a:hlinkClick r:id="rId2"/>
              </a:rPr>
              <a:t>https://drive.google.com/drive/folders/1sjx_VDHqpduBp-U-gGZ22l43zR9Ph2aU?usp=sharing</a:t>
            </a:r>
            <a:endParaRPr lang="es-BO" dirty="0"/>
          </a:p>
          <a:p>
            <a:endParaRPr lang="es-BO" dirty="0"/>
          </a:p>
        </p:txBody>
      </p:sp>
    </p:spTree>
    <p:extLst>
      <p:ext uri="{BB962C8B-B14F-4D97-AF65-F5344CB8AC3E}">
        <p14:creationId xmlns:p14="http://schemas.microsoft.com/office/powerpoint/2010/main" val="135082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950E9F-8181-4189-B1FD-DC7E38F30444}"/>
              </a:ext>
            </a:extLst>
          </p:cNvPr>
          <p:cNvSpPr>
            <a:spLocks noGrp="1"/>
          </p:cNvSpPr>
          <p:nvPr>
            <p:ph type="title"/>
          </p:nvPr>
        </p:nvSpPr>
        <p:spPr/>
        <p:txBody>
          <a:bodyPr/>
          <a:lstStyle/>
          <a:p>
            <a:r>
              <a:rPr lang="es-MX" dirty="0"/>
              <a:t>Para qué sirve la función CONCAT en SQL-Server </a:t>
            </a:r>
            <a:endParaRPr lang="es-BO" dirty="0"/>
          </a:p>
        </p:txBody>
      </p:sp>
      <p:sp>
        <p:nvSpPr>
          <p:cNvPr id="3" name="Marcador de texto 2">
            <a:extLst>
              <a:ext uri="{FF2B5EF4-FFF2-40B4-BE49-F238E27FC236}">
                <a16:creationId xmlns:a16="http://schemas.microsoft.com/office/drawing/2014/main" id="{C77448BC-8320-44A3-AB9F-E83EB92275F6}"/>
              </a:ext>
            </a:extLst>
          </p:cNvPr>
          <p:cNvSpPr>
            <a:spLocks noGrp="1"/>
          </p:cNvSpPr>
          <p:nvPr>
            <p:ph type="body" idx="1"/>
          </p:nvPr>
        </p:nvSpPr>
        <p:spPr>
          <a:xfrm>
            <a:off x="2259035" y="1833766"/>
            <a:ext cx="3547019" cy="4700134"/>
          </a:xfrm>
        </p:spPr>
        <p:txBody>
          <a:bodyPr/>
          <a:lstStyle/>
          <a:p>
            <a:r>
              <a:rPr lang="es-MX" sz="2000" b="1" dirty="0"/>
              <a:t>CONCAT()</a:t>
            </a:r>
            <a:r>
              <a:rPr lang="es-MX" sz="2000" dirty="0"/>
              <a:t> toma dos o hasta 255 cadenas de entrada y las une en una. Requiere al menos dos cadenas de entrada. Si pasa una cadena de entrada, la función CONCAT() generará un error. Si pasa valores de cadena sin caracteres, la función CONCAT() convertirá implícitamente esos valores en cadenas antes de concatenar.</a:t>
            </a:r>
            <a:endParaRPr lang="es-BO" sz="2000" dirty="0"/>
          </a:p>
        </p:txBody>
      </p:sp>
      <p:pic>
        <p:nvPicPr>
          <p:cNvPr id="5122" name="Picture 2" descr="sql - Concatenar columnas por una COMA - Stack Overflow en español">
            <a:extLst>
              <a:ext uri="{FF2B5EF4-FFF2-40B4-BE49-F238E27FC236}">
                <a16:creationId xmlns:a16="http://schemas.microsoft.com/office/drawing/2014/main" id="{B21AA124-14D9-4F2D-9D04-877C41253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054" y="2050201"/>
            <a:ext cx="5922687" cy="345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63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7C671DE-0286-4CF4-9956-F48B855528AF}"/>
              </a:ext>
            </a:extLst>
          </p:cNvPr>
          <p:cNvSpPr/>
          <p:nvPr/>
        </p:nvSpPr>
        <p:spPr>
          <a:xfrm>
            <a:off x="7410872" y="424069"/>
            <a:ext cx="4704521" cy="1077218"/>
          </a:xfrm>
          <a:prstGeom prst="rect">
            <a:avLst/>
          </a:prstGeom>
        </p:spPr>
        <p:txBody>
          <a:bodyPr wrap="square">
            <a:spAutoFit/>
          </a:bodyPr>
          <a:lstStyle/>
          <a:p>
            <a:r>
              <a:rPr lang="es-MX" sz="3200" dirty="0">
                <a:solidFill>
                  <a:schemeClr val="tx1"/>
                </a:solidFill>
              </a:rPr>
              <a:t>Muestra un ejemplo del </a:t>
            </a:r>
          </a:p>
          <a:p>
            <a:r>
              <a:rPr lang="es-MX" sz="3200" dirty="0">
                <a:solidFill>
                  <a:schemeClr val="tx1"/>
                </a:solidFill>
              </a:rPr>
              <a:t>uso de COUNT </a:t>
            </a:r>
            <a:endParaRPr lang="es-BO" sz="3200" dirty="0">
              <a:solidFill>
                <a:schemeClr val="tx1"/>
              </a:solidFill>
            </a:endParaRPr>
          </a:p>
        </p:txBody>
      </p:sp>
      <p:pic>
        <p:nvPicPr>
          <p:cNvPr id="1026" name="Picture 2" descr="Tutorial de SQL Server">
            <a:extLst>
              <a:ext uri="{FF2B5EF4-FFF2-40B4-BE49-F238E27FC236}">
                <a16:creationId xmlns:a16="http://schemas.microsoft.com/office/drawing/2014/main" id="{162024A9-2F94-45C9-AA5F-14550A52E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216" y="647700"/>
            <a:ext cx="469582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68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7190A12-3DF7-4F17-9EFB-1F09BBBAF3E6}"/>
              </a:ext>
            </a:extLst>
          </p:cNvPr>
          <p:cNvSpPr/>
          <p:nvPr/>
        </p:nvSpPr>
        <p:spPr>
          <a:xfrm>
            <a:off x="7769329" y="611425"/>
            <a:ext cx="3895618" cy="1077218"/>
          </a:xfrm>
          <a:prstGeom prst="rect">
            <a:avLst/>
          </a:prstGeom>
        </p:spPr>
        <p:txBody>
          <a:bodyPr wrap="none">
            <a:spAutoFit/>
          </a:bodyPr>
          <a:lstStyle/>
          <a:p>
            <a:r>
              <a:rPr lang="es-MX" sz="3200" dirty="0">
                <a:solidFill>
                  <a:schemeClr val="tx1"/>
                </a:solidFill>
              </a:rPr>
              <a:t>Muestra un ejemplo </a:t>
            </a:r>
          </a:p>
          <a:p>
            <a:r>
              <a:rPr lang="es-MX" sz="3200" dirty="0">
                <a:solidFill>
                  <a:schemeClr val="tx1"/>
                </a:solidFill>
              </a:rPr>
              <a:t>del usos de AVG </a:t>
            </a:r>
            <a:endParaRPr lang="es-BO" sz="3200" dirty="0">
              <a:solidFill>
                <a:schemeClr val="tx1"/>
              </a:solidFill>
            </a:endParaRPr>
          </a:p>
        </p:txBody>
      </p:sp>
      <p:pic>
        <p:nvPicPr>
          <p:cNvPr id="2050" name="Picture 2" descr="SQL SERVER 2014 | Mundo SQL | Página 2">
            <a:extLst>
              <a:ext uri="{FF2B5EF4-FFF2-40B4-BE49-F238E27FC236}">
                <a16:creationId xmlns:a16="http://schemas.microsoft.com/office/drawing/2014/main" id="{447F6323-0A15-4590-80D5-BD822FEB3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911" y="1150034"/>
            <a:ext cx="52387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543E345-2852-4D02-9933-4AC35930EF15}"/>
              </a:ext>
            </a:extLst>
          </p:cNvPr>
          <p:cNvSpPr/>
          <p:nvPr/>
        </p:nvSpPr>
        <p:spPr>
          <a:xfrm>
            <a:off x="7723151" y="556042"/>
            <a:ext cx="4079963" cy="1077218"/>
          </a:xfrm>
          <a:prstGeom prst="rect">
            <a:avLst/>
          </a:prstGeom>
        </p:spPr>
        <p:txBody>
          <a:bodyPr wrap="none">
            <a:spAutoFit/>
          </a:bodyPr>
          <a:lstStyle/>
          <a:p>
            <a:r>
              <a:rPr lang="es-MX" sz="3200" dirty="0">
                <a:solidFill>
                  <a:schemeClr val="tx1"/>
                </a:solidFill>
              </a:rPr>
              <a:t>Muestra un ejemplo </a:t>
            </a:r>
          </a:p>
          <a:p>
            <a:r>
              <a:rPr lang="es-MX" sz="3200" dirty="0">
                <a:solidFill>
                  <a:schemeClr val="tx1"/>
                </a:solidFill>
              </a:rPr>
              <a:t>del uso de MIN-MAX </a:t>
            </a:r>
            <a:endParaRPr lang="es-BO" sz="3200" dirty="0">
              <a:solidFill>
                <a:schemeClr val="tx1"/>
              </a:solidFill>
            </a:endParaRPr>
          </a:p>
        </p:txBody>
      </p:sp>
      <p:pic>
        <p:nvPicPr>
          <p:cNvPr id="3074" name="Picture 2" descr="Practicando Max, min, avg, count, between, group by – Mundo SQL">
            <a:extLst>
              <a:ext uri="{FF2B5EF4-FFF2-40B4-BE49-F238E27FC236}">
                <a16:creationId xmlns:a16="http://schemas.microsoft.com/office/drawing/2014/main" id="{B91C968E-724E-4E78-B302-5FF6A50FB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046" y="1371600"/>
            <a:ext cx="39814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64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B2F686AC-4CE6-4F5A-B004-F8E54AEAB72D}"/>
              </a:ext>
            </a:extLst>
          </p:cNvPr>
          <p:cNvSpPr>
            <a:spLocks noGrp="1"/>
          </p:cNvSpPr>
          <p:nvPr>
            <p:ph type="body" idx="1"/>
          </p:nvPr>
        </p:nvSpPr>
        <p:spPr/>
        <p:txBody>
          <a:bodyPr/>
          <a:lstStyle/>
          <a:p>
            <a:r>
              <a:rPr lang="es-US" dirty="0"/>
              <a:t>Tablas principales</a:t>
            </a:r>
            <a:endParaRPr lang="es-BO" dirty="0"/>
          </a:p>
        </p:txBody>
      </p:sp>
      <p:pic>
        <p:nvPicPr>
          <p:cNvPr id="3" name="Imagen 2">
            <a:extLst>
              <a:ext uri="{FF2B5EF4-FFF2-40B4-BE49-F238E27FC236}">
                <a16:creationId xmlns:a16="http://schemas.microsoft.com/office/drawing/2014/main" id="{64226EED-C43E-4134-8959-03455F018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833" y="1376161"/>
            <a:ext cx="7449590" cy="2886478"/>
          </a:xfrm>
          <a:prstGeom prst="rect">
            <a:avLst/>
          </a:prstGeom>
        </p:spPr>
      </p:pic>
    </p:spTree>
    <p:extLst>
      <p:ext uri="{BB962C8B-B14F-4D97-AF65-F5344CB8AC3E}">
        <p14:creationId xmlns:p14="http://schemas.microsoft.com/office/powerpoint/2010/main" val="35957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4C763BC-4274-400E-AE56-0A5ABC3B5B4E}"/>
              </a:ext>
            </a:extLst>
          </p:cNvPr>
          <p:cNvSpPr>
            <a:spLocks noGrp="1"/>
          </p:cNvSpPr>
          <p:nvPr>
            <p:ph type="body" idx="1"/>
          </p:nvPr>
        </p:nvSpPr>
        <p:spPr/>
        <p:txBody>
          <a:bodyPr/>
          <a:lstStyle/>
          <a:p>
            <a:r>
              <a:rPr lang="es-US" dirty="0"/>
              <a:t>Datos de las tablas</a:t>
            </a:r>
            <a:endParaRPr lang="es-BO" dirty="0"/>
          </a:p>
        </p:txBody>
      </p:sp>
      <p:pic>
        <p:nvPicPr>
          <p:cNvPr id="6" name="Imagen 5">
            <a:extLst>
              <a:ext uri="{FF2B5EF4-FFF2-40B4-BE49-F238E27FC236}">
                <a16:creationId xmlns:a16="http://schemas.microsoft.com/office/drawing/2014/main" id="{0380B225-0E10-4351-BC84-678C96C31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241" y="1862436"/>
            <a:ext cx="3867690" cy="1019317"/>
          </a:xfrm>
          <a:prstGeom prst="rect">
            <a:avLst/>
          </a:prstGeom>
        </p:spPr>
      </p:pic>
      <p:pic>
        <p:nvPicPr>
          <p:cNvPr id="8" name="Imagen 7">
            <a:extLst>
              <a:ext uri="{FF2B5EF4-FFF2-40B4-BE49-F238E27FC236}">
                <a16:creationId xmlns:a16="http://schemas.microsoft.com/office/drawing/2014/main" id="{92271546-BE67-4332-BBB5-35EDE98F2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451" y="3429000"/>
            <a:ext cx="4439270" cy="1190791"/>
          </a:xfrm>
          <a:prstGeom prst="rect">
            <a:avLst/>
          </a:prstGeom>
        </p:spPr>
      </p:pic>
      <p:pic>
        <p:nvPicPr>
          <p:cNvPr id="10" name="Imagen 9">
            <a:extLst>
              <a:ext uri="{FF2B5EF4-FFF2-40B4-BE49-F238E27FC236}">
                <a16:creationId xmlns:a16="http://schemas.microsoft.com/office/drawing/2014/main" id="{F27D1F90-07F3-4657-919E-7AB6D03E7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189" y="900106"/>
            <a:ext cx="3543795" cy="514422"/>
          </a:xfrm>
          <a:prstGeom prst="rect">
            <a:avLst/>
          </a:prstGeom>
        </p:spPr>
      </p:pic>
    </p:spTree>
    <p:extLst>
      <p:ext uri="{BB962C8B-B14F-4D97-AF65-F5344CB8AC3E}">
        <p14:creationId xmlns:p14="http://schemas.microsoft.com/office/powerpoint/2010/main" val="298032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081435-B533-46C0-A29F-FBBD3C0F3D08}"/>
              </a:ext>
            </a:extLst>
          </p:cNvPr>
          <p:cNvSpPr>
            <a:spLocks noGrp="1"/>
          </p:cNvSpPr>
          <p:nvPr>
            <p:ph type="title"/>
          </p:nvPr>
        </p:nvSpPr>
        <p:spPr/>
        <p:txBody>
          <a:bodyPr/>
          <a:lstStyle/>
          <a:p>
            <a:r>
              <a:rPr lang="es-US" dirty="0"/>
              <a:t>Que es DDL</a:t>
            </a:r>
            <a:endParaRPr lang="es-BO" dirty="0"/>
          </a:p>
        </p:txBody>
      </p:sp>
      <p:sp>
        <p:nvSpPr>
          <p:cNvPr id="6" name="Marcador de texto 5">
            <a:extLst>
              <a:ext uri="{FF2B5EF4-FFF2-40B4-BE49-F238E27FC236}">
                <a16:creationId xmlns:a16="http://schemas.microsoft.com/office/drawing/2014/main" id="{631356A0-E626-4574-AE4D-556EDEB58484}"/>
              </a:ext>
            </a:extLst>
          </p:cNvPr>
          <p:cNvSpPr>
            <a:spLocks noGrp="1"/>
          </p:cNvSpPr>
          <p:nvPr>
            <p:ph type="body" idx="1"/>
          </p:nvPr>
        </p:nvSpPr>
        <p:spPr>
          <a:xfrm>
            <a:off x="2257433" y="1751467"/>
            <a:ext cx="3346400" cy="4258800"/>
          </a:xfrm>
        </p:spPr>
        <p:txBody>
          <a:bodyPr/>
          <a:lstStyle/>
          <a:p>
            <a:r>
              <a:rPr lang="es-US" b="1" dirty="0"/>
              <a:t>La sentencia DDL </a:t>
            </a:r>
            <a:r>
              <a:rPr lang="es-US" dirty="0"/>
              <a:t>se utiliza para describir una base de datos, para definir su estructura, para crear sus objetos y para crear los sub objetos de la tabla</a:t>
            </a:r>
            <a:endParaRPr lang="es-BO" dirty="0"/>
          </a:p>
        </p:txBody>
      </p:sp>
      <p:sp>
        <p:nvSpPr>
          <p:cNvPr id="7" name="Marcador de texto 6">
            <a:extLst>
              <a:ext uri="{FF2B5EF4-FFF2-40B4-BE49-F238E27FC236}">
                <a16:creationId xmlns:a16="http://schemas.microsoft.com/office/drawing/2014/main" id="{543C80EF-E4D5-4527-B947-95117923A417}"/>
              </a:ext>
            </a:extLst>
          </p:cNvPr>
          <p:cNvSpPr>
            <a:spLocks noGrp="1"/>
          </p:cNvSpPr>
          <p:nvPr>
            <p:ph type="body" idx="2"/>
          </p:nvPr>
        </p:nvSpPr>
        <p:spPr>
          <a:xfrm>
            <a:off x="9382244" y="2193258"/>
            <a:ext cx="646097" cy="2173734"/>
          </a:xfrm>
        </p:spPr>
        <p:txBody>
          <a:bodyPr/>
          <a:lstStyle/>
          <a:p>
            <a:pPr marL="135464" indent="0">
              <a:buNone/>
            </a:pPr>
            <a:endParaRPr lang="es-US" dirty="0"/>
          </a:p>
        </p:txBody>
      </p:sp>
      <p:pic>
        <p:nvPicPr>
          <p:cNvPr id="1026" name="Picture 2" descr="Comandos DDL Los comandos DDL son las siglas de Data Definition Language, y  se corresponde con el conjunto de órdenes que permiten definir las  estructuras. - ppt descargar">
            <a:extLst>
              <a:ext uri="{FF2B5EF4-FFF2-40B4-BE49-F238E27FC236}">
                <a16:creationId xmlns:a16="http://schemas.microsoft.com/office/drawing/2014/main" id="{468CDB77-4DF6-425E-AEDA-E5AA1BA3C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33" y="1751467"/>
            <a:ext cx="5159543" cy="386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25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F760740-38DE-4EDD-B4E0-652C57D07075}"/>
              </a:ext>
            </a:extLst>
          </p:cNvPr>
          <p:cNvSpPr>
            <a:spLocks noGrp="1"/>
          </p:cNvSpPr>
          <p:nvPr>
            <p:ph type="title"/>
          </p:nvPr>
        </p:nvSpPr>
        <p:spPr/>
        <p:txBody>
          <a:bodyPr/>
          <a:lstStyle/>
          <a:p>
            <a:r>
              <a:rPr lang="es-US" dirty="0"/>
              <a:t>Que es DML</a:t>
            </a:r>
            <a:endParaRPr lang="es-BO" dirty="0"/>
          </a:p>
        </p:txBody>
      </p:sp>
      <p:sp>
        <p:nvSpPr>
          <p:cNvPr id="4" name="Marcador de texto 3">
            <a:extLst>
              <a:ext uri="{FF2B5EF4-FFF2-40B4-BE49-F238E27FC236}">
                <a16:creationId xmlns:a16="http://schemas.microsoft.com/office/drawing/2014/main" id="{C0A8244B-F4B3-4537-BED7-130CDDE1D06D}"/>
              </a:ext>
            </a:extLst>
          </p:cNvPr>
          <p:cNvSpPr>
            <a:spLocks noGrp="1"/>
          </p:cNvSpPr>
          <p:nvPr>
            <p:ph type="body" idx="1"/>
          </p:nvPr>
        </p:nvSpPr>
        <p:spPr>
          <a:xfrm>
            <a:off x="2391000" y="2119767"/>
            <a:ext cx="2943000" cy="3099933"/>
          </a:xfrm>
        </p:spPr>
        <p:txBody>
          <a:bodyPr/>
          <a:lstStyle/>
          <a:p>
            <a:r>
              <a:rPr lang="es-MX" sz="2400" b="1" dirty="0"/>
              <a:t>La sentencia DML</a:t>
            </a:r>
            <a:endParaRPr lang="es-US" sz="2400" b="1" dirty="0"/>
          </a:p>
          <a:p>
            <a:pPr marL="135464" indent="0">
              <a:buNone/>
            </a:pPr>
            <a:r>
              <a:rPr lang="es-US" sz="2400" b="1" dirty="0"/>
              <a:t>  </a:t>
            </a:r>
            <a:r>
              <a:rPr lang="es-US" sz="2400" dirty="0"/>
              <a:t> es el conjunto de instrucciones de lenguaje SQL que se utiliza para administrar datos en tablas.</a:t>
            </a:r>
            <a:endParaRPr lang="es-MX" sz="2400" dirty="0"/>
          </a:p>
        </p:txBody>
      </p:sp>
      <p:pic>
        <p:nvPicPr>
          <p:cNvPr id="2050" name="Picture 2" descr="DML (Lenguaje de Manipulación de Datos) | Geynen's Blog">
            <a:extLst>
              <a:ext uri="{FF2B5EF4-FFF2-40B4-BE49-F238E27FC236}">
                <a16:creationId xmlns:a16="http://schemas.microsoft.com/office/drawing/2014/main" id="{63C4A3E5-BBF9-4CAE-B920-3EFE385927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61" b="28665"/>
          <a:stretch/>
        </p:blipFill>
        <p:spPr bwMode="auto">
          <a:xfrm>
            <a:off x="5777033" y="1332366"/>
            <a:ext cx="4787159" cy="23373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ases de datos. SQL programado (II) | Programando a pasitos">
            <a:extLst>
              <a:ext uri="{FF2B5EF4-FFF2-40B4-BE49-F238E27FC236}">
                <a16:creationId xmlns:a16="http://schemas.microsoft.com/office/drawing/2014/main" id="{1CE88AA9-3165-4683-9DE6-0F78BE53B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177" y="3862698"/>
            <a:ext cx="3776870" cy="221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34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11FE7AF-9C7D-4504-B2DF-87F6BAA16C6A}"/>
              </a:ext>
            </a:extLst>
          </p:cNvPr>
          <p:cNvSpPr>
            <a:spLocks noGrp="1"/>
          </p:cNvSpPr>
          <p:nvPr>
            <p:ph type="title"/>
          </p:nvPr>
        </p:nvSpPr>
        <p:spPr/>
        <p:txBody>
          <a:bodyPr/>
          <a:lstStyle/>
          <a:p>
            <a:r>
              <a:rPr lang="pt-BR" dirty="0"/>
              <a:t>Para que drive INNER JOIN.</a:t>
            </a:r>
            <a:endParaRPr lang="es-BO" dirty="0"/>
          </a:p>
        </p:txBody>
      </p:sp>
      <p:sp>
        <p:nvSpPr>
          <p:cNvPr id="5" name="Marcador de texto 4">
            <a:extLst>
              <a:ext uri="{FF2B5EF4-FFF2-40B4-BE49-F238E27FC236}">
                <a16:creationId xmlns:a16="http://schemas.microsoft.com/office/drawing/2014/main" id="{5B7897B8-9DA3-4823-BB0C-F65474E3B5BF}"/>
              </a:ext>
            </a:extLst>
          </p:cNvPr>
          <p:cNvSpPr>
            <a:spLocks noGrp="1"/>
          </p:cNvSpPr>
          <p:nvPr>
            <p:ph type="body" idx="1"/>
          </p:nvPr>
        </p:nvSpPr>
        <p:spPr>
          <a:xfrm>
            <a:off x="1984600" y="2012974"/>
            <a:ext cx="3620836" cy="4420733"/>
          </a:xfrm>
        </p:spPr>
        <p:txBody>
          <a:bodyPr/>
          <a:lstStyle/>
          <a:p>
            <a:r>
              <a:rPr lang="es-MX" dirty="0"/>
              <a:t>Combina los registros de dos tablas si hay valores coincidentes en un campo común.</a:t>
            </a:r>
            <a:endParaRPr lang="es-BO" dirty="0"/>
          </a:p>
        </p:txBody>
      </p:sp>
      <p:pic>
        <p:nvPicPr>
          <p:cNvPr id="7" name="Imagen 6">
            <a:extLst>
              <a:ext uri="{FF2B5EF4-FFF2-40B4-BE49-F238E27FC236}">
                <a16:creationId xmlns:a16="http://schemas.microsoft.com/office/drawing/2014/main" id="{1F23688C-6FC6-4398-B0D0-4DD4AD0F3334}"/>
              </a:ext>
            </a:extLst>
          </p:cNvPr>
          <p:cNvPicPr>
            <a:picLocks noChangeAspect="1"/>
          </p:cNvPicPr>
          <p:nvPr/>
        </p:nvPicPr>
        <p:blipFill>
          <a:blip r:embed="rId2"/>
          <a:stretch>
            <a:fillRect/>
          </a:stretch>
        </p:blipFill>
        <p:spPr>
          <a:xfrm>
            <a:off x="6096000" y="2012974"/>
            <a:ext cx="4334632" cy="3048264"/>
          </a:xfrm>
          <a:prstGeom prst="rect">
            <a:avLst/>
          </a:prstGeom>
        </p:spPr>
      </p:pic>
    </p:spTree>
    <p:extLst>
      <p:ext uri="{BB962C8B-B14F-4D97-AF65-F5344CB8AC3E}">
        <p14:creationId xmlns:p14="http://schemas.microsoft.com/office/powerpoint/2010/main" val="373630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9E4C58-F6C9-48C2-A5E3-8A06400B1AE1}"/>
              </a:ext>
            </a:extLst>
          </p:cNvPr>
          <p:cNvSpPr>
            <a:spLocks noGrp="1"/>
          </p:cNvSpPr>
          <p:nvPr>
            <p:ph type="title"/>
          </p:nvPr>
        </p:nvSpPr>
        <p:spPr/>
        <p:txBody>
          <a:bodyPr/>
          <a:lstStyle/>
          <a:p>
            <a:r>
              <a:rPr lang="es-MX" dirty="0"/>
              <a:t>Defina que es una función de agregación. </a:t>
            </a:r>
            <a:endParaRPr lang="es-BO" dirty="0"/>
          </a:p>
        </p:txBody>
      </p:sp>
      <p:sp>
        <p:nvSpPr>
          <p:cNvPr id="3" name="Marcador de texto 2">
            <a:extLst>
              <a:ext uri="{FF2B5EF4-FFF2-40B4-BE49-F238E27FC236}">
                <a16:creationId xmlns:a16="http://schemas.microsoft.com/office/drawing/2014/main" id="{275C9590-45FB-45FE-B38E-28420B761569}"/>
              </a:ext>
            </a:extLst>
          </p:cNvPr>
          <p:cNvSpPr>
            <a:spLocks noGrp="1"/>
          </p:cNvSpPr>
          <p:nvPr>
            <p:ph type="body" idx="1"/>
          </p:nvPr>
        </p:nvSpPr>
        <p:spPr>
          <a:xfrm>
            <a:off x="1607199" y="1977915"/>
            <a:ext cx="3594727" cy="4014333"/>
          </a:xfrm>
        </p:spPr>
        <p:txBody>
          <a:bodyPr/>
          <a:lstStyle/>
          <a:p>
            <a:r>
              <a:rPr lang="es-MX" dirty="0"/>
              <a:t>Las funciones de agregación en SQL nos permiten efectuar operaciones sobre un conjunto de resultados, pero devolviendo un único valor agregado para todos ellos. </a:t>
            </a:r>
            <a:endParaRPr lang="es-BO" b="1" dirty="0"/>
          </a:p>
        </p:txBody>
      </p:sp>
      <p:pic>
        <p:nvPicPr>
          <p:cNvPr id="2050" name="Picture 2" descr="Tutorial SQL #6: Agrupaciones y funciones de agregación ...">
            <a:extLst>
              <a:ext uri="{FF2B5EF4-FFF2-40B4-BE49-F238E27FC236}">
                <a16:creationId xmlns:a16="http://schemas.microsoft.com/office/drawing/2014/main" id="{9D628EEB-1493-4856-8654-CED4F25C4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196" y="1880330"/>
            <a:ext cx="6725030" cy="352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92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A01F6-D664-4DFF-8CFF-755C6161BA29}"/>
              </a:ext>
            </a:extLst>
          </p:cNvPr>
          <p:cNvSpPr>
            <a:spLocks noGrp="1"/>
          </p:cNvSpPr>
          <p:nvPr>
            <p:ph type="title"/>
          </p:nvPr>
        </p:nvSpPr>
        <p:spPr>
          <a:xfrm>
            <a:off x="2028150" y="309142"/>
            <a:ext cx="8222800" cy="528400"/>
          </a:xfrm>
        </p:spPr>
        <p:txBody>
          <a:bodyPr/>
          <a:lstStyle/>
          <a:p>
            <a:r>
              <a:rPr lang="es-MX" dirty="0"/>
              <a:t>funciones de agregación que conozca. </a:t>
            </a:r>
            <a:endParaRPr lang="es-BO" dirty="0"/>
          </a:p>
        </p:txBody>
      </p:sp>
      <p:sp>
        <p:nvSpPr>
          <p:cNvPr id="3" name="Marcador de texto 2">
            <a:extLst>
              <a:ext uri="{FF2B5EF4-FFF2-40B4-BE49-F238E27FC236}">
                <a16:creationId xmlns:a16="http://schemas.microsoft.com/office/drawing/2014/main" id="{BA503334-5033-4495-A205-CC622B823B45}"/>
              </a:ext>
            </a:extLst>
          </p:cNvPr>
          <p:cNvSpPr>
            <a:spLocks noGrp="1"/>
          </p:cNvSpPr>
          <p:nvPr>
            <p:ph type="body" idx="1"/>
          </p:nvPr>
        </p:nvSpPr>
        <p:spPr>
          <a:xfrm>
            <a:off x="1827048" y="1990375"/>
            <a:ext cx="4070169" cy="4487767"/>
          </a:xfrm>
        </p:spPr>
        <p:txBody>
          <a:bodyPr/>
          <a:lstStyle/>
          <a:p>
            <a:pPr fontAlgn="base"/>
            <a:r>
              <a:rPr lang="es-MX" sz="2000" dirty="0"/>
              <a:t>AVG. Devuelve el promedio de los valores en una columna. </a:t>
            </a:r>
          </a:p>
          <a:p>
            <a:pPr fontAlgn="base"/>
            <a:r>
              <a:rPr lang="es-MX" sz="2000" dirty="0"/>
              <a:t>COUNT. Cuenta el número de filas que contienen un valor que no sea nulo en una columna.</a:t>
            </a:r>
          </a:p>
          <a:p>
            <a:pPr fontAlgn="base"/>
            <a:r>
              <a:rPr lang="es-MX" sz="2000" dirty="0"/>
              <a:t>MAX. Devuelve el valor máximo que las filas tienen en una determinada columna.</a:t>
            </a:r>
          </a:p>
          <a:p>
            <a:pPr fontAlgn="base"/>
            <a:r>
              <a:rPr lang="es-MX" sz="2000" dirty="0"/>
              <a:t>MIN. Devuelve el valor mínimo que las filas tienen en una determinada columna. Se puede seleccionar el calificador</a:t>
            </a:r>
          </a:p>
        </p:txBody>
      </p:sp>
      <p:pic>
        <p:nvPicPr>
          <p:cNvPr id="3074" name="Picture 2" descr="ACTIDIDAD 4 : Agrupaciones y funciones de agregación – blog victor fernando">
            <a:extLst>
              <a:ext uri="{FF2B5EF4-FFF2-40B4-BE49-F238E27FC236}">
                <a16:creationId xmlns:a16="http://schemas.microsoft.com/office/drawing/2014/main" id="{4D63E8C9-A8E3-445F-B6F0-03D5BAC603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79" r="17102"/>
          <a:stretch/>
        </p:blipFill>
        <p:spPr bwMode="auto">
          <a:xfrm>
            <a:off x="5897217" y="2678118"/>
            <a:ext cx="4678015" cy="224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81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A9DD7-F966-48BD-912E-558B075613A1}"/>
              </a:ext>
            </a:extLst>
          </p:cNvPr>
          <p:cNvSpPr>
            <a:spLocks noGrp="1"/>
          </p:cNvSpPr>
          <p:nvPr>
            <p:ph type="title"/>
          </p:nvPr>
        </p:nvSpPr>
        <p:spPr/>
        <p:txBody>
          <a:bodyPr/>
          <a:lstStyle/>
          <a:p>
            <a:r>
              <a:rPr lang="es-BO" b="1" dirty="0"/>
              <a:t>funciones propias de SQL-Server. </a:t>
            </a:r>
          </a:p>
        </p:txBody>
      </p:sp>
      <p:sp>
        <p:nvSpPr>
          <p:cNvPr id="3" name="Marcador de texto 2">
            <a:extLst>
              <a:ext uri="{FF2B5EF4-FFF2-40B4-BE49-F238E27FC236}">
                <a16:creationId xmlns:a16="http://schemas.microsoft.com/office/drawing/2014/main" id="{A5A13880-743B-4992-9949-8DD7FD571CC8}"/>
              </a:ext>
            </a:extLst>
          </p:cNvPr>
          <p:cNvSpPr>
            <a:spLocks noGrp="1"/>
          </p:cNvSpPr>
          <p:nvPr>
            <p:ph type="body" idx="1"/>
          </p:nvPr>
        </p:nvSpPr>
        <p:spPr>
          <a:xfrm>
            <a:off x="2257432" y="2157867"/>
            <a:ext cx="3480759" cy="3951386"/>
          </a:xfrm>
        </p:spPr>
        <p:txBody>
          <a:bodyPr/>
          <a:lstStyle/>
          <a:p>
            <a:r>
              <a:rPr lang="es-MX" sz="2000" b="1" dirty="0" err="1"/>
              <a:t>Datename</a:t>
            </a:r>
            <a:r>
              <a:rPr lang="es-MX" sz="2000" b="1" dirty="0"/>
              <a:t>()</a:t>
            </a:r>
            <a:r>
              <a:rPr lang="es-MX" sz="2000" dirty="0"/>
              <a:t>. Para obtener la fecha, utiliza parámetros como @Date </a:t>
            </a:r>
            <a:r>
              <a:rPr lang="es-MX" sz="2000" dirty="0" err="1"/>
              <a:t>part</a:t>
            </a:r>
            <a:r>
              <a:rPr lang="es-MX" sz="2000" dirty="0"/>
              <a:t> o @</a:t>
            </a:r>
            <a:r>
              <a:rPr lang="es-MX" sz="2000" dirty="0" err="1"/>
              <a:t>Expression</a:t>
            </a:r>
            <a:r>
              <a:rPr lang="es-MX" sz="2000" dirty="0"/>
              <a:t>.</a:t>
            </a:r>
          </a:p>
          <a:p>
            <a:r>
              <a:rPr lang="es-MX" sz="2000" b="1" dirty="0"/>
              <a:t>SUM()</a:t>
            </a:r>
            <a:r>
              <a:rPr lang="es-MX" sz="2000" dirty="0"/>
              <a:t>. Suma de distintos valores.</a:t>
            </a:r>
          </a:p>
          <a:p>
            <a:r>
              <a:rPr lang="es-MX" sz="2000" b="1" dirty="0"/>
              <a:t>MID()</a:t>
            </a:r>
            <a:r>
              <a:rPr lang="es-MX" sz="2000" dirty="0"/>
              <a:t>. Extrae valores de un campo tipo texto.</a:t>
            </a:r>
          </a:p>
          <a:p>
            <a:r>
              <a:rPr lang="es-MX" sz="2000" b="1" dirty="0"/>
              <a:t>AVG()</a:t>
            </a:r>
            <a:r>
              <a:rPr lang="es-MX" sz="2000" dirty="0"/>
              <a:t>. Proporciona la media de una serie de valores.</a:t>
            </a:r>
          </a:p>
          <a:p>
            <a:endParaRPr lang="es-BO" dirty="0"/>
          </a:p>
        </p:txBody>
      </p:sp>
      <p:pic>
        <p:nvPicPr>
          <p:cNvPr id="4100" name="Picture 4" descr="SQL Server">
            <a:extLst>
              <a:ext uri="{FF2B5EF4-FFF2-40B4-BE49-F238E27FC236}">
                <a16:creationId xmlns:a16="http://schemas.microsoft.com/office/drawing/2014/main" id="{037D1B3C-62A9-4814-AA9C-BC5B4C982B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23" t="519" r="12999" b="-519"/>
          <a:stretch/>
        </p:blipFill>
        <p:spPr bwMode="auto">
          <a:xfrm>
            <a:off x="6453811" y="1815550"/>
            <a:ext cx="3347083" cy="370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46630"/>
      </p:ext>
    </p:extLst>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TotalTime>
  <Words>318</Words>
  <Application>Microsoft Office PowerPoint</Application>
  <PresentationFormat>Panorámica</PresentationFormat>
  <Paragraphs>38</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Nunito</vt:lpstr>
      <vt:lpstr>Walter Turncoat</vt:lpstr>
      <vt:lpstr>Osric template</vt:lpstr>
      <vt:lpstr>UNIVERSIDAD PRIVADA FRANZ TAMAYO DEFENSA HITO 4- TAREA FINAL Estudiante:</vt:lpstr>
      <vt:lpstr>Presentación de PowerPoint</vt:lpstr>
      <vt:lpstr>Presentación de PowerPoint</vt:lpstr>
      <vt:lpstr>Que es DDL</vt:lpstr>
      <vt:lpstr>Que es DML</vt:lpstr>
      <vt:lpstr>Para que drive INNER JOIN.</vt:lpstr>
      <vt:lpstr>Defina que es una función de agregación. </vt:lpstr>
      <vt:lpstr>funciones de agregación que conozca. </vt:lpstr>
      <vt:lpstr>funciones propias de SQL-Server. </vt:lpstr>
      <vt:lpstr>Para qué sirve la función CONCAT en SQL-Server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PRIVADA FRANZ TAMAYO DEFENSA HITO 3 - TAREA FINAL Estudiante:</dc:title>
  <dc:creator>Kevin</dc:creator>
  <cp:lastModifiedBy>Kevin</cp:lastModifiedBy>
  <cp:revision>23</cp:revision>
  <dcterms:created xsi:type="dcterms:W3CDTF">2022-10-24T20:12:24Z</dcterms:created>
  <dcterms:modified xsi:type="dcterms:W3CDTF">2022-11-28T05:44:49Z</dcterms:modified>
</cp:coreProperties>
</file>