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57" r:id="rId3"/>
    <p:sldId id="258" r:id="rId4"/>
    <p:sldId id="261" r:id="rId5"/>
    <p:sldId id="300" r:id="rId6"/>
    <p:sldId id="301" r:id="rId7"/>
    <p:sldId id="302" r:id="rId8"/>
    <p:sldId id="260" r:id="rId9"/>
    <p:sldId id="259" r:id="rId10"/>
    <p:sldId id="303" r:id="rId11"/>
    <p:sldId id="304" r:id="rId12"/>
  </p:sldIdLst>
  <p:sldSz cx="9144000" cy="5143500" type="screen16x9"/>
  <p:notesSz cx="6858000" cy="9144000"/>
  <p:embeddedFontLst>
    <p:embeddedFont>
      <p:font typeface="Work Sans Regular" panose="020B0604020202020204" charset="0"/>
      <p:regular r:id="rId14"/>
      <p:bold r:id="rId15"/>
      <p:italic r:id="rId16"/>
      <p:boldItalic r:id="rId17"/>
    </p:embeddedFont>
    <p:embeddedFont>
      <p:font typeface="Ubuntu" panose="020B0604020202020204" charset="0"/>
      <p:regular r:id="rId18"/>
      <p:bold r:id="rId19"/>
      <p:italic r:id="rId20"/>
      <p:boldItalic r:id="rId21"/>
    </p:embeddedFont>
    <p:embeddedFont>
      <p:font typeface="Ubuntu Light"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4379CE-DF76-49EC-B630-198188EDF416}">
  <a:tblStyle styleId="{B84379CE-DF76-49EC-B630-198188EDF41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0C1D61-F382-416E-A118-38419C8BC46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2" autoAdjust="0"/>
    <p:restoredTop sz="94660"/>
  </p:normalViewPr>
  <p:slideViewPr>
    <p:cSldViewPr snapToGrid="0">
      <p:cViewPr varScale="1">
        <p:scale>
          <a:sx n="96" d="100"/>
          <a:sy n="96" d="100"/>
        </p:scale>
        <p:origin x="5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168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390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945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55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312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930600" y="939700"/>
            <a:ext cx="7282800" cy="32640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930600" y="2056000"/>
            <a:ext cx="7282800" cy="584100"/>
          </a:xfrm>
          <a:prstGeom prst="rect">
            <a:avLst/>
          </a:prstGeom>
        </p:spPr>
        <p:txBody>
          <a:bodyPr spcFirstLastPara="1" wrap="square" lIns="0" tIns="0" rIns="0" bIns="0" anchor="b"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6" name="Google Shape;16;p3"/>
          <p:cNvSpPr txBox="1">
            <a:spLocks noGrp="1"/>
          </p:cNvSpPr>
          <p:nvPr>
            <p:ph type="subTitle" idx="1"/>
          </p:nvPr>
        </p:nvSpPr>
        <p:spPr>
          <a:xfrm>
            <a:off x="930600" y="2736802"/>
            <a:ext cx="7282800" cy="35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body" idx="1"/>
          </p:nvPr>
        </p:nvSpPr>
        <p:spPr>
          <a:xfrm>
            <a:off x="930600" y="939700"/>
            <a:ext cx="7282800" cy="3264000"/>
          </a:xfrm>
          <a:prstGeom prst="rect">
            <a:avLst/>
          </a:prstGeom>
        </p:spPr>
        <p:txBody>
          <a:bodyPr spcFirstLastPara="1" wrap="square" lIns="0" tIns="0" rIns="0" bIns="0" anchor="ctr" anchorCtr="0">
            <a:noAutofit/>
          </a:bodyPr>
          <a:lstStyle>
            <a:lvl1pPr marL="457200" lvl="0" indent="-431800" rtl="0">
              <a:spcBef>
                <a:spcPts val="600"/>
              </a:spcBef>
              <a:spcAft>
                <a:spcPts val="0"/>
              </a:spcAft>
              <a:buSzPts val="3200"/>
              <a:buChar char="▪"/>
              <a:defRPr sz="3200"/>
            </a:lvl1pPr>
            <a:lvl2pPr marL="914400" lvl="1" indent="-431800" rtl="0">
              <a:spcBef>
                <a:spcPts val="0"/>
              </a:spcBef>
              <a:spcAft>
                <a:spcPts val="0"/>
              </a:spcAft>
              <a:buSzPts val="3200"/>
              <a:buChar char="▫"/>
              <a:defRPr sz="3200"/>
            </a:lvl2pPr>
            <a:lvl3pPr marL="1371600" lvl="2" indent="-431800" rtl="0">
              <a:spcBef>
                <a:spcPts val="0"/>
              </a:spcBef>
              <a:spcAft>
                <a:spcPts val="0"/>
              </a:spcAft>
              <a:buSzPts val="3200"/>
              <a:buChar char="▫"/>
              <a:defRPr sz="3200"/>
            </a:lvl3pPr>
            <a:lvl4pPr marL="1828800" lvl="3" indent="-431800" rtl="0">
              <a:spcBef>
                <a:spcPts val="0"/>
              </a:spcBef>
              <a:spcAft>
                <a:spcPts val="0"/>
              </a:spcAft>
              <a:buSzPts val="3200"/>
              <a:buChar char="▫"/>
              <a:defRPr sz="3200"/>
            </a:lvl4pPr>
            <a:lvl5pPr marL="2286000" lvl="4" indent="-431800" rtl="0">
              <a:spcBef>
                <a:spcPts val="0"/>
              </a:spcBef>
              <a:spcAft>
                <a:spcPts val="0"/>
              </a:spcAft>
              <a:buSzPts val="3200"/>
              <a:buChar char="▫"/>
              <a:defRPr sz="3200"/>
            </a:lvl5pPr>
            <a:lvl6pPr marL="2743200" lvl="5" indent="-431800" rtl="0">
              <a:spcBef>
                <a:spcPts val="0"/>
              </a:spcBef>
              <a:spcAft>
                <a:spcPts val="0"/>
              </a:spcAft>
              <a:buSzPts val="3200"/>
              <a:buChar char="▫"/>
              <a:defRPr sz="3200"/>
            </a:lvl6pPr>
            <a:lvl7pPr marL="3200400" lvl="6" indent="-431800" rtl="0">
              <a:spcBef>
                <a:spcPts val="0"/>
              </a:spcBef>
              <a:spcAft>
                <a:spcPts val="0"/>
              </a:spcAft>
              <a:buSzPts val="3200"/>
              <a:buChar char="▫"/>
              <a:defRPr sz="3200"/>
            </a:lvl7pPr>
            <a:lvl8pPr marL="3657600" lvl="7" indent="-431800" rtl="0">
              <a:spcBef>
                <a:spcPts val="0"/>
              </a:spcBef>
              <a:spcAft>
                <a:spcPts val="0"/>
              </a:spcAft>
              <a:buSzPts val="3200"/>
              <a:buChar char="▫"/>
              <a:defRPr sz="3200"/>
            </a:lvl8pPr>
            <a:lvl9pPr marL="4114800" lvl="8" indent="-431800" rtl="0">
              <a:spcBef>
                <a:spcPts val="0"/>
              </a:spcBef>
              <a:spcAft>
                <a:spcPts val="0"/>
              </a:spcAft>
              <a:buSzPts val="3200"/>
              <a:buChar char="▫"/>
              <a:defRPr sz="3200"/>
            </a:lvl9pPr>
          </a:lstStyle>
          <a:p>
            <a:endParaRPr/>
          </a:p>
        </p:txBody>
      </p:sp>
      <p:sp>
        <p:nvSpPr>
          <p:cNvPr id="19" name="Google Shape;19;p4"/>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20" name="Google Shape;20;p4"/>
          <p:cNvSpPr/>
          <p:nvPr/>
        </p:nvSpPr>
        <p:spPr>
          <a:xfrm>
            <a:off x="465300" y="465400"/>
            <a:ext cx="465300" cy="366562"/>
          </a:xfrm>
          <a:prstGeom prst="rect">
            <a:avLst/>
          </a:prstGeom>
        </p:spPr>
        <p:txBody>
          <a:bodyPr>
            <a:prstTxWarp prst="textPlain">
              <a:avLst/>
            </a:prstTxWarp>
          </a:bodyPr>
          <a:lstStyle/>
          <a:p>
            <a:pPr lvl="0" algn="ctr"/>
            <a:r>
              <a:rPr b="1" i="0">
                <a:ln>
                  <a:noFill/>
                </a:ln>
                <a:solidFill>
                  <a:schemeClr val="lt1"/>
                </a:solidFill>
                <a:latin typeface="Arial"/>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 name="Google Shape;23;p5"/>
          <p:cNvSpPr txBox="1">
            <a:spLocks noGrp="1"/>
          </p:cNvSpPr>
          <p:nvPr>
            <p:ph type="body" idx="1"/>
          </p:nvPr>
        </p:nvSpPr>
        <p:spPr>
          <a:xfrm>
            <a:off x="930600" y="1415684"/>
            <a:ext cx="7282800" cy="27882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4" name="Google Shape;24;p5"/>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7" name="Google Shape;27;p6"/>
          <p:cNvSpPr txBox="1">
            <a:spLocks noGrp="1"/>
          </p:cNvSpPr>
          <p:nvPr>
            <p:ph type="body" idx="1"/>
          </p:nvPr>
        </p:nvSpPr>
        <p:spPr>
          <a:xfrm>
            <a:off x="930575" y="1415675"/>
            <a:ext cx="3402600" cy="2788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8" name="Google Shape;28;p6"/>
          <p:cNvSpPr txBox="1">
            <a:spLocks noGrp="1"/>
          </p:cNvSpPr>
          <p:nvPr>
            <p:ph type="body" idx="2"/>
          </p:nvPr>
        </p:nvSpPr>
        <p:spPr>
          <a:xfrm>
            <a:off x="4810650" y="1415675"/>
            <a:ext cx="3402600" cy="2788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9" name="Google Shape;29;p6"/>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8000">
              <a:schemeClr val="accent3"/>
            </a:gs>
            <a:gs pos="41000">
              <a:schemeClr val="accent2"/>
            </a:gs>
            <a:gs pos="61000">
              <a:schemeClr val="accent1"/>
            </a:gs>
            <a:gs pos="82000">
              <a:schemeClr val="accent6"/>
            </a:gs>
            <a:gs pos="100000">
              <a:schemeClr val="accent5"/>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30600" y="886017"/>
            <a:ext cx="7282800" cy="3642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1pPr>
            <a:lvl2pPr lvl="1"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2pPr>
            <a:lvl3pPr lvl="2"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3pPr>
            <a:lvl4pPr lvl="3"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4pPr>
            <a:lvl5pPr lvl="4"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5pPr>
            <a:lvl6pPr lvl="5"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6pPr>
            <a:lvl7pPr lvl="6"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7pPr>
            <a:lvl8pPr lvl="7"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8pPr>
            <a:lvl9pPr lvl="8"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9pPr>
          </a:lstStyle>
          <a:p>
            <a:endParaRPr/>
          </a:p>
        </p:txBody>
      </p:sp>
      <p:sp>
        <p:nvSpPr>
          <p:cNvPr id="7" name="Google Shape;7;p1"/>
          <p:cNvSpPr txBox="1">
            <a:spLocks noGrp="1"/>
          </p:cNvSpPr>
          <p:nvPr>
            <p:ph type="body" idx="1"/>
          </p:nvPr>
        </p:nvSpPr>
        <p:spPr>
          <a:xfrm>
            <a:off x="930600" y="1415684"/>
            <a:ext cx="7282800" cy="27882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1pPr>
            <a:lvl2pPr marL="914400" lvl="1"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2pPr>
            <a:lvl3pPr marL="1371600" lvl="2"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3pPr>
            <a:lvl4pPr marL="1828800" lvl="3"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4pPr>
            <a:lvl5pPr marL="2286000" lvl="4"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5pPr>
            <a:lvl6pPr marL="2743200" lvl="5"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6pPr>
            <a:lvl7pPr marL="3200400" lvl="6"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7pPr>
            <a:lvl8pPr marL="3657600" lvl="7"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8pPr>
            <a:lvl9pPr marL="4114800" lvl="8"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9pPr>
          </a:lstStyle>
          <a:p>
            <a:endParaRPr/>
          </a:p>
        </p:txBody>
      </p:sp>
      <p:sp>
        <p:nvSpPr>
          <p:cNvPr id="8" name="Google Shape;8;p1"/>
          <p:cNvSpPr txBox="1">
            <a:spLocks noGrp="1"/>
          </p:cNvSpPr>
          <p:nvPr>
            <p:ph type="sldNum" idx="12"/>
          </p:nvPr>
        </p:nvSpPr>
        <p:spPr>
          <a:xfrm>
            <a:off x="8213401" y="4248586"/>
            <a:ext cx="465300" cy="474300"/>
          </a:xfrm>
          <a:prstGeom prst="rect">
            <a:avLst/>
          </a:prstGeom>
          <a:noFill/>
          <a:ln>
            <a:noFill/>
          </a:ln>
        </p:spPr>
        <p:txBody>
          <a:bodyPr spcFirstLastPara="1" wrap="square" lIns="0" tIns="0" rIns="0" bIns="0" anchor="b" anchorCtr="0">
            <a:noAutofit/>
          </a:bodyPr>
          <a:lstStyle>
            <a:lvl1pPr lvl="0" algn="r" rtl="0">
              <a:buNone/>
              <a:defRPr sz="1600" b="1">
                <a:solidFill>
                  <a:schemeClr val="lt1"/>
                </a:solidFill>
                <a:latin typeface="Ubuntu"/>
                <a:ea typeface="Ubuntu"/>
                <a:cs typeface="Ubuntu"/>
                <a:sym typeface="Ubuntu"/>
              </a:defRPr>
            </a:lvl1pPr>
            <a:lvl2pPr lvl="1" algn="r" rtl="0">
              <a:buNone/>
              <a:defRPr sz="1600" b="1">
                <a:solidFill>
                  <a:schemeClr val="lt1"/>
                </a:solidFill>
                <a:latin typeface="Ubuntu"/>
                <a:ea typeface="Ubuntu"/>
                <a:cs typeface="Ubuntu"/>
                <a:sym typeface="Ubuntu"/>
              </a:defRPr>
            </a:lvl2pPr>
            <a:lvl3pPr lvl="2" algn="r" rtl="0">
              <a:buNone/>
              <a:defRPr sz="1600" b="1">
                <a:solidFill>
                  <a:schemeClr val="lt1"/>
                </a:solidFill>
                <a:latin typeface="Ubuntu"/>
                <a:ea typeface="Ubuntu"/>
                <a:cs typeface="Ubuntu"/>
                <a:sym typeface="Ubuntu"/>
              </a:defRPr>
            </a:lvl3pPr>
            <a:lvl4pPr lvl="3" algn="r" rtl="0">
              <a:buNone/>
              <a:defRPr sz="1600" b="1">
                <a:solidFill>
                  <a:schemeClr val="lt1"/>
                </a:solidFill>
                <a:latin typeface="Ubuntu"/>
                <a:ea typeface="Ubuntu"/>
                <a:cs typeface="Ubuntu"/>
                <a:sym typeface="Ubuntu"/>
              </a:defRPr>
            </a:lvl4pPr>
            <a:lvl5pPr lvl="4" algn="r" rtl="0">
              <a:buNone/>
              <a:defRPr sz="1600" b="1">
                <a:solidFill>
                  <a:schemeClr val="lt1"/>
                </a:solidFill>
                <a:latin typeface="Ubuntu"/>
                <a:ea typeface="Ubuntu"/>
                <a:cs typeface="Ubuntu"/>
                <a:sym typeface="Ubuntu"/>
              </a:defRPr>
            </a:lvl5pPr>
            <a:lvl6pPr lvl="5" algn="r" rtl="0">
              <a:buNone/>
              <a:defRPr sz="1600" b="1">
                <a:solidFill>
                  <a:schemeClr val="lt1"/>
                </a:solidFill>
                <a:latin typeface="Ubuntu"/>
                <a:ea typeface="Ubuntu"/>
                <a:cs typeface="Ubuntu"/>
                <a:sym typeface="Ubuntu"/>
              </a:defRPr>
            </a:lvl6pPr>
            <a:lvl7pPr lvl="6" algn="r" rtl="0">
              <a:buNone/>
              <a:defRPr sz="1600" b="1">
                <a:solidFill>
                  <a:schemeClr val="lt1"/>
                </a:solidFill>
                <a:latin typeface="Ubuntu"/>
                <a:ea typeface="Ubuntu"/>
                <a:cs typeface="Ubuntu"/>
                <a:sym typeface="Ubuntu"/>
              </a:defRPr>
            </a:lvl7pPr>
            <a:lvl8pPr lvl="7" algn="r" rtl="0">
              <a:buNone/>
              <a:defRPr sz="1600" b="1">
                <a:solidFill>
                  <a:schemeClr val="lt1"/>
                </a:solidFill>
                <a:latin typeface="Ubuntu"/>
                <a:ea typeface="Ubuntu"/>
                <a:cs typeface="Ubuntu"/>
                <a:sym typeface="Ubuntu"/>
              </a:defRPr>
            </a:lvl8pPr>
            <a:lvl9pPr lvl="8" algn="r" rtl="0">
              <a:buNone/>
              <a:defRPr sz="1600" b="1">
                <a:solidFill>
                  <a:schemeClr val="lt1"/>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
              <a:t>‹Nº›</a:t>
            </a:fld>
            <a:endParaRPr/>
          </a:p>
        </p:txBody>
      </p:sp>
      <p:grpSp>
        <p:nvGrpSpPr>
          <p:cNvPr id="9" name="Google Shape;9;p1"/>
          <p:cNvGrpSpPr/>
          <p:nvPr/>
        </p:nvGrpSpPr>
        <p:grpSpPr>
          <a:xfrm>
            <a:off x="465300" y="465400"/>
            <a:ext cx="8213400" cy="4212750"/>
            <a:chOff x="465300" y="465400"/>
            <a:chExt cx="8213400" cy="4212750"/>
          </a:xfrm>
        </p:grpSpPr>
        <p:sp>
          <p:nvSpPr>
            <p:cNvPr id="10" name="Google Shape;10;p1"/>
            <p:cNvSpPr/>
            <p:nvPr/>
          </p:nvSpPr>
          <p:spPr>
            <a:xfrm rot="10800000">
              <a:off x="3221100" y="465400"/>
              <a:ext cx="5457600" cy="1395600"/>
            </a:xfrm>
            <a:prstGeom prst="corner">
              <a:avLst>
                <a:gd name="adj1" fmla="val 1582"/>
                <a:gd name="adj2" fmla="val 154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Work Sans Regular"/>
                <a:ea typeface="Work Sans Regular"/>
                <a:cs typeface="Work Sans Regular"/>
                <a:sym typeface="Work Sans Regular"/>
              </a:endParaRPr>
            </a:p>
          </p:txBody>
        </p:sp>
        <p:sp>
          <p:nvSpPr>
            <p:cNvPr id="11" name="Google Shape;11;p1"/>
            <p:cNvSpPr/>
            <p:nvPr/>
          </p:nvSpPr>
          <p:spPr>
            <a:xfrm>
              <a:off x="465300" y="3282550"/>
              <a:ext cx="5457600" cy="1395600"/>
            </a:xfrm>
            <a:prstGeom prst="corner">
              <a:avLst>
                <a:gd name="adj1" fmla="val 1582"/>
                <a:gd name="adj2" fmla="val 154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Work Sans Regular"/>
                <a:ea typeface="Work Sans Regular"/>
                <a:cs typeface="Work Sans Regular"/>
                <a:sym typeface="Work Sans Regular"/>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467">
          <p15:clr>
            <a:srgbClr val="EA4335"/>
          </p15:clr>
        </p15:guide>
        <p15:guide id="2" orient="horz" pos="2947">
          <p15:clr>
            <a:srgbClr val="EA4335"/>
          </p15:clr>
        </p15:guide>
        <p15:guide id="3" pos="586">
          <p15:clr>
            <a:srgbClr val="EA4335"/>
          </p15:clr>
        </p15:guide>
        <p15:guide id="4" orient="horz" pos="592">
          <p15:clr>
            <a:srgbClr val="EA4335"/>
          </p15:clr>
        </p15:guide>
        <p15:guide id="5" pos="5174">
          <p15:clr>
            <a:srgbClr val="EA4335"/>
          </p15:clr>
        </p15:guide>
        <p15:guide id="6" orient="horz" pos="2648">
          <p15:clr>
            <a:srgbClr val="EA4335"/>
          </p15:clr>
        </p15:guide>
        <p15:guide id="7" orient="horz" pos="293">
          <p15:clr>
            <a:srgbClr val="EA4335"/>
          </p15:clr>
        </p15:guide>
        <p15:guide id="8" pos="2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ctrTitle"/>
          </p:nvPr>
        </p:nvSpPr>
        <p:spPr>
          <a:xfrm>
            <a:off x="930600" y="939700"/>
            <a:ext cx="7282800" cy="3264000"/>
          </a:xfrm>
          <a:prstGeom prst="rect">
            <a:avLst/>
          </a:prstGeom>
        </p:spPr>
        <p:txBody>
          <a:bodyPr spcFirstLastPara="1" wrap="square" lIns="0" tIns="0" rIns="0" bIns="0" anchor="ctr" anchorCtr="0">
            <a:noAutofit/>
          </a:bodyPr>
          <a:lstStyle/>
          <a:p>
            <a:pPr lvl="0" algn="ctr"/>
            <a:r>
              <a:rPr lang="es-MX" sz="2400" dirty="0"/>
              <a:t>UNIVERSIDAD PRIVADA FRANZ TAMAYO </a:t>
            </a:r>
            <a:br>
              <a:rPr lang="es-MX" sz="2400" dirty="0"/>
            </a:br>
            <a:r>
              <a:rPr lang="es-MX" sz="2400" dirty="0"/>
              <a:t>DEFENSA HITO 4 - TAREA FINAL </a:t>
            </a:r>
            <a:br>
              <a:rPr lang="es-MX" sz="2400" dirty="0"/>
            </a:br>
            <a:r>
              <a:rPr lang="es-MX" sz="2400" dirty="0"/>
              <a:t>Estudiante: </a:t>
            </a:r>
            <a:r>
              <a:rPr lang="es-MX" sz="2400" b="0" dirty="0"/>
              <a:t>KEVIN JAVIER SANGA ORTIZ</a:t>
            </a:r>
            <a:br>
              <a:rPr lang="es-MX" sz="2400" dirty="0"/>
            </a:br>
            <a:r>
              <a:rPr lang="es-MX" sz="2400" dirty="0"/>
              <a:t>Asignatura: </a:t>
            </a:r>
            <a:r>
              <a:rPr lang="es-MX" sz="2400" b="0" dirty="0"/>
              <a:t>ESTRUCTURA DE DATOS </a:t>
            </a:r>
            <a:br>
              <a:rPr lang="es-MX" sz="2400" dirty="0"/>
            </a:br>
            <a:r>
              <a:rPr lang="es-MX" sz="2400" dirty="0"/>
              <a:t>Carrera: </a:t>
            </a:r>
            <a:r>
              <a:rPr lang="es-MX" sz="2400" b="0" dirty="0"/>
              <a:t>INGENIERÍA DE SISTEMAS </a:t>
            </a:r>
            <a:br>
              <a:rPr lang="es-MX" sz="2400" dirty="0"/>
            </a:br>
            <a:r>
              <a:rPr lang="es-MX" sz="2400" dirty="0"/>
              <a:t>Paralelo: </a:t>
            </a:r>
            <a:r>
              <a:rPr lang="es-MX" sz="2400" b="0" dirty="0"/>
              <a:t>EDD (1) </a:t>
            </a:r>
            <a:br>
              <a:rPr lang="es-MX" sz="2400" dirty="0"/>
            </a:br>
            <a:r>
              <a:rPr lang="es-MX" sz="2400" dirty="0"/>
              <a:t>Docente: </a:t>
            </a:r>
            <a:r>
              <a:rPr lang="es-MX" sz="2400" b="0" dirty="0"/>
              <a:t>Lic. William Barra Paredes </a:t>
            </a:r>
            <a:br>
              <a:rPr lang="es-MX" sz="2400" dirty="0"/>
            </a:br>
            <a:r>
              <a:rPr lang="es-MX" sz="2400" dirty="0"/>
              <a:t>fecha: </a:t>
            </a:r>
            <a:r>
              <a:rPr lang="es-MX" sz="2400" b="0" dirty="0"/>
              <a:t>14/06/2022 </a:t>
            </a:r>
            <a:br>
              <a:rPr lang="es-MX" sz="2400" dirty="0"/>
            </a:br>
            <a:r>
              <a:rPr lang="es-MX" sz="2400" dirty="0"/>
              <a:t>GITHUB: https://github.com/kevinSanga/ESTRUCTURA_DE_DATOS_I.git</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440033" y="286588"/>
            <a:ext cx="7976689" cy="1243559"/>
          </a:xfrm>
          <a:prstGeom prst="rect">
            <a:avLst/>
          </a:prstGeom>
        </p:spPr>
        <p:txBody>
          <a:bodyPr spcFirstLastPara="1" wrap="square" lIns="0" tIns="0" rIns="0" bIns="0" anchor="b" anchorCtr="0">
            <a:noAutofit/>
          </a:bodyPr>
          <a:lstStyle/>
          <a:p>
            <a:pPr lvl="0"/>
            <a:r>
              <a:rPr lang="es-MX" sz="3200" dirty="0"/>
              <a:t>¿Qué son los métodos estáticos en JAVA?</a:t>
            </a:r>
            <a:endParaRPr sz="3200" dirty="0"/>
          </a:p>
        </p:txBody>
      </p:sp>
      <p:sp>
        <p:nvSpPr>
          <p:cNvPr id="74" name="Google Shape;74;p15"/>
          <p:cNvSpPr txBox="1">
            <a:spLocks noGrp="1"/>
          </p:cNvSpPr>
          <p:nvPr>
            <p:ph type="subTitle" idx="1"/>
          </p:nvPr>
        </p:nvSpPr>
        <p:spPr>
          <a:xfrm>
            <a:off x="677779" y="1682587"/>
            <a:ext cx="3714607" cy="2954727"/>
          </a:xfrm>
          <a:prstGeom prst="rect">
            <a:avLst/>
          </a:prstGeom>
        </p:spPr>
        <p:txBody>
          <a:bodyPr spcFirstLastPara="1" wrap="square" lIns="0" tIns="0" rIns="0" bIns="0" anchor="t" anchorCtr="0">
            <a:noAutofit/>
          </a:bodyPr>
          <a:lstStyle/>
          <a:p>
            <a:pPr marL="0" lvl="0" indent="0"/>
            <a:r>
              <a:rPr lang="es-MX" dirty="0"/>
              <a:t>Los métodos estáticos se utilizan para implementar funciones que pertenecen a la clase como un todo, no a un objeto particular de la misma.</a:t>
            </a:r>
            <a:endParaRPr sz="1800" dirty="0"/>
          </a:p>
        </p:txBody>
      </p:sp>
      <p:pic>
        <p:nvPicPr>
          <p:cNvPr id="2052" name="Picture 4" descr="https://www.arquitecturajava.com/wp-content/uploads/00110.gif">
            <a:extLst>
              <a:ext uri="{FF2B5EF4-FFF2-40B4-BE49-F238E27FC236}">
                <a16:creationId xmlns:a16="http://schemas.microsoft.com/office/drawing/2014/main" id="{3FEAD329-CBA2-4029-B3D1-74AA05B97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246" y="1682587"/>
            <a:ext cx="263842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05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558806" y="2571750"/>
            <a:ext cx="3719280" cy="1452282"/>
          </a:xfrm>
          <a:prstGeom prst="rect">
            <a:avLst/>
          </a:prstGeom>
        </p:spPr>
        <p:txBody>
          <a:bodyPr spcFirstLastPara="1" wrap="square" lIns="0" tIns="0" rIns="0" bIns="0" anchor="b" anchorCtr="0">
            <a:noAutofit/>
          </a:bodyPr>
          <a:lstStyle/>
          <a:p>
            <a:pPr lvl="0"/>
            <a:r>
              <a:rPr lang="es-MX" sz="3200" dirty="0"/>
              <a:t>¿A través de un gráfico, muestre los métodos mínimos que debería de tener una COLA? </a:t>
            </a:r>
            <a:endParaRPr sz="3200" dirty="0"/>
          </a:p>
        </p:txBody>
      </p:sp>
      <p:pic>
        <p:nvPicPr>
          <p:cNvPr id="2" name="Imagen 1">
            <a:extLst>
              <a:ext uri="{FF2B5EF4-FFF2-40B4-BE49-F238E27FC236}">
                <a16:creationId xmlns:a16="http://schemas.microsoft.com/office/drawing/2014/main" id="{315A15A8-6B8A-43D4-A6A9-74E54574C779}"/>
              </a:ext>
            </a:extLst>
          </p:cNvPr>
          <p:cNvPicPr>
            <a:picLocks noChangeAspect="1"/>
          </p:cNvPicPr>
          <p:nvPr/>
        </p:nvPicPr>
        <p:blipFill>
          <a:blip r:embed="rId3"/>
          <a:stretch>
            <a:fillRect/>
          </a:stretch>
        </p:blipFill>
        <p:spPr>
          <a:xfrm>
            <a:off x="5029200" y="190167"/>
            <a:ext cx="3286584" cy="4763165"/>
          </a:xfrm>
          <a:prstGeom prst="rect">
            <a:avLst/>
          </a:prstGeom>
        </p:spPr>
      </p:pic>
    </p:spTree>
    <p:extLst>
      <p:ext uri="{BB962C8B-B14F-4D97-AF65-F5344CB8AC3E}">
        <p14:creationId xmlns:p14="http://schemas.microsoft.com/office/powerpoint/2010/main" val="201973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930600" y="1006764"/>
            <a:ext cx="7282800" cy="364200"/>
          </a:xfrm>
          <a:prstGeom prst="rect">
            <a:avLst/>
          </a:prstGeom>
        </p:spPr>
        <p:txBody>
          <a:bodyPr spcFirstLastPara="1" wrap="square" lIns="0" tIns="0" rIns="0" bIns="0" anchor="b" anchorCtr="0">
            <a:noAutofit/>
          </a:bodyPr>
          <a:lstStyle/>
          <a:p>
            <a:pPr lvl="0"/>
            <a:r>
              <a:rPr lang="es-MX" dirty="0"/>
              <a:t>¿A que se refiere cuando se habla de ESTRUCTURA DE DATOS?</a:t>
            </a:r>
            <a:endParaRPr dirty="0"/>
          </a:p>
        </p:txBody>
      </p:sp>
      <p:sp>
        <p:nvSpPr>
          <p:cNvPr id="58" name="Google Shape;58;p13"/>
          <p:cNvSpPr txBox="1">
            <a:spLocks noGrp="1"/>
          </p:cNvSpPr>
          <p:nvPr>
            <p:ph type="body" idx="1"/>
          </p:nvPr>
        </p:nvSpPr>
        <p:spPr>
          <a:xfrm>
            <a:off x="616650" y="1415674"/>
            <a:ext cx="3716525" cy="3103571"/>
          </a:xfrm>
          <a:prstGeom prst="rect">
            <a:avLst/>
          </a:prstGeom>
        </p:spPr>
        <p:txBody>
          <a:bodyPr spcFirstLastPara="1" wrap="square" lIns="0" tIns="0" rIns="0" bIns="0" anchor="t" anchorCtr="0">
            <a:noAutofit/>
          </a:bodyPr>
          <a:lstStyle/>
          <a:p>
            <a:pPr marL="0" lvl="0" indent="0">
              <a:buClr>
                <a:schemeClr val="dk1"/>
              </a:buClr>
              <a:buSzPts val="1100"/>
              <a:buNone/>
            </a:pPr>
            <a:r>
              <a:rPr lang="es-MX" dirty="0"/>
              <a:t>  En el ámbito de la informática, las estructuras de datos son aquellas que nos permiten, como desarrolladores, organizar la información de manera eficiente, y en definitiva diseñar la solución correcta para un determinado problema</a:t>
            </a:r>
            <a:endParaRPr dirty="0"/>
          </a:p>
        </p:txBody>
      </p:sp>
      <p:sp>
        <p:nvSpPr>
          <p:cNvPr id="60" name="Google Shape;60;p13"/>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pic>
        <p:nvPicPr>
          <p:cNvPr id="1028" name="Picture 4" descr="Estructuras de Datos. Primera parte — Arrays, Linked lists… | by Marcela  Sena | TechWo | Medium">
            <a:extLst>
              <a:ext uri="{FF2B5EF4-FFF2-40B4-BE49-F238E27FC236}">
                <a16:creationId xmlns:a16="http://schemas.microsoft.com/office/drawing/2014/main" id="{0A833288-1122-4146-B49A-57C67D3D0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12133"/>
            <a:ext cx="3867659" cy="21755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idx="4294967295"/>
          </p:nvPr>
        </p:nvSpPr>
        <p:spPr>
          <a:xfrm>
            <a:off x="598907" y="234314"/>
            <a:ext cx="3582000" cy="846900"/>
          </a:xfrm>
          <a:prstGeom prst="rect">
            <a:avLst/>
          </a:prstGeom>
        </p:spPr>
        <p:txBody>
          <a:bodyPr spcFirstLastPara="1" wrap="square" lIns="0" tIns="0" rIns="0" bIns="0" anchor="b" anchorCtr="0">
            <a:noAutofit/>
          </a:bodyPr>
          <a:lstStyle/>
          <a:p>
            <a:pPr lvl="0"/>
            <a:r>
              <a:rPr lang="es-BO" sz="2800" dirty="0"/>
              <a:t>¿Que significa FIFO?</a:t>
            </a:r>
            <a:endParaRPr sz="2800" dirty="0"/>
          </a:p>
        </p:txBody>
      </p:sp>
      <p:sp>
        <p:nvSpPr>
          <p:cNvPr id="66" name="Google Shape;66;p14"/>
          <p:cNvSpPr txBox="1">
            <a:spLocks noGrp="1"/>
          </p:cNvSpPr>
          <p:nvPr>
            <p:ph type="subTitle" idx="4294967295"/>
          </p:nvPr>
        </p:nvSpPr>
        <p:spPr>
          <a:xfrm>
            <a:off x="598907" y="1086315"/>
            <a:ext cx="3901152" cy="2582634"/>
          </a:xfrm>
          <a:prstGeom prst="rect">
            <a:avLst/>
          </a:prstGeom>
        </p:spPr>
        <p:txBody>
          <a:bodyPr spcFirstLastPara="1" wrap="square" lIns="0" tIns="0" rIns="0" bIns="0" anchor="t" anchorCtr="0">
            <a:noAutofit/>
          </a:bodyPr>
          <a:lstStyle/>
          <a:p>
            <a:r>
              <a:rPr lang="es-MX" sz="2000" dirty="0"/>
              <a:t>FIFO (</a:t>
            </a:r>
            <a:r>
              <a:rPr lang="es-MX" sz="2000" dirty="0" err="1"/>
              <a:t>First</a:t>
            </a:r>
            <a:r>
              <a:rPr lang="es-MX" sz="2000" dirty="0"/>
              <a:t> In - </a:t>
            </a:r>
            <a:r>
              <a:rPr lang="es-MX" sz="2000" dirty="0" err="1"/>
              <a:t>First</a:t>
            </a:r>
            <a:r>
              <a:rPr lang="es-MX" sz="2000" dirty="0"/>
              <a:t> </a:t>
            </a:r>
            <a:r>
              <a:rPr lang="es-MX" sz="2000" dirty="0" err="1"/>
              <a:t>Out</a:t>
            </a:r>
            <a:r>
              <a:rPr lang="es-MX" sz="2000" dirty="0"/>
              <a:t>): Primero en entrar - Primero en salir. Con el método FIFO el primer lote de mercancía que entra en el almacén debe ser el primero en salir. Se prioriza la salida de los productos que llevan más tiempo almacenados.</a:t>
            </a:r>
            <a:endParaRPr lang="es-MX" sz="1600" dirty="0"/>
          </a:p>
        </p:txBody>
      </p:sp>
      <p:sp>
        <p:nvSpPr>
          <p:cNvPr id="68" name="Google Shape;68;p14"/>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pic>
        <p:nvPicPr>
          <p:cNvPr id="1026" name="Picture 2" descr="FIFO o LIFO ¿Cuál es el método que mejor se adapta a la ...">
            <a:extLst>
              <a:ext uri="{FF2B5EF4-FFF2-40B4-BE49-F238E27FC236}">
                <a16:creationId xmlns:a16="http://schemas.microsoft.com/office/drawing/2014/main" id="{B62CC015-574B-48C9-8A87-B50B0032C9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4899" y="1474551"/>
            <a:ext cx="3901152" cy="21943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p>
            <a:pPr lvl="0"/>
            <a:r>
              <a:rPr lang="es-MX" dirty="0"/>
              <a:t>¿Muestra la diferencia entre LIFO y FIFO? </a:t>
            </a:r>
            <a:endParaRPr dirty="0"/>
          </a:p>
        </p:txBody>
      </p:sp>
      <p:sp>
        <p:nvSpPr>
          <p:cNvPr id="86" name="Google Shape;86;p17"/>
          <p:cNvSpPr txBox="1">
            <a:spLocks noGrp="1"/>
          </p:cNvSpPr>
          <p:nvPr>
            <p:ph type="body" idx="1"/>
          </p:nvPr>
        </p:nvSpPr>
        <p:spPr>
          <a:xfrm>
            <a:off x="554980" y="1250216"/>
            <a:ext cx="7891071" cy="3550383"/>
          </a:xfrm>
          <a:prstGeom prst="rect">
            <a:avLst/>
          </a:prstGeom>
        </p:spPr>
        <p:txBody>
          <a:bodyPr spcFirstLastPara="1" wrap="square" lIns="0" tIns="0" rIns="0" bIns="0" anchor="t" anchorCtr="0">
            <a:noAutofit/>
          </a:bodyPr>
          <a:lstStyle/>
          <a:p>
            <a:r>
              <a:rPr lang="es-MX" sz="1600" b="1" dirty="0"/>
              <a:t>Orden de venta</a:t>
            </a:r>
            <a:r>
              <a:rPr lang="es-MX" sz="1600" dirty="0"/>
              <a:t>: En el método FIFO, se asume que los primeros artículos comprados o producidos son los primeros en ser vendidos o utilizados, mientras que en el método LIFO se asume que los últimos artículos comprados o producidos son los primeros en ser vendidos o utilizados.</a:t>
            </a:r>
          </a:p>
          <a:p>
            <a:r>
              <a:rPr lang="es-MX" sz="1600" b="1" dirty="0"/>
              <a:t>Inventario obsoleto</a:t>
            </a:r>
            <a:r>
              <a:rPr lang="es-MX" sz="1600" dirty="0"/>
              <a:t>: El método LIFO puede causar pérdidas de inventario por productos obsoletos o deteriorados, algo que no puede ocurrir en el método FIFO.</a:t>
            </a:r>
          </a:p>
          <a:p>
            <a:r>
              <a:rPr lang="es-MX" sz="1600" b="1" dirty="0"/>
              <a:t>Precios</a:t>
            </a:r>
            <a:r>
              <a:rPr lang="es-MX" sz="1600" dirty="0"/>
              <a:t>: El método FIFO protege de los precios de mercado siempre inestables.</a:t>
            </a:r>
          </a:p>
          <a:p>
            <a:r>
              <a:rPr lang="es-MX" sz="1600" b="1" dirty="0"/>
              <a:t>Impuestos</a:t>
            </a:r>
            <a:r>
              <a:rPr lang="es-MX" sz="1600" dirty="0"/>
              <a:t>: Los impuestos pueden ser diferentes entre los dos métodos, ya que el método LIFO puede resultar en un mayor costo de los bienes vendidos y, por lo tanto, en una menor ganancia imponible.</a:t>
            </a:r>
          </a:p>
          <a:p>
            <a:pPr marL="76200" indent="0">
              <a:buNone/>
            </a:pPr>
            <a:br>
              <a:rPr lang="es-MX" sz="1400" dirty="0"/>
            </a:br>
            <a:endParaRPr dirty="0"/>
          </a:p>
        </p:txBody>
      </p:sp>
      <p:sp>
        <p:nvSpPr>
          <p:cNvPr id="87" name="Google Shape;87;p17"/>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587007" y="641997"/>
            <a:ext cx="7282800" cy="364200"/>
          </a:xfrm>
          <a:prstGeom prst="rect">
            <a:avLst/>
          </a:prstGeom>
        </p:spPr>
        <p:txBody>
          <a:bodyPr spcFirstLastPara="1" wrap="square" lIns="0" tIns="0" rIns="0" bIns="0" anchor="b" anchorCtr="0">
            <a:noAutofit/>
          </a:bodyPr>
          <a:lstStyle/>
          <a:p>
            <a:pPr lvl="0"/>
            <a:r>
              <a:rPr lang="es-BO" dirty="0"/>
              <a:t>¿Qué es una COLA?</a:t>
            </a:r>
            <a:endParaRPr dirty="0"/>
          </a:p>
        </p:txBody>
      </p:sp>
      <p:sp>
        <p:nvSpPr>
          <p:cNvPr id="86" name="Google Shape;86;p17"/>
          <p:cNvSpPr txBox="1">
            <a:spLocks noGrp="1"/>
          </p:cNvSpPr>
          <p:nvPr>
            <p:ph type="body" idx="1"/>
          </p:nvPr>
        </p:nvSpPr>
        <p:spPr>
          <a:xfrm>
            <a:off x="587007" y="1233910"/>
            <a:ext cx="7626394" cy="3014676"/>
          </a:xfrm>
          <a:prstGeom prst="rect">
            <a:avLst/>
          </a:prstGeom>
        </p:spPr>
        <p:txBody>
          <a:bodyPr spcFirstLastPara="1" wrap="square" lIns="0" tIns="0" rIns="0" bIns="0" anchor="t" anchorCtr="0">
            <a:noAutofit/>
          </a:bodyPr>
          <a:lstStyle/>
          <a:p>
            <a:r>
              <a:rPr lang="es-MX" sz="1600" dirty="0"/>
              <a:t>Una cola es una estructura de datos que almacena elementos en una lista y permite acceder a los datos por uno de los dos extremos de la lista. Un elemento se inserta en la cola (parte final) de la lista y se suprime o elimina por la frente (parte inicial, cabeza) de la lista.</a:t>
            </a:r>
            <a:endParaRPr dirty="0"/>
          </a:p>
        </p:txBody>
      </p:sp>
      <p:sp>
        <p:nvSpPr>
          <p:cNvPr id="87" name="Google Shape;87;p17"/>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pic>
        <p:nvPicPr>
          <p:cNvPr id="2" name="Imagen 1">
            <a:extLst>
              <a:ext uri="{FF2B5EF4-FFF2-40B4-BE49-F238E27FC236}">
                <a16:creationId xmlns:a16="http://schemas.microsoft.com/office/drawing/2014/main" id="{53572A84-1749-4D86-8EB1-7FC567E5A79D}"/>
              </a:ext>
            </a:extLst>
          </p:cNvPr>
          <p:cNvPicPr>
            <a:picLocks noChangeAspect="1"/>
          </p:cNvPicPr>
          <p:nvPr/>
        </p:nvPicPr>
        <p:blipFill>
          <a:blip r:embed="rId3"/>
          <a:stretch>
            <a:fillRect/>
          </a:stretch>
        </p:blipFill>
        <p:spPr>
          <a:xfrm>
            <a:off x="2056727" y="2741248"/>
            <a:ext cx="4686954" cy="1219370"/>
          </a:xfrm>
          <a:prstGeom prst="rect">
            <a:avLst/>
          </a:prstGeom>
        </p:spPr>
      </p:pic>
    </p:spTree>
    <p:extLst>
      <p:ext uri="{BB962C8B-B14F-4D97-AF65-F5344CB8AC3E}">
        <p14:creationId xmlns:p14="http://schemas.microsoft.com/office/powerpoint/2010/main" val="1560701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930601" y="1146450"/>
            <a:ext cx="7282800" cy="364200"/>
          </a:xfrm>
          <a:prstGeom prst="rect">
            <a:avLst/>
          </a:prstGeom>
        </p:spPr>
        <p:txBody>
          <a:bodyPr spcFirstLastPara="1" wrap="square" lIns="0" tIns="0" rIns="0" bIns="0" anchor="b" anchorCtr="0">
            <a:noAutofit/>
          </a:bodyPr>
          <a:lstStyle/>
          <a:p>
            <a:pPr lvl="0"/>
            <a:r>
              <a:rPr lang="es-MX" dirty="0"/>
              <a:t>¿Qué es QUEUE en JAVA, una QUEUE será lo mismo que una COLA? </a:t>
            </a:r>
            <a:endParaRPr dirty="0"/>
          </a:p>
        </p:txBody>
      </p:sp>
      <p:sp>
        <p:nvSpPr>
          <p:cNvPr id="86" name="Google Shape;86;p17"/>
          <p:cNvSpPr txBox="1">
            <a:spLocks noGrp="1"/>
          </p:cNvSpPr>
          <p:nvPr>
            <p:ph type="body" idx="1"/>
          </p:nvPr>
        </p:nvSpPr>
        <p:spPr>
          <a:xfrm>
            <a:off x="465299" y="1651224"/>
            <a:ext cx="7825176" cy="2834512"/>
          </a:xfrm>
          <a:prstGeom prst="rect">
            <a:avLst/>
          </a:prstGeom>
        </p:spPr>
        <p:txBody>
          <a:bodyPr spcFirstLastPara="1" wrap="square" lIns="0" tIns="0" rIns="0" bIns="0" anchor="t" anchorCtr="0">
            <a:noAutofit/>
          </a:bodyPr>
          <a:lstStyle/>
          <a:p>
            <a:r>
              <a:rPr lang="es-MX" sz="2800" dirty="0"/>
              <a:t>Un objeto de la clase </a:t>
            </a:r>
            <a:r>
              <a:rPr lang="es-MX" sz="2800" dirty="0" err="1"/>
              <a:t>Queue</a:t>
            </a:r>
            <a:r>
              <a:rPr lang="es-MX" sz="2800" dirty="0"/>
              <a:t> es una cola. Permite almacenar objetos y luego recuperarlos en el orden en el cual se insertaron. Para insertar un objeto a la cola se invoca el método </a:t>
            </a:r>
            <a:r>
              <a:rPr lang="es-MX" sz="2800" dirty="0" err="1"/>
              <a:t>put</a:t>
            </a:r>
            <a:r>
              <a:rPr lang="es-MX" sz="2800" dirty="0"/>
              <a:t>.</a:t>
            </a:r>
            <a:endParaRPr sz="2800" dirty="0"/>
          </a:p>
        </p:txBody>
      </p:sp>
      <p:sp>
        <p:nvSpPr>
          <p:cNvPr id="87" name="Google Shape;87;p17"/>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005760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461501" y="963141"/>
            <a:ext cx="7282800" cy="364200"/>
          </a:xfrm>
          <a:prstGeom prst="rect">
            <a:avLst/>
          </a:prstGeom>
        </p:spPr>
        <p:txBody>
          <a:bodyPr spcFirstLastPara="1" wrap="square" lIns="0" tIns="0" rIns="0" bIns="0" anchor="b" anchorCtr="0">
            <a:noAutofit/>
          </a:bodyPr>
          <a:lstStyle/>
          <a:p>
            <a:pPr lvl="0"/>
            <a:r>
              <a:rPr lang="es-MX" dirty="0"/>
              <a:t>¿Qué es INI o REAR en una COLA?</a:t>
            </a:r>
            <a:endParaRPr dirty="0"/>
          </a:p>
        </p:txBody>
      </p:sp>
      <p:sp>
        <p:nvSpPr>
          <p:cNvPr id="86" name="Google Shape;86;p17"/>
          <p:cNvSpPr txBox="1">
            <a:spLocks noGrp="1"/>
          </p:cNvSpPr>
          <p:nvPr>
            <p:ph type="body" idx="1"/>
          </p:nvPr>
        </p:nvSpPr>
        <p:spPr>
          <a:xfrm>
            <a:off x="625899" y="1651224"/>
            <a:ext cx="7587502" cy="2834512"/>
          </a:xfrm>
          <a:prstGeom prst="rect">
            <a:avLst/>
          </a:prstGeom>
        </p:spPr>
        <p:txBody>
          <a:bodyPr spcFirstLastPara="1" wrap="square" lIns="0" tIns="0" rIns="0" bIns="0" anchor="t" anchorCtr="0">
            <a:noAutofit/>
          </a:bodyPr>
          <a:lstStyle/>
          <a:p>
            <a:pPr marL="76200" lvl="0" indent="0">
              <a:buNone/>
            </a:pPr>
            <a:r>
              <a:rPr lang="es-US" dirty="0"/>
              <a:t>En una cola, “INI” o “REAR” se refiere al extremo posterior de la cola, donde se insertan los elementos nuevos.</a:t>
            </a:r>
            <a:endParaRPr dirty="0"/>
          </a:p>
        </p:txBody>
      </p:sp>
      <p:sp>
        <p:nvSpPr>
          <p:cNvPr id="87" name="Google Shape;87;p17"/>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04803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930600" y="939700"/>
            <a:ext cx="7282800" cy="3264000"/>
          </a:xfrm>
          <a:prstGeom prst="rect">
            <a:avLst/>
          </a:prstGeom>
        </p:spPr>
        <p:txBody>
          <a:bodyPr spcFirstLastPara="1" wrap="square" lIns="0" tIns="0" rIns="0" bIns="0" anchor="ctr" anchorCtr="0">
            <a:noAutofit/>
          </a:bodyPr>
          <a:lstStyle/>
          <a:p>
            <a:pPr marL="0" lvl="0" indent="0">
              <a:buNone/>
            </a:pPr>
            <a:r>
              <a:rPr lang="es-MX" sz="4400" b="1" dirty="0"/>
              <a:t>¿</a:t>
            </a:r>
            <a:r>
              <a:rPr lang="es-MX" sz="4400" dirty="0"/>
              <a:t>Qué es FIN o FRONT en una COLA</a:t>
            </a:r>
            <a:r>
              <a:rPr lang="es-MX" sz="4400" b="1" dirty="0"/>
              <a:t>?</a:t>
            </a:r>
          </a:p>
          <a:p>
            <a:pPr marL="0" lvl="0" indent="0">
              <a:buNone/>
            </a:pPr>
            <a:r>
              <a:rPr lang="es-MX" sz="2400" dirty="0"/>
              <a:t>En una cola, “FIN” o “FRONT” se refiere al extremo frontal de la cola, desde donde se eliminan los elementos. </a:t>
            </a:r>
            <a:endParaRPr sz="2400" dirty="0"/>
          </a:p>
        </p:txBody>
      </p:sp>
      <p:sp>
        <p:nvSpPr>
          <p:cNvPr id="80" name="Google Shape;80;p16"/>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478057" y="310243"/>
            <a:ext cx="8187886" cy="1832105"/>
          </a:xfrm>
          <a:prstGeom prst="rect">
            <a:avLst/>
          </a:prstGeom>
        </p:spPr>
        <p:txBody>
          <a:bodyPr spcFirstLastPara="1" wrap="square" lIns="0" tIns="0" rIns="0" bIns="0" anchor="b" anchorCtr="0">
            <a:noAutofit/>
          </a:bodyPr>
          <a:lstStyle/>
          <a:p>
            <a:pPr lvl="0"/>
            <a:r>
              <a:rPr lang="es-MX" dirty="0"/>
              <a:t>¿A que se refiere los métodos </a:t>
            </a:r>
            <a:r>
              <a:rPr lang="es-MX" dirty="0" err="1"/>
              <a:t>esVacia</a:t>
            </a:r>
            <a:r>
              <a:rPr lang="es-MX" dirty="0"/>
              <a:t>() y </a:t>
            </a:r>
            <a:r>
              <a:rPr lang="es-MX" dirty="0" err="1"/>
              <a:t>esLLena</a:t>
            </a:r>
            <a:r>
              <a:rPr lang="es-MX" dirty="0"/>
              <a:t>() en una COLA?</a:t>
            </a:r>
            <a:endParaRPr dirty="0"/>
          </a:p>
        </p:txBody>
      </p:sp>
      <p:sp>
        <p:nvSpPr>
          <p:cNvPr id="74" name="Google Shape;74;p15"/>
          <p:cNvSpPr txBox="1">
            <a:spLocks noGrp="1"/>
          </p:cNvSpPr>
          <p:nvPr>
            <p:ph type="subTitle" idx="1"/>
          </p:nvPr>
        </p:nvSpPr>
        <p:spPr>
          <a:xfrm>
            <a:off x="719584" y="2142349"/>
            <a:ext cx="7575330" cy="666166"/>
          </a:xfrm>
          <a:prstGeom prst="rect">
            <a:avLst/>
          </a:prstGeom>
        </p:spPr>
        <p:txBody>
          <a:bodyPr spcFirstLastPara="1" wrap="square" lIns="0" tIns="0" rIns="0" bIns="0" anchor="t" anchorCtr="0">
            <a:noAutofit/>
          </a:bodyPr>
          <a:lstStyle/>
          <a:p>
            <a:pPr marL="0" lvl="0" indent="0"/>
            <a:r>
              <a:rPr lang="es-MX" sz="1800" b="1" dirty="0">
                <a:solidFill>
                  <a:schemeClr val="bg1"/>
                </a:solidFill>
              </a:rPr>
              <a:t>Los métodos “</a:t>
            </a:r>
            <a:r>
              <a:rPr lang="es-MX" sz="1800" b="1" dirty="0" err="1">
                <a:solidFill>
                  <a:schemeClr val="bg1"/>
                </a:solidFill>
              </a:rPr>
              <a:t>esVacia</a:t>
            </a:r>
            <a:r>
              <a:rPr lang="es-MX" sz="1800" b="1" dirty="0">
                <a:solidFill>
                  <a:schemeClr val="bg1"/>
                </a:solidFill>
              </a:rPr>
              <a:t>()” y “</a:t>
            </a:r>
            <a:r>
              <a:rPr lang="es-MX" sz="1800" b="1" dirty="0" err="1">
                <a:solidFill>
                  <a:schemeClr val="bg1"/>
                </a:solidFill>
              </a:rPr>
              <a:t>esLlena</a:t>
            </a:r>
            <a:r>
              <a:rPr lang="es-MX" sz="1800" b="1" dirty="0">
                <a:solidFill>
                  <a:schemeClr val="bg1"/>
                </a:solidFill>
              </a:rPr>
              <a:t>()” en una cola se utilizan para verificar si la cola esta </a:t>
            </a:r>
            <a:r>
              <a:rPr lang="es-MX" sz="1800" b="1" dirty="0" err="1">
                <a:solidFill>
                  <a:schemeClr val="bg1"/>
                </a:solidFill>
              </a:rPr>
              <a:t>vacia</a:t>
            </a:r>
            <a:r>
              <a:rPr lang="es-MX" sz="1800" b="1" dirty="0">
                <a:solidFill>
                  <a:schemeClr val="bg1"/>
                </a:solidFill>
              </a:rPr>
              <a:t> o llena respectivamente</a:t>
            </a:r>
            <a:endParaRPr sz="1800" b="1" dirty="0">
              <a:solidFill>
                <a:schemeClr val="bg1"/>
              </a:solidFill>
            </a:endParaRPr>
          </a:p>
        </p:txBody>
      </p:sp>
      <p:pic>
        <p:nvPicPr>
          <p:cNvPr id="2" name="Imagen 1">
            <a:extLst>
              <a:ext uri="{FF2B5EF4-FFF2-40B4-BE49-F238E27FC236}">
                <a16:creationId xmlns:a16="http://schemas.microsoft.com/office/drawing/2014/main" id="{8B80D44F-A296-43E0-AD9A-F5B1C76DEB63}"/>
              </a:ext>
            </a:extLst>
          </p:cNvPr>
          <p:cNvPicPr>
            <a:picLocks noChangeAspect="1"/>
          </p:cNvPicPr>
          <p:nvPr/>
        </p:nvPicPr>
        <p:blipFill>
          <a:blip r:embed="rId3"/>
          <a:stretch>
            <a:fillRect/>
          </a:stretch>
        </p:blipFill>
        <p:spPr>
          <a:xfrm>
            <a:off x="1690508" y="2825933"/>
            <a:ext cx="2562583" cy="1933845"/>
          </a:xfrm>
          <a:prstGeom prst="rect">
            <a:avLst/>
          </a:prstGeom>
        </p:spPr>
      </p:pic>
      <p:pic>
        <p:nvPicPr>
          <p:cNvPr id="3" name="Imagen 2">
            <a:extLst>
              <a:ext uri="{FF2B5EF4-FFF2-40B4-BE49-F238E27FC236}">
                <a16:creationId xmlns:a16="http://schemas.microsoft.com/office/drawing/2014/main" id="{CBE7973C-50B2-4CC4-AA19-E50F33CB0687}"/>
              </a:ext>
            </a:extLst>
          </p:cNvPr>
          <p:cNvPicPr>
            <a:picLocks noChangeAspect="1"/>
          </p:cNvPicPr>
          <p:nvPr/>
        </p:nvPicPr>
        <p:blipFill>
          <a:blip r:embed="rId4"/>
          <a:stretch>
            <a:fillRect/>
          </a:stretch>
        </p:blipFill>
        <p:spPr>
          <a:xfrm>
            <a:off x="4843278" y="2892617"/>
            <a:ext cx="2610214" cy="1800476"/>
          </a:xfrm>
          <a:prstGeom prst="rect">
            <a:avLst/>
          </a:prstGeom>
        </p:spPr>
      </p:pic>
    </p:spTree>
  </p:cSld>
  <p:clrMapOvr>
    <a:masterClrMapping/>
  </p:clrMapOvr>
</p:sld>
</file>

<file path=ppt/theme/theme1.xml><?xml version="1.0" encoding="utf-8"?>
<a:theme xmlns:a="http://schemas.openxmlformats.org/drawingml/2006/main" name="Isidore template">
  <a:themeElements>
    <a:clrScheme name="Custom 347">
      <a:dk1>
        <a:srgbClr val="0D0335"/>
      </a:dk1>
      <a:lt1>
        <a:srgbClr val="FFFFFF"/>
      </a:lt1>
      <a:dk2>
        <a:srgbClr val="573F68"/>
      </a:dk2>
      <a:lt2>
        <a:srgbClr val="E9DDEC"/>
      </a:lt2>
      <a:accent1>
        <a:srgbClr val="E9204E"/>
      </a:accent1>
      <a:accent2>
        <a:srgbClr val="ED4636"/>
      </a:accent2>
      <a:accent3>
        <a:srgbClr val="FCB42E"/>
      </a:accent3>
      <a:accent4>
        <a:srgbClr val="94C486"/>
      </a:accent4>
      <a:accent5>
        <a:srgbClr val="39B8E3"/>
      </a:accent5>
      <a:accent6>
        <a:srgbClr val="412D8C"/>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442</Words>
  <Application>Microsoft Office PowerPoint</Application>
  <PresentationFormat>Presentación en pantalla (16:9)</PresentationFormat>
  <Paragraphs>31</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Work Sans Regular</vt:lpstr>
      <vt:lpstr>Ubuntu</vt:lpstr>
      <vt:lpstr>Arial</vt:lpstr>
      <vt:lpstr>Ubuntu Light</vt:lpstr>
      <vt:lpstr>Isidore template</vt:lpstr>
      <vt:lpstr>UNIVERSIDAD PRIVADA FRANZ TAMAYO  DEFENSA HITO 4 - TAREA FINAL  Estudiante: KEVIN JAVIER SANGA ORTIZ Asignatura: ESTRUCTURA DE DATOS  Carrera: INGENIERÍA DE SISTEMAS  Paralelo: EDD (1)  Docente: Lic. William Barra Paredes  fecha: 14/06/2022  GITHUB: https://github.com/kevinSanga/ESTRUCTURA_DE_DATOS_I.git</vt:lpstr>
      <vt:lpstr>¿A que se refiere cuando se habla de ESTRUCTURA DE DATOS?</vt:lpstr>
      <vt:lpstr>¿Que significa FIFO?</vt:lpstr>
      <vt:lpstr>¿Muestra la diferencia entre LIFO y FIFO? </vt:lpstr>
      <vt:lpstr>¿Qué es una COLA?</vt:lpstr>
      <vt:lpstr>¿Qué es QUEUE en JAVA, una QUEUE será lo mismo que una COLA? </vt:lpstr>
      <vt:lpstr>¿Qué es INI o REAR en una COLA?</vt:lpstr>
      <vt:lpstr>Presentación de PowerPoint</vt:lpstr>
      <vt:lpstr>¿A que se refiere los métodos esVacia() y esLLena() en una COLA?</vt:lpstr>
      <vt:lpstr>¿Qué son los métodos estáticos en JAVA?</vt:lpstr>
      <vt:lpstr>¿A través de un gráfico, muestre los métodos mínimos que debería de tener una COLA?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PRIVADA FRANZ TAMAYO  DEFENSA HITO 2 - TAREA FINAL  Estudiante: KEVIN JAVIER SANGA ORTIZ Asignatura: ESTRUCTURA DE DATOS  Carrera: INGENIERÍA DE SISTEMAS  Paralelo: EDD (1)  Docente: Lic. William Barra Paredes  fecha: 30/03/2022  GITHUB:  </dc:title>
  <cp:lastModifiedBy>Kevin</cp:lastModifiedBy>
  <cp:revision>43</cp:revision>
  <dcterms:modified xsi:type="dcterms:W3CDTF">2023-06-15T02:32:07Z</dcterms:modified>
</cp:coreProperties>
</file>