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7"/>
  </p:notesMasterIdLst>
  <p:sldIdLst>
    <p:sldId id="256" r:id="rId2"/>
    <p:sldId id="257" r:id="rId3"/>
    <p:sldId id="258" r:id="rId4"/>
    <p:sldId id="261" r:id="rId5"/>
    <p:sldId id="300" r:id="rId6"/>
    <p:sldId id="301" r:id="rId7"/>
    <p:sldId id="302" r:id="rId8"/>
    <p:sldId id="260" r:id="rId9"/>
    <p:sldId id="259" r:id="rId10"/>
    <p:sldId id="303" r:id="rId11"/>
    <p:sldId id="304" r:id="rId12"/>
    <p:sldId id="305" r:id="rId13"/>
    <p:sldId id="306" r:id="rId14"/>
    <p:sldId id="307" r:id="rId15"/>
    <p:sldId id="308" r:id="rId16"/>
  </p:sldIdLst>
  <p:sldSz cx="9144000" cy="5143500" type="screen16x9"/>
  <p:notesSz cx="6858000" cy="9144000"/>
  <p:embeddedFontLst>
    <p:embeddedFont>
      <p:font typeface="Work Sans Regular" panose="020B0604020202020204" charset="0"/>
      <p:regular r:id="rId18"/>
      <p:bold r:id="rId19"/>
      <p:italic r:id="rId20"/>
      <p:boldItalic r:id="rId21"/>
    </p:embeddedFont>
    <p:embeddedFont>
      <p:font typeface="Ubuntu" panose="020B0604020202020204" charset="0"/>
      <p:regular r:id="rId22"/>
      <p:bold r:id="rId23"/>
      <p:italic r:id="rId24"/>
      <p:boldItalic r:id="rId25"/>
    </p:embeddedFont>
    <p:embeddedFont>
      <p:font typeface="Ubuntu Light"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4379CE-DF76-49EC-B630-198188EDF416}">
  <a:tblStyle styleId="{B84379CE-DF76-49EC-B630-198188EDF41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70C1D61-F382-416E-A118-38419C8BC46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2" autoAdjust="0"/>
    <p:restoredTop sz="94660"/>
  </p:normalViewPr>
  <p:slideViewPr>
    <p:cSldViewPr snapToGrid="0">
      <p:cViewPr varScale="1">
        <p:scale>
          <a:sx n="96" d="100"/>
          <a:sy n="96" d="100"/>
        </p:scale>
        <p:origin x="5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9168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7390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42083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068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3698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6778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8945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55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6312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930600" y="939700"/>
            <a:ext cx="7282800" cy="3264000"/>
          </a:xfrm>
          <a:prstGeom prst="rect">
            <a:avLst/>
          </a:prstGeom>
        </p:spPr>
        <p:txBody>
          <a:bodyPr spcFirstLastPara="1" wrap="square" lIns="0" tIns="0" rIns="0" bIns="0"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ctrTitle"/>
          </p:nvPr>
        </p:nvSpPr>
        <p:spPr>
          <a:xfrm>
            <a:off x="930600" y="2056000"/>
            <a:ext cx="7282800" cy="584100"/>
          </a:xfrm>
          <a:prstGeom prst="rect">
            <a:avLst/>
          </a:prstGeom>
        </p:spPr>
        <p:txBody>
          <a:bodyPr spcFirstLastPara="1" wrap="square" lIns="0" tIns="0" rIns="0" bIns="0" anchor="b" anchorCtr="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a:endParaRPr/>
          </a:p>
        </p:txBody>
      </p:sp>
      <p:sp>
        <p:nvSpPr>
          <p:cNvPr id="16" name="Google Shape;16;p3"/>
          <p:cNvSpPr txBox="1">
            <a:spLocks noGrp="1"/>
          </p:cNvSpPr>
          <p:nvPr>
            <p:ph type="subTitle" idx="1"/>
          </p:nvPr>
        </p:nvSpPr>
        <p:spPr>
          <a:xfrm>
            <a:off x="930600" y="2736802"/>
            <a:ext cx="7282800" cy="3507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24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body" idx="1"/>
          </p:nvPr>
        </p:nvSpPr>
        <p:spPr>
          <a:xfrm>
            <a:off x="930600" y="939700"/>
            <a:ext cx="7282800" cy="3264000"/>
          </a:xfrm>
          <a:prstGeom prst="rect">
            <a:avLst/>
          </a:prstGeom>
        </p:spPr>
        <p:txBody>
          <a:bodyPr spcFirstLastPara="1" wrap="square" lIns="0" tIns="0" rIns="0" bIns="0" anchor="ctr" anchorCtr="0">
            <a:noAutofit/>
          </a:bodyPr>
          <a:lstStyle>
            <a:lvl1pPr marL="457200" lvl="0" indent="-431800" rtl="0">
              <a:spcBef>
                <a:spcPts val="600"/>
              </a:spcBef>
              <a:spcAft>
                <a:spcPts val="0"/>
              </a:spcAft>
              <a:buSzPts val="3200"/>
              <a:buChar char="▪"/>
              <a:defRPr sz="3200"/>
            </a:lvl1pPr>
            <a:lvl2pPr marL="914400" lvl="1" indent="-431800" rtl="0">
              <a:spcBef>
                <a:spcPts val="0"/>
              </a:spcBef>
              <a:spcAft>
                <a:spcPts val="0"/>
              </a:spcAft>
              <a:buSzPts val="3200"/>
              <a:buChar char="▫"/>
              <a:defRPr sz="3200"/>
            </a:lvl2pPr>
            <a:lvl3pPr marL="1371600" lvl="2" indent="-431800" rtl="0">
              <a:spcBef>
                <a:spcPts val="0"/>
              </a:spcBef>
              <a:spcAft>
                <a:spcPts val="0"/>
              </a:spcAft>
              <a:buSzPts val="3200"/>
              <a:buChar char="▫"/>
              <a:defRPr sz="3200"/>
            </a:lvl3pPr>
            <a:lvl4pPr marL="1828800" lvl="3" indent="-431800" rtl="0">
              <a:spcBef>
                <a:spcPts val="0"/>
              </a:spcBef>
              <a:spcAft>
                <a:spcPts val="0"/>
              </a:spcAft>
              <a:buSzPts val="3200"/>
              <a:buChar char="▫"/>
              <a:defRPr sz="3200"/>
            </a:lvl4pPr>
            <a:lvl5pPr marL="2286000" lvl="4" indent="-431800" rtl="0">
              <a:spcBef>
                <a:spcPts val="0"/>
              </a:spcBef>
              <a:spcAft>
                <a:spcPts val="0"/>
              </a:spcAft>
              <a:buSzPts val="3200"/>
              <a:buChar char="▫"/>
              <a:defRPr sz="3200"/>
            </a:lvl5pPr>
            <a:lvl6pPr marL="2743200" lvl="5" indent="-431800" rtl="0">
              <a:spcBef>
                <a:spcPts val="0"/>
              </a:spcBef>
              <a:spcAft>
                <a:spcPts val="0"/>
              </a:spcAft>
              <a:buSzPts val="3200"/>
              <a:buChar char="▫"/>
              <a:defRPr sz="3200"/>
            </a:lvl6pPr>
            <a:lvl7pPr marL="3200400" lvl="6" indent="-431800" rtl="0">
              <a:spcBef>
                <a:spcPts val="0"/>
              </a:spcBef>
              <a:spcAft>
                <a:spcPts val="0"/>
              </a:spcAft>
              <a:buSzPts val="3200"/>
              <a:buChar char="▫"/>
              <a:defRPr sz="3200"/>
            </a:lvl7pPr>
            <a:lvl8pPr marL="3657600" lvl="7" indent="-431800" rtl="0">
              <a:spcBef>
                <a:spcPts val="0"/>
              </a:spcBef>
              <a:spcAft>
                <a:spcPts val="0"/>
              </a:spcAft>
              <a:buSzPts val="3200"/>
              <a:buChar char="▫"/>
              <a:defRPr sz="3200"/>
            </a:lvl8pPr>
            <a:lvl9pPr marL="4114800" lvl="8" indent="-431800" rtl="0">
              <a:spcBef>
                <a:spcPts val="0"/>
              </a:spcBef>
              <a:spcAft>
                <a:spcPts val="0"/>
              </a:spcAft>
              <a:buSzPts val="3200"/>
              <a:buChar char="▫"/>
              <a:defRPr sz="3200"/>
            </a:lvl9pPr>
          </a:lstStyle>
          <a:p>
            <a:endParaRPr/>
          </a:p>
        </p:txBody>
      </p:sp>
      <p:sp>
        <p:nvSpPr>
          <p:cNvPr id="19" name="Google Shape;19;p4"/>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
        <p:nvSpPr>
          <p:cNvPr id="20" name="Google Shape;20;p4"/>
          <p:cNvSpPr/>
          <p:nvPr/>
        </p:nvSpPr>
        <p:spPr>
          <a:xfrm>
            <a:off x="465300" y="465400"/>
            <a:ext cx="465300" cy="366562"/>
          </a:xfrm>
          <a:prstGeom prst="rect">
            <a:avLst/>
          </a:prstGeom>
        </p:spPr>
        <p:txBody>
          <a:bodyPr>
            <a:prstTxWarp prst="textPlain">
              <a:avLst/>
            </a:prstTxWarp>
          </a:bodyPr>
          <a:lstStyle/>
          <a:p>
            <a:pPr lvl="0" algn="ctr"/>
            <a:r>
              <a:rPr b="1" i="0">
                <a:ln>
                  <a:noFill/>
                </a:ln>
                <a:solidFill>
                  <a:schemeClr val="lt1"/>
                </a:solidFill>
                <a:latin typeface="Arial"/>
              </a:rP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930600" y="886017"/>
            <a:ext cx="7282800" cy="3642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3" name="Google Shape;23;p5"/>
          <p:cNvSpPr txBox="1">
            <a:spLocks noGrp="1"/>
          </p:cNvSpPr>
          <p:nvPr>
            <p:ph type="body" idx="1"/>
          </p:nvPr>
        </p:nvSpPr>
        <p:spPr>
          <a:xfrm>
            <a:off x="930600" y="1415684"/>
            <a:ext cx="7282800" cy="27882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4" name="Google Shape;24;p5"/>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930600" y="886017"/>
            <a:ext cx="7282800" cy="3642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7" name="Google Shape;27;p6"/>
          <p:cNvSpPr txBox="1">
            <a:spLocks noGrp="1"/>
          </p:cNvSpPr>
          <p:nvPr>
            <p:ph type="body" idx="1"/>
          </p:nvPr>
        </p:nvSpPr>
        <p:spPr>
          <a:xfrm>
            <a:off x="930575" y="1415675"/>
            <a:ext cx="3402600" cy="2788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28" name="Google Shape;28;p6"/>
          <p:cNvSpPr txBox="1">
            <a:spLocks noGrp="1"/>
          </p:cNvSpPr>
          <p:nvPr>
            <p:ph type="body" idx="2"/>
          </p:nvPr>
        </p:nvSpPr>
        <p:spPr>
          <a:xfrm>
            <a:off x="4810650" y="1415675"/>
            <a:ext cx="3402600" cy="2788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29" name="Google Shape;29;p6"/>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10"/>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18000">
              <a:schemeClr val="accent3"/>
            </a:gs>
            <a:gs pos="41000">
              <a:schemeClr val="accent2"/>
            </a:gs>
            <a:gs pos="61000">
              <a:schemeClr val="accent1"/>
            </a:gs>
            <a:gs pos="82000">
              <a:schemeClr val="accent6"/>
            </a:gs>
            <a:gs pos="100000">
              <a:schemeClr val="accent5"/>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30600" y="886017"/>
            <a:ext cx="7282800" cy="3642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1pPr>
            <a:lvl2pPr lvl="1"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2pPr>
            <a:lvl3pPr lvl="2"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3pPr>
            <a:lvl4pPr lvl="3"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4pPr>
            <a:lvl5pPr lvl="4"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5pPr>
            <a:lvl6pPr lvl="5"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6pPr>
            <a:lvl7pPr lvl="6"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7pPr>
            <a:lvl8pPr lvl="7"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8pPr>
            <a:lvl9pPr lvl="8"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9pPr>
          </a:lstStyle>
          <a:p>
            <a:endParaRPr/>
          </a:p>
        </p:txBody>
      </p:sp>
      <p:sp>
        <p:nvSpPr>
          <p:cNvPr id="7" name="Google Shape;7;p1"/>
          <p:cNvSpPr txBox="1">
            <a:spLocks noGrp="1"/>
          </p:cNvSpPr>
          <p:nvPr>
            <p:ph type="body" idx="1"/>
          </p:nvPr>
        </p:nvSpPr>
        <p:spPr>
          <a:xfrm>
            <a:off x="930600" y="1415684"/>
            <a:ext cx="7282800" cy="27882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1pPr>
            <a:lvl2pPr marL="914400" lvl="1"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2pPr>
            <a:lvl3pPr marL="1371600" lvl="2"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3pPr>
            <a:lvl4pPr marL="1828800" lvl="3"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4pPr>
            <a:lvl5pPr marL="2286000" lvl="4"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5pPr>
            <a:lvl6pPr marL="2743200" lvl="5"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6pPr>
            <a:lvl7pPr marL="3200400" lvl="6"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7pPr>
            <a:lvl8pPr marL="3657600" lvl="7"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8pPr>
            <a:lvl9pPr marL="4114800" lvl="8"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9pPr>
          </a:lstStyle>
          <a:p>
            <a:endParaRPr/>
          </a:p>
        </p:txBody>
      </p:sp>
      <p:sp>
        <p:nvSpPr>
          <p:cNvPr id="8" name="Google Shape;8;p1"/>
          <p:cNvSpPr txBox="1">
            <a:spLocks noGrp="1"/>
          </p:cNvSpPr>
          <p:nvPr>
            <p:ph type="sldNum" idx="12"/>
          </p:nvPr>
        </p:nvSpPr>
        <p:spPr>
          <a:xfrm>
            <a:off x="8213401" y="4248586"/>
            <a:ext cx="465300" cy="474300"/>
          </a:xfrm>
          <a:prstGeom prst="rect">
            <a:avLst/>
          </a:prstGeom>
          <a:noFill/>
          <a:ln>
            <a:noFill/>
          </a:ln>
        </p:spPr>
        <p:txBody>
          <a:bodyPr spcFirstLastPara="1" wrap="square" lIns="0" tIns="0" rIns="0" bIns="0" anchor="b" anchorCtr="0">
            <a:noAutofit/>
          </a:bodyPr>
          <a:lstStyle>
            <a:lvl1pPr lvl="0" algn="r" rtl="0">
              <a:buNone/>
              <a:defRPr sz="1600" b="1">
                <a:solidFill>
                  <a:schemeClr val="lt1"/>
                </a:solidFill>
                <a:latin typeface="Ubuntu"/>
                <a:ea typeface="Ubuntu"/>
                <a:cs typeface="Ubuntu"/>
                <a:sym typeface="Ubuntu"/>
              </a:defRPr>
            </a:lvl1pPr>
            <a:lvl2pPr lvl="1" algn="r" rtl="0">
              <a:buNone/>
              <a:defRPr sz="1600" b="1">
                <a:solidFill>
                  <a:schemeClr val="lt1"/>
                </a:solidFill>
                <a:latin typeface="Ubuntu"/>
                <a:ea typeface="Ubuntu"/>
                <a:cs typeface="Ubuntu"/>
                <a:sym typeface="Ubuntu"/>
              </a:defRPr>
            </a:lvl2pPr>
            <a:lvl3pPr lvl="2" algn="r" rtl="0">
              <a:buNone/>
              <a:defRPr sz="1600" b="1">
                <a:solidFill>
                  <a:schemeClr val="lt1"/>
                </a:solidFill>
                <a:latin typeface="Ubuntu"/>
                <a:ea typeface="Ubuntu"/>
                <a:cs typeface="Ubuntu"/>
                <a:sym typeface="Ubuntu"/>
              </a:defRPr>
            </a:lvl3pPr>
            <a:lvl4pPr lvl="3" algn="r" rtl="0">
              <a:buNone/>
              <a:defRPr sz="1600" b="1">
                <a:solidFill>
                  <a:schemeClr val="lt1"/>
                </a:solidFill>
                <a:latin typeface="Ubuntu"/>
                <a:ea typeface="Ubuntu"/>
                <a:cs typeface="Ubuntu"/>
                <a:sym typeface="Ubuntu"/>
              </a:defRPr>
            </a:lvl4pPr>
            <a:lvl5pPr lvl="4" algn="r" rtl="0">
              <a:buNone/>
              <a:defRPr sz="1600" b="1">
                <a:solidFill>
                  <a:schemeClr val="lt1"/>
                </a:solidFill>
                <a:latin typeface="Ubuntu"/>
                <a:ea typeface="Ubuntu"/>
                <a:cs typeface="Ubuntu"/>
                <a:sym typeface="Ubuntu"/>
              </a:defRPr>
            </a:lvl5pPr>
            <a:lvl6pPr lvl="5" algn="r" rtl="0">
              <a:buNone/>
              <a:defRPr sz="1600" b="1">
                <a:solidFill>
                  <a:schemeClr val="lt1"/>
                </a:solidFill>
                <a:latin typeface="Ubuntu"/>
                <a:ea typeface="Ubuntu"/>
                <a:cs typeface="Ubuntu"/>
                <a:sym typeface="Ubuntu"/>
              </a:defRPr>
            </a:lvl6pPr>
            <a:lvl7pPr lvl="6" algn="r" rtl="0">
              <a:buNone/>
              <a:defRPr sz="1600" b="1">
                <a:solidFill>
                  <a:schemeClr val="lt1"/>
                </a:solidFill>
                <a:latin typeface="Ubuntu"/>
                <a:ea typeface="Ubuntu"/>
                <a:cs typeface="Ubuntu"/>
                <a:sym typeface="Ubuntu"/>
              </a:defRPr>
            </a:lvl7pPr>
            <a:lvl8pPr lvl="7" algn="r" rtl="0">
              <a:buNone/>
              <a:defRPr sz="1600" b="1">
                <a:solidFill>
                  <a:schemeClr val="lt1"/>
                </a:solidFill>
                <a:latin typeface="Ubuntu"/>
                <a:ea typeface="Ubuntu"/>
                <a:cs typeface="Ubuntu"/>
                <a:sym typeface="Ubuntu"/>
              </a:defRPr>
            </a:lvl8pPr>
            <a:lvl9pPr lvl="8" algn="r" rtl="0">
              <a:buNone/>
              <a:defRPr sz="1600" b="1">
                <a:solidFill>
                  <a:schemeClr val="lt1"/>
                </a:solidFill>
                <a:latin typeface="Ubuntu"/>
                <a:ea typeface="Ubuntu"/>
                <a:cs typeface="Ubuntu"/>
                <a:sym typeface="Ubuntu"/>
              </a:defRPr>
            </a:lvl9pPr>
          </a:lstStyle>
          <a:p>
            <a:pPr marL="0" lvl="0" indent="0" algn="r" rtl="0">
              <a:spcBef>
                <a:spcPts val="0"/>
              </a:spcBef>
              <a:spcAft>
                <a:spcPts val="0"/>
              </a:spcAft>
              <a:buNone/>
            </a:pPr>
            <a:fld id="{00000000-1234-1234-1234-123412341234}" type="slidenum">
              <a:rPr lang="en"/>
              <a:t>‹Nº›</a:t>
            </a:fld>
            <a:endParaRPr/>
          </a:p>
        </p:txBody>
      </p:sp>
      <p:grpSp>
        <p:nvGrpSpPr>
          <p:cNvPr id="9" name="Google Shape;9;p1"/>
          <p:cNvGrpSpPr/>
          <p:nvPr/>
        </p:nvGrpSpPr>
        <p:grpSpPr>
          <a:xfrm>
            <a:off x="465300" y="465400"/>
            <a:ext cx="8213400" cy="4212750"/>
            <a:chOff x="465300" y="465400"/>
            <a:chExt cx="8213400" cy="4212750"/>
          </a:xfrm>
        </p:grpSpPr>
        <p:sp>
          <p:nvSpPr>
            <p:cNvPr id="10" name="Google Shape;10;p1"/>
            <p:cNvSpPr/>
            <p:nvPr/>
          </p:nvSpPr>
          <p:spPr>
            <a:xfrm rot="10800000">
              <a:off x="3221100" y="465400"/>
              <a:ext cx="5457600" cy="1395600"/>
            </a:xfrm>
            <a:prstGeom prst="corner">
              <a:avLst>
                <a:gd name="adj1" fmla="val 1582"/>
                <a:gd name="adj2" fmla="val 154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Work Sans Regular"/>
                <a:ea typeface="Work Sans Regular"/>
                <a:cs typeface="Work Sans Regular"/>
                <a:sym typeface="Work Sans Regular"/>
              </a:endParaRPr>
            </a:p>
          </p:txBody>
        </p:sp>
        <p:sp>
          <p:nvSpPr>
            <p:cNvPr id="11" name="Google Shape;11;p1"/>
            <p:cNvSpPr/>
            <p:nvPr/>
          </p:nvSpPr>
          <p:spPr>
            <a:xfrm>
              <a:off x="465300" y="3282550"/>
              <a:ext cx="5457600" cy="1395600"/>
            </a:xfrm>
            <a:prstGeom prst="corner">
              <a:avLst>
                <a:gd name="adj1" fmla="val 1582"/>
                <a:gd name="adj2" fmla="val 154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Work Sans Regular"/>
                <a:ea typeface="Work Sans Regular"/>
                <a:cs typeface="Work Sans Regular"/>
                <a:sym typeface="Work Sans Regular"/>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467">
          <p15:clr>
            <a:srgbClr val="EA4335"/>
          </p15:clr>
        </p15:guide>
        <p15:guide id="2" orient="horz" pos="2947">
          <p15:clr>
            <a:srgbClr val="EA4335"/>
          </p15:clr>
        </p15:guide>
        <p15:guide id="3" pos="586">
          <p15:clr>
            <a:srgbClr val="EA4335"/>
          </p15:clr>
        </p15:guide>
        <p15:guide id="4" orient="horz" pos="592">
          <p15:clr>
            <a:srgbClr val="EA4335"/>
          </p15:clr>
        </p15:guide>
        <p15:guide id="5" pos="5174">
          <p15:clr>
            <a:srgbClr val="EA4335"/>
          </p15:clr>
        </p15:guide>
        <p15:guide id="6" orient="horz" pos="2648">
          <p15:clr>
            <a:srgbClr val="EA4335"/>
          </p15:clr>
        </p15:guide>
        <p15:guide id="7" orient="horz" pos="293">
          <p15:clr>
            <a:srgbClr val="EA4335"/>
          </p15:clr>
        </p15:guide>
        <p15:guide id="8" pos="29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2"/>
          <p:cNvSpPr txBox="1">
            <a:spLocks noGrp="1"/>
          </p:cNvSpPr>
          <p:nvPr>
            <p:ph type="ctrTitle"/>
          </p:nvPr>
        </p:nvSpPr>
        <p:spPr>
          <a:xfrm>
            <a:off x="930600" y="939700"/>
            <a:ext cx="7282800" cy="3264000"/>
          </a:xfrm>
          <a:prstGeom prst="rect">
            <a:avLst/>
          </a:prstGeom>
        </p:spPr>
        <p:txBody>
          <a:bodyPr spcFirstLastPara="1" wrap="square" lIns="0" tIns="0" rIns="0" bIns="0" anchor="ctr" anchorCtr="0">
            <a:noAutofit/>
          </a:bodyPr>
          <a:lstStyle/>
          <a:p>
            <a:pPr lvl="0" algn="ctr"/>
            <a:r>
              <a:rPr lang="es-MX" sz="2400" dirty="0"/>
              <a:t>UNIVERSIDAD PRIVADA FRANZ TAMAYO </a:t>
            </a:r>
            <a:br>
              <a:rPr lang="es-MX" sz="2400" dirty="0"/>
            </a:br>
            <a:r>
              <a:rPr lang="es-MX" sz="2400" dirty="0"/>
              <a:t>DEFENSA HITO 3 - TAREA FINAL </a:t>
            </a:r>
            <a:br>
              <a:rPr lang="es-MX" sz="2400" dirty="0"/>
            </a:br>
            <a:r>
              <a:rPr lang="es-MX" sz="2400" dirty="0"/>
              <a:t>Estudiante: </a:t>
            </a:r>
            <a:r>
              <a:rPr lang="es-MX" sz="2400" b="0" dirty="0"/>
              <a:t>KEVIN JAVIER SANGA ORTIZ</a:t>
            </a:r>
            <a:br>
              <a:rPr lang="es-MX" sz="2400" dirty="0"/>
            </a:br>
            <a:r>
              <a:rPr lang="es-MX" sz="2400" dirty="0"/>
              <a:t>Asignatura: </a:t>
            </a:r>
            <a:r>
              <a:rPr lang="es-MX" sz="2400" b="0" dirty="0"/>
              <a:t>ESTRUCTURA DE DATOS </a:t>
            </a:r>
            <a:br>
              <a:rPr lang="es-MX" sz="2400" dirty="0"/>
            </a:br>
            <a:r>
              <a:rPr lang="es-MX" sz="2400" dirty="0"/>
              <a:t>Carrera: </a:t>
            </a:r>
            <a:r>
              <a:rPr lang="es-MX" sz="2400" b="0" dirty="0"/>
              <a:t>INGENIERÍA DE SISTEMAS </a:t>
            </a:r>
            <a:br>
              <a:rPr lang="es-MX" sz="2400" dirty="0"/>
            </a:br>
            <a:r>
              <a:rPr lang="es-MX" sz="2400" dirty="0"/>
              <a:t>Paralelo: </a:t>
            </a:r>
            <a:r>
              <a:rPr lang="es-MX" sz="2400" b="0" dirty="0"/>
              <a:t>EDD (1) </a:t>
            </a:r>
            <a:br>
              <a:rPr lang="es-MX" sz="2400" dirty="0"/>
            </a:br>
            <a:r>
              <a:rPr lang="es-MX" sz="2400" dirty="0"/>
              <a:t>Docente: </a:t>
            </a:r>
            <a:r>
              <a:rPr lang="es-MX" sz="2400" b="0" dirty="0"/>
              <a:t>Lic. William Barra Paredes </a:t>
            </a:r>
            <a:br>
              <a:rPr lang="es-MX" sz="2400" dirty="0"/>
            </a:br>
            <a:r>
              <a:rPr lang="es-MX" sz="2400" dirty="0"/>
              <a:t>fecha: </a:t>
            </a:r>
            <a:r>
              <a:rPr lang="es-MX" sz="2400" b="0" dirty="0"/>
              <a:t>30/03/2022 </a:t>
            </a:r>
            <a:br>
              <a:rPr lang="es-MX" sz="2400" dirty="0"/>
            </a:br>
            <a:r>
              <a:rPr lang="es-MX" sz="2400" dirty="0"/>
              <a:t>GITHUB: https://github.com/kevinSanga/ESTRUCTURA_DE_DATOS_I.git</a:t>
            </a: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ctrTitle"/>
          </p:nvPr>
        </p:nvSpPr>
        <p:spPr>
          <a:xfrm>
            <a:off x="440033" y="286588"/>
            <a:ext cx="7976689" cy="1243559"/>
          </a:xfrm>
          <a:prstGeom prst="rect">
            <a:avLst/>
          </a:prstGeom>
        </p:spPr>
        <p:txBody>
          <a:bodyPr spcFirstLastPara="1" wrap="square" lIns="0" tIns="0" rIns="0" bIns="0" anchor="b" anchorCtr="0">
            <a:noAutofit/>
          </a:bodyPr>
          <a:lstStyle/>
          <a:p>
            <a:pPr lvl="0"/>
            <a:r>
              <a:rPr lang="es-MX" sz="3200" dirty="0"/>
              <a:t>¿Qué es STACK en JAVA, una STACK será lo mismo que una PILA?</a:t>
            </a:r>
            <a:endParaRPr sz="3200" dirty="0"/>
          </a:p>
        </p:txBody>
      </p:sp>
      <p:sp>
        <p:nvSpPr>
          <p:cNvPr id="74" name="Google Shape;74;p15"/>
          <p:cNvSpPr txBox="1">
            <a:spLocks noGrp="1"/>
          </p:cNvSpPr>
          <p:nvPr>
            <p:ph type="subTitle" idx="1"/>
          </p:nvPr>
        </p:nvSpPr>
        <p:spPr>
          <a:xfrm>
            <a:off x="677779" y="1682587"/>
            <a:ext cx="7501196" cy="2487231"/>
          </a:xfrm>
          <a:prstGeom prst="rect">
            <a:avLst/>
          </a:prstGeom>
        </p:spPr>
        <p:txBody>
          <a:bodyPr spcFirstLastPara="1" wrap="square" lIns="0" tIns="0" rIns="0" bIns="0" anchor="t" anchorCtr="0">
            <a:noAutofit/>
          </a:bodyPr>
          <a:lstStyle/>
          <a:p>
            <a:pPr marL="0" lvl="0" indent="0"/>
            <a:r>
              <a:rPr lang="es-MX" dirty="0"/>
              <a:t>En Java, la clase </a:t>
            </a:r>
            <a:r>
              <a:rPr lang="es-MX" b="1" dirty="0" err="1"/>
              <a:t>Stack</a:t>
            </a:r>
            <a:r>
              <a:rPr lang="es-MX" dirty="0"/>
              <a:t> es una clase que implementa una pila (</a:t>
            </a:r>
            <a:r>
              <a:rPr lang="es-MX" b="1" dirty="0" err="1"/>
              <a:t>stack</a:t>
            </a:r>
            <a:r>
              <a:rPr lang="es-MX" dirty="0"/>
              <a:t> en inglés) mediante la implementación de la interfaz </a:t>
            </a:r>
            <a:r>
              <a:rPr lang="es-MX" dirty="0" err="1"/>
              <a:t>Deque</a:t>
            </a:r>
            <a:r>
              <a:rPr lang="es-MX" dirty="0"/>
              <a:t>. Por lo tanto, una </a:t>
            </a:r>
            <a:r>
              <a:rPr lang="es-MX" b="1" dirty="0" err="1"/>
              <a:t>Stack</a:t>
            </a:r>
            <a:r>
              <a:rPr lang="es-MX" dirty="0"/>
              <a:t> en Java es esencialmente una implementación de una pila, que sigue el principio LIFO (</a:t>
            </a:r>
            <a:r>
              <a:rPr lang="es-MX" dirty="0" err="1"/>
              <a:t>Last</a:t>
            </a:r>
            <a:r>
              <a:rPr lang="es-MX" dirty="0"/>
              <a:t> In, </a:t>
            </a:r>
            <a:r>
              <a:rPr lang="es-MX" dirty="0" err="1"/>
              <a:t>First</a:t>
            </a:r>
            <a:r>
              <a:rPr lang="es-MX" dirty="0"/>
              <a:t> </a:t>
            </a:r>
            <a:r>
              <a:rPr lang="es-MX" dirty="0" err="1"/>
              <a:t>Out</a:t>
            </a:r>
            <a:r>
              <a:rPr lang="es-MX" dirty="0"/>
              <a:t>) en la que el último elemento agregado a la pila es el primero en ser eliminado.</a:t>
            </a:r>
            <a:endParaRPr sz="1800" dirty="0"/>
          </a:p>
        </p:txBody>
      </p:sp>
    </p:spTree>
    <p:extLst>
      <p:ext uri="{BB962C8B-B14F-4D97-AF65-F5344CB8AC3E}">
        <p14:creationId xmlns:p14="http://schemas.microsoft.com/office/powerpoint/2010/main" val="3702057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ctrTitle"/>
          </p:nvPr>
        </p:nvSpPr>
        <p:spPr>
          <a:xfrm>
            <a:off x="645045" y="696725"/>
            <a:ext cx="7437599" cy="649639"/>
          </a:xfrm>
          <a:prstGeom prst="rect">
            <a:avLst/>
          </a:prstGeom>
        </p:spPr>
        <p:txBody>
          <a:bodyPr spcFirstLastPara="1" wrap="square" lIns="0" tIns="0" rIns="0" bIns="0" anchor="b" anchorCtr="0">
            <a:noAutofit/>
          </a:bodyPr>
          <a:lstStyle/>
          <a:p>
            <a:pPr lvl="0"/>
            <a:r>
              <a:rPr lang="es-MX" dirty="0"/>
              <a:t>¿Qué es TOPE en una PILA?</a:t>
            </a:r>
            <a:endParaRPr dirty="0"/>
          </a:p>
        </p:txBody>
      </p:sp>
      <p:sp>
        <p:nvSpPr>
          <p:cNvPr id="74" name="Google Shape;74;p15"/>
          <p:cNvSpPr txBox="1">
            <a:spLocks noGrp="1"/>
          </p:cNvSpPr>
          <p:nvPr>
            <p:ph type="subTitle" idx="1"/>
          </p:nvPr>
        </p:nvSpPr>
        <p:spPr>
          <a:xfrm>
            <a:off x="645045" y="1584615"/>
            <a:ext cx="7127355" cy="2487231"/>
          </a:xfrm>
          <a:prstGeom prst="rect">
            <a:avLst/>
          </a:prstGeom>
        </p:spPr>
        <p:txBody>
          <a:bodyPr spcFirstLastPara="1" wrap="square" lIns="0" tIns="0" rIns="0" bIns="0" anchor="t" anchorCtr="0">
            <a:noAutofit/>
          </a:bodyPr>
          <a:lstStyle/>
          <a:p>
            <a:pPr marL="0" lvl="0" indent="0"/>
            <a:r>
              <a:rPr lang="es-MX" dirty="0"/>
              <a:t>En el contexto de una pila, "tope" se refiere al elemento en la parte superior de la pila. La pila es una estructura de datos en la que los elementos se agregan y eliminan solo desde la parte superior de la pila, siguiendo una política conocida como "LIFO" (</a:t>
            </a:r>
            <a:r>
              <a:rPr lang="es-MX" dirty="0" err="1"/>
              <a:t>Last</a:t>
            </a:r>
            <a:r>
              <a:rPr lang="es-MX" dirty="0"/>
              <a:t> In, </a:t>
            </a:r>
            <a:r>
              <a:rPr lang="es-MX" dirty="0" err="1"/>
              <a:t>First</a:t>
            </a:r>
            <a:r>
              <a:rPr lang="es-MX" dirty="0"/>
              <a:t> </a:t>
            </a:r>
            <a:r>
              <a:rPr lang="es-MX" dirty="0" err="1"/>
              <a:t>Out</a:t>
            </a:r>
            <a:r>
              <a:rPr lang="es-MX" dirty="0"/>
              <a:t>, o "último en entrar, primero en salir").</a:t>
            </a:r>
            <a:endParaRPr sz="1400" dirty="0"/>
          </a:p>
        </p:txBody>
      </p:sp>
    </p:spTree>
    <p:extLst>
      <p:ext uri="{BB962C8B-B14F-4D97-AF65-F5344CB8AC3E}">
        <p14:creationId xmlns:p14="http://schemas.microsoft.com/office/powerpoint/2010/main" val="2019734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ctrTitle"/>
          </p:nvPr>
        </p:nvSpPr>
        <p:spPr>
          <a:xfrm>
            <a:off x="543738" y="965765"/>
            <a:ext cx="3571062" cy="649639"/>
          </a:xfrm>
          <a:prstGeom prst="rect">
            <a:avLst/>
          </a:prstGeom>
        </p:spPr>
        <p:txBody>
          <a:bodyPr spcFirstLastPara="1" wrap="square" lIns="0" tIns="0" rIns="0" bIns="0" anchor="b" anchorCtr="0">
            <a:noAutofit/>
          </a:bodyPr>
          <a:lstStyle/>
          <a:p>
            <a:pPr lvl="0"/>
            <a:r>
              <a:rPr lang="es-MX" dirty="0"/>
              <a:t>¿Qué es MAX en una PILA?</a:t>
            </a:r>
            <a:endParaRPr dirty="0"/>
          </a:p>
        </p:txBody>
      </p:sp>
      <p:sp>
        <p:nvSpPr>
          <p:cNvPr id="74" name="Google Shape;74;p15"/>
          <p:cNvSpPr txBox="1">
            <a:spLocks noGrp="1"/>
          </p:cNvSpPr>
          <p:nvPr>
            <p:ph type="subTitle" idx="1"/>
          </p:nvPr>
        </p:nvSpPr>
        <p:spPr>
          <a:xfrm>
            <a:off x="719583" y="1747901"/>
            <a:ext cx="8114174" cy="2487231"/>
          </a:xfrm>
          <a:prstGeom prst="rect">
            <a:avLst/>
          </a:prstGeom>
        </p:spPr>
        <p:txBody>
          <a:bodyPr spcFirstLastPara="1" wrap="square" lIns="0" tIns="0" rIns="0" bIns="0" anchor="t" anchorCtr="0">
            <a:noAutofit/>
          </a:bodyPr>
          <a:lstStyle/>
          <a:p>
            <a:r>
              <a:rPr lang="es-MX" sz="2000" dirty="0"/>
              <a:t>En una pila, MAX se refiere a la capacidad máxima de elementos que puede contener la pila.</a:t>
            </a:r>
          </a:p>
          <a:p>
            <a:r>
              <a:rPr lang="es-MX" sz="2000" dirty="0"/>
              <a:t>Una pila es una estructura de datos lineal que se utiliza en programación para almacenar elementos. Los elementos se añaden y se eliminan de la pila siguiendo una regla de "último en entrar, primero en salir" (LIFO, por sus siglas en inglés). Esto significa que el último elemento que se añade a la pila es el primero que se elimina de ella.</a:t>
            </a:r>
          </a:p>
        </p:txBody>
      </p:sp>
    </p:spTree>
    <p:extLst>
      <p:ext uri="{BB962C8B-B14F-4D97-AF65-F5344CB8AC3E}">
        <p14:creationId xmlns:p14="http://schemas.microsoft.com/office/powerpoint/2010/main" val="414985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ctrTitle"/>
          </p:nvPr>
        </p:nvSpPr>
        <p:spPr>
          <a:xfrm>
            <a:off x="719584" y="498765"/>
            <a:ext cx="7575330" cy="1102179"/>
          </a:xfrm>
          <a:prstGeom prst="rect">
            <a:avLst/>
          </a:prstGeom>
        </p:spPr>
        <p:txBody>
          <a:bodyPr spcFirstLastPara="1" wrap="square" lIns="0" tIns="0" rIns="0" bIns="0" anchor="b" anchorCtr="0">
            <a:noAutofit/>
          </a:bodyPr>
          <a:lstStyle/>
          <a:p>
            <a:pPr lvl="0"/>
            <a:r>
              <a:rPr lang="es-MX" sz="3600" dirty="0"/>
              <a:t>¿A que se refiere los métodos </a:t>
            </a:r>
            <a:r>
              <a:rPr lang="es-MX" sz="3600" dirty="0" err="1"/>
              <a:t>esVacia</a:t>
            </a:r>
            <a:r>
              <a:rPr lang="es-MX" sz="3600" dirty="0"/>
              <a:t>() y </a:t>
            </a:r>
            <a:r>
              <a:rPr lang="es-MX" sz="3600" dirty="0" err="1"/>
              <a:t>esLLena</a:t>
            </a:r>
            <a:r>
              <a:rPr lang="es-MX" sz="3600" dirty="0"/>
              <a:t>() en una PILA?</a:t>
            </a:r>
            <a:endParaRPr sz="3600" dirty="0"/>
          </a:p>
        </p:txBody>
      </p:sp>
      <p:sp>
        <p:nvSpPr>
          <p:cNvPr id="74" name="Google Shape;74;p15"/>
          <p:cNvSpPr txBox="1">
            <a:spLocks noGrp="1"/>
          </p:cNvSpPr>
          <p:nvPr>
            <p:ph type="subTitle" idx="1"/>
          </p:nvPr>
        </p:nvSpPr>
        <p:spPr>
          <a:xfrm>
            <a:off x="719584" y="1969958"/>
            <a:ext cx="3525845" cy="2487231"/>
          </a:xfrm>
          <a:prstGeom prst="rect">
            <a:avLst/>
          </a:prstGeom>
        </p:spPr>
        <p:txBody>
          <a:bodyPr spcFirstLastPara="1" wrap="square" lIns="0" tIns="0" rIns="0" bIns="0" anchor="t" anchorCtr="0">
            <a:noAutofit/>
          </a:bodyPr>
          <a:lstStyle/>
          <a:p>
            <a:pPr marL="0" lvl="0" indent="0"/>
            <a:r>
              <a:rPr lang="es-MX" sz="1800" dirty="0"/>
              <a:t>El método </a:t>
            </a:r>
            <a:r>
              <a:rPr lang="es-MX" sz="1800" dirty="0" err="1"/>
              <a:t>esVacia</a:t>
            </a:r>
            <a:r>
              <a:rPr lang="es-MX" sz="1800" dirty="0"/>
              <a:t>() se utiliza para comprobar si la pila no contiene ningún elemento. Devuelve true si la pila está vacía y false en caso contrario. Este método se utiliza para asegurarse de que la pila no esté vacía antes de intentar sacar un elemento de ella.</a:t>
            </a:r>
            <a:endParaRPr sz="1400" dirty="0"/>
          </a:p>
        </p:txBody>
      </p:sp>
      <p:sp>
        <p:nvSpPr>
          <p:cNvPr id="4" name="Rectángulo 3">
            <a:extLst>
              <a:ext uri="{FF2B5EF4-FFF2-40B4-BE49-F238E27FC236}">
                <a16:creationId xmlns:a16="http://schemas.microsoft.com/office/drawing/2014/main" id="{765BF96B-4E8D-4D13-8B3C-1C1E73BD0354}"/>
              </a:ext>
            </a:extLst>
          </p:cNvPr>
          <p:cNvSpPr/>
          <p:nvPr/>
        </p:nvSpPr>
        <p:spPr>
          <a:xfrm>
            <a:off x="4769069" y="1782413"/>
            <a:ext cx="3655347" cy="2862322"/>
          </a:xfrm>
          <a:prstGeom prst="rect">
            <a:avLst/>
          </a:prstGeom>
        </p:spPr>
        <p:txBody>
          <a:bodyPr wrap="square">
            <a:spAutoFit/>
          </a:bodyPr>
          <a:lstStyle/>
          <a:p>
            <a:r>
              <a:rPr lang="es-BO" sz="1800" dirty="0">
                <a:latin typeface="Ubuntu Light" panose="020B0604020202020204" charset="0"/>
              </a:rPr>
              <a:t>Por otro lado, el método </a:t>
            </a:r>
            <a:r>
              <a:rPr lang="es-BO" sz="1800" dirty="0" err="1">
                <a:latin typeface="Ubuntu Light" panose="020B0604020202020204" charset="0"/>
              </a:rPr>
              <a:t>esLLena</a:t>
            </a:r>
            <a:r>
              <a:rPr lang="es-BO" sz="1800" dirty="0">
                <a:latin typeface="Ubuntu Light" panose="020B0604020202020204" charset="0"/>
              </a:rPr>
              <a:t>() se utiliza para comprobar si la pila ha alcanzado su capacidad máxima. Devuelve true si la pila está llena y false en caso contrario. Este método se utiliza para asegurarse de que la pila no esté llena antes de intentar añadir un elemento a ella</a:t>
            </a:r>
            <a:r>
              <a:rPr lang="es-BO" sz="1800" dirty="0"/>
              <a:t>.</a:t>
            </a:r>
          </a:p>
        </p:txBody>
      </p:sp>
    </p:spTree>
    <p:extLst>
      <p:ext uri="{BB962C8B-B14F-4D97-AF65-F5344CB8AC3E}">
        <p14:creationId xmlns:p14="http://schemas.microsoft.com/office/powerpoint/2010/main" val="2815382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ctrTitle"/>
          </p:nvPr>
        </p:nvSpPr>
        <p:spPr>
          <a:xfrm>
            <a:off x="719584" y="645722"/>
            <a:ext cx="7575330" cy="1102179"/>
          </a:xfrm>
          <a:prstGeom prst="rect">
            <a:avLst/>
          </a:prstGeom>
        </p:spPr>
        <p:txBody>
          <a:bodyPr spcFirstLastPara="1" wrap="square" lIns="0" tIns="0" rIns="0" bIns="0" anchor="b" anchorCtr="0">
            <a:noAutofit/>
          </a:bodyPr>
          <a:lstStyle/>
          <a:p>
            <a:pPr lvl="0"/>
            <a:r>
              <a:rPr lang="es-MX" sz="3600" dirty="0"/>
              <a:t>¿Qué son los métodos estáticos en JAVA?</a:t>
            </a:r>
            <a:endParaRPr sz="3600" dirty="0"/>
          </a:p>
        </p:txBody>
      </p:sp>
      <p:sp>
        <p:nvSpPr>
          <p:cNvPr id="74" name="Google Shape;74;p15"/>
          <p:cNvSpPr txBox="1">
            <a:spLocks noGrp="1"/>
          </p:cNvSpPr>
          <p:nvPr>
            <p:ph type="subTitle" idx="1"/>
          </p:nvPr>
        </p:nvSpPr>
        <p:spPr>
          <a:xfrm>
            <a:off x="563899" y="2010547"/>
            <a:ext cx="8016202" cy="2487231"/>
          </a:xfrm>
          <a:prstGeom prst="rect">
            <a:avLst/>
          </a:prstGeom>
        </p:spPr>
        <p:txBody>
          <a:bodyPr spcFirstLastPara="1" wrap="square" lIns="0" tIns="0" rIns="0" bIns="0" anchor="t" anchorCtr="0">
            <a:noAutofit/>
          </a:bodyPr>
          <a:lstStyle/>
          <a:p>
            <a:pPr marL="0" lvl="0" indent="0"/>
            <a:r>
              <a:rPr lang="es-MX" dirty="0"/>
              <a:t>Las variables y métodos estáticos en Java sirven para que puedan ser accedidos desde cualquier parte del código (inclusive desde otras clases) sin tener que crear un objeto. Un ejemplo muy común en donde se puede utilizar variables estáticas es cuando se necesita definir una configuración global en un proyecto.</a:t>
            </a:r>
            <a:endParaRPr sz="1400" dirty="0"/>
          </a:p>
        </p:txBody>
      </p:sp>
    </p:spTree>
    <p:extLst>
      <p:ext uri="{BB962C8B-B14F-4D97-AF65-F5344CB8AC3E}">
        <p14:creationId xmlns:p14="http://schemas.microsoft.com/office/powerpoint/2010/main" val="3149483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ctrTitle"/>
          </p:nvPr>
        </p:nvSpPr>
        <p:spPr>
          <a:xfrm>
            <a:off x="719584" y="933604"/>
            <a:ext cx="8032530" cy="1076943"/>
          </a:xfrm>
          <a:prstGeom prst="rect">
            <a:avLst/>
          </a:prstGeom>
        </p:spPr>
        <p:txBody>
          <a:bodyPr spcFirstLastPara="1" wrap="square" lIns="0" tIns="0" rIns="0" bIns="0" anchor="b" anchorCtr="0">
            <a:noAutofit/>
          </a:bodyPr>
          <a:lstStyle/>
          <a:p>
            <a:pPr lvl="0"/>
            <a:r>
              <a:rPr lang="es-MX" sz="3600" dirty="0"/>
              <a:t>A través de un gráfico, muestre los métodos mínimos que debería de tener una PILA</a:t>
            </a:r>
            <a:endParaRPr sz="3600" dirty="0"/>
          </a:p>
        </p:txBody>
      </p:sp>
      <p:pic>
        <p:nvPicPr>
          <p:cNvPr id="3074" name="Picture 2" descr="CONCEPTO DE «PILA» Y SU IMPLEMENTACIÓN EN PYTHON. – El Programador Chapuzas">
            <a:extLst>
              <a:ext uri="{FF2B5EF4-FFF2-40B4-BE49-F238E27FC236}">
                <a16:creationId xmlns:a16="http://schemas.microsoft.com/office/drawing/2014/main" id="{23C0AF94-01C6-4BF5-8E02-517F2306E2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4124" y="2010547"/>
            <a:ext cx="4575520" cy="3132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25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930600" y="1006764"/>
            <a:ext cx="7282800" cy="364200"/>
          </a:xfrm>
          <a:prstGeom prst="rect">
            <a:avLst/>
          </a:prstGeom>
        </p:spPr>
        <p:txBody>
          <a:bodyPr spcFirstLastPara="1" wrap="square" lIns="0" tIns="0" rIns="0" bIns="0" anchor="b" anchorCtr="0">
            <a:noAutofit/>
          </a:bodyPr>
          <a:lstStyle/>
          <a:p>
            <a:pPr lvl="0"/>
            <a:r>
              <a:rPr lang="es-MX" dirty="0"/>
              <a:t>¿A que se refiere cuando se habla de ESTRUCTURA DE DATOS?</a:t>
            </a:r>
            <a:endParaRPr dirty="0"/>
          </a:p>
        </p:txBody>
      </p:sp>
      <p:sp>
        <p:nvSpPr>
          <p:cNvPr id="58" name="Google Shape;58;p13"/>
          <p:cNvSpPr txBox="1">
            <a:spLocks noGrp="1"/>
          </p:cNvSpPr>
          <p:nvPr>
            <p:ph type="body" idx="1"/>
          </p:nvPr>
        </p:nvSpPr>
        <p:spPr>
          <a:xfrm>
            <a:off x="616650" y="1415674"/>
            <a:ext cx="3716525" cy="3103571"/>
          </a:xfrm>
          <a:prstGeom prst="rect">
            <a:avLst/>
          </a:prstGeom>
        </p:spPr>
        <p:txBody>
          <a:bodyPr spcFirstLastPara="1" wrap="square" lIns="0" tIns="0" rIns="0" bIns="0" anchor="t" anchorCtr="0">
            <a:noAutofit/>
          </a:bodyPr>
          <a:lstStyle/>
          <a:p>
            <a:pPr marL="0" lvl="0" indent="0">
              <a:buClr>
                <a:schemeClr val="dk1"/>
              </a:buClr>
              <a:buSzPts val="1100"/>
              <a:buNone/>
            </a:pPr>
            <a:r>
              <a:rPr lang="es-MX" dirty="0"/>
              <a:t>  En el ámbito de la informática, las estructuras de datos son aquellas que nos permiten, como desarrolladores, organizar la información de manera eficiente, y en definitiva diseñar la solución correcta para un determinado problema</a:t>
            </a:r>
            <a:endParaRPr dirty="0"/>
          </a:p>
        </p:txBody>
      </p:sp>
      <p:sp>
        <p:nvSpPr>
          <p:cNvPr id="60" name="Google Shape;60;p13"/>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pic>
        <p:nvPicPr>
          <p:cNvPr id="1028" name="Picture 4" descr="Estructuras de Datos. Primera parte — Arrays, Linked lists… | by Marcela  Sena | TechWo | Medium">
            <a:extLst>
              <a:ext uri="{FF2B5EF4-FFF2-40B4-BE49-F238E27FC236}">
                <a16:creationId xmlns:a16="http://schemas.microsoft.com/office/drawing/2014/main" id="{0A833288-1122-4146-B49A-57C67D3D08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812133"/>
            <a:ext cx="3867659" cy="21755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idx="4294967295"/>
          </p:nvPr>
        </p:nvSpPr>
        <p:spPr>
          <a:xfrm>
            <a:off x="670848" y="984436"/>
            <a:ext cx="3582000" cy="846900"/>
          </a:xfrm>
          <a:prstGeom prst="rect">
            <a:avLst/>
          </a:prstGeom>
        </p:spPr>
        <p:txBody>
          <a:bodyPr spcFirstLastPara="1" wrap="square" lIns="0" tIns="0" rIns="0" bIns="0" anchor="b" anchorCtr="0">
            <a:noAutofit/>
          </a:bodyPr>
          <a:lstStyle/>
          <a:p>
            <a:pPr lvl="0"/>
            <a:r>
              <a:rPr lang="es-MX" sz="2800" dirty="0"/>
              <a:t>¿Cuáles son los TIPOS DE ESTRUCTURA QUE EXISTE?</a:t>
            </a:r>
            <a:endParaRPr sz="2800" dirty="0"/>
          </a:p>
        </p:txBody>
      </p:sp>
      <p:sp>
        <p:nvSpPr>
          <p:cNvPr id="66" name="Google Shape;66;p14"/>
          <p:cNvSpPr txBox="1">
            <a:spLocks noGrp="1"/>
          </p:cNvSpPr>
          <p:nvPr>
            <p:ph type="subTitle" idx="4294967295"/>
          </p:nvPr>
        </p:nvSpPr>
        <p:spPr>
          <a:xfrm>
            <a:off x="670848" y="1903102"/>
            <a:ext cx="3901152" cy="2582634"/>
          </a:xfrm>
          <a:prstGeom prst="rect">
            <a:avLst/>
          </a:prstGeom>
        </p:spPr>
        <p:txBody>
          <a:bodyPr spcFirstLastPara="1" wrap="square" lIns="0" tIns="0" rIns="0" bIns="0" anchor="t" anchorCtr="0">
            <a:noAutofit/>
          </a:bodyPr>
          <a:lstStyle/>
          <a:p>
            <a:r>
              <a:rPr lang="es-MX" sz="1800" b="1" dirty="0"/>
              <a:t>son los siguientes:</a:t>
            </a:r>
            <a:endParaRPr lang="es-MX" sz="1800" dirty="0"/>
          </a:p>
          <a:p>
            <a:r>
              <a:rPr lang="es-BO" sz="1800" dirty="0"/>
              <a:t>Estructuras lineales</a:t>
            </a:r>
            <a:r>
              <a:rPr lang="es-MX" sz="1800" dirty="0"/>
              <a:t>.</a:t>
            </a:r>
          </a:p>
          <a:p>
            <a:r>
              <a:rPr lang="es-BO" sz="1800" dirty="0"/>
              <a:t>Estructuras no lineales</a:t>
            </a:r>
            <a:r>
              <a:rPr lang="es-MX" sz="1800" dirty="0"/>
              <a:t>.</a:t>
            </a:r>
          </a:p>
          <a:p>
            <a:r>
              <a:rPr lang="es-BO" sz="1800" dirty="0"/>
              <a:t>Estructuras de </a:t>
            </a:r>
            <a:r>
              <a:rPr lang="es-BO" sz="1800" dirty="0" err="1"/>
              <a:t>busqueda</a:t>
            </a:r>
            <a:r>
              <a:rPr lang="es-MX" sz="1800" dirty="0"/>
              <a:t>.</a:t>
            </a:r>
          </a:p>
          <a:p>
            <a:r>
              <a:rPr lang="es-BO" sz="1800" dirty="0"/>
              <a:t>Estructuras de archivos</a:t>
            </a:r>
            <a:r>
              <a:rPr lang="es-MX" sz="1800" dirty="0"/>
              <a:t>.</a:t>
            </a:r>
          </a:p>
        </p:txBody>
      </p:sp>
      <p:sp>
        <p:nvSpPr>
          <p:cNvPr id="68" name="Google Shape;68;p14"/>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a:p>
        </p:txBody>
      </p:sp>
      <p:pic>
        <p:nvPicPr>
          <p:cNvPr id="2050" name="Picture 2" descr="Estructura de datos definición y tipos principales | VIU España">
            <a:extLst>
              <a:ext uri="{FF2B5EF4-FFF2-40B4-BE49-F238E27FC236}">
                <a16:creationId xmlns:a16="http://schemas.microsoft.com/office/drawing/2014/main" id="{9A56FB2B-53C1-41EA-B54E-35CC05F386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8722" y="1256615"/>
            <a:ext cx="4487957" cy="29919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930600" y="886017"/>
            <a:ext cx="7282800" cy="364200"/>
          </a:xfrm>
          <a:prstGeom prst="rect">
            <a:avLst/>
          </a:prstGeom>
        </p:spPr>
        <p:txBody>
          <a:bodyPr spcFirstLastPara="1" wrap="square" lIns="0" tIns="0" rIns="0" bIns="0" anchor="b" anchorCtr="0">
            <a:noAutofit/>
          </a:bodyPr>
          <a:lstStyle/>
          <a:p>
            <a:pPr lvl="0"/>
            <a:r>
              <a:rPr lang="es-BO" dirty="0"/>
              <a:t>Estructuras lineales</a:t>
            </a:r>
            <a:endParaRPr dirty="0"/>
          </a:p>
        </p:txBody>
      </p:sp>
      <p:sp>
        <p:nvSpPr>
          <p:cNvPr id="86" name="Google Shape;86;p17"/>
          <p:cNvSpPr txBox="1">
            <a:spLocks noGrp="1"/>
          </p:cNvSpPr>
          <p:nvPr>
            <p:ph type="body" idx="1"/>
          </p:nvPr>
        </p:nvSpPr>
        <p:spPr>
          <a:xfrm>
            <a:off x="587007" y="1840197"/>
            <a:ext cx="3695541" cy="2158062"/>
          </a:xfrm>
          <a:prstGeom prst="rect">
            <a:avLst/>
          </a:prstGeom>
        </p:spPr>
        <p:txBody>
          <a:bodyPr spcFirstLastPara="1" wrap="square" lIns="0" tIns="0" rIns="0" bIns="0" anchor="t" anchorCtr="0">
            <a:noAutofit/>
          </a:bodyPr>
          <a:lstStyle/>
          <a:p>
            <a:r>
              <a:rPr lang="es-BO" dirty="0"/>
              <a:t>Arreglos (</a:t>
            </a:r>
            <a:r>
              <a:rPr lang="es-BO" dirty="0" err="1"/>
              <a:t>arrays</a:t>
            </a:r>
            <a:r>
              <a:rPr lang="es-BO" dirty="0"/>
              <a:t>)</a:t>
            </a:r>
          </a:p>
          <a:p>
            <a:r>
              <a:rPr lang="es-BO" dirty="0"/>
              <a:t>Listas enlazadas</a:t>
            </a:r>
          </a:p>
          <a:p>
            <a:r>
              <a:rPr lang="es-BO" dirty="0"/>
              <a:t>Pilas (</a:t>
            </a:r>
            <a:r>
              <a:rPr lang="es-BO" dirty="0" err="1"/>
              <a:t>stacks</a:t>
            </a:r>
            <a:r>
              <a:rPr lang="es-BO" dirty="0"/>
              <a:t>)</a:t>
            </a:r>
          </a:p>
          <a:p>
            <a:r>
              <a:rPr lang="es-BO" dirty="0"/>
              <a:t>Colas (</a:t>
            </a:r>
            <a:r>
              <a:rPr lang="es-BO" dirty="0" err="1"/>
              <a:t>queues</a:t>
            </a:r>
            <a:r>
              <a:rPr lang="es-BO" dirty="0"/>
              <a:t>)</a:t>
            </a:r>
          </a:p>
          <a:p>
            <a:pPr marL="76200" lvl="0" indent="0">
              <a:buNone/>
            </a:pPr>
            <a:endParaRPr dirty="0"/>
          </a:p>
        </p:txBody>
      </p:sp>
      <p:sp>
        <p:nvSpPr>
          <p:cNvPr id="87" name="Google Shape;87;p17"/>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pic>
        <p:nvPicPr>
          <p:cNvPr id="3074" name="Picture 2" descr="🖥️ Descubre de qué trata la estructura de datos 📋">
            <a:extLst>
              <a:ext uri="{FF2B5EF4-FFF2-40B4-BE49-F238E27FC236}">
                <a16:creationId xmlns:a16="http://schemas.microsoft.com/office/drawing/2014/main" id="{BE4EFD86-5CCD-4020-BCA5-86EA56690A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4051" y="1665103"/>
            <a:ext cx="4572000" cy="2508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587007" y="963141"/>
            <a:ext cx="7282800" cy="364200"/>
          </a:xfrm>
          <a:prstGeom prst="rect">
            <a:avLst/>
          </a:prstGeom>
        </p:spPr>
        <p:txBody>
          <a:bodyPr spcFirstLastPara="1" wrap="square" lIns="0" tIns="0" rIns="0" bIns="0" anchor="b" anchorCtr="0">
            <a:noAutofit/>
          </a:bodyPr>
          <a:lstStyle/>
          <a:p>
            <a:pPr lvl="0"/>
            <a:r>
              <a:rPr lang="es-BO" dirty="0"/>
              <a:t>Estructuras no lineales</a:t>
            </a:r>
            <a:endParaRPr dirty="0"/>
          </a:p>
        </p:txBody>
      </p:sp>
      <p:sp>
        <p:nvSpPr>
          <p:cNvPr id="86" name="Google Shape;86;p17"/>
          <p:cNvSpPr txBox="1">
            <a:spLocks noGrp="1"/>
          </p:cNvSpPr>
          <p:nvPr>
            <p:ph type="body" idx="1"/>
          </p:nvPr>
        </p:nvSpPr>
        <p:spPr>
          <a:xfrm>
            <a:off x="587007" y="1840197"/>
            <a:ext cx="3695541" cy="2158062"/>
          </a:xfrm>
          <a:prstGeom prst="rect">
            <a:avLst/>
          </a:prstGeom>
        </p:spPr>
        <p:txBody>
          <a:bodyPr spcFirstLastPara="1" wrap="square" lIns="0" tIns="0" rIns="0" bIns="0" anchor="t" anchorCtr="0">
            <a:noAutofit/>
          </a:bodyPr>
          <a:lstStyle/>
          <a:p>
            <a:r>
              <a:rPr lang="es-BO" dirty="0"/>
              <a:t>Árboles (</a:t>
            </a:r>
            <a:r>
              <a:rPr lang="es-BO" dirty="0" err="1"/>
              <a:t>trees</a:t>
            </a:r>
            <a:r>
              <a:rPr lang="es-BO" dirty="0"/>
              <a:t>)</a:t>
            </a:r>
          </a:p>
          <a:p>
            <a:r>
              <a:rPr lang="es-BO" dirty="0"/>
              <a:t>Grafos (</a:t>
            </a:r>
            <a:r>
              <a:rPr lang="es-BO" dirty="0" err="1"/>
              <a:t>graphs</a:t>
            </a:r>
            <a:r>
              <a:rPr lang="es-BO" dirty="0"/>
              <a:t>)</a:t>
            </a:r>
          </a:p>
          <a:p>
            <a:pPr marL="76200" lvl="0" indent="0">
              <a:buNone/>
            </a:pPr>
            <a:endParaRPr dirty="0"/>
          </a:p>
        </p:txBody>
      </p:sp>
      <p:sp>
        <p:nvSpPr>
          <p:cNvPr id="87" name="Google Shape;87;p17"/>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pic>
        <p:nvPicPr>
          <p:cNvPr id="4098" name="Picture 2" descr="Estructuras dinámicas: Conceptos de árboles - Tu Mentor en Programación">
            <a:extLst>
              <a:ext uri="{FF2B5EF4-FFF2-40B4-BE49-F238E27FC236}">
                <a16:creationId xmlns:a16="http://schemas.microsoft.com/office/drawing/2014/main" id="{F1EC3478-6C51-470D-8FCF-E031B6AF73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3157" y="1519053"/>
            <a:ext cx="3676650" cy="280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0701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766597" y="873493"/>
            <a:ext cx="7282800" cy="364200"/>
          </a:xfrm>
          <a:prstGeom prst="rect">
            <a:avLst/>
          </a:prstGeom>
        </p:spPr>
        <p:txBody>
          <a:bodyPr spcFirstLastPara="1" wrap="square" lIns="0" tIns="0" rIns="0" bIns="0" anchor="b" anchorCtr="0">
            <a:noAutofit/>
          </a:bodyPr>
          <a:lstStyle/>
          <a:p>
            <a:pPr lvl="0"/>
            <a:r>
              <a:rPr lang="es-BO" dirty="0"/>
              <a:t>Estructuras de búsqueda</a:t>
            </a:r>
            <a:endParaRPr dirty="0"/>
          </a:p>
        </p:txBody>
      </p:sp>
      <p:sp>
        <p:nvSpPr>
          <p:cNvPr id="86" name="Google Shape;86;p17"/>
          <p:cNvSpPr txBox="1">
            <a:spLocks noGrp="1"/>
          </p:cNvSpPr>
          <p:nvPr>
            <p:ph type="body" idx="1"/>
          </p:nvPr>
        </p:nvSpPr>
        <p:spPr>
          <a:xfrm>
            <a:off x="587007" y="1624242"/>
            <a:ext cx="4110442" cy="2834512"/>
          </a:xfrm>
          <a:prstGeom prst="rect">
            <a:avLst/>
          </a:prstGeom>
        </p:spPr>
        <p:txBody>
          <a:bodyPr spcFirstLastPara="1" wrap="square" lIns="0" tIns="0" rIns="0" bIns="0" anchor="t" anchorCtr="0">
            <a:noAutofit/>
          </a:bodyPr>
          <a:lstStyle/>
          <a:p>
            <a:r>
              <a:rPr lang="es-BO" dirty="0"/>
              <a:t>Tablas hash (hash tables)</a:t>
            </a:r>
          </a:p>
          <a:p>
            <a:r>
              <a:rPr lang="es-BO" dirty="0"/>
              <a:t>Árboles de búsqueda binaria (</a:t>
            </a:r>
            <a:r>
              <a:rPr lang="es-BO" dirty="0" err="1"/>
              <a:t>binary</a:t>
            </a:r>
            <a:r>
              <a:rPr lang="es-BO" dirty="0"/>
              <a:t> </a:t>
            </a:r>
            <a:r>
              <a:rPr lang="es-BO" dirty="0" err="1"/>
              <a:t>search</a:t>
            </a:r>
            <a:r>
              <a:rPr lang="es-BO" dirty="0"/>
              <a:t> </a:t>
            </a:r>
            <a:r>
              <a:rPr lang="es-BO" dirty="0" err="1"/>
              <a:t>trees</a:t>
            </a:r>
            <a:r>
              <a:rPr lang="es-BO" dirty="0"/>
              <a:t>)</a:t>
            </a:r>
          </a:p>
          <a:p>
            <a:r>
              <a:rPr lang="es-BO" dirty="0"/>
              <a:t>Árboles AVL</a:t>
            </a:r>
          </a:p>
          <a:p>
            <a:r>
              <a:rPr lang="es-BO" dirty="0"/>
              <a:t>Árboles B</a:t>
            </a:r>
          </a:p>
          <a:p>
            <a:pPr marL="76200" lvl="0" indent="0">
              <a:buNone/>
            </a:pPr>
            <a:endParaRPr dirty="0"/>
          </a:p>
        </p:txBody>
      </p:sp>
      <p:sp>
        <p:nvSpPr>
          <p:cNvPr id="87" name="Google Shape;87;p17"/>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pic>
        <p:nvPicPr>
          <p:cNvPr id="5122" name="Picture 2" descr="Tabla hash - Wikipedia, la enciclopedia libre">
            <a:extLst>
              <a:ext uri="{FF2B5EF4-FFF2-40B4-BE49-F238E27FC236}">
                <a16:creationId xmlns:a16="http://schemas.microsoft.com/office/drawing/2014/main" id="{0570A37E-FEE2-4F20-8D64-643B2AF017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5609" y="2215627"/>
            <a:ext cx="4110442" cy="2243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760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461501" y="963141"/>
            <a:ext cx="7282800" cy="364200"/>
          </a:xfrm>
          <a:prstGeom prst="rect">
            <a:avLst/>
          </a:prstGeom>
        </p:spPr>
        <p:txBody>
          <a:bodyPr spcFirstLastPara="1" wrap="square" lIns="0" tIns="0" rIns="0" bIns="0" anchor="b" anchorCtr="0">
            <a:noAutofit/>
          </a:bodyPr>
          <a:lstStyle/>
          <a:p>
            <a:pPr lvl="0"/>
            <a:r>
              <a:rPr lang="es-BO" dirty="0"/>
              <a:t>Estructuras de archivos</a:t>
            </a:r>
            <a:endParaRPr dirty="0"/>
          </a:p>
        </p:txBody>
      </p:sp>
      <p:sp>
        <p:nvSpPr>
          <p:cNvPr id="86" name="Google Shape;86;p17"/>
          <p:cNvSpPr txBox="1">
            <a:spLocks noGrp="1"/>
          </p:cNvSpPr>
          <p:nvPr>
            <p:ph type="body" idx="1"/>
          </p:nvPr>
        </p:nvSpPr>
        <p:spPr>
          <a:xfrm>
            <a:off x="168699" y="1651224"/>
            <a:ext cx="4110442" cy="2834512"/>
          </a:xfrm>
          <a:prstGeom prst="rect">
            <a:avLst/>
          </a:prstGeom>
        </p:spPr>
        <p:txBody>
          <a:bodyPr spcFirstLastPara="1" wrap="square" lIns="0" tIns="0" rIns="0" bIns="0" anchor="t" anchorCtr="0">
            <a:noAutofit/>
          </a:bodyPr>
          <a:lstStyle/>
          <a:p>
            <a:r>
              <a:rPr lang="es-MX" dirty="0"/>
              <a:t>Archivos secuenciales</a:t>
            </a:r>
          </a:p>
          <a:p>
            <a:r>
              <a:rPr lang="es-MX" dirty="0"/>
              <a:t>Archivos indexados</a:t>
            </a:r>
          </a:p>
          <a:p>
            <a:r>
              <a:rPr lang="es-MX" dirty="0"/>
              <a:t>Archivos directos</a:t>
            </a:r>
          </a:p>
          <a:p>
            <a:pPr marL="76200" lvl="0" indent="0">
              <a:buNone/>
            </a:pPr>
            <a:endParaRPr dirty="0"/>
          </a:p>
        </p:txBody>
      </p:sp>
      <p:sp>
        <p:nvSpPr>
          <p:cNvPr id="87" name="Google Shape;87;p17"/>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pic>
        <p:nvPicPr>
          <p:cNvPr id="6146" name="Picture 2" descr="ADMINISTRACION DE ARCHIVOS ↔ Unidad III. Archivo Secuencial Indexado. |  kochshito26">
            <a:extLst>
              <a:ext uri="{FF2B5EF4-FFF2-40B4-BE49-F238E27FC236}">
                <a16:creationId xmlns:a16="http://schemas.microsoft.com/office/drawing/2014/main" id="{CE484A94-0A42-46F9-A36D-24FE57ABF8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6395" y="1833311"/>
            <a:ext cx="5039752" cy="2470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8035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body" idx="1"/>
          </p:nvPr>
        </p:nvSpPr>
        <p:spPr>
          <a:xfrm>
            <a:off x="930600" y="939700"/>
            <a:ext cx="7282800" cy="3264000"/>
          </a:xfrm>
          <a:prstGeom prst="rect">
            <a:avLst/>
          </a:prstGeom>
        </p:spPr>
        <p:txBody>
          <a:bodyPr spcFirstLastPara="1" wrap="square" lIns="0" tIns="0" rIns="0" bIns="0" anchor="ctr" anchorCtr="0">
            <a:noAutofit/>
          </a:bodyPr>
          <a:lstStyle/>
          <a:p>
            <a:pPr marL="0" lvl="0" indent="0">
              <a:buNone/>
            </a:pPr>
            <a:r>
              <a:rPr lang="es-MX" sz="4400" b="1" dirty="0"/>
              <a:t>¿por qué son útiles las estructuras de datos?</a:t>
            </a:r>
          </a:p>
          <a:p>
            <a:r>
              <a:rPr lang="es-MX" sz="1800" dirty="0"/>
              <a:t>Proporcionan una forma organizada y eficiente de almacenar y manipular datos en un programa de computadora.</a:t>
            </a:r>
          </a:p>
          <a:p>
            <a:r>
              <a:rPr lang="es-MX" sz="1800" dirty="0"/>
              <a:t>Cada estructura de datos tiene sus propias características y beneficios específicos, pero en general, las estructuras de datos se utilizan para mejorar el rendimiento y la eficiencia de los algoritmos, lo que a su vez mejora el rendimiento y la eficiencia del programa en general.</a:t>
            </a:r>
          </a:p>
          <a:p>
            <a:pPr marL="0" lvl="0" indent="0">
              <a:buNone/>
            </a:pPr>
            <a:r>
              <a:rPr lang="es-MX" sz="2400" dirty="0"/>
              <a:t>. </a:t>
            </a:r>
            <a:endParaRPr sz="2400" dirty="0"/>
          </a:p>
        </p:txBody>
      </p:sp>
      <p:sp>
        <p:nvSpPr>
          <p:cNvPr id="80" name="Google Shape;80;p16"/>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ctrTitle"/>
          </p:nvPr>
        </p:nvSpPr>
        <p:spPr>
          <a:xfrm>
            <a:off x="543738" y="965765"/>
            <a:ext cx="3113862" cy="649639"/>
          </a:xfrm>
          <a:prstGeom prst="rect">
            <a:avLst/>
          </a:prstGeom>
        </p:spPr>
        <p:txBody>
          <a:bodyPr spcFirstLastPara="1" wrap="square" lIns="0" tIns="0" rIns="0" bIns="0" anchor="b" anchorCtr="0">
            <a:noAutofit/>
          </a:bodyPr>
          <a:lstStyle/>
          <a:p>
            <a:pPr lvl="0"/>
            <a:r>
              <a:rPr lang="es-MX" dirty="0"/>
              <a:t>¿QUE ES UNA PILA?</a:t>
            </a:r>
            <a:endParaRPr dirty="0"/>
          </a:p>
        </p:txBody>
      </p:sp>
      <p:sp>
        <p:nvSpPr>
          <p:cNvPr id="74" name="Google Shape;74;p15"/>
          <p:cNvSpPr txBox="1">
            <a:spLocks noGrp="1"/>
          </p:cNvSpPr>
          <p:nvPr>
            <p:ph type="subTitle" idx="1"/>
          </p:nvPr>
        </p:nvSpPr>
        <p:spPr>
          <a:xfrm>
            <a:off x="719584" y="1747901"/>
            <a:ext cx="2762170" cy="2487231"/>
          </a:xfrm>
          <a:prstGeom prst="rect">
            <a:avLst/>
          </a:prstGeom>
        </p:spPr>
        <p:txBody>
          <a:bodyPr spcFirstLastPara="1" wrap="square" lIns="0" tIns="0" rIns="0" bIns="0" anchor="t" anchorCtr="0">
            <a:noAutofit/>
          </a:bodyPr>
          <a:lstStyle/>
          <a:p>
            <a:pPr marL="0" lvl="0" indent="0"/>
            <a:r>
              <a:rPr lang="es-MX" sz="1800" dirty="0"/>
              <a:t>es una colección de elementos que se organiza según un principio conocido como LIFO (</a:t>
            </a:r>
            <a:r>
              <a:rPr lang="es-MX" sz="1800" dirty="0" err="1"/>
              <a:t>Last</a:t>
            </a:r>
            <a:r>
              <a:rPr lang="es-MX" sz="1800" dirty="0"/>
              <a:t> In, </a:t>
            </a:r>
            <a:r>
              <a:rPr lang="es-MX" sz="1800" dirty="0" err="1"/>
              <a:t>First</a:t>
            </a:r>
            <a:r>
              <a:rPr lang="es-MX" sz="1800" dirty="0"/>
              <a:t> </a:t>
            </a:r>
            <a:r>
              <a:rPr lang="es-MX" sz="1800" dirty="0" err="1"/>
              <a:t>Out</a:t>
            </a:r>
            <a:r>
              <a:rPr lang="es-MX" sz="1800" dirty="0"/>
              <a:t>), que significa que el último elemento en entrar es el primero en salir.</a:t>
            </a:r>
            <a:endParaRPr sz="1400" dirty="0"/>
          </a:p>
        </p:txBody>
      </p:sp>
      <p:pic>
        <p:nvPicPr>
          <p:cNvPr id="3" name="Imagen 2">
            <a:extLst>
              <a:ext uri="{FF2B5EF4-FFF2-40B4-BE49-F238E27FC236}">
                <a16:creationId xmlns:a16="http://schemas.microsoft.com/office/drawing/2014/main" id="{90BA7CBC-C4E9-4584-B4C5-942F7BBB1632}"/>
              </a:ext>
            </a:extLst>
          </p:cNvPr>
          <p:cNvPicPr>
            <a:picLocks noChangeAspect="1"/>
          </p:cNvPicPr>
          <p:nvPr/>
        </p:nvPicPr>
        <p:blipFill>
          <a:blip r:embed="rId3"/>
          <a:stretch>
            <a:fillRect/>
          </a:stretch>
        </p:blipFill>
        <p:spPr>
          <a:xfrm>
            <a:off x="4199778" y="1290585"/>
            <a:ext cx="3809568" cy="2736540"/>
          </a:xfrm>
          <a:prstGeom prst="rect">
            <a:avLst/>
          </a:prstGeom>
        </p:spPr>
      </p:pic>
    </p:spTree>
  </p:cSld>
  <p:clrMapOvr>
    <a:masterClrMapping/>
  </p:clrMapOvr>
</p:sld>
</file>

<file path=ppt/theme/theme1.xml><?xml version="1.0" encoding="utf-8"?>
<a:theme xmlns:a="http://schemas.openxmlformats.org/drawingml/2006/main" name="Isidore template">
  <a:themeElements>
    <a:clrScheme name="Custom 347">
      <a:dk1>
        <a:srgbClr val="0D0335"/>
      </a:dk1>
      <a:lt1>
        <a:srgbClr val="FFFFFF"/>
      </a:lt1>
      <a:dk2>
        <a:srgbClr val="573F68"/>
      </a:dk2>
      <a:lt2>
        <a:srgbClr val="E9DDEC"/>
      </a:lt2>
      <a:accent1>
        <a:srgbClr val="E9204E"/>
      </a:accent1>
      <a:accent2>
        <a:srgbClr val="ED4636"/>
      </a:accent2>
      <a:accent3>
        <a:srgbClr val="FCB42E"/>
      </a:accent3>
      <a:accent4>
        <a:srgbClr val="94C486"/>
      </a:accent4>
      <a:accent5>
        <a:srgbClr val="39B8E3"/>
      </a:accent5>
      <a:accent6>
        <a:srgbClr val="412D8C"/>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TotalTime>
  <Words>631</Words>
  <Application>Microsoft Office PowerPoint</Application>
  <PresentationFormat>Presentación en pantalla (16:9)</PresentationFormat>
  <Paragraphs>52</Paragraphs>
  <Slides>15</Slides>
  <Notes>15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Work Sans Regular</vt:lpstr>
      <vt:lpstr>Ubuntu</vt:lpstr>
      <vt:lpstr>Ubuntu Light</vt:lpstr>
      <vt:lpstr>Arial</vt:lpstr>
      <vt:lpstr>Isidore template</vt:lpstr>
      <vt:lpstr>UNIVERSIDAD PRIVADA FRANZ TAMAYO  DEFENSA HITO 3 - TAREA FINAL  Estudiante: KEVIN JAVIER SANGA ORTIZ Asignatura: ESTRUCTURA DE DATOS  Carrera: INGENIERÍA DE SISTEMAS  Paralelo: EDD (1)  Docente: Lic. William Barra Paredes  fecha: 30/03/2022  GITHUB: https://github.com/kevinSanga/ESTRUCTURA_DE_DATOS_I.git</vt:lpstr>
      <vt:lpstr>¿A que se refiere cuando se habla de ESTRUCTURA DE DATOS?</vt:lpstr>
      <vt:lpstr>¿Cuáles son los TIPOS DE ESTRUCTURA QUE EXISTE?</vt:lpstr>
      <vt:lpstr>Estructuras lineales</vt:lpstr>
      <vt:lpstr>Estructuras no lineales</vt:lpstr>
      <vt:lpstr>Estructuras de búsqueda</vt:lpstr>
      <vt:lpstr>Estructuras de archivos</vt:lpstr>
      <vt:lpstr>Presentación de PowerPoint</vt:lpstr>
      <vt:lpstr>¿QUE ES UNA PILA?</vt:lpstr>
      <vt:lpstr>¿Qué es STACK en JAVA, una STACK será lo mismo que una PILA?</vt:lpstr>
      <vt:lpstr>¿Qué es TOPE en una PILA?</vt:lpstr>
      <vt:lpstr>¿Qué es MAX en una PILA?</vt:lpstr>
      <vt:lpstr>¿A que se refiere los métodos esVacia() y esLLena() en una PILA?</vt:lpstr>
      <vt:lpstr>¿Qué son los métodos estáticos en JAVA?</vt:lpstr>
      <vt:lpstr>A través de un gráfico, muestre los métodos mínimos que debería de tener una PILA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PRIVADA FRANZ TAMAYO  DEFENSA HITO 2 - TAREA FINAL  Estudiante: KEVIN JAVIER SANGA ORTIZ Asignatura: ESTRUCTURA DE DATOS  Carrera: INGENIERÍA DE SISTEMAS  Paralelo: EDD (1)  Docente: Lic. William Barra Paredes  fecha: 30/03/2022  GITHUB:  </dc:title>
  <cp:lastModifiedBy>Kevin</cp:lastModifiedBy>
  <cp:revision>30</cp:revision>
  <dcterms:modified xsi:type="dcterms:W3CDTF">2023-05-05T02:29:22Z</dcterms:modified>
</cp:coreProperties>
</file>