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7" r:id="rId3"/>
    <p:sldId id="258" r:id="rId4"/>
    <p:sldId id="261" r:id="rId5"/>
    <p:sldId id="260" r:id="rId6"/>
    <p:sldId id="259" r:id="rId7"/>
    <p:sldId id="295" r:id="rId8"/>
    <p:sldId id="263" r:id="rId9"/>
    <p:sldId id="296" r:id="rId10"/>
    <p:sldId id="262" r:id="rId11"/>
    <p:sldId id="297" r:id="rId12"/>
    <p:sldId id="264" r:id="rId13"/>
    <p:sldId id="265" r:id="rId14"/>
    <p:sldId id="279" r:id="rId15"/>
    <p:sldId id="298" r:id="rId16"/>
    <p:sldId id="299" r:id="rId17"/>
  </p:sldIdLst>
  <p:sldSz cx="9144000" cy="5143500" type="screen16x9"/>
  <p:notesSz cx="6858000" cy="9144000"/>
  <p:embeddedFontLst>
    <p:embeddedFont>
      <p:font typeface="Ubuntu" panose="020B0604020202020204" charset="0"/>
      <p:regular r:id="rId19"/>
      <p:bold r:id="rId20"/>
      <p:italic r:id="rId21"/>
      <p:boldItalic r:id="rId22"/>
    </p:embeddedFont>
    <p:embeddedFont>
      <p:font typeface="Dosis" panose="020B0604020202020204" charset="0"/>
      <p:regular r:id="rId23"/>
      <p:bold r:id="rId24"/>
    </p:embeddedFont>
    <p:embeddedFont>
      <p:font typeface="Ubuntu Light" panose="020B0604020202020204" charset="0"/>
      <p:regular r:id="rId25"/>
      <p:bold r:id="rId26"/>
      <p:italic r:id="rId27"/>
      <p:boldItalic r:id="rId28"/>
    </p:embeddedFont>
    <p:embeddedFont>
      <p:font typeface="Work Sans Regular"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4379CE-DF76-49EC-B630-198188EDF416}">
  <a:tblStyle styleId="{B84379CE-DF76-49EC-B630-198188EDF4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0C1D61-F382-416E-A118-38419C8BC46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2" autoAdjust="0"/>
    <p:restoredTop sz="94660"/>
  </p:normalViewPr>
  <p:slideViewPr>
    <p:cSldViewPr snapToGrid="0">
      <p:cViewPr varScale="1">
        <p:scale>
          <a:sx n="59" d="100"/>
          <a:sy n="59" d="100"/>
        </p:scale>
        <p:origin x="7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60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712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83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9709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930600" y="2056000"/>
            <a:ext cx="7282800" cy="5841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6" name="Google Shape;16;p3"/>
          <p:cNvSpPr txBox="1">
            <a:spLocks noGrp="1"/>
          </p:cNvSpPr>
          <p:nvPr>
            <p:ph type="subTitle" idx="1"/>
          </p:nvPr>
        </p:nvSpPr>
        <p:spPr>
          <a:xfrm>
            <a:off x="930600" y="2736802"/>
            <a:ext cx="7282800" cy="35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lvl1pPr marL="457200" lvl="0" indent="-431800" rtl="0">
              <a:spcBef>
                <a:spcPts val="600"/>
              </a:spcBef>
              <a:spcAft>
                <a:spcPts val="0"/>
              </a:spcAft>
              <a:buSzPts val="3200"/>
              <a:buChar char="▪"/>
              <a:defRPr sz="3200"/>
            </a:lvl1pPr>
            <a:lvl2pPr marL="914400" lvl="1" indent="-431800" rtl="0">
              <a:spcBef>
                <a:spcPts val="0"/>
              </a:spcBef>
              <a:spcAft>
                <a:spcPts val="0"/>
              </a:spcAft>
              <a:buSzPts val="3200"/>
              <a:buChar char="▫"/>
              <a:defRPr sz="3200"/>
            </a:lvl2pPr>
            <a:lvl3pPr marL="1371600" lvl="2" indent="-431800" rtl="0">
              <a:spcBef>
                <a:spcPts val="0"/>
              </a:spcBef>
              <a:spcAft>
                <a:spcPts val="0"/>
              </a:spcAft>
              <a:buSzPts val="3200"/>
              <a:buChar char="▫"/>
              <a:defRPr sz="3200"/>
            </a:lvl3pPr>
            <a:lvl4pPr marL="1828800" lvl="3" indent="-431800" rtl="0">
              <a:spcBef>
                <a:spcPts val="0"/>
              </a:spcBef>
              <a:spcAft>
                <a:spcPts val="0"/>
              </a:spcAft>
              <a:buSzPts val="3200"/>
              <a:buChar char="▫"/>
              <a:defRPr sz="3200"/>
            </a:lvl4pPr>
            <a:lvl5pPr marL="2286000" lvl="4" indent="-431800" rtl="0">
              <a:spcBef>
                <a:spcPts val="0"/>
              </a:spcBef>
              <a:spcAft>
                <a:spcPts val="0"/>
              </a:spcAft>
              <a:buSzPts val="3200"/>
              <a:buChar char="▫"/>
              <a:defRPr sz="3200"/>
            </a:lvl5pPr>
            <a:lvl6pPr marL="2743200" lvl="5" indent="-431800" rtl="0">
              <a:spcBef>
                <a:spcPts val="0"/>
              </a:spcBef>
              <a:spcAft>
                <a:spcPts val="0"/>
              </a:spcAft>
              <a:buSzPts val="3200"/>
              <a:buChar char="▫"/>
              <a:defRPr sz="3200"/>
            </a:lvl6pPr>
            <a:lvl7pPr marL="3200400" lvl="6" indent="-431800" rtl="0">
              <a:spcBef>
                <a:spcPts val="0"/>
              </a:spcBef>
              <a:spcAft>
                <a:spcPts val="0"/>
              </a:spcAft>
              <a:buSzPts val="3200"/>
              <a:buChar char="▫"/>
              <a:defRPr sz="3200"/>
            </a:lvl7pPr>
            <a:lvl8pPr marL="3657600" lvl="7" indent="-431800" rtl="0">
              <a:spcBef>
                <a:spcPts val="0"/>
              </a:spcBef>
              <a:spcAft>
                <a:spcPts val="0"/>
              </a:spcAft>
              <a:buSzPts val="3200"/>
              <a:buChar char="▫"/>
              <a:defRPr sz="3200"/>
            </a:lvl8pPr>
            <a:lvl9pPr marL="4114800" lvl="8" indent="-431800" rtl="0">
              <a:spcBef>
                <a:spcPts val="0"/>
              </a:spcBef>
              <a:spcAft>
                <a:spcPts val="0"/>
              </a:spcAft>
              <a:buSzPts val="3200"/>
              <a:buChar char="▫"/>
              <a:defRPr sz="3200"/>
            </a:lvl9pPr>
          </a:lstStyle>
          <a:p>
            <a:endParaRPr/>
          </a:p>
        </p:txBody>
      </p:sp>
      <p:sp>
        <p:nvSpPr>
          <p:cNvPr id="19" name="Google Shape;19;p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20" name="Google Shape;20;p4"/>
          <p:cNvSpPr/>
          <p:nvPr/>
        </p:nvSpPr>
        <p:spPr>
          <a:xfrm>
            <a:off x="465300" y="465400"/>
            <a:ext cx="465300" cy="366562"/>
          </a:xfrm>
          <a:prstGeom prst="rect">
            <a:avLst/>
          </a:prstGeom>
        </p:spPr>
        <p:txBody>
          <a:bodyPr>
            <a:prstTxWarp prst="textPlain">
              <a:avLst/>
            </a:prstTxWarp>
          </a:bodyPr>
          <a:lstStyle/>
          <a:p>
            <a:pPr lvl="0" algn="ctr"/>
            <a:r>
              <a:rPr b="1" i="0">
                <a:ln>
                  <a:noFill/>
                </a:ln>
                <a:solidFill>
                  <a:schemeClr val="lt1"/>
                </a:soli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5"/>
          <p:cNvSpPr txBox="1">
            <a:spLocks noGrp="1"/>
          </p:cNvSpPr>
          <p:nvPr>
            <p:ph type="body" idx="1"/>
          </p:nvPr>
        </p:nvSpPr>
        <p:spPr>
          <a:xfrm>
            <a:off x="930600" y="1415684"/>
            <a:ext cx="7282800" cy="2788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 name="Google Shape;27;p6"/>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 name="Google Shape;32;p7"/>
          <p:cNvSpPr txBox="1">
            <a:spLocks noGrp="1"/>
          </p:cNvSpPr>
          <p:nvPr>
            <p:ph type="body" idx="1"/>
          </p:nvPr>
        </p:nvSpPr>
        <p:spPr>
          <a:xfrm>
            <a:off x="914562" y="1415675"/>
            <a:ext cx="2268600" cy="2788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3" name="Google Shape;33;p7"/>
          <p:cNvSpPr txBox="1">
            <a:spLocks noGrp="1"/>
          </p:cNvSpPr>
          <p:nvPr>
            <p:ph type="body" idx="2"/>
          </p:nvPr>
        </p:nvSpPr>
        <p:spPr>
          <a:xfrm>
            <a:off x="3421615" y="1415675"/>
            <a:ext cx="2268600" cy="2788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4" name="Google Shape;34;p7"/>
          <p:cNvSpPr txBox="1">
            <a:spLocks noGrp="1"/>
          </p:cNvSpPr>
          <p:nvPr>
            <p:ph type="body" idx="3"/>
          </p:nvPr>
        </p:nvSpPr>
        <p:spPr>
          <a:xfrm>
            <a:off x="5928668" y="1415675"/>
            <a:ext cx="2268600" cy="2788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0600" y="886017"/>
            <a:ext cx="7282800" cy="3642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930600" y="1415684"/>
            <a:ext cx="7282800" cy="2788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marL="914400" lvl="1"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marL="1371600" lvl="2"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marL="1828800" lvl="3"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marL="2286000" lvl="4"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marL="2743200" lvl="5"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marL="3200400" lvl="6"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marL="3657600" lvl="7"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marL="4114800" lvl="8"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213401" y="4248586"/>
            <a:ext cx="465300" cy="474300"/>
          </a:xfrm>
          <a:prstGeom prst="rect">
            <a:avLst/>
          </a:prstGeom>
          <a:noFill/>
          <a:ln>
            <a:noFill/>
          </a:ln>
        </p:spPr>
        <p:txBody>
          <a:bodyPr spcFirstLastPara="1" wrap="square" lIns="0" tIns="0" rIns="0" bIns="0" anchor="b" anchorCtr="0">
            <a:noAutofit/>
          </a:bodyPr>
          <a:lstStyle>
            <a:lvl1pPr lvl="0" algn="r" rtl="0">
              <a:buNone/>
              <a:defRPr sz="1600" b="1">
                <a:solidFill>
                  <a:schemeClr val="lt1"/>
                </a:solidFill>
                <a:latin typeface="Ubuntu"/>
                <a:ea typeface="Ubuntu"/>
                <a:cs typeface="Ubuntu"/>
                <a:sym typeface="Ubuntu"/>
              </a:defRPr>
            </a:lvl1pPr>
            <a:lvl2pPr lvl="1" algn="r" rtl="0">
              <a:buNone/>
              <a:defRPr sz="1600" b="1">
                <a:solidFill>
                  <a:schemeClr val="lt1"/>
                </a:solidFill>
                <a:latin typeface="Ubuntu"/>
                <a:ea typeface="Ubuntu"/>
                <a:cs typeface="Ubuntu"/>
                <a:sym typeface="Ubuntu"/>
              </a:defRPr>
            </a:lvl2pPr>
            <a:lvl3pPr lvl="2" algn="r" rtl="0">
              <a:buNone/>
              <a:defRPr sz="1600" b="1">
                <a:solidFill>
                  <a:schemeClr val="lt1"/>
                </a:solidFill>
                <a:latin typeface="Ubuntu"/>
                <a:ea typeface="Ubuntu"/>
                <a:cs typeface="Ubuntu"/>
                <a:sym typeface="Ubuntu"/>
              </a:defRPr>
            </a:lvl3pPr>
            <a:lvl4pPr lvl="3" algn="r" rtl="0">
              <a:buNone/>
              <a:defRPr sz="1600" b="1">
                <a:solidFill>
                  <a:schemeClr val="lt1"/>
                </a:solidFill>
                <a:latin typeface="Ubuntu"/>
                <a:ea typeface="Ubuntu"/>
                <a:cs typeface="Ubuntu"/>
                <a:sym typeface="Ubuntu"/>
              </a:defRPr>
            </a:lvl4pPr>
            <a:lvl5pPr lvl="4" algn="r" rtl="0">
              <a:buNone/>
              <a:defRPr sz="1600" b="1">
                <a:solidFill>
                  <a:schemeClr val="lt1"/>
                </a:solidFill>
                <a:latin typeface="Ubuntu"/>
                <a:ea typeface="Ubuntu"/>
                <a:cs typeface="Ubuntu"/>
                <a:sym typeface="Ubuntu"/>
              </a:defRPr>
            </a:lvl5pPr>
            <a:lvl6pPr lvl="5" algn="r" rtl="0">
              <a:buNone/>
              <a:defRPr sz="1600" b="1">
                <a:solidFill>
                  <a:schemeClr val="lt1"/>
                </a:solidFill>
                <a:latin typeface="Ubuntu"/>
                <a:ea typeface="Ubuntu"/>
                <a:cs typeface="Ubuntu"/>
                <a:sym typeface="Ubuntu"/>
              </a:defRPr>
            </a:lvl6pPr>
            <a:lvl7pPr lvl="6" algn="r" rtl="0">
              <a:buNone/>
              <a:defRPr sz="1600" b="1">
                <a:solidFill>
                  <a:schemeClr val="lt1"/>
                </a:solidFill>
                <a:latin typeface="Ubuntu"/>
                <a:ea typeface="Ubuntu"/>
                <a:cs typeface="Ubuntu"/>
                <a:sym typeface="Ubuntu"/>
              </a:defRPr>
            </a:lvl7pPr>
            <a:lvl8pPr lvl="7" algn="r" rtl="0">
              <a:buNone/>
              <a:defRPr sz="1600" b="1">
                <a:solidFill>
                  <a:schemeClr val="lt1"/>
                </a:solidFill>
                <a:latin typeface="Ubuntu"/>
                <a:ea typeface="Ubuntu"/>
                <a:cs typeface="Ubuntu"/>
                <a:sym typeface="Ubuntu"/>
              </a:defRPr>
            </a:lvl8pPr>
            <a:lvl9pPr lvl="8" algn="r" rtl="0">
              <a:buNone/>
              <a:defRPr sz="1600" b="1">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‹Nº›</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sp>
          <p:nvSpPr>
            <p:cNvPr id="11" name="Google Shape;11;p1"/>
            <p:cNvSpPr/>
            <p:nvPr/>
          </p:nvSpPr>
          <p:spPr>
            <a:xfrm>
              <a:off x="465300" y="328255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p>
            <a:pPr lvl="0" algn="ctr"/>
            <a:r>
              <a:rPr lang="es-MX" sz="2400" dirty="0"/>
              <a:t>UNIVERSIDAD PRIVADA FRANZ TAMAYO </a:t>
            </a:r>
            <a:br>
              <a:rPr lang="es-MX" sz="2400" dirty="0"/>
            </a:br>
            <a:r>
              <a:rPr lang="es-MX" sz="2400" dirty="0"/>
              <a:t>DEFENSA HITO 2 - TAREA FINAL </a:t>
            </a:r>
            <a:br>
              <a:rPr lang="es-MX" sz="2400" dirty="0"/>
            </a:br>
            <a:r>
              <a:rPr lang="es-MX" sz="2400" dirty="0"/>
              <a:t>Estudiante: </a:t>
            </a:r>
            <a:r>
              <a:rPr lang="es-MX" sz="2400" b="0" dirty="0"/>
              <a:t>KEVIN JAVIER SANGA ORTIZ</a:t>
            </a:r>
            <a:br>
              <a:rPr lang="es-MX" sz="2400" dirty="0"/>
            </a:br>
            <a:r>
              <a:rPr lang="es-MX" sz="2400" dirty="0"/>
              <a:t>Asignatura: </a:t>
            </a:r>
            <a:r>
              <a:rPr lang="es-MX" sz="2400" b="0" dirty="0"/>
              <a:t>ESTRUCTURA DE DATOS </a:t>
            </a:r>
            <a:br>
              <a:rPr lang="es-MX" sz="2400" dirty="0"/>
            </a:br>
            <a:r>
              <a:rPr lang="es-MX" sz="2400" dirty="0"/>
              <a:t>Carrera: </a:t>
            </a:r>
            <a:r>
              <a:rPr lang="es-MX" sz="2400" b="0" dirty="0"/>
              <a:t>INGENIERÍA DE SISTEMAS </a:t>
            </a:r>
            <a:br>
              <a:rPr lang="es-MX" sz="2400" dirty="0"/>
            </a:br>
            <a:r>
              <a:rPr lang="es-MX" sz="2400" dirty="0"/>
              <a:t>Paralelo: </a:t>
            </a:r>
            <a:r>
              <a:rPr lang="es-MX" sz="2400" b="0" dirty="0"/>
              <a:t>EDD (1) </a:t>
            </a:r>
            <a:br>
              <a:rPr lang="es-MX" sz="2400" dirty="0"/>
            </a:br>
            <a:r>
              <a:rPr lang="es-MX" sz="2400" dirty="0"/>
              <a:t>Docente: </a:t>
            </a:r>
            <a:r>
              <a:rPr lang="es-MX" sz="2400" b="0" dirty="0"/>
              <a:t>Lic. William Barra Paredes </a:t>
            </a:r>
            <a:br>
              <a:rPr lang="es-MX" sz="2400" dirty="0"/>
            </a:br>
            <a:r>
              <a:rPr lang="es-MX" sz="2400" dirty="0"/>
              <a:t>fecha: </a:t>
            </a:r>
            <a:r>
              <a:rPr lang="es-MX" sz="2400" b="0" dirty="0"/>
              <a:t>30/03/2022 </a:t>
            </a:r>
            <a:br>
              <a:rPr lang="es-MX" sz="2400" dirty="0"/>
            </a:br>
            <a:r>
              <a:rPr lang="es-MX" sz="2400" dirty="0"/>
              <a:t>GITHUB: https://github.com/kevinSanga/ESTRUCTURA_DE_DATOS_I/tree/main/HITO_2</a:t>
            </a:r>
            <a:br>
              <a:rPr lang="es-MX" sz="2400" dirty="0">
                <a:solidFill>
                  <a:schemeClr val="dk1"/>
                </a:solidFill>
                <a:latin typeface="Dosis"/>
                <a:ea typeface="Dosis"/>
                <a:cs typeface="Dosis"/>
                <a:sym typeface="Dosis"/>
              </a:rPr>
            </a:b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8"/>
          <p:cNvSpPr txBox="1">
            <a:spLocks noGrp="1"/>
          </p:cNvSpPr>
          <p:nvPr>
            <p:ph type="subTitle" idx="4294967295"/>
          </p:nvPr>
        </p:nvSpPr>
        <p:spPr>
          <a:xfrm>
            <a:off x="561420" y="322348"/>
            <a:ext cx="1873667" cy="681504"/>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s-BO" sz="3200" dirty="0"/>
              <a:t>Ejemplo:</a:t>
            </a:r>
            <a:endParaRPr sz="3200" dirty="0"/>
          </a:p>
        </p:txBody>
      </p:sp>
      <p:sp>
        <p:nvSpPr>
          <p:cNvPr id="107" name="Google Shape;107;p18"/>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Imagen 1">
            <a:extLst>
              <a:ext uri="{FF2B5EF4-FFF2-40B4-BE49-F238E27FC236}">
                <a16:creationId xmlns:a16="http://schemas.microsoft.com/office/drawing/2014/main" id="{256EEC01-807E-4B0A-B543-1199E0B62738}"/>
              </a:ext>
            </a:extLst>
          </p:cNvPr>
          <p:cNvPicPr>
            <a:picLocks noChangeAspect="1"/>
          </p:cNvPicPr>
          <p:nvPr/>
        </p:nvPicPr>
        <p:blipFill>
          <a:blip r:embed="rId3"/>
          <a:stretch>
            <a:fillRect/>
          </a:stretch>
        </p:blipFill>
        <p:spPr>
          <a:xfrm>
            <a:off x="166109" y="1177444"/>
            <a:ext cx="2063101" cy="2218911"/>
          </a:xfrm>
          <a:prstGeom prst="rect">
            <a:avLst/>
          </a:prstGeom>
        </p:spPr>
      </p:pic>
      <p:pic>
        <p:nvPicPr>
          <p:cNvPr id="3" name="Imagen 2">
            <a:extLst>
              <a:ext uri="{FF2B5EF4-FFF2-40B4-BE49-F238E27FC236}">
                <a16:creationId xmlns:a16="http://schemas.microsoft.com/office/drawing/2014/main" id="{868E2E68-78E9-4068-9311-842733D159A6}"/>
              </a:ext>
            </a:extLst>
          </p:cNvPr>
          <p:cNvPicPr>
            <a:picLocks noChangeAspect="1"/>
          </p:cNvPicPr>
          <p:nvPr/>
        </p:nvPicPr>
        <p:blipFill>
          <a:blip r:embed="rId4"/>
          <a:stretch>
            <a:fillRect/>
          </a:stretch>
        </p:blipFill>
        <p:spPr>
          <a:xfrm>
            <a:off x="2360543" y="922133"/>
            <a:ext cx="2063100" cy="2722950"/>
          </a:xfrm>
          <a:prstGeom prst="rect">
            <a:avLst/>
          </a:prstGeom>
        </p:spPr>
      </p:pic>
      <p:pic>
        <p:nvPicPr>
          <p:cNvPr id="4" name="Imagen 3">
            <a:extLst>
              <a:ext uri="{FF2B5EF4-FFF2-40B4-BE49-F238E27FC236}">
                <a16:creationId xmlns:a16="http://schemas.microsoft.com/office/drawing/2014/main" id="{0299B17A-298F-4F25-A0C4-878A6AB1CB67}"/>
              </a:ext>
            </a:extLst>
          </p:cNvPr>
          <p:cNvPicPr>
            <a:picLocks noChangeAspect="1"/>
          </p:cNvPicPr>
          <p:nvPr/>
        </p:nvPicPr>
        <p:blipFill>
          <a:blip r:embed="rId5"/>
          <a:stretch>
            <a:fillRect/>
          </a:stretch>
        </p:blipFill>
        <p:spPr>
          <a:xfrm>
            <a:off x="4554976" y="591564"/>
            <a:ext cx="2153939" cy="3582870"/>
          </a:xfrm>
          <a:prstGeom prst="rect">
            <a:avLst/>
          </a:prstGeom>
        </p:spPr>
      </p:pic>
      <p:pic>
        <p:nvPicPr>
          <p:cNvPr id="5" name="Imagen 4">
            <a:extLst>
              <a:ext uri="{FF2B5EF4-FFF2-40B4-BE49-F238E27FC236}">
                <a16:creationId xmlns:a16="http://schemas.microsoft.com/office/drawing/2014/main" id="{ED664D01-BEBF-4B65-A047-E185D53C8F85}"/>
              </a:ext>
            </a:extLst>
          </p:cNvPr>
          <p:cNvPicPr>
            <a:picLocks noChangeAspect="1"/>
          </p:cNvPicPr>
          <p:nvPr/>
        </p:nvPicPr>
        <p:blipFill>
          <a:blip r:embed="rId6"/>
          <a:stretch>
            <a:fillRect/>
          </a:stretch>
        </p:blipFill>
        <p:spPr>
          <a:xfrm>
            <a:off x="6784188" y="1170861"/>
            <a:ext cx="1987826" cy="22254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p>
            <a:pPr marL="0" lvl="0" indent="0">
              <a:buNone/>
            </a:pPr>
            <a:r>
              <a:rPr lang="es-BO" sz="4400" dirty="0"/>
              <a:t>¿Qué es polimorfismo? </a:t>
            </a:r>
          </a:p>
          <a:p>
            <a:pPr marL="0" lvl="0" indent="0">
              <a:buNone/>
            </a:pPr>
            <a:r>
              <a:rPr lang="es-MX" sz="2400" dirty="0"/>
              <a:t>es la capacidad que tienen ciertos lenguajes para hacer que, al enviar el mismo mensaje (o, en otras palabras, invocar al mismo método) desde distintos objetos, cada uno de esos objetos pueda responder a ese mensaje (o a esa invocación) de forma distinta.</a:t>
            </a:r>
            <a:endParaRPr lang="es-BO" sz="2000" dirty="0"/>
          </a:p>
        </p:txBody>
      </p:sp>
      <p:sp>
        <p:nvSpPr>
          <p:cNvPr id="80" name="Google Shape;80;p1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47654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483340" y="402348"/>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US" dirty="0"/>
              <a:t>Ejemplo:</a:t>
            </a:r>
            <a:endParaRPr dirty="0"/>
          </a:p>
        </p:txBody>
      </p:sp>
      <p:sp>
        <p:nvSpPr>
          <p:cNvPr id="124" name="Google Shape;124;p2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8" name="Imagen 7">
            <a:extLst>
              <a:ext uri="{FF2B5EF4-FFF2-40B4-BE49-F238E27FC236}">
                <a16:creationId xmlns:a16="http://schemas.microsoft.com/office/drawing/2014/main" id="{80BA87A1-40BA-4417-8A74-B085BB1B429B}"/>
              </a:ext>
            </a:extLst>
          </p:cNvPr>
          <p:cNvPicPr>
            <a:picLocks noChangeAspect="1"/>
          </p:cNvPicPr>
          <p:nvPr/>
        </p:nvPicPr>
        <p:blipFill>
          <a:blip r:embed="rId3"/>
          <a:stretch>
            <a:fillRect/>
          </a:stretch>
        </p:blipFill>
        <p:spPr>
          <a:xfrm>
            <a:off x="602609" y="856000"/>
            <a:ext cx="2867425" cy="3772426"/>
          </a:xfrm>
          <a:prstGeom prst="rect">
            <a:avLst/>
          </a:prstGeom>
        </p:spPr>
      </p:pic>
      <p:pic>
        <p:nvPicPr>
          <p:cNvPr id="9" name="Imagen 8">
            <a:extLst>
              <a:ext uri="{FF2B5EF4-FFF2-40B4-BE49-F238E27FC236}">
                <a16:creationId xmlns:a16="http://schemas.microsoft.com/office/drawing/2014/main" id="{3AC499D5-0ECC-40A5-B552-D7E2FAD0FEC5}"/>
              </a:ext>
            </a:extLst>
          </p:cNvPr>
          <p:cNvPicPr>
            <a:picLocks noChangeAspect="1"/>
          </p:cNvPicPr>
          <p:nvPr/>
        </p:nvPicPr>
        <p:blipFill>
          <a:blip r:embed="rId4"/>
          <a:stretch>
            <a:fillRect/>
          </a:stretch>
        </p:blipFill>
        <p:spPr>
          <a:xfrm>
            <a:off x="3963992" y="1155472"/>
            <a:ext cx="3419952" cy="1086002"/>
          </a:xfrm>
          <a:prstGeom prst="rect">
            <a:avLst/>
          </a:prstGeom>
        </p:spPr>
      </p:pic>
      <p:pic>
        <p:nvPicPr>
          <p:cNvPr id="10" name="Imagen 9">
            <a:extLst>
              <a:ext uri="{FF2B5EF4-FFF2-40B4-BE49-F238E27FC236}">
                <a16:creationId xmlns:a16="http://schemas.microsoft.com/office/drawing/2014/main" id="{DB7DE8F7-51F0-4A4D-A3A7-98695DB26081}"/>
              </a:ext>
            </a:extLst>
          </p:cNvPr>
          <p:cNvPicPr>
            <a:picLocks noChangeAspect="1"/>
          </p:cNvPicPr>
          <p:nvPr/>
        </p:nvPicPr>
        <p:blipFill>
          <a:blip r:embed="rId5"/>
          <a:stretch>
            <a:fillRect/>
          </a:stretch>
        </p:blipFill>
        <p:spPr>
          <a:xfrm>
            <a:off x="4572000" y="2742213"/>
            <a:ext cx="1609950" cy="12193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930600" y="886025"/>
            <a:ext cx="3520800" cy="883140"/>
          </a:xfrm>
          <a:prstGeom prst="rect">
            <a:avLst/>
          </a:prstGeom>
        </p:spPr>
        <p:txBody>
          <a:bodyPr spcFirstLastPara="1" wrap="square" lIns="0" tIns="0" rIns="0" bIns="0" anchor="t" anchorCtr="0">
            <a:noAutofit/>
          </a:bodyPr>
          <a:lstStyle/>
          <a:p>
            <a:pPr lvl="0"/>
            <a:r>
              <a:rPr lang="es-BO" dirty="0"/>
              <a:t>Que es un ARRAY?</a:t>
            </a:r>
            <a:endParaRPr dirty="0"/>
          </a:p>
        </p:txBody>
      </p:sp>
      <p:sp>
        <p:nvSpPr>
          <p:cNvPr id="130" name="Google Shape;130;p21"/>
          <p:cNvSpPr txBox="1">
            <a:spLocks noGrp="1"/>
          </p:cNvSpPr>
          <p:nvPr>
            <p:ph type="body" idx="1"/>
          </p:nvPr>
        </p:nvSpPr>
        <p:spPr>
          <a:xfrm>
            <a:off x="930600" y="1935334"/>
            <a:ext cx="3520800" cy="1800000"/>
          </a:xfrm>
          <a:prstGeom prst="rect">
            <a:avLst/>
          </a:prstGeom>
        </p:spPr>
        <p:txBody>
          <a:bodyPr spcFirstLastPara="1" wrap="square" lIns="0" tIns="0" rIns="0" bIns="0" anchor="t" anchorCtr="0">
            <a:noAutofit/>
          </a:bodyPr>
          <a:lstStyle/>
          <a:p>
            <a:pPr marL="0" lvl="0" indent="0">
              <a:buNone/>
            </a:pPr>
            <a:r>
              <a:rPr lang="es-MX" sz="1600" dirty="0"/>
              <a:t>Los </a:t>
            </a:r>
            <a:r>
              <a:rPr lang="es-MX" sz="1600" dirty="0" err="1"/>
              <a:t>arrays</a:t>
            </a:r>
            <a:r>
              <a:rPr lang="es-MX" sz="1600" dirty="0"/>
              <a:t> son variables estructuradas, donde cada elemento se almacena de forma consecutiva en memoria. Las cadenas de caracteres son declaradas en C como </a:t>
            </a:r>
            <a:r>
              <a:rPr lang="es-MX" sz="1600" dirty="0" err="1"/>
              <a:t>arrays</a:t>
            </a:r>
            <a:r>
              <a:rPr lang="es-MX" sz="1600" dirty="0"/>
              <a:t> de caracteres y permiten la utilización de un cierto número de notaciones y de funciones especiales</a:t>
            </a:r>
            <a:r>
              <a:rPr lang="en" sz="1400" dirty="0"/>
              <a:t>.</a:t>
            </a:r>
            <a:endParaRPr sz="1400" dirty="0"/>
          </a:p>
        </p:txBody>
      </p:sp>
      <p:sp>
        <p:nvSpPr>
          <p:cNvPr id="131" name="Google Shape;131;p21"/>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pic>
        <p:nvPicPr>
          <p:cNvPr id="1028" name="Picture 4" descr="Qué es un arreglo, vector o array en programación? | Kiko Palomares">
            <a:extLst>
              <a:ext uri="{FF2B5EF4-FFF2-40B4-BE49-F238E27FC236}">
                <a16:creationId xmlns:a16="http://schemas.microsoft.com/office/drawing/2014/main" id="{6ECFDCDE-5CAD-46BA-B97B-0C2295A2C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617" y="1521502"/>
            <a:ext cx="4651513" cy="1852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lvl="0"/>
            <a:r>
              <a:rPr lang="es-MX" dirty="0"/>
              <a:t>¿Qué son los paquetes en JAVA?</a:t>
            </a:r>
            <a:endParaRPr dirty="0"/>
          </a:p>
        </p:txBody>
      </p:sp>
      <p:sp>
        <p:nvSpPr>
          <p:cNvPr id="309" name="Google Shape;309;p35"/>
          <p:cNvSpPr txBox="1">
            <a:spLocks noGrp="1"/>
          </p:cNvSpPr>
          <p:nvPr>
            <p:ph type="body" idx="1"/>
          </p:nvPr>
        </p:nvSpPr>
        <p:spPr>
          <a:xfrm>
            <a:off x="930600" y="1415684"/>
            <a:ext cx="7282800" cy="2788200"/>
          </a:xfrm>
          <a:prstGeom prst="rect">
            <a:avLst/>
          </a:prstGeom>
        </p:spPr>
        <p:txBody>
          <a:bodyPr spcFirstLastPara="1" wrap="square" lIns="0" tIns="0" rIns="0" bIns="0" anchor="t" anchorCtr="0">
            <a:noAutofit/>
          </a:bodyPr>
          <a:lstStyle/>
          <a:p>
            <a:pPr marL="0" lvl="0" indent="0">
              <a:buNone/>
            </a:pPr>
            <a:r>
              <a:rPr lang="es-MX" dirty="0"/>
              <a:t>Los paquetes son el </a:t>
            </a:r>
            <a:r>
              <a:rPr lang="es-MX" b="1" dirty="0"/>
              <a:t>mecanismo que usa Java para facilitar la modularidad del código</a:t>
            </a:r>
            <a:r>
              <a:rPr lang="es-MX" dirty="0"/>
              <a:t>. Un paquete puede contener una o más definiciones de interfaces y clases, distribuyéndose habitualmente como un archivo</a:t>
            </a:r>
            <a:endParaRPr sz="2400" dirty="0"/>
          </a:p>
        </p:txBody>
      </p:sp>
      <p:sp>
        <p:nvSpPr>
          <p:cNvPr id="310" name="Google Shape;310;p3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a:spLocks noGrp="1"/>
          </p:cNvSpPr>
          <p:nvPr>
            <p:ph type="title"/>
          </p:nvPr>
        </p:nvSpPr>
        <p:spPr>
          <a:xfrm>
            <a:off x="723771" y="1225655"/>
            <a:ext cx="7282800" cy="364200"/>
          </a:xfrm>
          <a:prstGeom prst="rect">
            <a:avLst/>
          </a:prstGeom>
        </p:spPr>
        <p:txBody>
          <a:bodyPr spcFirstLastPara="1" wrap="square" lIns="0" tIns="0" rIns="0" bIns="0" anchor="b" anchorCtr="0">
            <a:noAutofit/>
          </a:bodyPr>
          <a:lstStyle/>
          <a:p>
            <a:pPr lvl="0"/>
            <a:r>
              <a:rPr lang="es-MX" dirty="0"/>
              <a:t>¿Cómo se define una clase </a:t>
            </a:r>
            <a:r>
              <a:rPr lang="es-MX" dirty="0" err="1"/>
              <a:t>main</a:t>
            </a:r>
            <a:r>
              <a:rPr lang="es-MX" dirty="0"/>
              <a:t> en JAVA?</a:t>
            </a:r>
            <a:endParaRPr dirty="0"/>
          </a:p>
        </p:txBody>
      </p:sp>
      <p:sp>
        <p:nvSpPr>
          <p:cNvPr id="309" name="Google Shape;309;p35"/>
          <p:cNvSpPr txBox="1">
            <a:spLocks noGrp="1"/>
          </p:cNvSpPr>
          <p:nvPr>
            <p:ph type="body" idx="1"/>
          </p:nvPr>
        </p:nvSpPr>
        <p:spPr>
          <a:xfrm>
            <a:off x="723771" y="1807569"/>
            <a:ext cx="7282800" cy="2788200"/>
          </a:xfrm>
          <a:prstGeom prst="rect">
            <a:avLst/>
          </a:prstGeom>
        </p:spPr>
        <p:txBody>
          <a:bodyPr spcFirstLastPara="1" wrap="square" lIns="0" tIns="0" rIns="0" bIns="0" anchor="t" anchorCtr="0">
            <a:noAutofit/>
          </a:bodyPr>
          <a:lstStyle/>
          <a:p>
            <a:pPr marL="0" lvl="0" indent="0">
              <a:buNone/>
            </a:pPr>
            <a:r>
              <a:rPr lang="es-MX" sz="2000" dirty="0"/>
              <a:t>El método </a:t>
            </a:r>
            <a:r>
              <a:rPr lang="es-MX" sz="2000" dirty="0" err="1"/>
              <a:t>main</a:t>
            </a:r>
            <a:r>
              <a:rPr lang="es-MX" sz="2000" dirty="0"/>
              <a:t> de momento lo situaremos en una clase independiente destinada exclusivamente a contener este método, aunque esto no es obligatorio: la clase con el método </a:t>
            </a:r>
            <a:r>
              <a:rPr lang="es-MX" sz="2000" dirty="0" err="1"/>
              <a:t>main</a:t>
            </a:r>
            <a:r>
              <a:rPr lang="es-MX" sz="2000" dirty="0"/>
              <a:t> podría tratarse como una clase más y el método </a:t>
            </a:r>
            <a:r>
              <a:rPr lang="es-MX" sz="2000" dirty="0" err="1"/>
              <a:t>main</a:t>
            </a:r>
            <a:r>
              <a:rPr lang="es-MX" sz="2000" dirty="0"/>
              <a:t> como un método más. Nosotros preferiremos diferenciarlo por motivos didácticos.</a:t>
            </a:r>
            <a:endParaRPr sz="2000" dirty="0"/>
          </a:p>
        </p:txBody>
      </p:sp>
      <p:sp>
        <p:nvSpPr>
          <p:cNvPr id="310" name="Google Shape;310;p3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55301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a:spLocks noGrp="1"/>
          </p:cNvSpPr>
          <p:nvPr>
            <p:ph type="title"/>
          </p:nvPr>
        </p:nvSpPr>
        <p:spPr>
          <a:xfrm>
            <a:off x="429857" y="526789"/>
            <a:ext cx="7282800" cy="364200"/>
          </a:xfrm>
          <a:prstGeom prst="rect">
            <a:avLst/>
          </a:prstGeom>
        </p:spPr>
        <p:txBody>
          <a:bodyPr spcFirstLastPara="1" wrap="square" lIns="0" tIns="0" rIns="0" bIns="0" anchor="b" anchorCtr="0">
            <a:noAutofit/>
          </a:bodyPr>
          <a:lstStyle/>
          <a:p>
            <a:pPr lvl="0"/>
            <a:r>
              <a:rPr lang="es-MX" dirty="0"/>
              <a:t>Ejemplo:</a:t>
            </a:r>
            <a:endParaRPr dirty="0"/>
          </a:p>
        </p:txBody>
      </p:sp>
      <p:sp>
        <p:nvSpPr>
          <p:cNvPr id="310" name="Google Shape;310;p3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Imagen 1">
            <a:extLst>
              <a:ext uri="{FF2B5EF4-FFF2-40B4-BE49-F238E27FC236}">
                <a16:creationId xmlns:a16="http://schemas.microsoft.com/office/drawing/2014/main" id="{3C871318-367B-4308-8165-412B42E1B85C}"/>
              </a:ext>
            </a:extLst>
          </p:cNvPr>
          <p:cNvPicPr>
            <a:picLocks noChangeAspect="1"/>
          </p:cNvPicPr>
          <p:nvPr/>
        </p:nvPicPr>
        <p:blipFill rotWithShape="1">
          <a:blip r:embed="rId3"/>
          <a:srcRect l="4463" r="-4463"/>
          <a:stretch/>
        </p:blipFill>
        <p:spPr>
          <a:xfrm>
            <a:off x="1850572" y="1180001"/>
            <a:ext cx="5122010" cy="2609325"/>
          </a:xfrm>
          <a:prstGeom prst="rect">
            <a:avLst/>
          </a:prstGeom>
        </p:spPr>
      </p:pic>
    </p:spTree>
    <p:extLst>
      <p:ext uri="{BB962C8B-B14F-4D97-AF65-F5344CB8AC3E}">
        <p14:creationId xmlns:p14="http://schemas.microsoft.com/office/powerpoint/2010/main" val="129893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1006764"/>
            <a:ext cx="7282800" cy="364200"/>
          </a:xfrm>
          <a:prstGeom prst="rect">
            <a:avLst/>
          </a:prstGeom>
        </p:spPr>
        <p:txBody>
          <a:bodyPr spcFirstLastPara="1" wrap="square" lIns="0" tIns="0" rIns="0" bIns="0" anchor="b" anchorCtr="0">
            <a:noAutofit/>
          </a:bodyPr>
          <a:lstStyle/>
          <a:p>
            <a:pPr lvl="0"/>
            <a:r>
              <a:rPr lang="es-MX" dirty="0"/>
              <a:t>¿A que se refiere cuando se habla de POO?</a:t>
            </a:r>
            <a:endParaRPr dirty="0"/>
          </a:p>
        </p:txBody>
      </p:sp>
      <p:sp>
        <p:nvSpPr>
          <p:cNvPr id="58" name="Google Shape;58;p13"/>
          <p:cNvSpPr txBox="1">
            <a:spLocks noGrp="1"/>
          </p:cNvSpPr>
          <p:nvPr>
            <p:ph type="body" idx="1"/>
          </p:nvPr>
        </p:nvSpPr>
        <p:spPr>
          <a:xfrm>
            <a:off x="616650" y="1415674"/>
            <a:ext cx="3716525" cy="3103571"/>
          </a:xfrm>
          <a:prstGeom prst="rect">
            <a:avLst/>
          </a:prstGeom>
        </p:spPr>
        <p:txBody>
          <a:bodyPr spcFirstLastPara="1" wrap="square" lIns="0" tIns="0" rIns="0" bIns="0" anchor="t" anchorCtr="0">
            <a:noAutofit/>
          </a:bodyPr>
          <a:lstStyle/>
          <a:p>
            <a:pPr marL="0" lvl="0" indent="0">
              <a:buClr>
                <a:schemeClr val="dk1"/>
              </a:buClr>
              <a:buSzPts val="1100"/>
              <a:buNone/>
            </a:pPr>
            <a:r>
              <a:rPr lang="es-MX" dirty="0"/>
              <a:t> es un paradigma de programación, esto es, un modelo o un estilo de programación que proporciona unas guías acerca de cómo trabajar con él y que está basado en el concepto de clases y objetos.</a:t>
            </a:r>
            <a:endParaRPr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descr="Los conceptos fundamentales sobre Programación Orientada Objetos explicados  de manera simple | campusMVP.es">
            <a:extLst>
              <a:ext uri="{FF2B5EF4-FFF2-40B4-BE49-F238E27FC236}">
                <a16:creationId xmlns:a16="http://schemas.microsoft.com/office/drawing/2014/main" id="{5D29E98D-1560-4A10-BC11-3831ED120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169" y="1429986"/>
            <a:ext cx="3282081" cy="286629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texto 2">
            <a:extLst>
              <a:ext uri="{FF2B5EF4-FFF2-40B4-BE49-F238E27FC236}">
                <a16:creationId xmlns:a16="http://schemas.microsoft.com/office/drawing/2014/main" id="{2F5A13A7-EF98-4D9E-A384-4566C12B9FBE}"/>
              </a:ext>
            </a:extLst>
          </p:cNvPr>
          <p:cNvSpPr>
            <a:spLocks noGrp="1"/>
          </p:cNvSpPr>
          <p:nvPr>
            <p:ph type="body" idx="2"/>
          </p:nvPr>
        </p:nvSpPr>
        <p:spPr>
          <a:xfrm>
            <a:off x="4931168" y="1415675"/>
            <a:ext cx="3282081" cy="2832912"/>
          </a:xfrm>
        </p:spPr>
        <p:txBody>
          <a:bodyPr/>
          <a:lstStyle/>
          <a:p>
            <a:endParaRPr lang="es-B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idx="4294967295"/>
          </p:nvPr>
        </p:nvSpPr>
        <p:spPr>
          <a:xfrm>
            <a:off x="670848" y="984436"/>
            <a:ext cx="3582000" cy="846900"/>
          </a:xfrm>
          <a:prstGeom prst="rect">
            <a:avLst/>
          </a:prstGeom>
        </p:spPr>
        <p:txBody>
          <a:bodyPr spcFirstLastPara="1" wrap="square" lIns="0" tIns="0" rIns="0" bIns="0" anchor="b" anchorCtr="0">
            <a:noAutofit/>
          </a:bodyPr>
          <a:lstStyle/>
          <a:p>
            <a:pPr lvl="0"/>
            <a:r>
              <a:rPr lang="es-MX" sz="2800" dirty="0"/>
              <a:t>¿Cuáles son los 4 componentes que componen POO? </a:t>
            </a:r>
            <a:endParaRPr sz="2800" dirty="0"/>
          </a:p>
        </p:txBody>
      </p:sp>
      <p:sp>
        <p:nvSpPr>
          <p:cNvPr id="66" name="Google Shape;66;p14"/>
          <p:cNvSpPr txBox="1">
            <a:spLocks noGrp="1"/>
          </p:cNvSpPr>
          <p:nvPr>
            <p:ph type="subTitle" idx="4294967295"/>
          </p:nvPr>
        </p:nvSpPr>
        <p:spPr>
          <a:xfrm>
            <a:off x="670848" y="1903102"/>
            <a:ext cx="3901152" cy="2582634"/>
          </a:xfrm>
          <a:prstGeom prst="rect">
            <a:avLst/>
          </a:prstGeom>
        </p:spPr>
        <p:txBody>
          <a:bodyPr spcFirstLastPara="1" wrap="square" lIns="0" tIns="0" rIns="0" bIns="0" anchor="t" anchorCtr="0">
            <a:noAutofit/>
          </a:bodyPr>
          <a:lstStyle/>
          <a:p>
            <a:r>
              <a:rPr lang="es-MX" sz="1800" b="1" dirty="0"/>
              <a:t>FUNDAMENTALES los cuales son:</a:t>
            </a:r>
            <a:endParaRPr lang="es-MX" sz="1800" dirty="0"/>
          </a:p>
          <a:p>
            <a:r>
              <a:rPr lang="es-MX" sz="1800" dirty="0"/>
              <a:t>Encapsulación.</a:t>
            </a:r>
          </a:p>
          <a:p>
            <a:r>
              <a:rPr lang="es-MX" sz="1800" dirty="0"/>
              <a:t>Abstracción.</a:t>
            </a:r>
          </a:p>
          <a:p>
            <a:r>
              <a:rPr lang="es-MX" sz="1800" dirty="0"/>
              <a:t>Herencia.</a:t>
            </a:r>
          </a:p>
          <a:p>
            <a:r>
              <a:rPr lang="es-MX" sz="1800" dirty="0"/>
              <a:t>Polimorfismo.</a:t>
            </a:r>
            <a:endParaRPr lang="es-MX" dirty="0"/>
          </a:p>
        </p:txBody>
      </p:sp>
      <p:sp>
        <p:nvSpPr>
          <p:cNvPr id="68" name="Google Shape;68;p1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2052" name="Picture 4" descr="Programación orientada a objetos: qué es, conceptos y lenguajes">
            <a:extLst>
              <a:ext uri="{FF2B5EF4-FFF2-40B4-BE49-F238E27FC236}">
                <a16:creationId xmlns:a16="http://schemas.microsoft.com/office/drawing/2014/main" id="{51AC3DCF-7B36-49C8-ADF7-A4995D62C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1421" y="1089601"/>
            <a:ext cx="4211980" cy="3158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lvl="0"/>
            <a:r>
              <a:rPr lang="es-MX" dirty="0"/>
              <a:t>¿Cuáles son los pilares de POO?.</a:t>
            </a:r>
            <a:endParaRPr dirty="0"/>
          </a:p>
        </p:txBody>
      </p:sp>
      <p:sp>
        <p:nvSpPr>
          <p:cNvPr id="86" name="Google Shape;86;p17"/>
          <p:cNvSpPr txBox="1">
            <a:spLocks noGrp="1"/>
          </p:cNvSpPr>
          <p:nvPr>
            <p:ph type="body" idx="1"/>
          </p:nvPr>
        </p:nvSpPr>
        <p:spPr>
          <a:xfrm>
            <a:off x="587007" y="1460386"/>
            <a:ext cx="4274446" cy="2788200"/>
          </a:xfrm>
          <a:prstGeom prst="rect">
            <a:avLst/>
          </a:prstGeom>
        </p:spPr>
        <p:txBody>
          <a:bodyPr spcFirstLastPara="1" wrap="square" lIns="0" tIns="0" rIns="0" bIns="0" anchor="t" anchorCtr="0">
            <a:noAutofit/>
          </a:bodyPr>
          <a:lstStyle/>
          <a:p>
            <a:pPr lvl="0"/>
            <a:r>
              <a:rPr lang="es-MX" dirty="0"/>
              <a:t>Pilares de la POO. La programación orientada a objetos como paradigma, se basa en cuatro pilares fundamentales: abstracción, encapsulamiento, polimorfismo y herencia.</a:t>
            </a: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Imagen 1">
            <a:extLst>
              <a:ext uri="{FF2B5EF4-FFF2-40B4-BE49-F238E27FC236}">
                <a16:creationId xmlns:a16="http://schemas.microsoft.com/office/drawing/2014/main" id="{8CC0899A-575A-4A76-B15E-46AF25C35B55}"/>
              </a:ext>
            </a:extLst>
          </p:cNvPr>
          <p:cNvPicPr>
            <a:picLocks noChangeAspect="1"/>
          </p:cNvPicPr>
          <p:nvPr/>
        </p:nvPicPr>
        <p:blipFill>
          <a:blip r:embed="rId3"/>
          <a:stretch>
            <a:fillRect/>
          </a:stretch>
        </p:blipFill>
        <p:spPr>
          <a:xfrm>
            <a:off x="4861453" y="1624242"/>
            <a:ext cx="3187944" cy="28345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p>
            <a:pPr marL="0" lvl="0" indent="0">
              <a:buNone/>
            </a:pPr>
            <a:r>
              <a:rPr lang="es-MX" sz="4400" b="1" dirty="0"/>
              <a:t>¿Qué es Encapsulamiento?</a:t>
            </a:r>
          </a:p>
          <a:p>
            <a:pPr marL="0" lvl="0" indent="0">
              <a:buNone/>
            </a:pPr>
            <a:r>
              <a:rPr lang="es-MX" sz="2400" dirty="0"/>
              <a:t>Decimos que el encapsulamiento en la programación orientada a objetos es cuando limitamos el acceso o damos un acceso restringido de una propiedad a los elementos que necesita un miembro y no a ninguno más. </a:t>
            </a:r>
            <a:endParaRPr sz="2400" dirty="0"/>
          </a:p>
        </p:txBody>
      </p:sp>
      <p:sp>
        <p:nvSpPr>
          <p:cNvPr id="80" name="Google Shape;80;p1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930600" y="616453"/>
            <a:ext cx="3113862" cy="649639"/>
          </a:xfrm>
          <a:prstGeom prst="rect">
            <a:avLst/>
          </a:prstGeom>
        </p:spPr>
        <p:txBody>
          <a:bodyPr spcFirstLastPara="1" wrap="square" lIns="0" tIns="0" rIns="0" bIns="0" anchor="b" anchorCtr="0">
            <a:noAutofit/>
          </a:bodyPr>
          <a:lstStyle/>
          <a:p>
            <a:pPr lvl="0"/>
            <a:r>
              <a:rPr lang="es-MX" dirty="0"/>
              <a:t>un ejemplo</a:t>
            </a:r>
            <a:endParaRPr dirty="0"/>
          </a:p>
        </p:txBody>
      </p:sp>
      <p:sp>
        <p:nvSpPr>
          <p:cNvPr id="74" name="Google Shape;74;p15"/>
          <p:cNvSpPr txBox="1">
            <a:spLocks noGrp="1"/>
          </p:cNvSpPr>
          <p:nvPr>
            <p:ph type="subTitle" idx="1"/>
          </p:nvPr>
        </p:nvSpPr>
        <p:spPr>
          <a:xfrm>
            <a:off x="719584" y="1747901"/>
            <a:ext cx="2762170" cy="2487231"/>
          </a:xfrm>
          <a:prstGeom prst="rect">
            <a:avLst/>
          </a:prstGeom>
        </p:spPr>
        <p:txBody>
          <a:bodyPr spcFirstLastPara="1" wrap="square" lIns="0" tIns="0" rIns="0" bIns="0" anchor="t" anchorCtr="0">
            <a:noAutofit/>
          </a:bodyPr>
          <a:lstStyle/>
          <a:p>
            <a:pPr marL="0" lvl="0" indent="0"/>
            <a:r>
              <a:rPr lang="es-MX" sz="1800" dirty="0"/>
              <a:t>ejemplo muy común de encapsulamiento son los </a:t>
            </a:r>
            <a:r>
              <a:rPr lang="es-MX" sz="1800" dirty="0" err="1"/>
              <a:t>getters</a:t>
            </a:r>
            <a:r>
              <a:rPr lang="es-MX" sz="1800" dirty="0"/>
              <a:t> y </a:t>
            </a:r>
            <a:r>
              <a:rPr lang="es-MX" sz="1800" dirty="0" err="1"/>
              <a:t>setters</a:t>
            </a:r>
            <a:r>
              <a:rPr lang="es-MX" sz="1800" dirty="0"/>
              <a:t> de las propiedades dentro de una clase. Por defecto nos dan el valor “normal” pero podemos modificarlos para que cambie.</a:t>
            </a:r>
            <a:endParaRPr sz="1800" dirty="0"/>
          </a:p>
        </p:txBody>
      </p:sp>
      <p:pic>
        <p:nvPicPr>
          <p:cNvPr id="2" name="Imagen 1">
            <a:extLst>
              <a:ext uri="{FF2B5EF4-FFF2-40B4-BE49-F238E27FC236}">
                <a16:creationId xmlns:a16="http://schemas.microsoft.com/office/drawing/2014/main" id="{DCBFEAE4-4310-4903-A2AB-7FC4DFB8D612}"/>
              </a:ext>
            </a:extLst>
          </p:cNvPr>
          <p:cNvPicPr>
            <a:picLocks noChangeAspect="1"/>
          </p:cNvPicPr>
          <p:nvPr/>
        </p:nvPicPr>
        <p:blipFill>
          <a:blip r:embed="rId3"/>
          <a:stretch>
            <a:fillRect/>
          </a:stretch>
        </p:blipFill>
        <p:spPr>
          <a:xfrm>
            <a:off x="3565988" y="1953648"/>
            <a:ext cx="4858428" cy="23148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p>
            <a:pPr marL="0" lvl="0" indent="0">
              <a:buNone/>
            </a:pPr>
            <a:r>
              <a:rPr lang="es-BO" sz="4400" dirty="0"/>
              <a:t>¿Qué es Abstracción? </a:t>
            </a:r>
          </a:p>
          <a:p>
            <a:pPr marL="0" lvl="0" indent="0">
              <a:buNone/>
            </a:pPr>
            <a:r>
              <a:rPr lang="es-MX" sz="2800" dirty="0"/>
              <a:t>se refiere a la capacidad de un lenguaje de programación para representar y manipular conceptos abstractos en el código.</a:t>
            </a:r>
            <a:endParaRPr lang="es-BO" sz="4000" dirty="0"/>
          </a:p>
        </p:txBody>
      </p:sp>
      <p:sp>
        <p:nvSpPr>
          <p:cNvPr id="80" name="Google Shape;80;p1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14920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9"/>
          <p:cNvSpPr txBox="1">
            <a:spLocks noGrp="1"/>
          </p:cNvSpPr>
          <p:nvPr>
            <p:ph type="title"/>
          </p:nvPr>
        </p:nvSpPr>
        <p:spPr>
          <a:xfrm>
            <a:off x="125045" y="313338"/>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US" dirty="0"/>
              <a:t>E</a:t>
            </a:r>
            <a:r>
              <a:rPr lang="es-BO" dirty="0" err="1"/>
              <a:t>jemplo</a:t>
            </a:r>
            <a:endParaRPr dirty="0"/>
          </a:p>
        </p:txBody>
      </p:sp>
      <p:sp>
        <p:nvSpPr>
          <p:cNvPr id="115" name="Google Shape;115;p19"/>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Imagen 1">
            <a:extLst>
              <a:ext uri="{FF2B5EF4-FFF2-40B4-BE49-F238E27FC236}">
                <a16:creationId xmlns:a16="http://schemas.microsoft.com/office/drawing/2014/main" id="{36151889-A566-4933-9FDC-8BD54D6950D3}"/>
              </a:ext>
            </a:extLst>
          </p:cNvPr>
          <p:cNvPicPr>
            <a:picLocks noChangeAspect="1"/>
          </p:cNvPicPr>
          <p:nvPr/>
        </p:nvPicPr>
        <p:blipFill rotWithShape="1">
          <a:blip r:embed="rId3"/>
          <a:srcRect r="15228"/>
          <a:stretch/>
        </p:blipFill>
        <p:spPr>
          <a:xfrm>
            <a:off x="125045" y="780834"/>
            <a:ext cx="2858785" cy="3581832"/>
          </a:xfrm>
          <a:prstGeom prst="rect">
            <a:avLst/>
          </a:prstGeom>
        </p:spPr>
      </p:pic>
      <p:pic>
        <p:nvPicPr>
          <p:cNvPr id="3" name="Imagen 2">
            <a:extLst>
              <a:ext uri="{FF2B5EF4-FFF2-40B4-BE49-F238E27FC236}">
                <a16:creationId xmlns:a16="http://schemas.microsoft.com/office/drawing/2014/main" id="{68AAC0DD-5CA2-42F7-BF14-176DB472D9A0}"/>
              </a:ext>
            </a:extLst>
          </p:cNvPr>
          <p:cNvPicPr>
            <a:picLocks noChangeAspect="1"/>
          </p:cNvPicPr>
          <p:nvPr/>
        </p:nvPicPr>
        <p:blipFill>
          <a:blip r:embed="rId4"/>
          <a:stretch>
            <a:fillRect/>
          </a:stretch>
        </p:blipFill>
        <p:spPr>
          <a:xfrm>
            <a:off x="2908130" y="619628"/>
            <a:ext cx="3477534" cy="4114947"/>
          </a:xfrm>
          <a:prstGeom prst="rect">
            <a:avLst/>
          </a:prstGeom>
        </p:spPr>
      </p:pic>
      <p:pic>
        <p:nvPicPr>
          <p:cNvPr id="6" name="Imagen 5">
            <a:extLst>
              <a:ext uri="{FF2B5EF4-FFF2-40B4-BE49-F238E27FC236}">
                <a16:creationId xmlns:a16="http://schemas.microsoft.com/office/drawing/2014/main" id="{9FAE6085-1254-48DD-9F53-C95A8ACC8BD7}"/>
              </a:ext>
            </a:extLst>
          </p:cNvPr>
          <p:cNvPicPr>
            <a:picLocks noChangeAspect="1"/>
          </p:cNvPicPr>
          <p:nvPr/>
        </p:nvPicPr>
        <p:blipFill rotWithShape="1">
          <a:blip r:embed="rId5"/>
          <a:srcRect l="3382" r="5720"/>
          <a:stretch/>
        </p:blipFill>
        <p:spPr>
          <a:xfrm>
            <a:off x="5326201" y="769459"/>
            <a:ext cx="3817799" cy="39534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p>
            <a:pPr marL="0" lvl="0" indent="0">
              <a:buNone/>
            </a:pPr>
            <a:r>
              <a:rPr lang="es-BO" sz="4400" dirty="0"/>
              <a:t>¿Qué es Herencia? </a:t>
            </a:r>
          </a:p>
          <a:p>
            <a:pPr marL="0" lvl="0" indent="0">
              <a:buNone/>
            </a:pPr>
            <a:r>
              <a:rPr lang="es-MX" sz="2000" dirty="0"/>
              <a:t>La herencia permite que se puedan definir nuevas clases basadas de unas ya existentes a fin de reutilizar el código, generando así una jerarquía de clases dentro de una aplicación. Si una clase deriva de otra, esta hereda sus atributos y métodos y puede añadir nuevos atributos, métodos o redefinir los heredados.</a:t>
            </a:r>
            <a:endParaRPr lang="es-BO" sz="2800" dirty="0"/>
          </a:p>
        </p:txBody>
      </p:sp>
      <p:sp>
        <p:nvSpPr>
          <p:cNvPr id="80" name="Google Shape;80;p1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785540556"/>
      </p:ext>
    </p:extLst>
  </p:cSld>
  <p:clrMapOvr>
    <a:masterClrMapping/>
  </p:clrMapOvr>
</p:sld>
</file>

<file path=ppt/theme/theme1.xml><?xml version="1.0" encoding="utf-8"?>
<a:theme xmlns:a="http://schemas.openxmlformats.org/drawingml/2006/main"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331</Words>
  <Application>Microsoft Office PowerPoint</Application>
  <PresentationFormat>Presentación en pantalla (16:9)</PresentationFormat>
  <Paragraphs>45</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Ubuntu</vt:lpstr>
      <vt:lpstr>Dosis</vt:lpstr>
      <vt:lpstr>Ubuntu Light</vt:lpstr>
      <vt:lpstr>Work Sans Regular</vt:lpstr>
      <vt:lpstr>Arial</vt:lpstr>
      <vt:lpstr>Isidore template</vt:lpstr>
      <vt:lpstr>UNIVERSIDAD PRIVADA FRANZ TAMAYO  DEFENSA HITO 2 - TAREA FINAL  Estudiante: KEVIN JAVIER SANGA ORTIZ Asignatura: ESTRUCTURA DE DATOS  Carrera: INGENIERÍA DE SISTEMAS  Paralelo: EDD (1)  Docente: Lic. William Barra Paredes  fecha: 30/03/2022  GITHUB: https://github.com/kevinSanga/ESTRUCTURA_DE_DATOS_I/tree/main/HITO_2 </vt:lpstr>
      <vt:lpstr>¿A que se refiere cuando se habla de POO?</vt:lpstr>
      <vt:lpstr>¿Cuáles son los 4 componentes que componen POO? </vt:lpstr>
      <vt:lpstr>¿Cuáles son los pilares de POO?.</vt:lpstr>
      <vt:lpstr>Presentación de PowerPoint</vt:lpstr>
      <vt:lpstr>un ejemplo</vt:lpstr>
      <vt:lpstr>Presentación de PowerPoint</vt:lpstr>
      <vt:lpstr>Ejemplo</vt:lpstr>
      <vt:lpstr>Presentación de PowerPoint</vt:lpstr>
      <vt:lpstr>Presentación de PowerPoint</vt:lpstr>
      <vt:lpstr>Presentación de PowerPoint</vt:lpstr>
      <vt:lpstr>Ejemplo:</vt:lpstr>
      <vt:lpstr>Que es un ARRAY?</vt:lpstr>
      <vt:lpstr>¿Qué son los paquetes en JAVA?</vt:lpstr>
      <vt:lpstr>¿Cómo se define una clase main en JAVA?</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PRIVADA FRANZ TAMAYO  DEFENSA HITO 2 - TAREA FINAL  Estudiante: KEVIN JAVIER SANGA ORTIZ Asignatura: ESTRUCTURA DE DATOS  Carrera: INGENIERÍA DE SISTEMAS  Paralelo: EDD (1)  Docente: Lic. William Barra Paredes  fecha: 30/03/2022  GITHUB:  </dc:title>
  <cp:lastModifiedBy>Kevin</cp:lastModifiedBy>
  <cp:revision>17</cp:revision>
  <dcterms:modified xsi:type="dcterms:W3CDTF">2023-03-30T11:09:54Z</dcterms:modified>
</cp:coreProperties>
</file>