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3" r:id="rId4"/>
    <p:sldId id="264" r:id="rId5"/>
    <p:sldId id="265" r:id="rId6"/>
    <p:sldId id="266" r:id="rId7"/>
    <p:sldId id="257" r:id="rId8"/>
    <p:sldId id="272" r:id="rId9"/>
    <p:sldId id="275" r:id="rId10"/>
    <p:sldId id="258" r:id="rId11"/>
    <p:sldId id="267" r:id="rId12"/>
    <p:sldId id="268" r:id="rId13"/>
    <p:sldId id="269" r:id="rId14"/>
    <p:sldId id="270" r:id="rId15"/>
    <p:sldId id="276" r:id="rId16"/>
    <p:sldId id="259" r:id="rId17"/>
    <p:sldId id="273" r:id="rId18"/>
    <p:sldId id="274" r:id="rId19"/>
    <p:sldId id="260" r:id="rId20"/>
    <p:sldId id="278" r:id="rId21"/>
    <p:sldId id="277" r:id="rId22"/>
    <p:sldId id="261" r:id="rId23"/>
    <p:sldId id="279" r:id="rId24"/>
    <p:sldId id="280" r:id="rId25"/>
    <p:sldId id="281" r:id="rId26"/>
    <p:sldId id="284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84B6-F47F-41C0-A527-0328BDD18C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32D8-6026-4670-A042-4A55591619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Member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Yoga </a:t>
            </a:r>
            <a:r>
              <a:rPr lang="en-US" dirty="0" err="1" smtClean="0">
                <a:solidFill>
                  <a:schemeClr val="tx1"/>
                </a:solidFill>
              </a:rPr>
              <a:t>Prambudi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Sunaryudanto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Putro</a:t>
            </a:r>
            <a:r>
              <a:rPr lang="en-US" dirty="0" smtClean="0">
                <a:solidFill>
                  <a:schemeClr val="tx1"/>
                </a:solidFill>
              </a:rPr>
              <a:t> (65)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Kevin Akbar </a:t>
            </a:r>
            <a:r>
              <a:rPr lang="en-US" dirty="0" err="1" smtClean="0">
                <a:solidFill>
                  <a:schemeClr val="tx1"/>
                </a:solidFill>
              </a:rPr>
              <a:t>Adhiguna</a:t>
            </a:r>
            <a:r>
              <a:rPr lang="en-US" dirty="0" smtClean="0">
                <a:solidFill>
                  <a:schemeClr val="tx1"/>
                </a:solidFill>
              </a:rPr>
              <a:t> (55)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Junia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Adhani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Juzar</a:t>
            </a:r>
            <a:r>
              <a:rPr lang="en-US" dirty="0" smtClean="0">
                <a:solidFill>
                  <a:schemeClr val="tx1"/>
                </a:solidFill>
              </a:rPr>
              <a:t> (15)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16" y="0"/>
            <a:ext cx="92583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CSS : Cascading Style Sheet</a:t>
            </a:r>
          </a:p>
          <a:p>
            <a:pPr algn="just"/>
            <a:r>
              <a:rPr lang="en-US" dirty="0" smtClean="0"/>
              <a:t>CSS </a:t>
            </a:r>
            <a:r>
              <a:rPr lang="id-ID" dirty="0" smtClean="0"/>
              <a:t>: </a:t>
            </a:r>
            <a:r>
              <a:rPr lang="en-US" dirty="0" smtClean="0"/>
              <a:t>program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mendesain</a:t>
            </a:r>
            <a:r>
              <a:rPr lang="id-ID" dirty="0" smtClean="0"/>
              <a:t> </a:t>
            </a:r>
            <a:r>
              <a:rPr lang="en-US" dirty="0"/>
              <a:t>text,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tag HTML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id-ID" dirty="0" smtClean="0"/>
              <a:t>Penulisan : Inline Stylesheet dan Embedded Stylesheet</a:t>
            </a:r>
          </a:p>
          <a:p>
            <a:pPr algn="just"/>
            <a:r>
              <a:rPr lang="id-ID" dirty="0" smtClean="0"/>
              <a:t>Sifat : Internal dan Eksternal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 smtClean="0"/>
              <a:t>Penulisan CSS : Inline Stylesheet</a:t>
            </a:r>
            <a:endParaRPr lang="id-ID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59824" cy="3276600"/>
          </a:xfrm>
        </p:spPr>
      </p:pic>
    </p:spTree>
    <p:extLst>
      <p:ext uri="{BB962C8B-B14F-4D97-AF65-F5344CB8AC3E}">
        <p14:creationId xmlns:p14="http://schemas.microsoft.com/office/powerpoint/2010/main" val="42209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325562"/>
          </a:xfrm>
        </p:spPr>
        <p:txBody>
          <a:bodyPr>
            <a:normAutofit/>
          </a:bodyPr>
          <a:lstStyle/>
          <a:p>
            <a:r>
              <a:rPr lang="id-ID" sz="4200" dirty="0" smtClean="0"/>
              <a:t>Penulisan CSS : Embedded Stylesheet</a:t>
            </a:r>
            <a:endParaRPr lang="id-ID" sz="4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" y="1905000"/>
            <a:ext cx="9149953" cy="4038600"/>
          </a:xfrm>
        </p:spPr>
      </p:pic>
    </p:spTree>
    <p:extLst>
      <p:ext uri="{BB962C8B-B14F-4D97-AF65-F5344CB8AC3E}">
        <p14:creationId xmlns:p14="http://schemas.microsoft.com/office/powerpoint/2010/main" val="17653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Sifat CSS : Internal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29145"/>
            <a:ext cx="5715000" cy="5715000"/>
          </a:xfrm>
        </p:spPr>
      </p:pic>
    </p:spTree>
    <p:extLst>
      <p:ext uri="{BB962C8B-B14F-4D97-AF65-F5344CB8AC3E}">
        <p14:creationId xmlns:p14="http://schemas.microsoft.com/office/powerpoint/2010/main" val="31263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Sifat CSS : Eksternal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" y="1295400"/>
            <a:ext cx="7859173" cy="2590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77640"/>
            <a:ext cx="4648200" cy="26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Selector : h1</a:t>
            </a:r>
          </a:p>
          <a:p>
            <a:r>
              <a:rPr lang="id-ID" dirty="0" smtClean="0"/>
              <a:t>Deklarasi </a:t>
            </a:r>
            <a:r>
              <a:rPr lang="id-ID" dirty="0"/>
              <a:t>: color: </a:t>
            </a:r>
            <a:r>
              <a:rPr lang="id-ID" dirty="0" smtClean="0"/>
              <a:t>orange; &amp; text-align</a:t>
            </a:r>
            <a:r>
              <a:rPr lang="id-ID" dirty="0"/>
              <a:t>: center;</a:t>
            </a:r>
            <a:endParaRPr lang="id-ID" dirty="0" smtClean="0"/>
          </a:p>
          <a:p>
            <a:r>
              <a:rPr lang="id-ID" dirty="0" smtClean="0"/>
              <a:t>Property : color &amp; text-align</a:t>
            </a:r>
          </a:p>
          <a:p>
            <a:r>
              <a:rPr lang="id-ID" dirty="0" smtClean="0"/>
              <a:t>Value : orange &amp; center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20901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80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JAVASCRIPT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0"/>
          <a:stretch/>
        </p:blipFill>
        <p:spPr>
          <a:xfrm>
            <a:off x="1295400" y="1187335"/>
            <a:ext cx="6781800" cy="63287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Javascript</a:t>
            </a:r>
            <a:r>
              <a:rPr lang="id-ID" dirty="0"/>
              <a:t> </a:t>
            </a:r>
            <a:r>
              <a:rPr lang="id-ID" dirty="0" smtClean="0"/>
              <a:t>: </a:t>
            </a:r>
            <a:r>
              <a:rPr lang="id-ID" dirty="0"/>
              <a:t>B</a:t>
            </a:r>
            <a:r>
              <a:rPr lang="id-ID" dirty="0" smtClean="0"/>
              <a:t>ahasa </a:t>
            </a:r>
            <a:r>
              <a:rPr lang="id-ID" dirty="0" smtClean="0"/>
              <a:t>yang </a:t>
            </a:r>
            <a:r>
              <a:rPr lang="id-ID" dirty="0"/>
              <a:t>digunakan pada website agar website tersebut menjadi lebih interaktif dan dinamis</a:t>
            </a:r>
            <a:endParaRPr lang="id-ID" dirty="0" smtClean="0"/>
          </a:p>
          <a:p>
            <a:pPr algn="just"/>
            <a:r>
              <a:rPr lang="id-ID" dirty="0"/>
              <a:t>Sejarah : dikembangkan oleh Brendan Eich dari Netscape di bawah nama Mocha</a:t>
            </a:r>
            <a:r>
              <a:rPr lang="id-ID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Penulisan JS : Internal &amp; Eksternal 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6002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solidFill>
                  <a:srgbClr val="00B050"/>
                </a:solidFill>
              </a:rPr>
              <a:t>Internal  :</a:t>
            </a:r>
            <a:r>
              <a:rPr lang="id-ID" dirty="0" smtClean="0"/>
              <a:t> </a:t>
            </a:r>
            <a:endParaRPr lang="id-ID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8" y="2123420"/>
            <a:ext cx="7479554" cy="3591580"/>
          </a:xfrm>
        </p:spPr>
      </p:pic>
    </p:spTree>
    <p:extLst>
      <p:ext uri="{BB962C8B-B14F-4D97-AF65-F5344CB8AC3E}">
        <p14:creationId xmlns:p14="http://schemas.microsoft.com/office/powerpoint/2010/main" val="15032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Penulisan JS : Eksternal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00B0F0"/>
                </a:solidFill>
              </a:rPr>
              <a:t>Eksternal 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0975"/>
            <a:ext cx="7778447" cy="22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PHP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6096000" cy="3200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PHP : </a:t>
            </a:r>
            <a:r>
              <a:rPr lang="id-ID" dirty="0"/>
              <a:t>Hypertext Preprocessor</a:t>
            </a:r>
            <a:endParaRPr lang="id-ID" dirty="0" smtClean="0"/>
          </a:p>
          <a:p>
            <a:pPr algn="just"/>
            <a:r>
              <a:rPr lang="en-US" dirty="0" smtClean="0"/>
              <a:t>PHP :</a:t>
            </a:r>
            <a:r>
              <a:rPr lang="id-ID" dirty="0" smtClean="0"/>
              <a:t> </a:t>
            </a:r>
            <a:r>
              <a:rPr lang="id-ID" dirty="0"/>
              <a:t>server side yang sengaja dirancang lebih cenderung untuk membuat dan mengembangkan web.</a:t>
            </a:r>
            <a:endParaRPr lang="id-ID" dirty="0" smtClean="0"/>
          </a:p>
          <a:p>
            <a:pPr algn="just"/>
            <a:r>
              <a:rPr lang="id-ID" dirty="0" smtClean="0"/>
              <a:t>Beda dengan Javascript, PHP dapat menghubungkan data yang diisi oleh user pada database</a:t>
            </a:r>
          </a:p>
          <a:p>
            <a:pPr algn="just"/>
            <a:r>
              <a:rPr lang="id-ID" dirty="0" smtClean="0"/>
              <a:t>Sejarah : Dibuat oleh Rasmus Leerdorf pada tahun 1995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Website 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Website adalah kumpulan halaman yang menampilkan </a:t>
            </a:r>
            <a:r>
              <a:rPr lang="id-ID" dirty="0" smtClean="0"/>
              <a:t>: </a:t>
            </a:r>
          </a:p>
          <a:p>
            <a:pPr lvl="1" algn="just"/>
            <a:r>
              <a:rPr lang="id-ID" dirty="0"/>
              <a:t> </a:t>
            </a:r>
            <a:r>
              <a:rPr lang="id-ID" dirty="0" smtClean="0"/>
              <a:t>teks </a:t>
            </a:r>
          </a:p>
          <a:p>
            <a:pPr lvl="1" algn="just"/>
            <a:r>
              <a:rPr lang="id-ID" dirty="0" smtClean="0"/>
              <a:t>gambar </a:t>
            </a:r>
            <a:r>
              <a:rPr lang="id-ID" dirty="0"/>
              <a:t>diam atau </a:t>
            </a:r>
            <a:r>
              <a:rPr lang="id-ID" dirty="0" smtClean="0"/>
              <a:t>gerak </a:t>
            </a:r>
          </a:p>
          <a:p>
            <a:pPr lvl="1" algn="just"/>
            <a:r>
              <a:rPr lang="id-ID" dirty="0" smtClean="0"/>
              <a:t>animasi</a:t>
            </a:r>
            <a:r>
              <a:rPr lang="id-ID" dirty="0"/>
              <a:t>, suara, </a:t>
            </a:r>
            <a:r>
              <a:rPr lang="id-ID" dirty="0" smtClean="0"/>
              <a:t>video, dll.</a:t>
            </a:r>
          </a:p>
          <a:p>
            <a:pPr marL="365125" indent="0" algn="just">
              <a:buNone/>
            </a:pPr>
            <a:r>
              <a:rPr lang="id-ID" dirty="0"/>
              <a:t>y</a:t>
            </a:r>
            <a:r>
              <a:rPr lang="id-ID" dirty="0" smtClean="0"/>
              <a:t>ang membentuk </a:t>
            </a:r>
            <a:r>
              <a:rPr lang="id-ID" dirty="0"/>
              <a:t>satu rangkaian bangunan yang saling terkait dimana masing-masing dihubungkan dengan </a:t>
            </a:r>
            <a:r>
              <a:rPr lang="id-ID" dirty="0" smtClean="0"/>
              <a:t>hyperlink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05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Aturan PHP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id-ID" dirty="0" smtClean="0"/>
              <a:t>Pembatas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Dibuka dengan “&lt;?php” dan ditutup dengan “?&gt;”</a:t>
            </a:r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Variabel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Diawali dengan tanda “$” 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Contoh : $</a:t>
            </a:r>
            <a:r>
              <a:rPr lang="id-ID" dirty="0" smtClean="0"/>
              <a:t>nama_variabel</a:t>
            </a:r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Komentar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3 cara : </a:t>
            </a:r>
          </a:p>
          <a:p>
            <a:pPr marL="457200" lvl="1" indent="257175">
              <a:buNone/>
            </a:pPr>
            <a:r>
              <a:rPr lang="id-ID" dirty="0" smtClean="0"/>
              <a:t>“/* */” 	komentar di blok tertentu </a:t>
            </a:r>
          </a:p>
          <a:p>
            <a:pPr marL="457200" lvl="1" indent="257175">
              <a:buNone/>
            </a:pPr>
            <a:r>
              <a:rPr lang="id-ID" dirty="0" smtClean="0"/>
              <a:t>“//” 	komentar 2 baris  </a:t>
            </a:r>
          </a:p>
          <a:p>
            <a:pPr marL="457200" lvl="1" indent="257175">
              <a:buNone/>
            </a:pPr>
            <a:r>
              <a:rPr lang="id-ID" dirty="0" smtClean="0"/>
              <a:t> “#” 	komentar 1 baris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907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Program PHP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5931385" cy="2514600"/>
          </a:xfrm>
        </p:spPr>
      </p:pic>
    </p:spTree>
    <p:extLst>
      <p:ext uri="{BB962C8B-B14F-4D97-AF65-F5344CB8AC3E}">
        <p14:creationId xmlns:p14="http://schemas.microsoft.com/office/powerpoint/2010/main" val="1478457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</a:t>
            </a:r>
            <a:r>
              <a:rPr lang="id-ID" b="1" dirty="0" smtClean="0"/>
              <a:t>s</a:t>
            </a:r>
            <a:r>
              <a:rPr lang="en-US" b="1" dirty="0" err="1" smtClean="0"/>
              <a:t>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Web</a:t>
            </a:r>
            <a:r>
              <a:rPr lang="id-ID" dirty="0" smtClean="0"/>
              <a:t> s</a:t>
            </a:r>
            <a:r>
              <a:rPr lang="en-US" dirty="0" err="1" smtClean="0"/>
              <a:t>erver</a:t>
            </a:r>
            <a:r>
              <a:rPr lang="en-US" dirty="0" smtClean="0"/>
              <a:t> </a:t>
            </a:r>
            <a:r>
              <a:rPr lang="id-ID" dirty="0"/>
              <a:t>software yang memberikan layanan berbasis data dan berfungsi menerima permintaan dari HTTP atau HTTPS pada web browser </a:t>
            </a:r>
            <a:r>
              <a:rPr lang="id-ID" dirty="0" smtClean="0"/>
              <a:t>lalu mengirimkan </a:t>
            </a:r>
            <a:r>
              <a:rPr lang="id-ID" dirty="0"/>
              <a:t>kembali yang hasilnya dalam bentuk beberapa halaman web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Macam-macam Web server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2743200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52600"/>
            <a:ext cx="266700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76" y="4432069"/>
            <a:ext cx="5893724" cy="21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4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Web : 2-Tier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K</a:t>
            </a:r>
            <a:r>
              <a:rPr lang="id-ID" dirty="0" smtClean="0"/>
              <a:t>omunikasi </a:t>
            </a:r>
            <a:r>
              <a:rPr lang="id-ID" dirty="0"/>
              <a:t>langsung terjadi antara client dan </a:t>
            </a:r>
            <a:r>
              <a:rPr lang="id-ID" dirty="0" smtClean="0"/>
              <a:t>server.</a:t>
            </a:r>
          </a:p>
          <a:p>
            <a:pPr algn="just"/>
            <a:r>
              <a:rPr lang="id-ID" dirty="0" smtClean="0"/>
              <a:t>Aplikasi </a:t>
            </a:r>
            <a:r>
              <a:rPr lang="id-ID" dirty="0"/>
              <a:t>client mengeluarkan permintaan ke database yang mengirimkan kembali data ke </a:t>
            </a:r>
            <a:r>
              <a:rPr lang="id-ID" dirty="0" smtClean="0"/>
              <a:t>client-nya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49680"/>
            <a:ext cx="342900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61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Web : 2-Tier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Kelebihan 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Perawatan yang mudah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Kecilnya ruang lingkup yang memudahkan user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Komunikasi lebih </a:t>
            </a:r>
            <a:r>
              <a:rPr lang="id-ID" dirty="0" smtClean="0"/>
              <a:t>cepat</a:t>
            </a:r>
          </a:p>
          <a:p>
            <a:r>
              <a:rPr lang="id-ID" dirty="0" smtClean="0"/>
              <a:t>Kekurangan 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Membutuhkan biaya yang cukup mahal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Kinerja aplikasi akan menurunkan pada peningkatan user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44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Web : 3-Tier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5029200" cy="5166986"/>
          </a:xfrm>
        </p:spPr>
      </p:pic>
    </p:spTree>
    <p:extLst>
      <p:ext uri="{BB962C8B-B14F-4D97-AF65-F5344CB8AC3E}">
        <p14:creationId xmlns:p14="http://schemas.microsoft.com/office/powerpoint/2010/main" val="320549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Web : </a:t>
            </a:r>
            <a:r>
              <a:rPr lang="id-ID" b="1" dirty="0" smtClean="0"/>
              <a:t>3-Tier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dirty="0" smtClean="0"/>
              <a:t>Terdiri dari 3 lapisan :</a:t>
            </a:r>
          </a:p>
          <a:p>
            <a:pPr marL="400050" lvl="1" indent="0" algn="just">
              <a:buNone/>
            </a:pPr>
            <a:r>
              <a:rPr lang="id-ID" dirty="0" smtClean="0"/>
              <a:t>1. </a:t>
            </a:r>
            <a:r>
              <a:rPr lang="id-ID" dirty="0"/>
              <a:t>Client layer</a:t>
            </a:r>
          </a:p>
          <a:p>
            <a:pPr lvl="1" algn="just">
              <a:buFont typeface="Wingdings" pitchFamily="2" charset="2"/>
              <a:buChar char="§"/>
            </a:pPr>
            <a:r>
              <a:rPr lang="id-ID" dirty="0"/>
              <a:t>Lapisan ini </a:t>
            </a:r>
            <a:r>
              <a:rPr lang="id-ID" dirty="0" smtClean="0"/>
              <a:t>data </a:t>
            </a:r>
            <a:r>
              <a:rPr lang="id-ID" dirty="0"/>
              <a:t>disajikan kepada user. </a:t>
            </a:r>
            <a:endParaRPr lang="id-ID" dirty="0" smtClean="0"/>
          </a:p>
          <a:p>
            <a:pPr marL="400050" lvl="1" indent="0" algn="just">
              <a:buNone/>
            </a:pPr>
            <a:r>
              <a:rPr lang="id-ID" dirty="0" smtClean="0"/>
              <a:t>2. </a:t>
            </a:r>
            <a:r>
              <a:rPr lang="id-ID" dirty="0"/>
              <a:t>Business layer</a:t>
            </a:r>
          </a:p>
          <a:p>
            <a:pPr lvl="1" algn="just">
              <a:buFont typeface="Wingdings" pitchFamily="2" charset="2"/>
              <a:buChar char="§"/>
            </a:pPr>
            <a:r>
              <a:rPr lang="id-ID" dirty="0"/>
              <a:t>B</a:t>
            </a:r>
            <a:r>
              <a:rPr lang="id-ID" dirty="0" smtClean="0"/>
              <a:t>ertindak </a:t>
            </a:r>
            <a:r>
              <a:rPr lang="id-ID" dirty="0"/>
              <a:t>sebagai interface antara lapisan Client dan Data Access Layer. </a:t>
            </a:r>
            <a:endParaRPr lang="id-ID" dirty="0" smtClean="0"/>
          </a:p>
          <a:p>
            <a:pPr lvl="1" algn="just">
              <a:buFont typeface="Wingdings" pitchFamily="2" charset="2"/>
              <a:buChar char="§"/>
            </a:pPr>
            <a:r>
              <a:rPr lang="id-ID" dirty="0" smtClean="0"/>
              <a:t>Lapisan </a:t>
            </a:r>
            <a:r>
              <a:rPr lang="id-ID" dirty="0"/>
              <a:t>ini disebut juga lapisan perantara membantu untuk membuat komunikasi lebih cepat antara client dan lapisan data.</a:t>
            </a:r>
          </a:p>
          <a:p>
            <a:pPr marL="400050" lvl="1" indent="0" algn="just">
              <a:buNone/>
            </a:pPr>
            <a:r>
              <a:rPr lang="id-ID" dirty="0" smtClean="0"/>
              <a:t>3. </a:t>
            </a:r>
            <a:r>
              <a:rPr lang="id-ID" dirty="0"/>
              <a:t>Data layer</a:t>
            </a:r>
          </a:p>
          <a:p>
            <a:pPr lvl="1" algn="just">
              <a:buFont typeface="Wingdings" pitchFamily="2" charset="2"/>
              <a:buChar char="§"/>
            </a:pPr>
            <a:r>
              <a:rPr lang="id-ID" dirty="0" smtClean="0"/>
              <a:t>Berisi </a:t>
            </a:r>
            <a:r>
              <a:rPr lang="id-ID" dirty="0"/>
              <a:t>metode untuk terhubung dengan database dan melakukan insert, update, menghapus, mendapatkan data dari database berdasarkan data-data yang masuk.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10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Web : 3-Tier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Kelebihan 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High performance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Meningkatkan </a:t>
            </a:r>
            <a:r>
              <a:rPr lang="id-ID" dirty="0"/>
              <a:t>integritas data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Meningkatkan keamanan (security)</a:t>
            </a:r>
          </a:p>
          <a:p>
            <a:r>
              <a:rPr lang="id-ID" dirty="0" smtClean="0"/>
              <a:t>Kekurangan 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Kompleksitas yang tinggi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Percancangan dan pengaturan yang sulit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Biaya yang cukup mahal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45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Front - end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smtClean="0"/>
              <a:t>front-end</a:t>
            </a:r>
            <a:r>
              <a:rPr lang="id-ID" dirty="0" smtClean="0"/>
              <a:t> adalah </a:t>
            </a:r>
            <a:r>
              <a:rPr lang="id-ID" dirty="0"/>
              <a:t>bagian yang langsung dilihat oleh </a:t>
            </a:r>
            <a:r>
              <a:rPr lang="id-ID" i="1" dirty="0"/>
              <a:t>user</a:t>
            </a:r>
            <a:r>
              <a:rPr lang="id-ID" dirty="0"/>
              <a:t>. </a:t>
            </a:r>
            <a:endParaRPr lang="id-ID" dirty="0" smtClean="0"/>
          </a:p>
          <a:p>
            <a:r>
              <a:rPr lang="id-ID" i="1" dirty="0" smtClean="0"/>
              <a:t>User</a:t>
            </a:r>
            <a:r>
              <a:rPr lang="id-ID" dirty="0" smtClean="0"/>
              <a:t> </a:t>
            </a:r>
            <a:r>
              <a:rPr lang="id-ID" dirty="0"/>
              <a:t>juga bisa langsung berinteraksi pada bagian ini. </a:t>
            </a:r>
          </a:p>
        </p:txBody>
      </p:sp>
    </p:spTree>
    <p:extLst>
      <p:ext uri="{BB962C8B-B14F-4D97-AF65-F5344CB8AC3E}">
        <p14:creationId xmlns:p14="http://schemas.microsoft.com/office/powerpoint/2010/main" val="7028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Front - end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1150"/>
            <a:ext cx="3009900" cy="3009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7719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7338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 - end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i="1" dirty="0"/>
              <a:t>Back-end</a:t>
            </a:r>
            <a:r>
              <a:rPr lang="id-ID" dirty="0"/>
              <a:t> adalah bagian belakang layar dari sebuah </a:t>
            </a:r>
            <a:r>
              <a:rPr lang="id-ID" i="1" dirty="0"/>
              <a:t>website</a:t>
            </a:r>
            <a:endParaRPr lang="id-ID" dirty="0" smtClean="0"/>
          </a:p>
          <a:p>
            <a:pPr algn="just"/>
            <a:r>
              <a:rPr lang="sv-SE" dirty="0" smtClean="0"/>
              <a:t>Kebanyakan </a:t>
            </a:r>
            <a:r>
              <a:rPr lang="sv-SE" dirty="0"/>
              <a:t>sistem manajemen konten dibangun melalui </a:t>
            </a:r>
            <a:r>
              <a:rPr lang="sv-SE" i="1" dirty="0"/>
              <a:t>back-end programming</a:t>
            </a:r>
            <a:r>
              <a:rPr lang="sv-SE" dirty="0"/>
              <a:t>, contohnya pada aplikasi </a:t>
            </a:r>
            <a:r>
              <a:rPr lang="sv-SE" i="1" dirty="0"/>
              <a:t>web</a:t>
            </a:r>
            <a:r>
              <a:rPr lang="sv-SE" dirty="0"/>
              <a:t> yang kompleks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781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 - end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3581400" cy="18802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48200"/>
            <a:ext cx="5334000" cy="1801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229268" cy="28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782"/>
            <a:ext cx="6852458" cy="6852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 smtClean="0"/>
              <a:t>Hypertext Markup Language</a:t>
            </a:r>
          </a:p>
          <a:p>
            <a:pPr algn="just"/>
            <a:r>
              <a:rPr lang="en-US" dirty="0" smtClean="0"/>
              <a:t>HTML </a:t>
            </a:r>
            <a:r>
              <a:rPr lang="id-ID" dirty="0" smtClean="0"/>
              <a:t>	: </a:t>
            </a:r>
            <a:r>
              <a:rPr lang="id-ID" dirty="0"/>
              <a:t>B</a:t>
            </a:r>
            <a:r>
              <a:rPr lang="en-US" dirty="0" err="1" smtClean="0"/>
              <a:t>ahasa</a:t>
            </a:r>
            <a:r>
              <a:rPr lang="en-US" dirty="0" smtClean="0"/>
              <a:t> </a:t>
            </a:r>
            <a:r>
              <a:rPr lang="en-US" dirty="0" smtClean="0"/>
              <a:t>markup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smtClean="0"/>
              <a:t>website</a:t>
            </a:r>
            <a:endParaRPr lang="id-ID" dirty="0" smtClean="0"/>
          </a:p>
          <a:p>
            <a:pPr algn="just"/>
            <a:r>
              <a:rPr lang="id-ID" dirty="0" smtClean="0"/>
              <a:t>Sejarah 	: </a:t>
            </a:r>
            <a:r>
              <a:rPr lang="id-ID" dirty="0"/>
              <a:t>Tim Berners-Lee menciptakan HTML pada tahun 1989 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Aturan HTML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Diawali dengan open tag serta diakhiri close </a:t>
            </a:r>
            <a:r>
              <a:rPr lang="id-ID" dirty="0" smtClean="0"/>
              <a:t>tag</a:t>
            </a:r>
          </a:p>
          <a:p>
            <a:pPr marL="400050" lvl="1" indent="0" algn="just">
              <a:buNone/>
            </a:pPr>
            <a:r>
              <a:rPr lang="id-ID" dirty="0"/>
              <a:t>Contoh : &lt;html&gt; &lt;/html&gt;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id-ID" dirty="0"/>
              <a:t>Open tag : &lt;html&gt; 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id-ID" dirty="0"/>
              <a:t>Close tag : &lt;/html&gt; </a:t>
            </a:r>
            <a:r>
              <a:rPr lang="id-ID" dirty="0" smtClean="0"/>
              <a:t> </a:t>
            </a:r>
          </a:p>
          <a:p>
            <a:pPr algn="just"/>
            <a:r>
              <a:rPr lang="id-ID" dirty="0" smtClean="0"/>
              <a:t>Contoh lain : </a:t>
            </a:r>
          </a:p>
          <a:p>
            <a:pPr marL="365125" lvl="1" indent="0" algn="just">
              <a:buNone/>
            </a:pPr>
            <a:r>
              <a:rPr lang="id-ID" dirty="0" smtClean="0"/>
              <a:t>&lt;form&gt;&lt;/form&gt; , &lt;table&gt;&lt;/table&gt; , &lt;li&gt;&lt;/li&gt; , &lt;h1&gt;&lt;/h1&gt; , &lt;p&gt;&lt;/p&gt; , &lt;div&gt;&lt;/div&gt; </a:t>
            </a:r>
            <a:endParaRPr lang="id-ID" dirty="0"/>
          </a:p>
          <a:p>
            <a:pPr marL="0" indent="0" algn="just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2069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Tag-tag Penting HTML</a:t>
            </a:r>
            <a:endParaRPr lang="id-ID" b="1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427838" cy="3276600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&lt;!DOCTYPE html&gt; definisi HTML5</a:t>
            </a:r>
          </a:p>
          <a:p>
            <a:r>
              <a:rPr lang="id-ID" dirty="0" smtClean="0"/>
              <a:t>&lt;html&gt; elemen root HTML</a:t>
            </a:r>
          </a:p>
          <a:p>
            <a:r>
              <a:rPr lang="id-ID" dirty="0" smtClean="0"/>
              <a:t>&lt;head&gt; mengandung informasi  meta di halaman</a:t>
            </a:r>
          </a:p>
          <a:p>
            <a:r>
              <a:rPr lang="id-ID" dirty="0" smtClean="0"/>
              <a:t>&lt;title&gt; judul dokumen</a:t>
            </a:r>
          </a:p>
          <a:p>
            <a:r>
              <a:rPr lang="id-ID" dirty="0" smtClean="0"/>
              <a:t>&lt;meta&gt; informasi metadata pada halaman</a:t>
            </a:r>
          </a:p>
          <a:p>
            <a:r>
              <a:rPr lang="id-ID" dirty="0" smtClean="0"/>
              <a:t>&lt;link&gt; menyambungkan dokumen ke sumber luar</a:t>
            </a:r>
          </a:p>
          <a:p>
            <a:r>
              <a:rPr lang="id-ID" dirty="0" smtClean="0"/>
              <a:t>&lt;body&gt; content utama halaman</a:t>
            </a:r>
          </a:p>
          <a:p>
            <a:r>
              <a:rPr lang="id-ID" dirty="0" smtClean="0"/>
              <a:t>&lt;style&gt; khusus kode CSS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640</Words>
  <Application>Microsoft Office PowerPoint</Application>
  <PresentationFormat>On-screen Show (4:3)</PresentationFormat>
  <Paragraphs>112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Pemrograman Web</vt:lpstr>
      <vt:lpstr>Apa itu Website ?</vt:lpstr>
      <vt:lpstr>Front - end</vt:lpstr>
      <vt:lpstr>Front - end</vt:lpstr>
      <vt:lpstr>Back - end</vt:lpstr>
      <vt:lpstr>Back - end</vt:lpstr>
      <vt:lpstr>PowerPoint Presentation</vt:lpstr>
      <vt:lpstr>Aturan HTML</vt:lpstr>
      <vt:lpstr>Tag-tag Penting HTML</vt:lpstr>
      <vt:lpstr>PowerPoint Presentation</vt:lpstr>
      <vt:lpstr>Penulisan CSS : Inline Stylesheet</vt:lpstr>
      <vt:lpstr>Penulisan CSS : Embedded Stylesheet</vt:lpstr>
      <vt:lpstr>Sifat CSS : Internal</vt:lpstr>
      <vt:lpstr>Sifat CSS : Eksternal </vt:lpstr>
      <vt:lpstr>Aturan CSS</vt:lpstr>
      <vt:lpstr>JAVASCRIPT</vt:lpstr>
      <vt:lpstr>Penulisan JS : Internal &amp; Eksternal </vt:lpstr>
      <vt:lpstr>Penulisan JS : Eksternal</vt:lpstr>
      <vt:lpstr>PHP</vt:lpstr>
      <vt:lpstr>Aturan PHP</vt:lpstr>
      <vt:lpstr>Contoh Program PHP</vt:lpstr>
      <vt:lpstr>Web server</vt:lpstr>
      <vt:lpstr>Macam-macam Web server</vt:lpstr>
      <vt:lpstr>Arsitektur Web : 2-Tier</vt:lpstr>
      <vt:lpstr>Arsitektur Web : 2-Tier</vt:lpstr>
      <vt:lpstr>Arsitektur Web : 3-Tier</vt:lpstr>
      <vt:lpstr>Arsitektur Web : 3-Tier</vt:lpstr>
      <vt:lpstr>Arsitektur Web : 3-Tier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Talkshow Pemrograman Web</dc:title>
  <dc:creator>Bayu</dc:creator>
  <cp:lastModifiedBy>reviewer</cp:lastModifiedBy>
  <cp:revision>25</cp:revision>
  <dcterms:created xsi:type="dcterms:W3CDTF">2018-10-29T07:02:04Z</dcterms:created>
  <dcterms:modified xsi:type="dcterms:W3CDTF">2018-10-30T16:44:39Z</dcterms:modified>
</cp:coreProperties>
</file>