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9" r:id="rId3"/>
    <p:sldId id="279" r:id="rId4"/>
    <p:sldId id="257" r:id="rId5"/>
    <p:sldId id="259" r:id="rId6"/>
    <p:sldId id="263" r:id="rId7"/>
    <p:sldId id="260" r:id="rId8"/>
    <p:sldId id="261" r:id="rId9"/>
    <p:sldId id="264" r:id="rId10"/>
    <p:sldId id="277" r:id="rId11"/>
    <p:sldId id="278" r:id="rId12"/>
    <p:sldId id="262" r:id="rId13"/>
    <p:sldId id="265" r:id="rId14"/>
    <p:sldId id="267" r:id="rId15"/>
    <p:sldId id="266" r:id="rId16"/>
    <p:sldId id="268" r:id="rId17"/>
    <p:sldId id="273" r:id="rId18"/>
    <p:sldId id="282" r:id="rId19"/>
    <p:sldId id="283" r:id="rId20"/>
    <p:sldId id="284" r:id="rId21"/>
    <p:sldId id="276" r:id="rId22"/>
    <p:sldId id="274" r:id="rId23"/>
    <p:sldId id="275" r:id="rId24"/>
    <p:sldId id="270" r:id="rId25"/>
    <p:sldId id="280" r:id="rId26"/>
    <p:sldId id="258" r:id="rId27"/>
    <p:sldId id="271" r:id="rId28"/>
    <p:sldId id="272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496"/>
    <a:srgbClr val="2B33D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2F655B0-0491-4604-9EB3-C1F8DB1A92A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ACF54D8-282A-42AC-A10B-8C50D80F20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55B0-0491-4604-9EB3-C1F8DB1A92A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54D8-282A-42AC-A10B-8C50D80F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55B0-0491-4604-9EB3-C1F8DB1A92A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54D8-282A-42AC-A10B-8C50D80F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2F655B0-0491-4604-9EB3-C1F8DB1A92A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ACF54D8-282A-42AC-A10B-8C50D80F203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2F655B0-0491-4604-9EB3-C1F8DB1A92A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ACF54D8-282A-42AC-A10B-8C50D80F20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55B0-0491-4604-9EB3-C1F8DB1A92A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54D8-282A-42AC-A10B-8C50D80F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55B0-0491-4604-9EB3-C1F8DB1A92A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54D8-282A-42AC-A10B-8C50D80F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2F655B0-0491-4604-9EB3-C1F8DB1A92A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ACF54D8-282A-42AC-A10B-8C50D80F20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55B0-0491-4604-9EB3-C1F8DB1A92A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54D8-282A-42AC-A10B-8C50D80F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2F655B0-0491-4604-9EB3-C1F8DB1A92A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ACF54D8-282A-42AC-A10B-8C50D80F203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2F655B0-0491-4604-9EB3-C1F8DB1A92A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ACF54D8-282A-42AC-A10B-8C50D80F203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2F655B0-0491-4604-9EB3-C1F8DB1A92A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ACF54D8-282A-42AC-A10B-8C50D80F20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vinak941/csc38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pcdatabase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3429000"/>
            <a:ext cx="5029200" cy="1371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92D050"/>
                </a:solidFill>
                <a:latin typeface="Aharoni" pitchFamily="2" charset="-79"/>
                <a:cs typeface="Aharoni" pitchFamily="2" charset="-79"/>
              </a:rPr>
              <a:t>Real Pricing Based On Real Items</a:t>
            </a:r>
            <a:endParaRPr lang="en-US" sz="2400" dirty="0">
              <a:solidFill>
                <a:srgbClr val="92D05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98306" name="Picture 2" descr="http://www.marketingpilgrim.com/wp-content/uploads/2013/04/new-ebay-logo9-C-352848-13.jpg"/>
          <p:cNvPicPr>
            <a:picLocks noChangeAspect="1" noChangeArrowheads="1"/>
          </p:cNvPicPr>
          <p:nvPr/>
        </p:nvPicPr>
        <p:blipFill>
          <a:blip r:embed="rId2"/>
          <a:srcRect t="26426" b="25526"/>
          <a:stretch>
            <a:fillRect/>
          </a:stretch>
        </p:blipFill>
        <p:spPr bwMode="auto">
          <a:xfrm>
            <a:off x="1828800" y="1600200"/>
            <a:ext cx="4286250" cy="1524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819400"/>
            <a:ext cx="6629400" cy="762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Pricing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accent1"/>
                </a:solidFill>
              </a:rPr>
              <a:t>Tool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C000"/>
                </a:solidFill>
              </a:rPr>
              <a:t>Assistant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41148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Kevin Kern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smtClean="0"/>
              <a:t>One Database To Store Them All</a:t>
            </a:r>
            <a:endParaRPr lang="en-US" dirty="0"/>
          </a:p>
        </p:txBody>
      </p:sp>
      <p:pic>
        <p:nvPicPr>
          <p:cNvPr id="4" name="Picture 3" descr="er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50265" y="990600"/>
            <a:ext cx="6998335" cy="5444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Data Processing</a:t>
            </a:r>
            <a:endParaRPr lang="en-US" sz="6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219200"/>
            <a:ext cx="1828800" cy="419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200" y="1524000"/>
            <a:ext cx="1371600" cy="3581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Search </a:t>
            </a:r>
            <a:r>
              <a:rPr lang="en-US" sz="2000" dirty="0" smtClean="0"/>
              <a:t>Controller</a:t>
            </a:r>
            <a:endParaRPr lang="en-US" sz="3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09800" y="1524000"/>
            <a:ext cx="2057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43400" y="1219200"/>
            <a:ext cx="2895600" cy="762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Query Builder</a:t>
            </a:r>
            <a:endParaRPr lang="en-US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2209800" y="1981200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733800" y="2590800"/>
            <a:ext cx="1371600" cy="12192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Fork</a:t>
            </a:r>
            <a:endParaRPr lang="en-US" sz="3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09800" y="30480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105400" y="25908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05400" y="28194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5400" y="30480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934200" y="2438400"/>
            <a:ext cx="914400" cy="15240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eBay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rot="10800000">
            <a:off x="5181600" y="32766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0800000">
            <a:off x="5181600" y="3503612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5181600" y="3732212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2209800" y="34290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886200" y="4343400"/>
            <a:ext cx="1447800" cy="1143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Parser</a:t>
            </a:r>
            <a:endParaRPr lang="en-US" sz="28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209800" y="46482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>
            <a:off x="2286000" y="50292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67000" y="1219200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597257" y="1676400"/>
            <a:ext cx="128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URL String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590800" y="27432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590800" y="3124200"/>
            <a:ext cx="901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257800" y="2286000"/>
            <a:ext cx="149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Requests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257800" y="3745468"/>
            <a:ext cx="163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Responses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33400" y="956846"/>
            <a:ext cx="1192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>CI Instance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553200" y="990600"/>
            <a:ext cx="74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</a:rPr>
              <a:t>Library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57600" y="2362200"/>
            <a:ext cx="74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</a:rPr>
              <a:t>Library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10000" y="4114800"/>
            <a:ext cx="74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</a:rPr>
              <a:t>Library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0800" y="4355068"/>
            <a:ext cx="901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428724" y="5040868"/>
            <a:ext cx="138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Parsed Data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Simplest Component</a:t>
            </a:r>
          </a:p>
          <a:p>
            <a:r>
              <a:rPr lang="en-US" dirty="0" smtClean="0"/>
              <a:t>Builds URL endpoint strings</a:t>
            </a:r>
          </a:p>
          <a:p>
            <a:pPr lvl="1"/>
            <a:r>
              <a:rPr lang="en-US" dirty="0" smtClean="0"/>
              <a:t>In the form of query strings</a:t>
            </a:r>
          </a:p>
          <a:p>
            <a:pPr lvl="1"/>
            <a:r>
              <a:rPr lang="en-US" dirty="0" smtClean="0"/>
              <a:t>?operation-name=</a:t>
            </a:r>
            <a:r>
              <a:rPr lang="en-US" dirty="0" err="1" smtClean="0"/>
              <a:t>findCompletedItems</a:t>
            </a:r>
            <a:r>
              <a:rPr lang="en-US" dirty="0" smtClean="0"/>
              <a:t>&amp;…</a:t>
            </a:r>
          </a:p>
          <a:p>
            <a:r>
              <a:rPr lang="en-US" dirty="0" smtClean="0"/>
              <a:t>Uses posted form variables</a:t>
            </a:r>
          </a:p>
          <a:p>
            <a:pPr lvl="1"/>
            <a:r>
              <a:rPr lang="en-US" dirty="0" smtClean="0"/>
              <a:t>Builds more complex strings (advanced search)</a:t>
            </a:r>
          </a:p>
          <a:p>
            <a:pPr lvl="1"/>
            <a:r>
              <a:rPr lang="en-US" dirty="0" smtClean="0"/>
              <a:t>Referred to as item filters</a:t>
            </a:r>
          </a:p>
          <a:p>
            <a:r>
              <a:rPr lang="en-US" dirty="0" smtClean="0"/>
              <a:t>Some query strings can be lengthy</a:t>
            </a:r>
          </a:p>
          <a:p>
            <a:pPr lvl="1"/>
            <a:r>
              <a:rPr lang="en-US" dirty="0" smtClean="0"/>
              <a:t>Thus the need for a unified manager</a:t>
            </a:r>
          </a:p>
          <a:p>
            <a:r>
              <a:rPr lang="en-US" dirty="0" smtClean="0"/>
              <a:t>Room for future enhancements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Fork? Is it Lunchtime Yet?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Fork Origins</a:t>
            </a:r>
          </a:p>
          <a:p>
            <a:pPr lvl="1"/>
            <a:r>
              <a:rPr lang="en-US" dirty="0" smtClean="0"/>
              <a:t>API request can take between 2 and 4 seconds</a:t>
            </a:r>
          </a:p>
          <a:p>
            <a:pPr lvl="1"/>
            <a:r>
              <a:rPr lang="en-US" dirty="0" smtClean="0"/>
              <a:t>API caps total items per request at 100.</a:t>
            </a:r>
          </a:p>
          <a:p>
            <a:pPr lvl="1"/>
            <a:r>
              <a:rPr lang="en-US" dirty="0" smtClean="0"/>
              <a:t>Getting 500 items</a:t>
            </a:r>
          </a:p>
          <a:p>
            <a:pPr lvl="2"/>
            <a:r>
              <a:rPr lang="en-US" dirty="0" smtClean="0"/>
              <a:t>Need to fire 5 requests</a:t>
            </a:r>
          </a:p>
          <a:p>
            <a:pPr lvl="2"/>
            <a:r>
              <a:rPr lang="en-US" dirty="0" smtClean="0"/>
              <a:t>In a linear manner…</a:t>
            </a:r>
          </a:p>
          <a:p>
            <a:pPr lvl="3"/>
            <a:r>
              <a:rPr lang="en-US" dirty="0" smtClean="0"/>
              <a:t>3  seconds * 5 requests = 15 seconds</a:t>
            </a:r>
          </a:p>
          <a:p>
            <a:pPr lvl="3"/>
            <a:r>
              <a:rPr lang="en-US" dirty="0" smtClean="0"/>
              <a:t>Only to get the items</a:t>
            </a:r>
          </a:p>
          <a:p>
            <a:pPr lvl="3"/>
            <a:r>
              <a:rPr lang="en-US" dirty="0" smtClean="0"/>
              <a:t>No internal processing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– Parallel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Native PHP = No support</a:t>
            </a:r>
          </a:p>
          <a:p>
            <a:r>
              <a:rPr lang="en-US" dirty="0" smtClean="0"/>
              <a:t>Work around, use </a:t>
            </a:r>
            <a:r>
              <a:rPr lang="en-US" dirty="0" err="1" smtClean="0"/>
              <a:t>cURL</a:t>
            </a:r>
            <a:endParaRPr lang="en-US" dirty="0" smtClean="0"/>
          </a:p>
          <a:p>
            <a:pPr lvl="1"/>
            <a:r>
              <a:rPr lang="en-US" dirty="0" smtClean="0"/>
              <a:t>Stands For Client URL Request Library</a:t>
            </a:r>
          </a:p>
          <a:p>
            <a:pPr lvl="1"/>
            <a:r>
              <a:rPr lang="en-US" dirty="0" smtClean="0"/>
              <a:t>Get/Send files using URL syntax</a:t>
            </a:r>
          </a:p>
          <a:p>
            <a:r>
              <a:rPr lang="en-US" dirty="0" err="1" smtClean="0"/>
              <a:t>curl_multi</a:t>
            </a:r>
            <a:endParaRPr lang="en-US" dirty="0" smtClean="0"/>
          </a:p>
          <a:p>
            <a:pPr lvl="1"/>
            <a:r>
              <a:rPr lang="en-US" dirty="0" smtClean="0"/>
              <a:t>Specify list of URLs</a:t>
            </a:r>
          </a:p>
          <a:p>
            <a:pPr lvl="1"/>
            <a:r>
              <a:rPr lang="en-US" dirty="0" smtClean="0"/>
              <a:t>Handle content of each response as it returns</a:t>
            </a:r>
          </a:p>
          <a:p>
            <a:pPr lvl="1"/>
            <a:r>
              <a:rPr lang="en-US" dirty="0" smtClean="0"/>
              <a:t>Group results</a:t>
            </a:r>
          </a:p>
          <a:p>
            <a:r>
              <a:rPr lang="en-US" dirty="0" smtClean="0"/>
              <a:t>Achieved X*n requests in the time of one request</a:t>
            </a:r>
          </a:p>
          <a:p>
            <a:pPr lvl="1"/>
            <a:r>
              <a:rPr lang="en-US" dirty="0" smtClean="0"/>
              <a:t>Pending on server stats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– Background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cURL</a:t>
            </a:r>
            <a:r>
              <a:rPr lang="en-US" dirty="0" smtClean="0"/>
              <a:t> cannot do this</a:t>
            </a:r>
          </a:p>
          <a:p>
            <a:pPr lvl="1"/>
            <a:r>
              <a:rPr lang="en-US" dirty="0" smtClean="0"/>
              <a:t>Must wait for response</a:t>
            </a:r>
          </a:p>
          <a:p>
            <a:r>
              <a:rPr lang="en-US" dirty="0" smtClean="0"/>
              <a:t>To achieve, we must do it the “manual way”</a:t>
            </a:r>
          </a:p>
          <a:p>
            <a:pPr lvl="1"/>
            <a:r>
              <a:rPr lang="en-US" dirty="0" smtClean="0"/>
              <a:t>Parse the </a:t>
            </a:r>
            <a:r>
              <a:rPr lang="en-US" dirty="0" err="1" smtClean="0"/>
              <a:t>url</a:t>
            </a:r>
            <a:r>
              <a:rPr lang="en-US" dirty="0" smtClean="0"/>
              <a:t> (host, path, port, query string)</a:t>
            </a:r>
          </a:p>
          <a:p>
            <a:pPr lvl="1"/>
            <a:r>
              <a:rPr lang="en-US" dirty="0" smtClean="0"/>
              <a:t>Open socket using </a:t>
            </a:r>
            <a:r>
              <a:rPr lang="en-US" dirty="0" err="1" smtClean="0"/>
              <a:t>fsockopen</a:t>
            </a:r>
            <a:endParaRPr lang="en-US" dirty="0" smtClean="0"/>
          </a:p>
          <a:p>
            <a:pPr lvl="1"/>
            <a:r>
              <a:rPr lang="en-US" dirty="0" smtClean="0"/>
              <a:t>Craft a packet with appropriate headers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Write packet over socket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4038600"/>
            <a:ext cx="60198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POST /csc385/curl/</a:t>
            </a:r>
            <a:r>
              <a:rPr lang="en-US" dirty="0" err="1"/>
              <a:t>addPostItem</a:t>
            </a:r>
            <a:r>
              <a:rPr lang="en-US" dirty="0"/>
              <a:t> </a:t>
            </a:r>
            <a:r>
              <a:rPr lang="en-US" dirty="0" smtClean="0"/>
              <a:t>HTTP/1.1 </a:t>
            </a:r>
          </a:p>
          <a:p>
            <a:r>
              <a:rPr lang="en-US" dirty="0" smtClean="0"/>
              <a:t>Host</a:t>
            </a:r>
            <a:r>
              <a:rPr lang="en-US" dirty="0"/>
              <a:t>: </a:t>
            </a:r>
            <a:r>
              <a:rPr lang="en-US" dirty="0" err="1"/>
              <a:t>localhost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Content-Type</a:t>
            </a:r>
            <a:r>
              <a:rPr lang="en-US" dirty="0"/>
              <a:t>: application/x-www-form-</a:t>
            </a:r>
            <a:r>
              <a:rPr lang="en-US" dirty="0" err="1"/>
              <a:t>urlencoded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Content-Length</a:t>
            </a:r>
            <a:r>
              <a:rPr lang="en-US" dirty="0"/>
              <a:t>: 4506 </a:t>
            </a:r>
            <a:endParaRPr lang="en-US" dirty="0" smtClean="0"/>
          </a:p>
          <a:p>
            <a:r>
              <a:rPr lang="en-US" dirty="0" smtClean="0"/>
              <a:t>Connection</a:t>
            </a:r>
            <a:r>
              <a:rPr lang="en-US" dirty="0"/>
              <a:t>: </a:t>
            </a:r>
            <a:r>
              <a:rPr lang="en-US" dirty="0" smtClean="0"/>
              <a:t>Close</a:t>
            </a:r>
          </a:p>
          <a:p>
            <a:r>
              <a:rPr lang="en-US" dirty="0" smtClean="0"/>
              <a:t>&lt;!– DATA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– The Power House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Breaks down both live/stored data</a:t>
            </a:r>
          </a:p>
          <a:p>
            <a:pPr lvl="1"/>
            <a:r>
              <a:rPr lang="en-US" dirty="0" smtClean="0"/>
              <a:t>Sorts into price groupings</a:t>
            </a:r>
          </a:p>
          <a:p>
            <a:pPr lvl="1"/>
            <a:r>
              <a:rPr lang="en-US" dirty="0" smtClean="0"/>
              <a:t>Performs title matching</a:t>
            </a:r>
          </a:p>
          <a:p>
            <a:pPr lvl="1"/>
            <a:r>
              <a:rPr lang="en-US" dirty="0" smtClean="0"/>
              <a:t>Determines item inclusion</a:t>
            </a:r>
          </a:p>
          <a:p>
            <a:pPr lvl="2"/>
            <a:r>
              <a:rPr lang="en-US" dirty="0" smtClean="0"/>
              <a:t>Is it worth including? Outliers</a:t>
            </a:r>
          </a:p>
          <a:p>
            <a:pPr lvl="1"/>
            <a:r>
              <a:rPr lang="en-US" dirty="0" smtClean="0"/>
              <a:t>Weighted Keywords</a:t>
            </a:r>
          </a:p>
          <a:p>
            <a:pPr lvl="1"/>
            <a:r>
              <a:rPr lang="en-US" dirty="0" smtClean="0"/>
              <a:t>Common Tracking</a:t>
            </a:r>
          </a:p>
          <a:p>
            <a:r>
              <a:rPr lang="en-US" dirty="0" smtClean="0"/>
              <a:t>Makes all data available to its caller</a:t>
            </a:r>
          </a:p>
          <a:p>
            <a:pPr lvl="1"/>
            <a:r>
              <a:rPr lang="en-US" dirty="0" smtClean="0"/>
              <a:t>Search Controller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Matching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items are really the same physical items?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Break Down The Title String</a:t>
            </a:r>
            <a:endParaRPr lang="en-US" sz="1200" dirty="0" smtClean="0"/>
          </a:p>
          <a:p>
            <a:pPr lvl="0"/>
            <a:r>
              <a:rPr lang="en-US" dirty="0" smtClean="0"/>
              <a:t>Calculate The </a:t>
            </a:r>
            <a:r>
              <a:rPr lang="en-US" u="sng" dirty="0" smtClean="0"/>
              <a:t>Weighted </a:t>
            </a:r>
            <a:r>
              <a:rPr lang="en-US" u="sng" dirty="0" smtClean="0"/>
              <a:t>Tag </a:t>
            </a:r>
            <a:r>
              <a:rPr lang="en-US" u="sng" dirty="0" smtClean="0"/>
              <a:t>Score</a:t>
            </a:r>
            <a:r>
              <a:rPr lang="en-US" dirty="0" smtClean="0"/>
              <a:t> </a:t>
            </a:r>
            <a:r>
              <a:rPr lang="en-US" dirty="0" smtClean="0"/>
              <a:t>For Each Tag</a:t>
            </a:r>
            <a:endParaRPr lang="en-US" sz="1200" dirty="0" smtClean="0"/>
          </a:p>
          <a:p>
            <a:pPr lvl="1"/>
            <a:r>
              <a:rPr lang="en-US" sz="2000" b="1" dirty="0" smtClean="0"/>
              <a:t>WTS</a:t>
            </a:r>
            <a:r>
              <a:rPr lang="en-US" sz="2000" dirty="0" smtClean="0"/>
              <a:t> = ( Number Of Single Tag Occurrences / </a:t>
            </a:r>
            <a:endParaRPr lang="en-US" sz="1050" dirty="0" smtClean="0"/>
          </a:p>
          <a:p>
            <a:pPr lvl="1">
              <a:buNone/>
            </a:pPr>
            <a:r>
              <a:rPr lang="en-US" sz="1050" dirty="0" smtClean="0"/>
              <a:t>	</a:t>
            </a:r>
            <a:r>
              <a:rPr lang="en-US" sz="1050" dirty="0" smtClean="0"/>
              <a:t>		</a:t>
            </a:r>
            <a:r>
              <a:rPr lang="en-US" dirty="0" smtClean="0"/>
              <a:t>Number </a:t>
            </a:r>
            <a:r>
              <a:rPr lang="en-US" dirty="0" smtClean="0"/>
              <a:t>Of Total Non Unique Tags)</a:t>
            </a:r>
            <a:endParaRPr lang="en-US" sz="1200" dirty="0" smtClean="0"/>
          </a:p>
          <a:p>
            <a:pPr lvl="0"/>
            <a:r>
              <a:rPr lang="en-US" dirty="0" smtClean="0"/>
              <a:t>Calculate The </a:t>
            </a:r>
            <a:r>
              <a:rPr lang="en-US" u="sng" dirty="0" smtClean="0"/>
              <a:t>Total </a:t>
            </a:r>
            <a:r>
              <a:rPr lang="en-US" u="sng" dirty="0" smtClean="0"/>
              <a:t>Item </a:t>
            </a:r>
            <a:r>
              <a:rPr lang="en-US" u="sng" dirty="0" smtClean="0"/>
              <a:t>Rating</a:t>
            </a:r>
            <a:r>
              <a:rPr lang="en-US" dirty="0" smtClean="0"/>
              <a:t> </a:t>
            </a:r>
            <a:r>
              <a:rPr lang="en-US" dirty="0" smtClean="0"/>
              <a:t>For Each Item</a:t>
            </a:r>
            <a:endParaRPr lang="en-US" sz="1200" dirty="0" smtClean="0"/>
          </a:p>
          <a:p>
            <a:pPr lvl="1"/>
            <a:r>
              <a:rPr lang="en-US" sz="2000" b="1" dirty="0" smtClean="0"/>
              <a:t>TIR</a:t>
            </a:r>
            <a:r>
              <a:rPr lang="en-US" sz="2000" dirty="0" smtClean="0"/>
              <a:t> = ( WTS</a:t>
            </a:r>
            <a:r>
              <a:rPr lang="en-US" sz="2000" baseline="-25000" dirty="0" smtClean="0"/>
              <a:t>Tag1</a:t>
            </a:r>
            <a:r>
              <a:rPr lang="en-US" sz="2000" dirty="0" smtClean="0"/>
              <a:t> + WTS</a:t>
            </a:r>
            <a:r>
              <a:rPr lang="en-US" sz="2000" baseline="-25000" dirty="0" smtClean="0"/>
              <a:t>Tag2</a:t>
            </a:r>
            <a:r>
              <a:rPr lang="en-US" sz="2000" dirty="0" smtClean="0"/>
              <a:t> + ... + </a:t>
            </a:r>
            <a:r>
              <a:rPr lang="en-US" sz="2000" dirty="0" err="1" smtClean="0"/>
              <a:t>WTS</a:t>
            </a:r>
            <a:r>
              <a:rPr lang="en-US" sz="2000" baseline="-25000" dirty="0" err="1" smtClean="0"/>
              <a:t>TagN</a:t>
            </a:r>
            <a:r>
              <a:rPr lang="en-US" sz="2000" dirty="0" smtClean="0"/>
              <a:t> ),</a:t>
            </a:r>
            <a:endParaRPr lang="en-US" sz="1050" dirty="0" smtClean="0"/>
          </a:p>
          <a:p>
            <a:pPr lvl="1"/>
            <a:r>
              <a:rPr lang="en-US" dirty="0" smtClean="0"/>
              <a:t>n </a:t>
            </a:r>
            <a:r>
              <a:rPr lang="en-US" dirty="0" smtClean="0"/>
              <a:t>= Total Number Of Tags Linked To Item</a:t>
            </a:r>
            <a:endParaRPr lang="en-US" sz="900" dirty="0" smtClean="0"/>
          </a:p>
          <a:p>
            <a:pPr lvl="0"/>
            <a:r>
              <a:rPr lang="en-US" dirty="0" smtClean="0"/>
              <a:t>Organize Items By Total Item Rating</a:t>
            </a:r>
            <a:endParaRPr lang="en-US" sz="1200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Matching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Search Term: </a:t>
            </a:r>
            <a:r>
              <a:rPr lang="en-US" b="1" dirty="0" smtClean="0"/>
              <a:t>bat man gloves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Bat man gloves red</a:t>
            </a:r>
          </a:p>
          <a:p>
            <a:pPr lvl="1"/>
            <a:r>
              <a:rPr lang="en-US" dirty="0" smtClean="0"/>
              <a:t>Bat man gloves red Christmas</a:t>
            </a:r>
          </a:p>
          <a:p>
            <a:pPr lvl="1"/>
            <a:r>
              <a:rPr lang="en-US" dirty="0" smtClean="0"/>
              <a:t>Bat man gloves red</a:t>
            </a:r>
          </a:p>
          <a:p>
            <a:pPr lvl="1"/>
            <a:r>
              <a:rPr lang="en-US" dirty="0" smtClean="0"/>
              <a:t>Bat man gloves</a:t>
            </a:r>
          </a:p>
          <a:p>
            <a:pPr lvl="1"/>
            <a:r>
              <a:rPr lang="en-US" dirty="0" smtClean="0"/>
              <a:t>Bat man hat</a:t>
            </a:r>
          </a:p>
          <a:p>
            <a:pPr lvl="1"/>
            <a:r>
              <a:rPr lang="en-US" dirty="0" smtClean="0"/>
              <a:t>Dog man over mitt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Developer/Project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Developer</a:t>
            </a:r>
          </a:p>
          <a:p>
            <a:pPr lvl="1"/>
            <a:r>
              <a:rPr lang="en-US" sz="2800" dirty="0" smtClean="0"/>
              <a:t>Kevin Kern</a:t>
            </a:r>
          </a:p>
          <a:p>
            <a:pPr lvl="1"/>
            <a:r>
              <a:rPr lang="en-US" sz="2800" dirty="0" smtClean="0"/>
              <a:t>kevinak941@gmail.com</a:t>
            </a:r>
          </a:p>
          <a:p>
            <a:r>
              <a:rPr lang="en-US" sz="3200" dirty="0" smtClean="0"/>
              <a:t>Project</a:t>
            </a:r>
          </a:p>
          <a:p>
            <a:pPr lvl="1"/>
            <a:r>
              <a:rPr lang="en-US" sz="2800" dirty="0" smtClean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github.com/kevinak941/csc385</a:t>
            </a:r>
            <a:endParaRPr lang="en-US" sz="2800" dirty="0" smtClean="0"/>
          </a:p>
          <a:p>
            <a:pPr lvl="1"/>
            <a:r>
              <a:rPr lang="en-US" sz="2800" dirty="0" smtClean="0"/>
              <a:t>Hosted Domain:</a:t>
            </a:r>
          </a:p>
          <a:p>
            <a:pPr lvl="2"/>
            <a:r>
              <a:rPr lang="en-US" sz="2500" dirty="0" smtClean="0"/>
              <a:t>http://www.epta.co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19600" cy="1143000"/>
          </a:xfrm>
        </p:spPr>
        <p:txBody>
          <a:bodyPr/>
          <a:lstStyle/>
          <a:p>
            <a:r>
              <a:rPr lang="en-US" dirty="0" smtClean="0"/>
              <a:t>Title Matching Example Cont.</a:t>
            </a:r>
            <a:endParaRPr lang="en-US" dirty="0"/>
          </a:p>
        </p:txBody>
      </p:sp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533400" y="990600"/>
            <a:ext cx="7543800" cy="157735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The Matching Index</a:t>
            </a:r>
          </a:p>
          <a:p>
            <a:pPr marL="457200" marR="0" lvl="1" indent="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{bat, 5}, {man, 6}, {gloves, 4}, {red, 3}, {hat, 1}, {Christmas, 1}, {dog, 1}, {oven, 1}, {mitt, 1}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3781425" y="2286000"/>
            <a:ext cx="4295775" cy="866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1" indent="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Total Non unique Tags: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 23</a:t>
            </a:r>
          </a:p>
          <a:p>
            <a:pPr marL="457200" marR="0" lvl="1" indent="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5+6+4+3+1+1+1+1+1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574675" y="3133725"/>
            <a:ext cx="7502525" cy="12096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1" indent="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Applying The Matching Algorithm</a:t>
            </a:r>
          </a:p>
          <a:p>
            <a:pPr marL="457200" marR="0" lvl="1" indent="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bat: 5/23, man: 5/23, gloves: 4/23, red: 3/23, </a:t>
            </a:r>
          </a:p>
          <a:p>
            <a:pPr marL="457200" marR="0" lvl="1" indent="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hat: 1/23, Christmas: 1/23, oven: 1/23, mitt: 1/23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0" y="3962400"/>
            <a:ext cx="8077199" cy="2819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Result: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Total Item Ratings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bat man gloves red 		5/23+6/23+4/23+3/23 = 		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18/23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bat man gloves red Christmas 	5/23+6/23+4/23+3/23 = 		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18/23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bat man gloves red		5/23+6/23+4/23+3/23 = 		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18/23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bat man gloves 		5/23+6/23+4/23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= 			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15/23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bat man hat 			5/23+6/23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= 			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11/23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dog man oven mitt 		6/23 =				 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6/23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Data Storage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We Store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be anywhere from 1-1000 rows to store</a:t>
            </a:r>
          </a:p>
          <a:p>
            <a:r>
              <a:rPr lang="en-US" dirty="0" smtClean="0"/>
              <a:t>Initially done at expense of user</a:t>
            </a:r>
          </a:p>
          <a:p>
            <a:pPr lvl="1"/>
            <a:r>
              <a:rPr lang="en-US" dirty="0" smtClean="0"/>
              <a:t>Processed linearly </a:t>
            </a:r>
          </a:p>
          <a:p>
            <a:r>
              <a:rPr lang="en-US" dirty="0" smtClean="0"/>
              <a:t>Thanks to the fork</a:t>
            </a:r>
          </a:p>
          <a:p>
            <a:pPr lvl="1"/>
            <a:r>
              <a:rPr lang="en-US" dirty="0" smtClean="0"/>
              <a:t>Background process</a:t>
            </a:r>
          </a:p>
          <a:p>
            <a:pPr lvl="1"/>
            <a:r>
              <a:rPr lang="en-US" dirty="0" smtClean="0"/>
              <a:t>Funnels all internal storing into a separate process</a:t>
            </a:r>
          </a:p>
          <a:p>
            <a:pPr lvl="2"/>
            <a:r>
              <a:rPr lang="en-US" dirty="0" smtClean="0"/>
              <a:t>Runs on the server</a:t>
            </a:r>
          </a:p>
          <a:p>
            <a:pPr lvl="2"/>
            <a:r>
              <a:rPr lang="en-US" dirty="0" smtClean="0"/>
              <a:t>Independent of user output</a:t>
            </a:r>
          </a:p>
          <a:p>
            <a:pPr lvl="2"/>
            <a:r>
              <a:rPr lang="en-US" dirty="0" smtClean="0"/>
              <a:t>Not waiting around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be 1,000,000 or more tags per search</a:t>
            </a:r>
          </a:p>
          <a:p>
            <a:pPr lvl="1"/>
            <a:r>
              <a:rPr lang="en-US" dirty="0" smtClean="0"/>
              <a:t>Each is a row linked to price data</a:t>
            </a:r>
          </a:p>
          <a:p>
            <a:r>
              <a:rPr lang="en-US" dirty="0" smtClean="0"/>
              <a:t>Apply the fork</a:t>
            </a:r>
          </a:p>
          <a:p>
            <a:pPr lvl="1"/>
            <a:r>
              <a:rPr lang="en-US" dirty="0" smtClean="0"/>
              <a:t>Now the user doesn’t even know this is </a:t>
            </a:r>
            <a:r>
              <a:rPr lang="en-US" dirty="0" err="1" smtClean="0"/>
              <a:t>occuring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Learning Item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886200" cy="4873752"/>
          </a:xfrm>
        </p:spPr>
        <p:txBody>
          <a:bodyPr/>
          <a:lstStyle/>
          <a:p>
            <a:r>
              <a:rPr lang="en-US" dirty="0" smtClean="0"/>
              <a:t>All live data is stored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Stored data is injected into resulting live data</a:t>
            </a:r>
          </a:p>
          <a:p>
            <a:endParaRPr lang="en-US" dirty="0" smtClean="0"/>
          </a:p>
          <a:p>
            <a:r>
              <a:rPr lang="en-US" dirty="0" smtClean="0"/>
              <a:t>All calculations based on both live and stored data</a:t>
            </a:r>
          </a:p>
          <a:p>
            <a:endParaRPr lang="en-US" dirty="0" smtClean="0"/>
          </a:p>
          <a:p>
            <a:r>
              <a:rPr lang="en-US" dirty="0" smtClean="0"/>
              <a:t>Able to ignore duplicates through unique IDs</a:t>
            </a:r>
            <a:endParaRPr lang="en-US" dirty="0"/>
          </a:p>
        </p:txBody>
      </p:sp>
      <p:pic>
        <p:nvPicPr>
          <p:cNvPr id="107522" name="Picture 2" descr="http://media-cache-ak0.pinimg.com/736x/15/dd/2e/15dd2ee1a64a602e7553bdbd64bba8f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362200"/>
            <a:ext cx="2857500" cy="2857500"/>
          </a:xfrm>
          <a:prstGeom prst="rect">
            <a:avLst/>
          </a:prstGeom>
          <a:noFill/>
        </p:spPr>
      </p:pic>
      <p:pic>
        <p:nvPicPr>
          <p:cNvPr id="107524" name="Picture 4" descr="http://upload.wikimedia.org/wikipedia/commons/4/48/EBay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752600"/>
            <a:ext cx="3162300" cy="13799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Future Thoughts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Trend Tracking</a:t>
            </a:r>
          </a:p>
          <a:p>
            <a:pPr lvl="1"/>
            <a:r>
              <a:rPr lang="en-US" dirty="0" smtClean="0"/>
              <a:t>By Title</a:t>
            </a:r>
          </a:p>
          <a:p>
            <a:pPr lvl="2"/>
            <a:r>
              <a:rPr lang="en-US" dirty="0" smtClean="0"/>
              <a:t>What titles really sell for the most money?</a:t>
            </a:r>
          </a:p>
          <a:p>
            <a:pPr lvl="2"/>
            <a:r>
              <a:rPr lang="en-US" dirty="0" smtClean="0"/>
              <a:t>Psychological Factor</a:t>
            </a:r>
          </a:p>
          <a:p>
            <a:pPr lvl="1"/>
            <a:r>
              <a:rPr lang="en-US" dirty="0" smtClean="0"/>
              <a:t>What Other Properties Have Greatly Changed The Price?</a:t>
            </a:r>
          </a:p>
          <a:p>
            <a:pPr lvl="2"/>
            <a:r>
              <a:rPr lang="en-US" dirty="0" smtClean="0"/>
              <a:t>Condition</a:t>
            </a:r>
          </a:p>
          <a:p>
            <a:pPr lvl="2"/>
            <a:r>
              <a:rPr lang="en-US" dirty="0" smtClean="0"/>
              <a:t>Seasons (Chainsaws, Snowboards, etc)</a:t>
            </a:r>
          </a:p>
          <a:p>
            <a:pPr lvl="1"/>
            <a:r>
              <a:rPr lang="en-US" dirty="0" smtClean="0"/>
              <a:t>Involves Analyzing Historical Data</a:t>
            </a:r>
          </a:p>
          <a:p>
            <a:pPr lvl="2"/>
            <a:r>
              <a:rPr lang="en-US" dirty="0" smtClean="0"/>
              <a:t>Could predict the best time of the year to sell</a:t>
            </a:r>
          </a:p>
          <a:p>
            <a:pPr lvl="2"/>
            <a:r>
              <a:rPr lang="en-US" dirty="0" smtClean="0"/>
              <a:t>Maybe even the best day of the year to sell</a:t>
            </a:r>
          </a:p>
          <a:p>
            <a:pPr lvl="1"/>
            <a:r>
              <a:rPr lang="en-US" dirty="0" smtClean="0"/>
              <a:t>Open Source Analyzes Like This Could Change Everything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Thoughts: MORE DATA</a:t>
            </a:r>
            <a:endParaRPr lang="en-US" dirty="0"/>
          </a:p>
        </p:txBody>
      </p:sp>
      <p:pic>
        <p:nvPicPr>
          <p:cNvPr id="114690" name="Picture 2" descr="http://brainmysteries.com/assets/2014/12/bra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819400"/>
            <a:ext cx="3676650" cy="3810000"/>
          </a:xfrm>
          <a:prstGeom prst="rect">
            <a:avLst/>
          </a:prstGeom>
          <a:noFill/>
        </p:spPr>
      </p:pic>
      <p:pic>
        <p:nvPicPr>
          <p:cNvPr id="5" name="Picture 4" descr="http://upload.wikimedia.org/wikipedia/commons/4/48/EBay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200400"/>
            <a:ext cx="3162300" cy="1379913"/>
          </a:xfrm>
          <a:prstGeom prst="rect">
            <a:avLst/>
          </a:prstGeom>
          <a:noFill/>
        </p:spPr>
      </p:pic>
      <p:pic>
        <p:nvPicPr>
          <p:cNvPr id="114692" name="Picture 4" descr="http://www.amlo.it/public/logo-amaz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1371600"/>
            <a:ext cx="1905000" cy="1905000"/>
          </a:xfrm>
          <a:prstGeom prst="rect">
            <a:avLst/>
          </a:prstGeom>
          <a:noFill/>
        </p:spPr>
      </p:pic>
      <p:pic>
        <p:nvPicPr>
          <p:cNvPr id="114694" name="Picture 6" descr="Googl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2209800"/>
            <a:ext cx="2381250" cy="84096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638800" y="3200400"/>
            <a:ext cx="266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affiliate marketing feeds</a:t>
            </a:r>
            <a:endParaRPr lang="en-US" sz="40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43000" y="4419600"/>
            <a:ext cx="1676400" cy="2286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57400" y="2590800"/>
            <a:ext cx="1143000" cy="9144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4991100" y="2933700"/>
            <a:ext cx="533400" cy="4572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5334001" y="5105400"/>
            <a:ext cx="1905000" cy="3810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Thoughts: UPC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 Source Project</a:t>
            </a:r>
          </a:p>
          <a:p>
            <a:pPr lvl="1"/>
            <a:r>
              <a:rPr lang="en-US" dirty="0" smtClean="0">
                <a:hlinkClick r:id="rId2"/>
              </a:rPr>
              <a:t>http://www.upcdatabase.com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Confirm items </a:t>
            </a:r>
            <a:r>
              <a:rPr lang="en-US" dirty="0" smtClean="0"/>
              <a:t>against recognized </a:t>
            </a:r>
            <a:r>
              <a:rPr lang="en-US" dirty="0" smtClean="0"/>
              <a:t>UPCs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Any Questions?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Introduction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                        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Limited historical data for optimal price validation</a:t>
            </a:r>
          </a:p>
          <a:p>
            <a:pPr lvl="1"/>
            <a:r>
              <a:rPr lang="en-US" dirty="0" smtClean="0"/>
              <a:t>Trending Price</a:t>
            </a:r>
          </a:p>
          <a:p>
            <a:pPr lvl="1"/>
            <a:r>
              <a:rPr lang="en-US" dirty="0" smtClean="0"/>
              <a:t>Not based on various item parameters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Advanced options for electronic devices</a:t>
            </a:r>
          </a:p>
          <a:p>
            <a:pPr lvl="1"/>
            <a:r>
              <a:rPr lang="en-US" dirty="0" err="1" smtClean="0"/>
              <a:t>iPads</a:t>
            </a:r>
            <a:endParaRPr lang="en-US" dirty="0" smtClean="0"/>
          </a:p>
          <a:p>
            <a:pPr lvl="1"/>
            <a:r>
              <a:rPr lang="en-US" dirty="0" err="1" smtClean="0"/>
              <a:t>iPhones</a:t>
            </a:r>
            <a:endParaRPr lang="en-US" dirty="0" smtClean="0"/>
          </a:p>
          <a:p>
            <a:pPr lvl="1"/>
            <a:r>
              <a:rPr lang="en-US" dirty="0" smtClean="0"/>
              <a:t>etc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2.bp.blogspot.com/-Jz7-POulQeY/T7VYg6MuM7I/AAAAAAAAAPY/rxQZ26ZbTcI/s1600/ebay_logo+%282%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19099"/>
            <a:ext cx="2473327" cy="10287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60960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                        Solution 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 descr="http://2.bp.blogspot.com/-Jz7-POulQeY/T7VYg6MuM7I/AAAAAAAAAPY/rxQZ26ZbTcI/s1600/ebay_logo+%282%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19099"/>
            <a:ext cx="2473327" cy="102870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2438400"/>
            <a:ext cx="9144000" cy="685800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124200"/>
            <a:ext cx="9144000" cy="609600"/>
          </a:xfrm>
          <a:prstGeom prst="rect">
            <a:avLst/>
          </a:prstGeom>
          <a:solidFill>
            <a:srgbClr val="1E2496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733800"/>
            <a:ext cx="9144000" cy="609600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4343400"/>
            <a:ext cx="9144000" cy="609600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593848"/>
            <a:ext cx="7467600" cy="41117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 smtClean="0"/>
              <a:t>Combine local and live eBay data by comparing item properties and outputting them in aesthetically pleasing graphical user interface. 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Technologies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CodeIgniter</a:t>
            </a:r>
            <a:endParaRPr lang="en-US" dirty="0" smtClean="0"/>
          </a:p>
          <a:p>
            <a:pPr lvl="1"/>
            <a:r>
              <a:rPr lang="en-US" dirty="0" smtClean="0"/>
              <a:t>PHP Framework</a:t>
            </a:r>
          </a:p>
          <a:p>
            <a:pPr lvl="1"/>
            <a:r>
              <a:rPr lang="en-US" dirty="0" smtClean="0"/>
              <a:t>Provides MVC Code Structure</a:t>
            </a:r>
          </a:p>
          <a:p>
            <a:pPr lvl="1"/>
            <a:r>
              <a:rPr lang="en-US" dirty="0" smtClean="0"/>
              <a:t>Provides simple adapters (database, session, etc)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JavaScript Framework</a:t>
            </a:r>
          </a:p>
          <a:p>
            <a:pPr lvl="1"/>
            <a:r>
              <a:rPr lang="en-US" dirty="0" smtClean="0"/>
              <a:t>Just makes life easier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Bootstrap</a:t>
            </a:r>
          </a:p>
          <a:p>
            <a:pPr lvl="1"/>
            <a:r>
              <a:rPr lang="en-US" dirty="0" smtClean="0"/>
              <a:t>Just the CSS</a:t>
            </a:r>
          </a:p>
          <a:p>
            <a:pPr lvl="1"/>
            <a:r>
              <a:rPr lang="en-US" dirty="0" smtClean="0"/>
              <a:t>Rapid Styling</a:t>
            </a:r>
          </a:p>
        </p:txBody>
      </p:sp>
      <p:pic>
        <p:nvPicPr>
          <p:cNvPr id="102402" name="Picture 2" descr="http://ianluckraft.co.uk/wp-content/uploads/2010/12/codeigni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914400"/>
            <a:ext cx="1304925" cy="1800225"/>
          </a:xfrm>
          <a:prstGeom prst="rect">
            <a:avLst/>
          </a:prstGeom>
          <a:noFill/>
        </p:spPr>
      </p:pic>
      <p:pic>
        <p:nvPicPr>
          <p:cNvPr id="102404" name="Picture 4" descr="http://mentormate.com/wp-content/uploads/2011/07/jQuer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3657600"/>
            <a:ext cx="4003378" cy="91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                          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Part Of The eBay Developers Program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RESTful</a:t>
            </a:r>
            <a:r>
              <a:rPr lang="en-US" dirty="0" smtClean="0"/>
              <a:t> API Design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Uses URL Endpoints</a:t>
            </a:r>
          </a:p>
          <a:p>
            <a:pPr lvl="1"/>
            <a:r>
              <a:rPr lang="en-US" dirty="0" smtClean="0"/>
              <a:t>Supplies XML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Supplies live item data</a:t>
            </a:r>
          </a:p>
          <a:p>
            <a:endParaRPr lang="en-US" dirty="0"/>
          </a:p>
        </p:txBody>
      </p:sp>
      <p:pic>
        <p:nvPicPr>
          <p:cNvPr id="4" name="Picture 2" descr="http://2.bp.blogspot.com/-Jz7-POulQeY/T7VYg6MuM7I/AAAAAAAAAPY/rxQZ26ZbTcI/s1600/ebay_logo+%282%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19099"/>
            <a:ext cx="2473327" cy="10287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9770" y="0"/>
            <a:ext cx="743117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3"/>
          <a:srcRect l="5684"/>
          <a:stretch>
            <a:fillRect/>
          </a:stretch>
        </p:blipFill>
        <p:spPr bwMode="auto">
          <a:xfrm>
            <a:off x="4343400" y="0"/>
            <a:ext cx="5057775" cy="811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85800"/>
            <a:ext cx="7467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The              output</a:t>
            </a:r>
            <a:endParaRPr lang="en-US" sz="6000" dirty="0"/>
          </a:p>
        </p:txBody>
      </p:sp>
      <p:pic>
        <p:nvPicPr>
          <p:cNvPr id="6" name="Picture 2" descr="http://2.bp.blogspot.com/-Jz7-POulQeY/T7VYg6MuM7I/AAAAAAAAAPY/rxQZ26ZbTcI/s1600/ebay_logo+%282%2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762000"/>
            <a:ext cx="2473327" cy="102870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362200" y="41148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Simple Right?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5 Libraries</a:t>
            </a:r>
          </a:p>
          <a:p>
            <a:pPr lvl="1"/>
            <a:r>
              <a:rPr lang="en-US" dirty="0" smtClean="0"/>
              <a:t>Fork</a:t>
            </a:r>
          </a:p>
          <a:p>
            <a:pPr lvl="1"/>
            <a:r>
              <a:rPr lang="en-US" dirty="0" smtClean="0"/>
              <a:t>Linker</a:t>
            </a:r>
          </a:p>
          <a:p>
            <a:pPr lvl="1"/>
            <a:r>
              <a:rPr lang="en-US" dirty="0" smtClean="0"/>
              <a:t>Parser</a:t>
            </a:r>
          </a:p>
          <a:p>
            <a:pPr lvl="1"/>
            <a:r>
              <a:rPr lang="en-US" dirty="0" smtClean="0"/>
              <a:t>Query Builder</a:t>
            </a:r>
          </a:p>
          <a:p>
            <a:pPr lvl="1"/>
            <a:r>
              <a:rPr lang="en-US" dirty="0" smtClean="0"/>
              <a:t>Store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Modular design</a:t>
            </a:r>
          </a:p>
          <a:p>
            <a:pPr lvl="1"/>
            <a:r>
              <a:rPr lang="en-US" dirty="0" smtClean="0"/>
              <a:t>Data Collection</a:t>
            </a:r>
          </a:p>
          <a:p>
            <a:pPr lvl="1"/>
            <a:r>
              <a:rPr lang="en-US" dirty="0" smtClean="0"/>
              <a:t>Data Parsing</a:t>
            </a:r>
          </a:p>
          <a:p>
            <a:pPr lvl="1"/>
            <a:r>
              <a:rPr lang="en-US" dirty="0" smtClean="0"/>
              <a:t>Data Storage</a:t>
            </a:r>
            <a:endParaRPr lang="en-US" dirty="0"/>
          </a:p>
        </p:txBody>
      </p:sp>
      <p:pic>
        <p:nvPicPr>
          <p:cNvPr id="113666" name="Picture 2" descr="http://ethosworld.com/library/library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905000"/>
            <a:ext cx="3842654" cy="33813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A4C88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9847</TotalTime>
  <Words>833</Words>
  <Application>Microsoft Office PowerPoint</Application>
  <PresentationFormat>On-screen Show (4:3)</PresentationFormat>
  <Paragraphs>221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Oriel</vt:lpstr>
      <vt:lpstr>Pricing Tool Assistant</vt:lpstr>
      <vt:lpstr>About The Developer/Project</vt:lpstr>
      <vt:lpstr>Introduction</vt:lpstr>
      <vt:lpstr>The                         Problem </vt:lpstr>
      <vt:lpstr>Slide 5</vt:lpstr>
      <vt:lpstr>Required Technologies </vt:lpstr>
      <vt:lpstr>The                            API</vt:lpstr>
      <vt:lpstr>The              output</vt:lpstr>
      <vt:lpstr>Custom Libraries</vt:lpstr>
      <vt:lpstr>One Database To Store Them All</vt:lpstr>
      <vt:lpstr>Data Processing</vt:lpstr>
      <vt:lpstr>Slide 12</vt:lpstr>
      <vt:lpstr>Query Builder</vt:lpstr>
      <vt:lpstr>Fork? Is it Lunchtime Yet?</vt:lpstr>
      <vt:lpstr>Fork – Parallel Processing</vt:lpstr>
      <vt:lpstr>Fork – Background Processing</vt:lpstr>
      <vt:lpstr>Parser – The Power House </vt:lpstr>
      <vt:lpstr>Title Matching Algorithm</vt:lpstr>
      <vt:lpstr>Title Matching Example</vt:lpstr>
      <vt:lpstr>Title Matching Example Cont.</vt:lpstr>
      <vt:lpstr>Data Storage</vt:lpstr>
      <vt:lpstr>When Do We Store Data?</vt:lpstr>
      <vt:lpstr>Tag Storage</vt:lpstr>
      <vt:lpstr>Self Learning Item Data</vt:lpstr>
      <vt:lpstr>Future Thoughts</vt:lpstr>
      <vt:lpstr>Future Thoughts</vt:lpstr>
      <vt:lpstr>Future Thoughts: MORE DATA</vt:lpstr>
      <vt:lpstr>Future Thoughts: UPC Validation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Kevin Kern</dc:creator>
  <cp:lastModifiedBy>Kevin Kern</cp:lastModifiedBy>
  <cp:revision>225</cp:revision>
  <dcterms:created xsi:type="dcterms:W3CDTF">2015-04-20T17:34:52Z</dcterms:created>
  <dcterms:modified xsi:type="dcterms:W3CDTF">2015-04-27T13:42:15Z</dcterms:modified>
</cp:coreProperties>
</file>