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9" r:id="rId2"/>
    <p:sldId id="263" r:id="rId3"/>
    <p:sldId id="261" r:id="rId4"/>
    <p:sldId id="264" r:id="rId5"/>
    <p:sldId id="265" r:id="rId6"/>
    <p:sldId id="266" r:id="rId7"/>
    <p:sldId id="267" r:id="rId8"/>
    <p:sldId id="271" r:id="rId9"/>
    <p:sldId id="269"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110453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39463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3943595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40686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2185595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194622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166963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272377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318690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59996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12802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208357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213123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269825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401238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341584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6A030-9573-4ACE-BF1C-69D79428B5A5}" type="datetimeFigureOut">
              <a:rPr lang="en-IN" smtClean="0"/>
              <a:pPr/>
              <a:t>18-05-2022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40931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C6A030-9573-4ACE-BF1C-69D79428B5A5}" type="datetimeFigureOut">
              <a:rPr lang="en-IN" smtClean="0"/>
              <a:pPr/>
              <a:t>18-05-2022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D6C647-0911-444E-AF0D-1BA4AE99EDDB}" type="slidenum">
              <a:rPr lang="en-IN" smtClean="0"/>
              <a:pPr/>
              <a:t>‹#›</a:t>
            </a:fld>
            <a:endParaRPr lang="en-IN" dirty="0"/>
          </a:p>
        </p:txBody>
      </p:sp>
    </p:spTree>
    <p:extLst>
      <p:ext uri="{BB962C8B-B14F-4D97-AF65-F5344CB8AC3E}">
        <p14:creationId xmlns:p14="http://schemas.microsoft.com/office/powerpoint/2010/main" val="89253390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iki.dtonline.org/index.php/Hnefetafi_Game"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dharma_for_one/3235061625"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kevin141997/DAB-103"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public.tableau.com/views/GamingData-Proj103/PlayStyle?:language=en-US&amp;publish=yes&amp;:display_count=n&amp;:origin=viz_shar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ivyansh22/online-gaming-anxiety-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extLst>
              <a:ext uri="{837473B0-CC2E-450A-ABE3-18F120FF3D39}">
                <a1611:picAttrSrcUrl xmlns:a1611="http://schemas.microsoft.com/office/drawing/2016/11/main" r:id="rId3"/>
              </a:ext>
            </a:extLst>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FD8BA-509F-4EED-A097-892AA3535964}"/>
              </a:ext>
            </a:extLst>
          </p:cNvPr>
          <p:cNvSpPr>
            <a:spLocks noGrp="1"/>
          </p:cNvSpPr>
          <p:nvPr>
            <p:ph idx="4294967295"/>
          </p:nvPr>
        </p:nvSpPr>
        <p:spPr>
          <a:xfrm>
            <a:off x="0" y="466725"/>
            <a:ext cx="11315700" cy="2076450"/>
          </a:xfrm>
          <a:noFill/>
        </p:spPr>
        <p:txBody>
          <a:bodyPr>
            <a:normAutofit/>
          </a:bodyPr>
          <a:lstStyle/>
          <a:p>
            <a:pPr>
              <a:buNone/>
            </a:pPr>
            <a:r>
              <a:rPr lang="en-US" sz="4000" dirty="0">
                <a:solidFill>
                  <a:schemeClr val="bg2">
                    <a:lumMod val="10000"/>
                  </a:schemeClr>
                </a:solidFill>
              </a:rPr>
              <a:t>DATA SET | </a:t>
            </a:r>
            <a:r>
              <a:rPr lang="en-US" sz="3200" dirty="0">
                <a:solidFill>
                  <a:schemeClr val="bg2">
                    <a:lumMod val="10000"/>
                  </a:schemeClr>
                </a:solidFill>
              </a:rPr>
              <a:t>Online Gaming Anxiety Data</a:t>
            </a:r>
          </a:p>
          <a:p>
            <a:pPr marL="0" indent="0">
              <a:buNone/>
            </a:pPr>
            <a:r>
              <a:rPr lang="en-US" sz="1800" dirty="0">
                <a:solidFill>
                  <a:schemeClr val="bg2">
                    <a:lumMod val="10000"/>
                  </a:schemeClr>
                </a:solidFill>
              </a:rPr>
              <a:t>                                             </a:t>
            </a:r>
            <a:r>
              <a:rPr lang="en-US" sz="2000" dirty="0">
                <a:solidFill>
                  <a:schemeClr val="bg2">
                    <a:lumMod val="10000"/>
                  </a:schemeClr>
                </a:solidFill>
              </a:rPr>
              <a:t>Gaming and its association with anxiety, life satisfaction</a:t>
            </a:r>
          </a:p>
          <a:p>
            <a:pPr marL="0" indent="0">
              <a:buNone/>
            </a:pPr>
            <a:r>
              <a:rPr lang="en-US" sz="2000" dirty="0">
                <a:solidFill>
                  <a:schemeClr val="bg2">
                    <a:lumMod val="10000"/>
                  </a:schemeClr>
                </a:solidFill>
              </a:rPr>
              <a:t>                                          and social phobia</a:t>
            </a:r>
          </a:p>
        </p:txBody>
      </p:sp>
    </p:spTree>
    <p:extLst>
      <p:ext uri="{BB962C8B-B14F-4D97-AF65-F5344CB8AC3E}">
        <p14:creationId xmlns:p14="http://schemas.microsoft.com/office/powerpoint/2010/main" val="425235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432" y="257908"/>
            <a:ext cx="9788768" cy="6365630"/>
          </a:xfrm>
        </p:spPr>
        <p:txBody>
          <a:bodyPr/>
          <a:lstStyle/>
          <a:p>
            <a:pPr marL="0" indent="0">
              <a:buNone/>
            </a:pPr>
            <a:r>
              <a:rPr lang="en-US" b="1" dirty="0"/>
              <a:t>	Generalized Anxiety Disorder – (GAD)</a:t>
            </a:r>
            <a:endParaRPr lang="en-US" dirty="0"/>
          </a:p>
          <a:p>
            <a:r>
              <a:rPr lang="en-US" dirty="0"/>
              <a:t>The </a:t>
            </a:r>
            <a:r>
              <a:rPr lang="en-US" b="1" dirty="0"/>
              <a:t>GAD (Generalized Anxiety Disorder) </a:t>
            </a:r>
            <a:r>
              <a:rPr lang="en-US" dirty="0"/>
              <a:t>variable or column was used to measure generalized anxiety.</a:t>
            </a:r>
          </a:p>
          <a:p>
            <a:r>
              <a:rPr lang="en-US" dirty="0"/>
              <a:t>The scale is comprised of seven questions which are designed to assess a participant’s health status.</a:t>
            </a:r>
          </a:p>
          <a:p>
            <a:r>
              <a:rPr lang="en-US" dirty="0"/>
              <a:t>Seven questions were described in the dataset as </a:t>
            </a:r>
            <a:r>
              <a:rPr lang="en-US" b="1" dirty="0"/>
              <a:t>GAD1, GAD2, GAD3, GAD4, GAD5, GAD6, </a:t>
            </a:r>
            <a:r>
              <a:rPr lang="en-US" dirty="0"/>
              <a:t>and</a:t>
            </a:r>
            <a:r>
              <a:rPr lang="en-US" b="1" dirty="0"/>
              <a:t> GAD7</a:t>
            </a:r>
            <a:r>
              <a:rPr lang="en-US" dirty="0"/>
              <a:t> columns. In this, seven questions there total 4 options to choose.</a:t>
            </a:r>
          </a:p>
          <a:p>
            <a:pPr>
              <a:buNone/>
            </a:pPr>
            <a:endParaRPr lang="en-US" dirty="0"/>
          </a:p>
        </p:txBody>
      </p:sp>
      <p:pic>
        <p:nvPicPr>
          <p:cNvPr id="4" name="Picture 3" descr="GAD.PNG"/>
          <p:cNvPicPr>
            <a:picLocks noChangeAspect="1"/>
          </p:cNvPicPr>
          <p:nvPr/>
        </p:nvPicPr>
        <p:blipFill>
          <a:blip r:embed="rId2"/>
          <a:stretch>
            <a:fillRect/>
          </a:stretch>
        </p:blipFill>
        <p:spPr>
          <a:xfrm>
            <a:off x="4048369" y="3050971"/>
            <a:ext cx="4385488" cy="35256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7" y="175846"/>
            <a:ext cx="10034953" cy="6529754"/>
          </a:xfrm>
        </p:spPr>
        <p:txBody>
          <a:bodyPr>
            <a:normAutofit fontScale="92500" lnSpcReduction="20000"/>
          </a:bodyPr>
          <a:lstStyle/>
          <a:p>
            <a:r>
              <a:rPr lang="en-US" dirty="0"/>
              <a:t>The </a:t>
            </a:r>
            <a:r>
              <a:rPr lang="en-US" b="1" dirty="0"/>
              <a:t>GAD_T</a:t>
            </a:r>
            <a:r>
              <a:rPr lang="en-US" dirty="0"/>
              <a:t> column represents the summed up scores of individual questions-answers up to a score of 0 (no anxiety) to 21 (severe anxiety). And the overall scores of 5, 10 and 15 represent cut-off scores for mild, moderate and severe anxiety disorder.</a:t>
            </a:r>
          </a:p>
          <a:p>
            <a:r>
              <a:rPr lang="en-US" dirty="0"/>
              <a:t>For, the </a:t>
            </a:r>
            <a:r>
              <a:rPr lang="en-US" b="1" dirty="0"/>
              <a:t>GADE </a:t>
            </a:r>
            <a:r>
              <a:rPr lang="en-US" dirty="0"/>
              <a:t>column following question was asked in the survey.</a:t>
            </a:r>
          </a:p>
          <a:p>
            <a:endParaRPr lang="en-US" dirty="0"/>
          </a:p>
          <a:p>
            <a:endParaRPr lang="en-US" dirty="0"/>
          </a:p>
          <a:p>
            <a:endParaRPr lang="en-US" dirty="0"/>
          </a:p>
          <a:p>
            <a:endParaRPr lang="en-US" dirty="0"/>
          </a:p>
          <a:p>
            <a:endParaRPr lang="en-US" dirty="0"/>
          </a:p>
          <a:p>
            <a:pPr>
              <a:buNone/>
            </a:pPr>
            <a:endParaRPr lang="en-US" dirty="0"/>
          </a:p>
          <a:p>
            <a:endParaRPr lang="en-US" dirty="0"/>
          </a:p>
          <a:p>
            <a:endParaRPr lang="en-US" dirty="0"/>
          </a:p>
          <a:p>
            <a:endParaRPr lang="en-US" dirty="0"/>
          </a:p>
          <a:p>
            <a:pPr marL="0" indent="0">
              <a:buNone/>
            </a:pPr>
            <a:r>
              <a:rPr lang="en-US" b="1" dirty="0"/>
              <a:t>	Satisfaction with Life – (SWL)</a:t>
            </a:r>
            <a:endParaRPr lang="en-US" dirty="0"/>
          </a:p>
          <a:p>
            <a:r>
              <a:rPr lang="en-US" dirty="0"/>
              <a:t>The </a:t>
            </a:r>
            <a:r>
              <a:rPr lang="en-US" b="1" dirty="0"/>
              <a:t>SWL (The Satisfaction with Life) </a:t>
            </a:r>
            <a:r>
              <a:rPr lang="en-US" dirty="0"/>
              <a:t>variable or column was used to measure life satisfaction.</a:t>
            </a:r>
          </a:p>
          <a:p>
            <a:r>
              <a:rPr lang="en-US" dirty="0"/>
              <a:t>Participants responded on the 5-questions scale of 7 options indicating their degree of agreement from “strongly disagree” to “strongly agree”.</a:t>
            </a:r>
          </a:p>
          <a:p>
            <a:pPr>
              <a:buNone/>
            </a:pPr>
            <a:endParaRPr lang="en-US" dirty="0"/>
          </a:p>
          <a:p>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4" name="Picture 3" descr="GADE.PNG"/>
          <p:cNvPicPr>
            <a:picLocks noChangeAspect="1"/>
          </p:cNvPicPr>
          <p:nvPr/>
        </p:nvPicPr>
        <p:blipFill>
          <a:blip r:embed="rId2"/>
          <a:stretch>
            <a:fillRect/>
          </a:stretch>
        </p:blipFill>
        <p:spPr>
          <a:xfrm>
            <a:off x="777364" y="2040003"/>
            <a:ext cx="6087026" cy="27781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4" y="164124"/>
            <a:ext cx="9964614" cy="6435968"/>
          </a:xfrm>
        </p:spPr>
        <p:txBody>
          <a:bodyPr>
            <a:normAutofit lnSpcReduction="10000"/>
          </a:bodyPr>
          <a:lstStyle/>
          <a:p>
            <a:r>
              <a:rPr lang="en-US" dirty="0"/>
              <a:t>Five questions were described in the dataset as </a:t>
            </a:r>
            <a:r>
              <a:rPr lang="en-US" b="1" dirty="0"/>
              <a:t>SWL1, SWL2, SWL3, SWL4, and SWL5 </a:t>
            </a:r>
            <a:r>
              <a:rPr lang="en-US" dirty="0"/>
              <a:t>columns.</a:t>
            </a:r>
          </a:p>
          <a:p>
            <a:r>
              <a:rPr lang="en-US" dirty="0"/>
              <a:t>Following questions were asked in the </a:t>
            </a:r>
            <a:r>
              <a:rPr lang="en-US" b="1" dirty="0"/>
              <a:t>SWL (The Satisfaction with Life) </a:t>
            </a:r>
            <a:r>
              <a:rPr lang="en-US" dirty="0"/>
              <a:t>module</a:t>
            </a:r>
            <a:r>
              <a:rPr lang="en-US" b="1" dirty="0"/>
              <a:t>.</a:t>
            </a:r>
          </a:p>
          <a:p>
            <a:pPr>
              <a:buNone/>
            </a:pPr>
            <a:endParaRPr lang="en-US" b="1" dirty="0"/>
          </a:p>
          <a:p>
            <a:endParaRPr lang="en-US" b="1" dirty="0"/>
          </a:p>
          <a:p>
            <a:endParaRPr lang="en-US" b="1" dirty="0"/>
          </a:p>
          <a:p>
            <a:endParaRPr lang="en-US" b="1" dirty="0"/>
          </a:p>
          <a:p>
            <a:pPr>
              <a:buNone/>
            </a:pPr>
            <a:endParaRPr lang="en-US" b="1" dirty="0"/>
          </a:p>
          <a:p>
            <a:endParaRPr lang="en-US" b="1" dirty="0"/>
          </a:p>
          <a:p>
            <a:endParaRPr lang="en-US" b="1" dirty="0"/>
          </a:p>
          <a:p>
            <a:endParaRPr lang="en-US" b="1" dirty="0"/>
          </a:p>
          <a:p>
            <a:endParaRPr lang="en-US" b="1" dirty="0"/>
          </a:p>
          <a:p>
            <a:endParaRPr lang="en-US" b="1" dirty="0"/>
          </a:p>
          <a:p>
            <a:pPr>
              <a:buNone/>
            </a:pPr>
            <a:endParaRPr lang="en-US" b="1" dirty="0"/>
          </a:p>
          <a:p>
            <a:pPr>
              <a:buNone/>
            </a:pPr>
            <a:r>
              <a:rPr lang="en-US" dirty="0"/>
              <a:t>  </a:t>
            </a:r>
          </a:p>
        </p:txBody>
      </p:sp>
      <p:pic>
        <p:nvPicPr>
          <p:cNvPr id="4" name="Picture 3" descr="SWL.PNG"/>
          <p:cNvPicPr>
            <a:picLocks noChangeAspect="1"/>
          </p:cNvPicPr>
          <p:nvPr/>
        </p:nvPicPr>
        <p:blipFill>
          <a:blip r:embed="rId2"/>
          <a:stretch>
            <a:fillRect/>
          </a:stretch>
        </p:blipFill>
        <p:spPr>
          <a:xfrm>
            <a:off x="2768600" y="1617133"/>
            <a:ext cx="6094046" cy="42248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6" y="152400"/>
            <a:ext cx="10070122" cy="6494585"/>
          </a:xfrm>
        </p:spPr>
        <p:txBody>
          <a:bodyPr>
            <a:normAutofit lnSpcReduction="10000"/>
          </a:bodyPr>
          <a:lstStyle/>
          <a:p>
            <a:r>
              <a:rPr lang="en-US" dirty="0"/>
              <a:t>This scale was designed to investigate subjective experience of well-being without respect to specific life domains such as health or employment status.</a:t>
            </a:r>
          </a:p>
          <a:p>
            <a:r>
              <a:rPr lang="en-US" dirty="0"/>
              <a:t>The </a:t>
            </a:r>
            <a:r>
              <a:rPr lang="en-US" b="1" dirty="0"/>
              <a:t>SWL_T</a:t>
            </a:r>
            <a:r>
              <a:rPr lang="en-US" dirty="0"/>
              <a:t> column represents the summed-up scores of individual questions-answers which were asked in </a:t>
            </a:r>
            <a:r>
              <a:rPr lang="en-US" b="1" dirty="0"/>
              <a:t>SWL (The Satisfaction with Life) </a:t>
            </a:r>
            <a:r>
              <a:rPr lang="en-US" dirty="0"/>
              <a:t>module</a:t>
            </a:r>
            <a:r>
              <a:rPr lang="en-US" b="1" dirty="0"/>
              <a:t>.</a:t>
            </a:r>
            <a:endParaRPr lang="en-US" dirty="0"/>
          </a:p>
          <a:p>
            <a:pPr marL="0" indent="0">
              <a:buNone/>
            </a:pPr>
            <a:r>
              <a:rPr lang="en-US" dirty="0"/>
              <a:t>    </a:t>
            </a:r>
          </a:p>
          <a:p>
            <a:pPr marL="0" indent="0">
              <a:buNone/>
            </a:pPr>
            <a:r>
              <a:rPr lang="en-IN" b="1" i="0" dirty="0">
                <a:effectLst/>
                <a:latin typeface="Noto Serif"/>
              </a:rPr>
              <a:t>Social Phobia Inventory - (SPIN)</a:t>
            </a:r>
          </a:p>
          <a:p>
            <a:r>
              <a:rPr lang="en-US" dirty="0"/>
              <a:t>The Social Phobia Inventory (SPIN) is a 17-item questionnaire for screening and measuring severity of Social Anxiety Disorder</a:t>
            </a:r>
            <a:r>
              <a:rPr lang="en-IN" dirty="0"/>
              <a:t>.</a:t>
            </a:r>
          </a:p>
          <a:p>
            <a:r>
              <a:rPr lang="en-US" dirty="0"/>
              <a:t>Social Phobia Inventory (SPIN) was developed. SPIN assess different aspects related to Social phobia – fear, avoidance, and physiologic symptoms.</a:t>
            </a:r>
          </a:p>
          <a:p>
            <a:r>
              <a:rPr lang="en-US" dirty="0"/>
              <a:t>It is suitable for adult population (18+). Main application is for measuring change following pharmacological treatment.</a:t>
            </a:r>
          </a:p>
          <a:p>
            <a:pPr fontAlgn="base"/>
            <a:r>
              <a:rPr lang="en-US" dirty="0"/>
              <a:t>Example items:</a:t>
            </a:r>
          </a:p>
          <a:p>
            <a:pPr marL="742950" lvl="2" indent="-342900" fontAlgn="base">
              <a:buFont typeface="Wingdings" panose="05000000000000000000" pitchFamily="2" charset="2"/>
              <a:buChar char="v"/>
            </a:pPr>
            <a:r>
              <a:rPr lang="en-US" sz="1800" dirty="0"/>
              <a:t>I am afraid of people in authority</a:t>
            </a:r>
          </a:p>
          <a:p>
            <a:pPr marL="742950" lvl="2" indent="-342900" fontAlgn="base">
              <a:buFont typeface="Wingdings" panose="05000000000000000000" pitchFamily="2" charset="2"/>
              <a:buChar char="v"/>
            </a:pPr>
            <a:r>
              <a:rPr lang="en-US" sz="1800" dirty="0"/>
              <a:t>I am bothered by blushing in front of people</a:t>
            </a:r>
          </a:p>
          <a:p>
            <a:pPr marL="742950" lvl="2" indent="-342900" fontAlgn="base">
              <a:buFont typeface="Wingdings" panose="05000000000000000000" pitchFamily="2" charset="2"/>
              <a:buChar char="v"/>
            </a:pPr>
            <a:r>
              <a:rPr lang="en-US" sz="1800" dirty="0"/>
              <a:t>Parties and social events scare me</a:t>
            </a:r>
          </a:p>
          <a:p>
            <a:pPr marL="342900" lvl="2" indent="-342900" fontAlgn="base"/>
            <a:r>
              <a:rPr lang="en-US" sz="2000" dirty="0"/>
              <a:t>Reference link: https://www.psychtools.info/spin/</a:t>
            </a:r>
          </a:p>
          <a:p>
            <a:endParaRPr lang="en-IN"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326" y="159641"/>
            <a:ext cx="9404723" cy="1400530"/>
          </a:xfrm>
        </p:spPr>
        <p:txBody>
          <a:bodyPr/>
          <a:lstStyle/>
          <a:p>
            <a:r>
              <a:rPr lang="en-US" b="1" dirty="0">
                <a:solidFill>
                  <a:schemeClr val="accent2">
                    <a:lumMod val="75000"/>
                  </a:schemeClr>
                </a:solidFill>
              </a:rPr>
              <a:t>Exploratory Data Analysis </a:t>
            </a:r>
          </a:p>
        </p:txBody>
      </p:sp>
      <p:sp>
        <p:nvSpPr>
          <p:cNvPr id="3" name="Content Placeholder 2"/>
          <p:cNvSpPr>
            <a:spLocks noGrp="1"/>
          </p:cNvSpPr>
          <p:nvPr>
            <p:ph idx="1"/>
          </p:nvPr>
        </p:nvSpPr>
        <p:spPr>
          <a:xfrm>
            <a:off x="304800" y="1500554"/>
            <a:ext cx="11301046" cy="5052646"/>
          </a:xfrm>
        </p:spPr>
        <p:txBody>
          <a:bodyPr/>
          <a:lstStyle/>
          <a:p>
            <a:r>
              <a:rPr lang="en-US" dirty="0"/>
              <a:t>From the whole dataset we’ve separate the total 12 columns in which this analysis will be mainly focused on and assigned to the dataset called </a:t>
            </a:r>
            <a:r>
              <a:rPr lang="en-US" b="1" dirty="0"/>
              <a:t>“data1”.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12 columns are: “</a:t>
            </a:r>
            <a:r>
              <a:rPr lang="en-US" b="1" dirty="0"/>
              <a:t>Platform</a:t>
            </a:r>
            <a:r>
              <a:rPr lang="en-US" dirty="0"/>
              <a:t>”,  “</a:t>
            </a:r>
            <a:r>
              <a:rPr lang="en-US" b="1" dirty="0"/>
              <a:t>Hours</a:t>
            </a:r>
            <a:r>
              <a:rPr lang="en-US" dirty="0"/>
              <a:t>”, “</a:t>
            </a:r>
            <a:r>
              <a:rPr lang="en-US" b="1" dirty="0"/>
              <a:t>Game</a:t>
            </a:r>
            <a:r>
              <a:rPr lang="en-US" dirty="0"/>
              <a:t>”, “</a:t>
            </a:r>
            <a:r>
              <a:rPr lang="en-US" b="1" dirty="0"/>
              <a:t>Age</a:t>
            </a:r>
            <a:r>
              <a:rPr lang="en-US" dirty="0"/>
              <a:t>”, “</a:t>
            </a:r>
            <a:r>
              <a:rPr lang="en-US" b="1" dirty="0"/>
              <a:t>Gender</a:t>
            </a:r>
            <a:r>
              <a:rPr lang="en-US" dirty="0"/>
              <a:t>”, “</a:t>
            </a:r>
            <a:r>
              <a:rPr lang="en-US" b="1" dirty="0"/>
              <a:t>Degree</a:t>
            </a:r>
            <a:r>
              <a:rPr lang="en-US" dirty="0"/>
              <a:t>”, “</a:t>
            </a:r>
            <a:r>
              <a:rPr lang="en-US" b="1" dirty="0"/>
              <a:t>Work</a:t>
            </a:r>
            <a:r>
              <a:rPr lang="en-US" dirty="0"/>
              <a:t>”, “</a:t>
            </a:r>
            <a:r>
              <a:rPr lang="en-US" b="1" dirty="0"/>
              <a:t>GAD_T</a:t>
            </a:r>
            <a:r>
              <a:rPr lang="en-US" dirty="0"/>
              <a:t>”, “</a:t>
            </a:r>
            <a:r>
              <a:rPr lang="en-US" b="1" dirty="0"/>
              <a:t>SWL_T</a:t>
            </a:r>
            <a:r>
              <a:rPr lang="en-US" dirty="0"/>
              <a:t>”, “</a:t>
            </a:r>
            <a:r>
              <a:rPr lang="en-US" b="1" dirty="0"/>
              <a:t>SPIN_T</a:t>
            </a:r>
            <a:r>
              <a:rPr lang="en-US" dirty="0"/>
              <a:t>”, “</a:t>
            </a:r>
            <a:r>
              <a:rPr lang="en-US" b="1" dirty="0"/>
              <a:t>Residence</a:t>
            </a:r>
            <a:r>
              <a:rPr lang="en-US" dirty="0"/>
              <a:t>”, ”</a:t>
            </a:r>
            <a:r>
              <a:rPr lang="en-US" b="1" dirty="0"/>
              <a:t>Playstyle“</a:t>
            </a:r>
            <a:r>
              <a:rPr lang="en-US" dirty="0"/>
              <a:t> </a:t>
            </a:r>
            <a:r>
              <a:rPr lang="en-US" b="1" dirty="0"/>
              <a:t>.</a:t>
            </a:r>
          </a:p>
        </p:txBody>
      </p:sp>
      <p:pic>
        <p:nvPicPr>
          <p:cNvPr id="7" name="Picture 6" descr="1.PNG"/>
          <p:cNvPicPr>
            <a:picLocks noChangeAspect="1"/>
          </p:cNvPicPr>
          <p:nvPr/>
        </p:nvPicPr>
        <p:blipFill>
          <a:blip r:embed="rId2"/>
          <a:stretch>
            <a:fillRect/>
          </a:stretch>
        </p:blipFill>
        <p:spPr>
          <a:xfrm>
            <a:off x="802382" y="2261591"/>
            <a:ext cx="9297698" cy="3296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9" y="140677"/>
            <a:ext cx="10081846" cy="6459415"/>
          </a:xfrm>
        </p:spPr>
        <p:txBody>
          <a:bodyPr/>
          <a:lstStyle/>
          <a:p>
            <a:r>
              <a:rPr lang="en-US" b="1" dirty="0"/>
              <a:t>Visualizations of some individual variables to understand them better:</a:t>
            </a:r>
          </a:p>
          <a:p>
            <a:pPr marL="457200" indent="-457200">
              <a:buFont typeface="+mj-lt"/>
              <a:buAutoNum type="arabicPeriod"/>
            </a:pPr>
            <a:r>
              <a:rPr lang="en-US" b="1" dirty="0"/>
              <a:t>'Age' </a:t>
            </a:r>
            <a:r>
              <a:rPr lang="en-US" dirty="0"/>
              <a:t>Variable</a:t>
            </a:r>
            <a:r>
              <a:rPr lang="en-US" b="1" dirty="0"/>
              <a:t>:</a:t>
            </a:r>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a:p>
            <a:pPr marL="457200" indent="-457200"/>
            <a:endParaRPr lang="en-US" dirty="0"/>
          </a:p>
          <a:p>
            <a:pPr marL="457200" indent="-457200"/>
            <a:r>
              <a:rPr lang="en-US" dirty="0"/>
              <a:t>Referencing to the histogram that is created above, we can conclude that it is a 'Unimodal' and 'Right-Skewed' distribution. So, from this graph we can clearly see that most of the respondents were in their 20’s.</a:t>
            </a:r>
          </a:p>
        </p:txBody>
      </p:sp>
      <p:pic>
        <p:nvPicPr>
          <p:cNvPr id="5" name="Picture 4" descr="2.PNG"/>
          <p:cNvPicPr>
            <a:picLocks noChangeAspect="1"/>
          </p:cNvPicPr>
          <p:nvPr/>
        </p:nvPicPr>
        <p:blipFill>
          <a:blip r:embed="rId2"/>
          <a:stretch>
            <a:fillRect/>
          </a:stretch>
        </p:blipFill>
        <p:spPr>
          <a:xfrm>
            <a:off x="805680" y="1198139"/>
            <a:ext cx="4962074" cy="31862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8" y="152399"/>
            <a:ext cx="10011508" cy="6564923"/>
          </a:xfrm>
        </p:spPr>
        <p:txBody>
          <a:bodyPr>
            <a:normAutofit fontScale="92500" lnSpcReduction="10000"/>
          </a:bodyPr>
          <a:lstStyle/>
          <a:p>
            <a:pPr marL="457200" indent="-457200">
              <a:buFont typeface="+mj-lt"/>
              <a:buAutoNum type="arabicPeriod" startAt="2"/>
            </a:pPr>
            <a:r>
              <a:rPr lang="en-US" b="1" dirty="0"/>
              <a:t>'Degree' </a:t>
            </a:r>
            <a:r>
              <a:rPr lang="en-US" dirty="0"/>
              <a:t>variable:</a:t>
            </a:r>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r>
              <a:rPr lang="en-US" dirty="0"/>
              <a:t>From the above plot, it can be clearly seen that the High school Diploma holders or equivalent holds the highest count in terms of usage of the various gaming platforms and the Bachelors Degree holder holds the second highest position when compared with others.</a:t>
            </a:r>
          </a:p>
          <a:p>
            <a:pPr marL="457200" indent="-457200"/>
            <a:endParaRPr lang="en-US" dirty="0"/>
          </a:p>
        </p:txBody>
      </p:sp>
      <p:pic>
        <p:nvPicPr>
          <p:cNvPr id="4" name="Picture 3" descr="download.png"/>
          <p:cNvPicPr>
            <a:picLocks noChangeAspect="1"/>
          </p:cNvPicPr>
          <p:nvPr/>
        </p:nvPicPr>
        <p:blipFill>
          <a:blip r:embed="rId2"/>
          <a:stretch>
            <a:fillRect/>
          </a:stretch>
        </p:blipFill>
        <p:spPr>
          <a:xfrm>
            <a:off x="446279" y="708575"/>
            <a:ext cx="5720060" cy="44378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24" y="140678"/>
            <a:ext cx="10128738" cy="6564922"/>
          </a:xfrm>
        </p:spPr>
        <p:txBody>
          <a:bodyPr>
            <a:normAutofit/>
          </a:bodyPr>
          <a:lstStyle/>
          <a:p>
            <a:pPr marL="457200" indent="-457200">
              <a:buFont typeface="+mj-lt"/>
              <a:buAutoNum type="arabicPeriod" startAt="3"/>
            </a:pPr>
            <a:r>
              <a:rPr lang="en-US" b="1" dirty="0"/>
              <a:t>‘Work' </a:t>
            </a:r>
            <a:r>
              <a:rPr lang="en-US" dirty="0"/>
              <a:t>variable:</a:t>
            </a:r>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r>
              <a:rPr lang="en-US" dirty="0"/>
              <a:t>From the above plot, it can be clearly seen that the “Student at college/university” work type people holds the highest count in terms of playing games than the other work types.</a:t>
            </a:r>
          </a:p>
          <a:p>
            <a:pPr marL="457200" indent="-457200"/>
            <a:endParaRPr lang="en-US" dirty="0"/>
          </a:p>
          <a:p>
            <a:endParaRPr lang="en-US" dirty="0"/>
          </a:p>
        </p:txBody>
      </p:sp>
      <p:pic>
        <p:nvPicPr>
          <p:cNvPr id="4" name="Picture 3" descr="3.png"/>
          <p:cNvPicPr>
            <a:picLocks noChangeAspect="1"/>
          </p:cNvPicPr>
          <p:nvPr/>
        </p:nvPicPr>
        <p:blipFill>
          <a:blip r:embed="rId2"/>
          <a:stretch>
            <a:fillRect/>
          </a:stretch>
        </p:blipFill>
        <p:spPr>
          <a:xfrm>
            <a:off x="287530" y="632805"/>
            <a:ext cx="5808470" cy="40798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6" y="140677"/>
            <a:ext cx="10070122" cy="6553199"/>
          </a:xfrm>
        </p:spPr>
        <p:txBody>
          <a:bodyPr/>
          <a:lstStyle/>
          <a:p>
            <a:pPr marL="457200" indent="-457200">
              <a:buFont typeface="+mj-lt"/>
              <a:buAutoNum type="arabicPeriod" startAt="4"/>
            </a:pPr>
            <a:r>
              <a:rPr lang="en-US" b="1" dirty="0"/>
              <a:t>‘General Anxiety Disorder ( GAD_T )' </a:t>
            </a:r>
            <a:r>
              <a:rPr lang="en-US" dirty="0"/>
              <a:t>variable:</a:t>
            </a:r>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r>
              <a:rPr lang="en-US" dirty="0"/>
              <a:t>We can see from the plot that this variable is 'Unimodal' and 'Right-Skewed' distribution.</a:t>
            </a:r>
          </a:p>
          <a:p>
            <a:r>
              <a:rPr lang="en-US" dirty="0"/>
              <a:t>From this above graph we can see that most of the values are distributed between 1 – 10.</a:t>
            </a:r>
          </a:p>
          <a:p>
            <a:pPr>
              <a:buNone/>
            </a:pPr>
            <a:endParaRPr lang="en-US" dirty="0"/>
          </a:p>
          <a:p>
            <a:endParaRPr lang="en-US" dirty="0"/>
          </a:p>
        </p:txBody>
      </p:sp>
      <p:pic>
        <p:nvPicPr>
          <p:cNvPr id="4" name="Picture 3" descr="4.png"/>
          <p:cNvPicPr>
            <a:picLocks noChangeAspect="1"/>
          </p:cNvPicPr>
          <p:nvPr/>
        </p:nvPicPr>
        <p:blipFill>
          <a:blip r:embed="rId2"/>
          <a:stretch>
            <a:fillRect/>
          </a:stretch>
        </p:blipFill>
        <p:spPr>
          <a:xfrm>
            <a:off x="559111" y="886277"/>
            <a:ext cx="4977778" cy="33269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23" y="140677"/>
            <a:ext cx="10140461" cy="6529753"/>
          </a:xfrm>
        </p:spPr>
        <p:txBody>
          <a:bodyPr/>
          <a:lstStyle/>
          <a:p>
            <a:pPr marL="457200" indent="-457200">
              <a:buFont typeface="+mj-lt"/>
              <a:buAutoNum type="arabicPeriod" startAt="5"/>
            </a:pPr>
            <a:r>
              <a:rPr lang="en-US" b="1" dirty="0"/>
              <a:t>‘Satisfaction with Life ( SWL_T )' </a:t>
            </a:r>
            <a:r>
              <a:rPr lang="en-US" dirty="0"/>
              <a:t>variable:</a:t>
            </a:r>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r>
              <a:rPr lang="en-US" dirty="0"/>
              <a:t>From the graph above we can see that SWL_T variable is normally distributed.</a:t>
            </a:r>
          </a:p>
          <a:p>
            <a:r>
              <a:rPr lang="en-US" dirty="0"/>
              <a:t>Most of the values are distributed between 10 to 28</a:t>
            </a:r>
          </a:p>
          <a:p>
            <a:endParaRPr lang="en-US" dirty="0"/>
          </a:p>
          <a:p>
            <a:endParaRPr lang="en-US" dirty="0"/>
          </a:p>
          <a:p>
            <a:endParaRPr lang="en-US" dirty="0"/>
          </a:p>
        </p:txBody>
      </p:sp>
      <p:pic>
        <p:nvPicPr>
          <p:cNvPr id="5" name="Picture 4" descr="5.png"/>
          <p:cNvPicPr>
            <a:picLocks noChangeAspect="1"/>
          </p:cNvPicPr>
          <p:nvPr/>
        </p:nvPicPr>
        <p:blipFill>
          <a:blip r:embed="rId2"/>
          <a:stretch>
            <a:fillRect/>
          </a:stretch>
        </p:blipFill>
        <p:spPr>
          <a:xfrm>
            <a:off x="575233" y="851108"/>
            <a:ext cx="5015873" cy="33269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AC690-D841-44C3-98AD-DB7E3A5E3EF1}"/>
              </a:ext>
            </a:extLst>
          </p:cNvPr>
          <p:cNvSpPr txBox="1"/>
          <p:nvPr/>
        </p:nvSpPr>
        <p:spPr>
          <a:xfrm>
            <a:off x="215727" y="382012"/>
            <a:ext cx="10943764" cy="5632311"/>
          </a:xfrm>
          <a:prstGeom prst="rect">
            <a:avLst/>
          </a:prstGeom>
          <a:noFill/>
        </p:spPr>
        <p:txBody>
          <a:bodyPr wrap="square">
            <a:spAutoFit/>
          </a:bodyPr>
          <a:lstStyle/>
          <a:p>
            <a:r>
              <a:rPr lang="en-US" sz="4800" b="1" dirty="0"/>
              <a:t>Content:</a:t>
            </a:r>
          </a:p>
          <a:p>
            <a:endParaRPr lang="en-US" sz="4800" b="1" dirty="0"/>
          </a:p>
          <a:p>
            <a:r>
              <a:rPr lang="en-IN" sz="2400" dirty="0">
                <a:solidFill>
                  <a:schemeClr val="accent5">
                    <a:lumMod val="50000"/>
                  </a:schemeClr>
                </a:solidFill>
              </a:rPr>
              <a:t>Introduction</a:t>
            </a:r>
            <a:br>
              <a:rPr lang="en-IN" sz="2400" dirty="0">
                <a:solidFill>
                  <a:schemeClr val="accent5">
                    <a:lumMod val="50000"/>
                  </a:schemeClr>
                </a:solidFill>
              </a:rPr>
            </a:br>
            <a:r>
              <a:rPr lang="en-IN" sz="2400" dirty="0">
                <a:solidFill>
                  <a:schemeClr val="accent5">
                    <a:lumMod val="50000"/>
                  </a:schemeClr>
                </a:solidFill>
              </a:rPr>
              <a:t>Background/Motivation</a:t>
            </a:r>
            <a:br>
              <a:rPr lang="en-IN" sz="2400" dirty="0">
                <a:solidFill>
                  <a:schemeClr val="accent5">
                    <a:lumMod val="50000"/>
                  </a:schemeClr>
                </a:solidFill>
              </a:rPr>
            </a:br>
            <a:r>
              <a:rPr lang="en-IN" sz="2400" dirty="0">
                <a:solidFill>
                  <a:schemeClr val="accent5">
                    <a:lumMod val="50000"/>
                  </a:schemeClr>
                </a:solidFill>
              </a:rPr>
              <a:t>Problem Statement</a:t>
            </a:r>
            <a:br>
              <a:rPr lang="en-IN" sz="2400" dirty="0">
                <a:solidFill>
                  <a:schemeClr val="accent5">
                    <a:lumMod val="50000"/>
                  </a:schemeClr>
                </a:solidFill>
              </a:rPr>
            </a:br>
            <a:r>
              <a:rPr lang="en-IN" sz="2400" dirty="0">
                <a:solidFill>
                  <a:schemeClr val="accent5">
                    <a:lumMod val="50000"/>
                  </a:schemeClr>
                </a:solidFill>
              </a:rPr>
              <a:t>Project Proposal</a:t>
            </a:r>
            <a:br>
              <a:rPr lang="en-IN" sz="2400" dirty="0">
                <a:solidFill>
                  <a:schemeClr val="accent5">
                    <a:lumMod val="50000"/>
                  </a:schemeClr>
                </a:solidFill>
              </a:rPr>
            </a:br>
            <a:r>
              <a:rPr lang="en-IN" sz="2400" dirty="0">
                <a:solidFill>
                  <a:schemeClr val="accent5">
                    <a:lumMod val="50000"/>
                  </a:schemeClr>
                </a:solidFill>
              </a:rPr>
              <a:t>Analysis Questions</a:t>
            </a:r>
            <a:br>
              <a:rPr lang="en-IN" sz="2400" dirty="0">
                <a:solidFill>
                  <a:schemeClr val="accent5">
                    <a:lumMod val="50000"/>
                  </a:schemeClr>
                </a:solidFill>
              </a:rPr>
            </a:br>
            <a:r>
              <a:rPr lang="en-IN" sz="2400" dirty="0">
                <a:solidFill>
                  <a:schemeClr val="accent5">
                    <a:lumMod val="50000"/>
                  </a:schemeClr>
                </a:solidFill>
              </a:rPr>
              <a:t>Dataset Description</a:t>
            </a:r>
          </a:p>
          <a:p>
            <a:r>
              <a:rPr lang="en-IN" sz="2400" dirty="0">
                <a:solidFill>
                  <a:schemeClr val="accent5">
                    <a:lumMod val="50000"/>
                  </a:schemeClr>
                </a:solidFill>
              </a:rPr>
              <a:t>Data Transformation</a:t>
            </a:r>
          </a:p>
          <a:p>
            <a:r>
              <a:rPr lang="en-IN" sz="2400" dirty="0">
                <a:solidFill>
                  <a:schemeClr val="accent5">
                    <a:lumMod val="50000"/>
                  </a:schemeClr>
                </a:solidFill>
              </a:rPr>
              <a:t>Data Analysis</a:t>
            </a:r>
          </a:p>
          <a:p>
            <a:r>
              <a:rPr lang="en-IN" sz="2400" dirty="0">
                <a:solidFill>
                  <a:schemeClr val="accent5">
                    <a:lumMod val="50000"/>
                  </a:schemeClr>
                </a:solidFill>
              </a:rPr>
              <a:t>Conclusion &amp; Recommendation</a:t>
            </a:r>
          </a:p>
          <a:p>
            <a:endParaRPr lang="en-IN" sz="2400" dirty="0">
              <a:solidFill>
                <a:schemeClr val="accent5">
                  <a:lumMod val="50000"/>
                </a:schemeClr>
              </a:solidFill>
            </a:endParaRPr>
          </a:p>
          <a:p>
            <a:endParaRPr lang="en-IN" sz="2400" dirty="0">
              <a:solidFill>
                <a:schemeClr val="accent5">
                  <a:lumMod val="50000"/>
                </a:schemeClr>
              </a:solidFill>
            </a:endParaRPr>
          </a:p>
        </p:txBody>
      </p:sp>
    </p:spTree>
    <p:extLst>
      <p:ext uri="{BB962C8B-B14F-4D97-AF65-F5344CB8AC3E}">
        <p14:creationId xmlns:p14="http://schemas.microsoft.com/office/powerpoint/2010/main" val="221577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64123"/>
            <a:ext cx="10058399" cy="6553199"/>
          </a:xfrm>
        </p:spPr>
        <p:txBody>
          <a:bodyPr/>
          <a:lstStyle/>
          <a:p>
            <a:pPr marL="457200" indent="-457200">
              <a:buFont typeface="+mj-lt"/>
              <a:buAutoNum type="arabicPeriod" startAt="6"/>
            </a:pPr>
            <a:r>
              <a:rPr lang="en-US" b="1" dirty="0"/>
              <a:t>‘Social Phobia Inventory ( SPIN_T )' </a:t>
            </a:r>
            <a:r>
              <a:rPr lang="en-US" dirty="0"/>
              <a:t>variable:</a:t>
            </a:r>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None/>
            </a:pPr>
            <a:endParaRPr lang="en-US" dirty="0"/>
          </a:p>
          <a:p>
            <a:r>
              <a:rPr lang="en-US" dirty="0"/>
              <a:t>We can see from the plot that this variable is '</a:t>
            </a:r>
            <a:r>
              <a:rPr lang="en-US" dirty="0" err="1"/>
              <a:t>Unimodal</a:t>
            </a:r>
            <a:r>
              <a:rPr lang="en-US" dirty="0"/>
              <a:t>' and 'Right-Skewed' distribution.</a:t>
            </a:r>
          </a:p>
          <a:p>
            <a:r>
              <a:rPr lang="en-US" dirty="0"/>
              <a:t>Majority of participants have received a score between 5 – 25.</a:t>
            </a:r>
          </a:p>
          <a:p>
            <a:endParaRPr lang="en-US" dirty="0"/>
          </a:p>
        </p:txBody>
      </p:sp>
      <p:pic>
        <p:nvPicPr>
          <p:cNvPr id="5" name="Picture 4" descr="6.png"/>
          <p:cNvPicPr>
            <a:picLocks noChangeAspect="1"/>
          </p:cNvPicPr>
          <p:nvPr/>
        </p:nvPicPr>
        <p:blipFill>
          <a:blip r:embed="rId2"/>
          <a:stretch>
            <a:fillRect/>
          </a:stretch>
        </p:blipFill>
        <p:spPr>
          <a:xfrm>
            <a:off x="549835" y="797865"/>
            <a:ext cx="5066667" cy="333968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Identifying missing values</a:t>
            </a:r>
            <a:br>
              <a:rPr lang="en-US" dirty="0">
                <a:solidFill>
                  <a:schemeClr val="accent2">
                    <a:lumMod val="75000"/>
                  </a:schemeClr>
                </a:solidFill>
              </a:rPr>
            </a:br>
            <a:endParaRPr lang="en-US" dirty="0">
              <a:solidFill>
                <a:schemeClr val="accent2">
                  <a:lumMod val="75000"/>
                </a:schemeClr>
              </a:solidFill>
            </a:endParaRPr>
          </a:p>
        </p:txBody>
      </p:sp>
      <p:sp>
        <p:nvSpPr>
          <p:cNvPr id="3" name="Content Placeholder 2"/>
          <p:cNvSpPr>
            <a:spLocks noGrp="1"/>
          </p:cNvSpPr>
          <p:nvPr>
            <p:ph idx="1"/>
          </p:nvPr>
        </p:nvSpPr>
        <p:spPr>
          <a:xfrm>
            <a:off x="644769" y="1969476"/>
            <a:ext cx="9566031" cy="4747847"/>
          </a:xfrm>
        </p:spPr>
        <p:txBody>
          <a:bodyPr/>
          <a:lstStyle/>
          <a:p>
            <a:endParaRPr lang="en-US" b="1" dirty="0"/>
          </a:p>
          <a:p>
            <a:endParaRPr lang="en-US" b="1" dirty="0"/>
          </a:p>
          <a:p>
            <a:endParaRPr lang="en-US" b="1" dirty="0"/>
          </a:p>
          <a:p>
            <a:endParaRPr lang="en-US" b="1" dirty="0"/>
          </a:p>
          <a:p>
            <a:endParaRPr lang="en-US" b="1" dirty="0"/>
          </a:p>
          <a:p>
            <a:pPr>
              <a:buNone/>
            </a:pPr>
            <a:endParaRPr lang="en-US" b="1" dirty="0"/>
          </a:p>
          <a:p>
            <a:r>
              <a:rPr lang="en-US" b="1" dirty="0"/>
              <a:t>Missing values are observed in three columns:</a:t>
            </a:r>
          </a:p>
          <a:p>
            <a:pPr>
              <a:buNone/>
            </a:pPr>
            <a:r>
              <a:rPr lang="en-US" dirty="0"/>
              <a:t>1) Hours = 30</a:t>
            </a:r>
          </a:p>
          <a:p>
            <a:pPr>
              <a:buNone/>
            </a:pPr>
            <a:r>
              <a:rPr lang="en-US" dirty="0"/>
              <a:t>2) Work = 38</a:t>
            </a:r>
          </a:p>
          <a:p>
            <a:pPr>
              <a:buNone/>
            </a:pPr>
            <a:r>
              <a:rPr lang="en-US" dirty="0"/>
              <a:t>3) SPIN_T = 650</a:t>
            </a:r>
          </a:p>
          <a:p>
            <a:pPr>
              <a:buNone/>
            </a:pPr>
            <a:endParaRPr lang="en-US" dirty="0"/>
          </a:p>
        </p:txBody>
      </p:sp>
      <p:pic>
        <p:nvPicPr>
          <p:cNvPr id="5" name="Picture 4" descr="7.PNG"/>
          <p:cNvPicPr>
            <a:picLocks noChangeAspect="1"/>
          </p:cNvPicPr>
          <p:nvPr/>
        </p:nvPicPr>
        <p:blipFill>
          <a:blip r:embed="rId2"/>
          <a:stretch>
            <a:fillRect/>
          </a:stretch>
        </p:blipFill>
        <p:spPr>
          <a:xfrm>
            <a:off x="730087" y="1481400"/>
            <a:ext cx="1770184" cy="23194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Data Cleaning and Transformation</a:t>
            </a:r>
          </a:p>
        </p:txBody>
      </p:sp>
      <p:sp>
        <p:nvSpPr>
          <p:cNvPr id="3" name="Content Placeholder 2"/>
          <p:cNvSpPr>
            <a:spLocks noGrp="1"/>
          </p:cNvSpPr>
          <p:nvPr>
            <p:ph idx="1"/>
          </p:nvPr>
        </p:nvSpPr>
        <p:spPr>
          <a:xfrm>
            <a:off x="422032" y="1992924"/>
            <a:ext cx="9870830" cy="4630614"/>
          </a:xfrm>
        </p:spPr>
        <p:txBody>
          <a:bodyPr>
            <a:normAutofit fontScale="92500" lnSpcReduction="10000"/>
          </a:bodyPr>
          <a:lstStyle/>
          <a:p>
            <a:r>
              <a:rPr lang="en-US" dirty="0"/>
              <a:t>We’ve  removed the null values from three variables </a:t>
            </a:r>
            <a:r>
              <a:rPr lang="en-US" b="1" dirty="0"/>
              <a:t>Hours</a:t>
            </a:r>
            <a:r>
              <a:rPr lang="en-US" dirty="0"/>
              <a:t> ,</a:t>
            </a:r>
            <a:r>
              <a:rPr lang="en-US" b="1" dirty="0"/>
              <a:t>Work</a:t>
            </a:r>
            <a:r>
              <a:rPr lang="en-US" dirty="0"/>
              <a:t> ,</a:t>
            </a:r>
            <a:r>
              <a:rPr lang="en-US" b="1" dirty="0"/>
              <a:t>SPIN_T </a:t>
            </a:r>
            <a:r>
              <a:rPr lang="en-US" dirty="0"/>
              <a:t>using python code before doing the actual analysis.</a:t>
            </a:r>
          </a:p>
          <a:p>
            <a:r>
              <a:rPr lang="en-US" b="1" dirty="0"/>
              <a:t>In Data Transformation:-</a:t>
            </a:r>
          </a:p>
          <a:p>
            <a:r>
              <a:rPr lang="en-US" dirty="0"/>
              <a:t>The variable </a:t>
            </a:r>
            <a:r>
              <a:rPr lang="en-US" b="1" dirty="0"/>
              <a:t>‘Age’ </a:t>
            </a:r>
            <a:r>
              <a:rPr lang="en-US" dirty="0"/>
              <a:t>had multiple values in it, so we have grouped it based on five type to get a better insight in the plot and named it as </a:t>
            </a:r>
            <a:r>
              <a:rPr lang="en-US" b="1" dirty="0"/>
              <a:t>“Age_Group”</a:t>
            </a:r>
            <a:r>
              <a:rPr lang="en-US" dirty="0"/>
              <a:t>.</a:t>
            </a:r>
          </a:p>
          <a:p>
            <a:r>
              <a:rPr lang="en-US" dirty="0"/>
              <a:t>Five different types of groups are: ‘</a:t>
            </a:r>
            <a:r>
              <a:rPr lang="en-US" b="1" dirty="0"/>
              <a:t>18’, ‘19’, ‘20’, ‘21’, ‘22’, ‘22+’.</a:t>
            </a:r>
          </a:p>
          <a:p>
            <a:r>
              <a:rPr lang="en-US" dirty="0"/>
              <a:t>The variable </a:t>
            </a:r>
            <a:r>
              <a:rPr lang="en-US" b="1" dirty="0"/>
              <a:t>'Hours'</a:t>
            </a:r>
            <a:r>
              <a:rPr lang="en-US" dirty="0"/>
              <a:t> had multiple values in it, so we have grouped it based on 6 intervals and named it as </a:t>
            </a:r>
            <a:r>
              <a:rPr lang="en-US" b="1" dirty="0"/>
              <a:t>“Hours_Grouped”.</a:t>
            </a:r>
            <a:endParaRPr lang="en-US" dirty="0"/>
          </a:p>
          <a:p>
            <a:r>
              <a:rPr lang="en-US" dirty="0"/>
              <a:t>Six different intervals are: </a:t>
            </a:r>
            <a:r>
              <a:rPr lang="en-US" b="1" dirty="0"/>
              <a:t>'0-10','11-15','16-20','21-25','26-30','30+’</a:t>
            </a:r>
          </a:p>
          <a:p>
            <a:r>
              <a:rPr lang="en-US" dirty="0"/>
              <a:t>The variable </a:t>
            </a:r>
            <a:r>
              <a:rPr lang="en-US" b="1" dirty="0"/>
              <a:t>‘Playstyle'</a:t>
            </a:r>
            <a:r>
              <a:rPr lang="en-US" dirty="0"/>
              <a:t> had multiple values in it, so we have grouped it based on 4 intervals and named it as </a:t>
            </a:r>
            <a:r>
              <a:rPr lang="en-US" b="1" dirty="0"/>
              <a:t>“</a:t>
            </a:r>
            <a:r>
              <a:rPr lang="en-US" b="1" dirty="0" err="1"/>
              <a:t>Play_Style</a:t>
            </a:r>
            <a:r>
              <a:rPr lang="en-US" b="1" dirty="0"/>
              <a:t>”.</a:t>
            </a:r>
            <a:endParaRPr lang="en-US" dirty="0"/>
          </a:p>
          <a:p>
            <a:pPr algn="l"/>
            <a:r>
              <a:rPr lang="en-US" dirty="0"/>
              <a:t>Four different intervals are: </a:t>
            </a:r>
            <a:r>
              <a:rPr lang="en-US" b="1" dirty="0"/>
              <a:t>“</a:t>
            </a:r>
            <a:r>
              <a:rPr lang="en-IN" b="0" i="0" dirty="0">
                <a:effectLst/>
                <a:latin typeface="Segoe UI" panose="020B0502040204020203" pitchFamily="34" charset="0"/>
              </a:rPr>
              <a:t>with real life friends” , “</a:t>
            </a:r>
            <a:r>
              <a:rPr lang="en-US" b="0" i="0" dirty="0">
                <a:effectLst/>
                <a:latin typeface="Segoe UI" panose="020B0502040204020203" pitchFamily="34" charset="0"/>
              </a:rPr>
              <a:t>with strangers”</a:t>
            </a:r>
            <a:r>
              <a:rPr lang="en-US" dirty="0">
                <a:latin typeface="Segoe UI" panose="020B0502040204020203" pitchFamily="34" charset="0"/>
              </a:rPr>
              <a:t>, ”</a:t>
            </a:r>
            <a:r>
              <a:rPr lang="en-US" b="0" i="0" dirty="0">
                <a:effectLst/>
                <a:latin typeface="Segoe UI" panose="020B0502040204020203" pitchFamily="34" charset="0"/>
              </a:rPr>
              <a:t>with online acquaintances or teammates”</a:t>
            </a:r>
            <a:r>
              <a:rPr lang="en-US" dirty="0">
                <a:latin typeface="Segoe UI" panose="020B0502040204020203" pitchFamily="34" charset="0"/>
              </a:rPr>
              <a:t>, “</a:t>
            </a:r>
            <a:r>
              <a:rPr lang="en-US" b="0" i="0" dirty="0">
                <a:effectLst/>
                <a:latin typeface="Segoe UI" panose="020B0502040204020203" pitchFamily="34" charset="0"/>
              </a:rPr>
              <a:t>Others”</a:t>
            </a:r>
          </a:p>
          <a:p>
            <a:endParaRPr lang="en-IN" b="0" i="0" dirty="0">
              <a:effectLst/>
              <a:latin typeface="Segoe UI" panose="020B0502040204020203" pitchFamily="34" charset="0"/>
            </a:endParaRPr>
          </a:p>
          <a:p>
            <a:endParaRPr lang="en-US" b="1" dirty="0"/>
          </a:p>
          <a:p>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211016"/>
            <a:ext cx="9941169" cy="6447692"/>
          </a:xfrm>
        </p:spPr>
        <p:txBody>
          <a:bodyPr/>
          <a:lstStyle/>
          <a:p>
            <a:r>
              <a:rPr lang="en-US" b="1" dirty="0"/>
              <a:t>View of the table after transformation:</a:t>
            </a:r>
          </a:p>
          <a:p>
            <a:endParaRPr lang="en-US" b="1" dirty="0"/>
          </a:p>
          <a:p>
            <a:endParaRPr lang="en-US" b="1" dirty="0"/>
          </a:p>
          <a:p>
            <a:endParaRPr lang="en-US" b="1" dirty="0"/>
          </a:p>
          <a:p>
            <a:endParaRPr lang="en-US" b="1" dirty="0"/>
          </a:p>
          <a:p>
            <a:endParaRPr lang="en-US" b="1" dirty="0"/>
          </a:p>
          <a:p>
            <a:endParaRPr lang="en-US" b="1" dirty="0"/>
          </a:p>
          <a:p>
            <a:r>
              <a:rPr lang="en-US" dirty="0"/>
              <a:t>As we can see from the above picture that, we have included two new columns.</a:t>
            </a:r>
          </a:p>
          <a:p>
            <a:endParaRPr lang="en-US" dirty="0"/>
          </a:p>
          <a:p>
            <a:r>
              <a:rPr lang="en-US" dirty="0"/>
              <a:t>Also, we have performed data transformation on </a:t>
            </a:r>
            <a:r>
              <a:rPr lang="en-US" b="1" dirty="0"/>
              <a:t>“Playstyle” </a:t>
            </a:r>
            <a:r>
              <a:rPr lang="en-US" dirty="0"/>
              <a:t>variable.</a:t>
            </a:r>
          </a:p>
          <a:p>
            <a:r>
              <a:rPr lang="en-US" b="1" dirty="0"/>
              <a:t>‘Playstyle'</a:t>
            </a:r>
            <a:r>
              <a:rPr lang="en-US" dirty="0"/>
              <a:t> variable had multiple values in it, so for the </a:t>
            </a:r>
            <a:r>
              <a:rPr lang="en-US" b="1" dirty="0"/>
              <a:t>“Multiplayer” </a:t>
            </a:r>
            <a:r>
              <a:rPr lang="en-US" dirty="0"/>
              <a:t>values -we have grouped it in three different types</a:t>
            </a:r>
            <a:r>
              <a:rPr lang="en-US" b="1" dirty="0"/>
              <a:t>. </a:t>
            </a:r>
            <a:r>
              <a:rPr lang="en-US" dirty="0"/>
              <a:t>As, </a:t>
            </a:r>
            <a:r>
              <a:rPr lang="en-US" b="1" dirty="0"/>
              <a:t>‘Multiplayer with real life friends‘ </a:t>
            </a:r>
            <a:r>
              <a:rPr lang="en-US" dirty="0"/>
              <a:t>(Category), </a:t>
            </a:r>
            <a:r>
              <a:rPr lang="en-US" b="1" dirty="0"/>
              <a:t>‘Multiplayer with strangers‘ </a:t>
            </a:r>
            <a:r>
              <a:rPr lang="en-US" dirty="0"/>
              <a:t>(Category)</a:t>
            </a:r>
            <a:r>
              <a:rPr lang="en-US" b="1" dirty="0"/>
              <a:t> </a:t>
            </a:r>
            <a:r>
              <a:rPr lang="en-US" dirty="0"/>
              <a:t>,</a:t>
            </a:r>
            <a:r>
              <a:rPr lang="en-US" b="1" dirty="0"/>
              <a:t> ‘Multiplayer with online acquaintances or teammates‘ </a:t>
            </a:r>
            <a:r>
              <a:rPr lang="en-US" dirty="0"/>
              <a:t>(Category)</a:t>
            </a:r>
            <a:r>
              <a:rPr lang="en-US" b="1" dirty="0"/>
              <a:t>. </a:t>
            </a:r>
          </a:p>
          <a:p>
            <a:r>
              <a:rPr lang="en-US" dirty="0"/>
              <a:t>We have filled ‘NA’ values with </a:t>
            </a:r>
            <a:r>
              <a:rPr lang="en-US" b="1" dirty="0"/>
              <a:t>‘Other’ </a:t>
            </a:r>
            <a:r>
              <a:rPr lang="en-US" dirty="0"/>
              <a:t>value.</a:t>
            </a:r>
          </a:p>
          <a:p>
            <a:endParaRPr lang="en-US" b="1" dirty="0"/>
          </a:p>
          <a:p>
            <a:endParaRPr lang="en-US" dirty="0"/>
          </a:p>
        </p:txBody>
      </p:sp>
      <p:pic>
        <p:nvPicPr>
          <p:cNvPr id="4" name="Picture 3" descr="8.PNG"/>
          <p:cNvPicPr>
            <a:picLocks noChangeAspect="1"/>
          </p:cNvPicPr>
          <p:nvPr/>
        </p:nvPicPr>
        <p:blipFill>
          <a:blip r:embed="rId2"/>
          <a:stretch>
            <a:fillRect/>
          </a:stretch>
        </p:blipFill>
        <p:spPr>
          <a:xfrm>
            <a:off x="497929" y="852690"/>
            <a:ext cx="9554909" cy="2362530"/>
          </a:xfrm>
          <a:prstGeom prst="rect">
            <a:avLst/>
          </a:prstGeom>
        </p:spPr>
      </p:pic>
      <p:cxnSp>
        <p:nvCxnSpPr>
          <p:cNvPr id="6" name="Straight Connector 5"/>
          <p:cNvCxnSpPr/>
          <p:nvPr/>
        </p:nvCxnSpPr>
        <p:spPr>
          <a:xfrm flipV="1">
            <a:off x="328246" y="4126523"/>
            <a:ext cx="9999785" cy="7033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Data Analysis</a:t>
            </a:r>
          </a:p>
        </p:txBody>
      </p:sp>
      <p:sp>
        <p:nvSpPr>
          <p:cNvPr id="3" name="Content Placeholder 2"/>
          <p:cNvSpPr>
            <a:spLocks noGrp="1"/>
          </p:cNvSpPr>
          <p:nvPr>
            <p:ph idx="1"/>
          </p:nvPr>
        </p:nvSpPr>
        <p:spPr>
          <a:xfrm>
            <a:off x="246185" y="2052918"/>
            <a:ext cx="11523783" cy="4594067"/>
          </a:xfrm>
        </p:spPr>
        <p:txBody>
          <a:bodyPr/>
          <a:lstStyle/>
          <a:p>
            <a:pPr fontAlgn="base"/>
            <a:r>
              <a:rPr lang="en-US" b="1" u="sng" dirty="0"/>
              <a:t>Questions :-</a:t>
            </a:r>
            <a:r>
              <a:rPr lang="en-US" dirty="0"/>
              <a:t> </a:t>
            </a:r>
          </a:p>
          <a:p>
            <a:pPr marL="457200" indent="-457200" fontAlgn="base">
              <a:buFont typeface="+mj-lt"/>
              <a:buAutoNum type="arabicPeriod"/>
            </a:pPr>
            <a:r>
              <a:rPr lang="en-US" b="1" dirty="0"/>
              <a:t>Does the education of the participant make a difference with respect to the mental health related problems explored in this dataset among Gamers?</a:t>
            </a:r>
            <a:r>
              <a:rPr lang="en-US" dirty="0"/>
              <a:t> </a:t>
            </a:r>
          </a:p>
          <a:p>
            <a:pPr marL="457200" indent="-457200" fontAlgn="base">
              <a:buNone/>
            </a:pPr>
            <a:endParaRPr lang="en-US" dirty="0"/>
          </a:p>
          <a:p>
            <a:pPr fontAlgn="base"/>
            <a:r>
              <a:rPr lang="en-US" dirty="0"/>
              <a:t>If you are looking for the short answer it is Yes, find below the plots that support this claim. </a:t>
            </a:r>
          </a:p>
          <a:p>
            <a:pPr fontAlgn="base"/>
            <a:r>
              <a:rPr lang="en-US" dirty="0"/>
              <a:t>Education can be ordered using the following index from least to highest, </a:t>
            </a:r>
          </a:p>
          <a:p>
            <a:pPr marL="457200" indent="-457200" fontAlgn="base">
              <a:buFont typeface="+mj-lt"/>
              <a:buAutoNum type="arabicParenR"/>
            </a:pPr>
            <a:r>
              <a:rPr lang="en-US" dirty="0"/>
              <a:t>High School Diploma </a:t>
            </a:r>
          </a:p>
          <a:p>
            <a:pPr marL="457200" indent="-457200" fontAlgn="base">
              <a:buFont typeface="+mj-lt"/>
              <a:buAutoNum type="arabicParenR"/>
            </a:pPr>
            <a:r>
              <a:rPr lang="en-US" dirty="0"/>
              <a:t>Bachelors </a:t>
            </a:r>
          </a:p>
          <a:p>
            <a:pPr marL="457200" indent="-457200" fontAlgn="base">
              <a:buFont typeface="+mj-lt"/>
              <a:buAutoNum type="arabicParenR"/>
            </a:pPr>
            <a:r>
              <a:rPr lang="en-US" dirty="0"/>
              <a:t>Masters </a:t>
            </a:r>
          </a:p>
          <a:p>
            <a:pPr marL="457200" indent="-457200" fontAlgn="base">
              <a:buFont typeface="+mj-lt"/>
              <a:buAutoNum type="arabicParenR"/>
            </a:pPr>
            <a:r>
              <a:rPr lang="en-US" dirty="0" err="1"/>
              <a:t>Ph.D</a:t>
            </a:r>
            <a:r>
              <a:rPr lang="en-US" dirty="0"/>
              <a:t>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87570"/>
            <a:ext cx="10058399" cy="6471138"/>
          </a:xfrm>
        </p:spPr>
        <p:txBody>
          <a:bodyPr>
            <a:normAutofit fontScale="92500" lnSpcReduction="20000"/>
          </a:bodyPr>
          <a:lstStyle/>
          <a:p>
            <a:r>
              <a:rPr lang="en-US" b="1" dirty="0"/>
              <a:t>Education Vs Anxiety Severity (GAD - Test)</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r>
              <a:rPr lang="en-IN" dirty="0"/>
              <a:t>With respect to the GAD test, We can see that</a:t>
            </a:r>
          </a:p>
          <a:p>
            <a:pPr marL="457200" indent="-457200">
              <a:buFont typeface="+mj-lt"/>
              <a:buAutoNum type="arabicParenR"/>
            </a:pPr>
            <a:r>
              <a:rPr lang="en-IN" dirty="0"/>
              <a:t>A lower score in this test reflect to a lower Anxiety in life.</a:t>
            </a:r>
            <a:endParaRPr lang="en-US" dirty="0"/>
          </a:p>
          <a:p>
            <a:pPr marL="457200" indent="-457200">
              <a:buFont typeface="+mj-lt"/>
              <a:buAutoNum type="arabicParenR"/>
            </a:pPr>
            <a:r>
              <a:rPr lang="en-IN" dirty="0"/>
              <a:t>The highest median value seems to be for the High School and Bachelor level education, even though they look similar in this datapoint, the 25</a:t>
            </a:r>
            <a:r>
              <a:rPr lang="en-IN" baseline="30000" dirty="0"/>
              <a:t>th</a:t>
            </a:r>
            <a:r>
              <a:rPr lang="en-IN" dirty="0"/>
              <a:t> and 75</a:t>
            </a:r>
            <a:r>
              <a:rPr lang="en-IN" baseline="30000" dirty="0"/>
              <a:t>th</a:t>
            </a:r>
            <a:r>
              <a:rPr lang="en-IN" dirty="0"/>
              <a:t> percentile for the high school participants is higher than that of the Bachelor degree holders. Meaning people with a bachelor degree fair better than the High School participants overall on the Anxiety front.</a:t>
            </a:r>
            <a:endParaRPr lang="en-US" dirty="0"/>
          </a:p>
          <a:p>
            <a:pPr marL="457200" indent="-457200">
              <a:buFont typeface="+mj-lt"/>
              <a:buAutoNum type="arabicParenR"/>
            </a:pPr>
            <a:r>
              <a:rPr lang="en-IN" dirty="0"/>
              <a:t>Going further up participants with Masters and </a:t>
            </a:r>
            <a:r>
              <a:rPr lang="en-IN" dirty="0" err="1"/>
              <a:t>Ph.D</a:t>
            </a:r>
            <a:r>
              <a:rPr lang="en-IN" dirty="0"/>
              <a:t> have a much lower Median value than that of the previous two.</a:t>
            </a:r>
            <a:endParaRPr lang="en-US" dirty="0"/>
          </a:p>
          <a:p>
            <a:pPr marL="457200" indent="-457200">
              <a:buFont typeface="+mj-lt"/>
              <a:buAutoNum type="arabicParenR"/>
            </a:pPr>
            <a:r>
              <a:rPr lang="en-IN" dirty="0"/>
              <a:t>From the above points we can clearly see that education plays a role in coping with anxiety in this dataset.</a:t>
            </a:r>
            <a:endParaRPr lang="en-US" dirty="0"/>
          </a:p>
          <a:p>
            <a:pPr>
              <a:buNone/>
            </a:pPr>
            <a:endParaRPr lang="en-US" dirty="0"/>
          </a:p>
        </p:txBody>
      </p:sp>
      <p:pic>
        <p:nvPicPr>
          <p:cNvPr id="4" name="Picture 3"/>
          <p:cNvPicPr/>
          <p:nvPr/>
        </p:nvPicPr>
        <p:blipFill>
          <a:blip r:embed="rId2"/>
          <a:stretch>
            <a:fillRect/>
          </a:stretch>
        </p:blipFill>
        <p:spPr>
          <a:xfrm>
            <a:off x="503584" y="619858"/>
            <a:ext cx="6143909" cy="27329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8" y="164124"/>
            <a:ext cx="10046677" cy="6541476"/>
          </a:xfrm>
        </p:spPr>
        <p:txBody>
          <a:bodyPr/>
          <a:lstStyle/>
          <a:p>
            <a:r>
              <a:rPr lang="en-IN" b="1" dirty="0"/>
              <a:t>Education Vs Satisfaction with Life (SWL Test)</a:t>
            </a:r>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With respect to the SWL test, we can see that</a:t>
            </a:r>
            <a:endParaRPr lang="en-US" dirty="0"/>
          </a:p>
          <a:p>
            <a:pPr marL="457200" lvl="0" indent="-457200">
              <a:buFont typeface="+mj-lt"/>
              <a:buAutoNum type="arabicParenR"/>
            </a:pPr>
            <a:r>
              <a:rPr lang="en-IN" dirty="0"/>
              <a:t>A lower score in this test indicates a lower satisfaction in life.</a:t>
            </a:r>
            <a:endParaRPr lang="en-US" dirty="0"/>
          </a:p>
          <a:p>
            <a:pPr marL="457200" lvl="0" indent="-457200">
              <a:buFont typeface="+mj-lt"/>
              <a:buAutoNum type="arabicParenR"/>
            </a:pPr>
            <a:r>
              <a:rPr lang="en-IN" dirty="0"/>
              <a:t>The highest median value seems to be for the most educated in our analysis that is the participants who have completed a </a:t>
            </a:r>
            <a:r>
              <a:rPr lang="en-IN" dirty="0" err="1"/>
              <a:t>Ph.D</a:t>
            </a:r>
            <a:r>
              <a:rPr lang="en-IN" dirty="0"/>
              <a:t> followed by Masters.</a:t>
            </a:r>
            <a:endParaRPr lang="en-US" dirty="0"/>
          </a:p>
          <a:p>
            <a:pPr marL="457200" lvl="0" indent="-457200">
              <a:buFont typeface="+mj-lt"/>
              <a:buAutoNum type="arabicParenR"/>
            </a:pPr>
            <a:r>
              <a:rPr lang="en-IN" dirty="0"/>
              <a:t>Going further down, we can see the Bachelor and High School participants.</a:t>
            </a:r>
            <a:endParaRPr lang="en-US" dirty="0"/>
          </a:p>
          <a:p>
            <a:pPr marL="457200" lvl="0" indent="-457200">
              <a:buFont typeface="+mj-lt"/>
              <a:buAutoNum type="arabicParenR"/>
            </a:pPr>
            <a:r>
              <a:rPr lang="en-IN" dirty="0"/>
              <a:t>Overall we can see that satisfaction in life increases with the number of years spent on education.</a:t>
            </a:r>
            <a:endParaRPr lang="en-US" dirty="0"/>
          </a:p>
          <a:p>
            <a:endParaRPr lang="en-US" dirty="0"/>
          </a:p>
          <a:p>
            <a:pPr>
              <a:buNone/>
            </a:pPr>
            <a:endParaRPr lang="en-US" dirty="0"/>
          </a:p>
        </p:txBody>
      </p:sp>
      <p:pic>
        <p:nvPicPr>
          <p:cNvPr id="4" name="Picture 3"/>
          <p:cNvPicPr/>
          <p:nvPr/>
        </p:nvPicPr>
        <p:blipFill>
          <a:blip r:embed="rId2"/>
          <a:stretch>
            <a:fillRect/>
          </a:stretch>
        </p:blipFill>
        <p:spPr>
          <a:xfrm>
            <a:off x="378084" y="615950"/>
            <a:ext cx="6371463" cy="288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5" y="140677"/>
            <a:ext cx="10199077" cy="6576645"/>
          </a:xfrm>
        </p:spPr>
        <p:txBody>
          <a:bodyPr>
            <a:normAutofit/>
          </a:bodyPr>
          <a:lstStyle/>
          <a:p>
            <a:r>
              <a:rPr lang="en-IN" b="1" dirty="0"/>
              <a:t>Education Vs Social Phobia Index (SPIN Test)</a:t>
            </a:r>
          </a:p>
          <a:p>
            <a:endParaRPr lang="en-IN" b="1" dirty="0"/>
          </a:p>
          <a:p>
            <a:endParaRPr lang="en-IN" b="1" dirty="0"/>
          </a:p>
          <a:p>
            <a:endParaRPr lang="en-IN" b="1" dirty="0"/>
          </a:p>
          <a:p>
            <a:endParaRPr lang="en-IN" b="1" dirty="0"/>
          </a:p>
          <a:p>
            <a:endParaRPr lang="en-IN" b="1" dirty="0"/>
          </a:p>
          <a:p>
            <a:endParaRPr lang="en-IN" b="1" dirty="0"/>
          </a:p>
          <a:p>
            <a:endParaRPr lang="en-IN" dirty="0"/>
          </a:p>
          <a:p>
            <a:r>
              <a:rPr lang="en-IN" dirty="0"/>
              <a:t>With respect to the SPIN test, we can see that</a:t>
            </a:r>
            <a:endParaRPr lang="en-US" dirty="0"/>
          </a:p>
          <a:p>
            <a:pPr marL="457200" lvl="0" indent="-457200">
              <a:buFont typeface="+mj-lt"/>
              <a:buAutoNum type="arabicParenR"/>
            </a:pPr>
            <a:r>
              <a:rPr lang="en-IN" dirty="0"/>
              <a:t>A lower score in this test means a lower level of social phobia.</a:t>
            </a:r>
            <a:endParaRPr lang="en-US" dirty="0"/>
          </a:p>
          <a:p>
            <a:pPr marL="457200" lvl="0" indent="-457200">
              <a:buFont typeface="+mj-lt"/>
              <a:buAutoNum type="arabicParenR"/>
            </a:pPr>
            <a:r>
              <a:rPr lang="en-IN" dirty="0"/>
              <a:t>The highest median value seems to be for the High school students again followed by the bachelor degree holders.</a:t>
            </a:r>
            <a:endParaRPr lang="en-US" dirty="0"/>
          </a:p>
          <a:p>
            <a:pPr marL="457200" lvl="0" indent="-457200">
              <a:buFont typeface="+mj-lt"/>
              <a:buAutoNum type="arabicParenR"/>
            </a:pPr>
            <a:r>
              <a:rPr lang="en-IN" dirty="0"/>
              <a:t>Masters and </a:t>
            </a:r>
            <a:r>
              <a:rPr lang="en-IN" dirty="0" err="1"/>
              <a:t>Ph.D</a:t>
            </a:r>
            <a:r>
              <a:rPr lang="en-IN" dirty="0"/>
              <a:t> holders have a better score in comparison with the former categories.</a:t>
            </a:r>
            <a:endParaRPr lang="en-US" dirty="0"/>
          </a:p>
          <a:p>
            <a:pPr marL="457200" lvl="0" indent="-457200">
              <a:buFont typeface="+mj-lt"/>
              <a:buAutoNum type="arabicParenR"/>
            </a:pPr>
            <a:r>
              <a:rPr lang="en-IN" dirty="0"/>
              <a:t>Overall we can see that Social phobia reduces as the number of years spent in education increases.</a:t>
            </a:r>
            <a:endParaRPr lang="en-US" dirty="0"/>
          </a:p>
          <a:p>
            <a:endParaRPr lang="en-US" dirty="0"/>
          </a:p>
          <a:p>
            <a:pPr>
              <a:buNone/>
            </a:pPr>
            <a:endParaRPr lang="en-US" dirty="0"/>
          </a:p>
        </p:txBody>
      </p:sp>
      <p:pic>
        <p:nvPicPr>
          <p:cNvPr id="4" name="Picture 3"/>
          <p:cNvPicPr/>
          <p:nvPr/>
        </p:nvPicPr>
        <p:blipFill>
          <a:blip r:embed="rId2"/>
          <a:stretch>
            <a:fillRect/>
          </a:stretch>
        </p:blipFill>
        <p:spPr>
          <a:xfrm>
            <a:off x="503377" y="609600"/>
            <a:ext cx="6261551" cy="288387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6" y="140677"/>
            <a:ext cx="10140462" cy="6553199"/>
          </a:xfrm>
        </p:spPr>
        <p:txBody>
          <a:bodyPr vert="horz" lIns="91440" tIns="45720" rIns="91440" bIns="45720" rtlCol="0" anchor="t">
            <a:normAutofit/>
          </a:bodyPr>
          <a:lstStyle/>
          <a:p>
            <a:r>
              <a:rPr lang="en-IN" dirty="0"/>
              <a:t>For the analysis we can see that, education helps a person grow more confident and surer of oneself making them less prone to the mental health issues discussed here. </a:t>
            </a:r>
          </a:p>
          <a:p>
            <a:endParaRPr lang="en-IN" dirty="0"/>
          </a:p>
          <a:p>
            <a:pPr marL="457200" indent="-457200">
              <a:buFont typeface="+mj-lt"/>
              <a:buAutoNum type="arabicPeriod" startAt="2"/>
            </a:pPr>
            <a:r>
              <a:rPr lang="en-IN" b="1" dirty="0"/>
              <a:t>Does the Employment/Work of the participant make a difference with respect to the mental health related problems explored in this dataset among Gamers?</a:t>
            </a:r>
          </a:p>
          <a:p>
            <a:pPr marL="457200" indent="-457200">
              <a:buNone/>
            </a:pPr>
            <a:endParaRPr lang="en-US" dirty="0"/>
          </a:p>
          <a:p>
            <a:pPr marL="457200" indent="-457200"/>
            <a:r>
              <a:rPr lang="en-IN" dirty="0"/>
              <a:t>We would expect that employed people are less prone to the mental health issues explored here, and that is correct. Find below a few plots to support this.</a:t>
            </a:r>
            <a:endParaRPr lang="en-US" dirty="0"/>
          </a:p>
          <a:p>
            <a:pPr>
              <a:buNone/>
            </a:pPr>
            <a:endParaRPr lang="en-US" dirty="0"/>
          </a:p>
          <a:p>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70" y="140678"/>
            <a:ext cx="10152184" cy="6447691"/>
          </a:xfrm>
        </p:spPr>
        <p:txBody>
          <a:bodyPr vert="horz" lIns="91440" tIns="45720" rIns="91440" bIns="45720" rtlCol="0" anchor="t">
            <a:normAutofit fontScale="92500" lnSpcReduction="20000"/>
          </a:bodyPr>
          <a:lstStyle/>
          <a:p>
            <a:r>
              <a:rPr lang="en-IN" b="1" dirty="0"/>
              <a:t>Work Vs Anxiety Severity (GAD - Test)</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dirty="0"/>
          </a:p>
          <a:p>
            <a:r>
              <a:rPr lang="en-IN" dirty="0"/>
              <a:t>A high score in this test means high Anxiety and guess what, the unemployed are at the top,</a:t>
            </a:r>
            <a:endParaRPr lang="en-US" dirty="0"/>
          </a:p>
          <a:p>
            <a:pPr marL="457200" lvl="0" indent="-457200">
              <a:buFont typeface="+mj-lt"/>
              <a:buAutoNum type="arabicParenR"/>
            </a:pPr>
            <a:r>
              <a:rPr lang="en-IN" dirty="0"/>
              <a:t>The Unemployed participants have a much higher media and 75</a:t>
            </a:r>
            <a:r>
              <a:rPr lang="en-IN" baseline="30000" dirty="0"/>
              <a:t>th</a:t>
            </a:r>
            <a:r>
              <a:rPr lang="en-IN" dirty="0"/>
              <a:t> percentile value comparing all the other categories making them the most prone to Anxiety. </a:t>
            </a:r>
            <a:endParaRPr lang="en-US" dirty="0"/>
          </a:p>
          <a:p>
            <a:pPr marL="457200" lvl="0" indent="-457200">
              <a:buFont typeface="+mj-lt"/>
              <a:buAutoNum type="arabicParenR"/>
            </a:pPr>
            <a:r>
              <a:rPr lang="en-IN" dirty="0"/>
              <a:t>Also, the neck of this violin for the unemployed is much larger than that of the others, meaning a higher percentage of people are experiencing high anxiety.</a:t>
            </a:r>
            <a:endParaRPr lang="en-US" dirty="0"/>
          </a:p>
          <a:p>
            <a:pPr marL="457200" lvl="0" indent="-457200">
              <a:buFont typeface="+mj-lt"/>
              <a:buAutoNum type="arabicParenR"/>
            </a:pPr>
            <a:r>
              <a:rPr lang="en-IN" dirty="0"/>
              <a:t>The students (School and College) have clustered together in this plot, their plots look identical, better than the unemployed.</a:t>
            </a:r>
            <a:endParaRPr lang="en-US" dirty="0"/>
          </a:p>
          <a:p>
            <a:pPr marL="457200" lvl="0" indent="-457200">
              <a:buFont typeface="+mj-lt"/>
              <a:buAutoNum type="arabicParenR"/>
            </a:pPr>
            <a:r>
              <a:rPr lang="en-IN" dirty="0"/>
              <a:t>Employed participants seem to have a much lower value on all fronts.</a:t>
            </a:r>
            <a:endParaRPr lang="en-IN" b="1" dirty="0"/>
          </a:p>
          <a:p>
            <a:pPr>
              <a:buNone/>
            </a:pPr>
            <a:endParaRPr lang="en-US" dirty="0"/>
          </a:p>
          <a:p>
            <a:pPr>
              <a:buNone/>
            </a:pPr>
            <a:endParaRPr lang="en-US" dirty="0"/>
          </a:p>
        </p:txBody>
      </p:sp>
      <p:pic>
        <p:nvPicPr>
          <p:cNvPr id="4" name="Picture 3"/>
          <p:cNvPicPr/>
          <p:nvPr/>
        </p:nvPicPr>
        <p:blipFill>
          <a:blip r:embed="rId2"/>
          <a:stretch>
            <a:fillRect/>
          </a:stretch>
        </p:blipFill>
        <p:spPr>
          <a:xfrm>
            <a:off x="346368" y="533106"/>
            <a:ext cx="5731510" cy="2720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solidFill>
                  <a:schemeClr val="accent2">
                    <a:lumMod val="75000"/>
                  </a:schemeClr>
                </a:solidFill>
              </a:rPr>
              <a:t>Introduction</a:t>
            </a:r>
            <a:endParaRPr lang="en-US" b="1" dirty="0">
              <a:solidFill>
                <a:schemeClr val="accent2">
                  <a:lumMod val="75000"/>
                </a:schemeClr>
              </a:solidFill>
            </a:endParaRPr>
          </a:p>
        </p:txBody>
      </p:sp>
      <p:sp>
        <p:nvSpPr>
          <p:cNvPr id="5" name="Subtitle 4"/>
          <p:cNvSpPr>
            <a:spLocks noGrp="1"/>
          </p:cNvSpPr>
          <p:nvPr>
            <p:ph idx="1"/>
          </p:nvPr>
        </p:nvSpPr>
        <p:spPr>
          <a:xfrm>
            <a:off x="1103312" y="2052918"/>
            <a:ext cx="9678988" cy="2414307"/>
          </a:xfrm>
        </p:spPr>
        <p:txBody>
          <a:bodyPr>
            <a:normAutofit/>
          </a:bodyPr>
          <a:lstStyle/>
          <a:p>
            <a:r>
              <a:rPr lang="en-US" sz="2000" dirty="0">
                <a:solidFill>
                  <a:schemeClr val="accent1">
                    <a:lumMod val="75000"/>
                  </a:schemeClr>
                </a:solidFill>
              </a:rPr>
              <a:t>The Online Gaming Anxiety Data dataset consists of data collected as a part of a survey among gamers worldwide. </a:t>
            </a:r>
          </a:p>
          <a:p>
            <a:r>
              <a:rPr lang="en-US" sz="2000" dirty="0">
                <a:solidFill>
                  <a:schemeClr val="accent1">
                    <a:lumMod val="75000"/>
                  </a:schemeClr>
                </a:solidFill>
              </a:rPr>
              <a:t>The questionnaire consists of several set of questions asked as part of a psychological study. Mainly </a:t>
            </a:r>
            <a:r>
              <a:rPr lang="en-US" dirty="0">
                <a:solidFill>
                  <a:schemeClr val="accent1">
                    <a:lumMod val="75000"/>
                  </a:schemeClr>
                </a:solidFill>
              </a:rPr>
              <a:t>to assess</a:t>
            </a:r>
            <a:r>
              <a:rPr lang="en-US" sz="2000" dirty="0">
                <a:solidFill>
                  <a:schemeClr val="accent1">
                    <a:lumMod val="75000"/>
                  </a:schemeClr>
                </a:solidFill>
              </a:rPr>
              <a:t> their anxiety, social phobia, and life satisfaction. </a:t>
            </a:r>
          </a:p>
          <a:p>
            <a:r>
              <a:rPr lang="en-US" sz="2000" dirty="0">
                <a:solidFill>
                  <a:schemeClr val="accent1">
                    <a:lumMod val="75000"/>
                  </a:schemeClr>
                </a:solidFill>
              </a:rPr>
              <a:t>The original data was collated by Marian Sauter and </a:t>
            </a:r>
            <a:r>
              <a:rPr lang="en-US" sz="2000" dirty="0" err="1">
                <a:solidFill>
                  <a:schemeClr val="accent1">
                    <a:lumMod val="75000"/>
                  </a:schemeClr>
                </a:solidFill>
              </a:rPr>
              <a:t>Dejan</a:t>
            </a:r>
            <a:r>
              <a:rPr lang="en-US" sz="2000" dirty="0">
                <a:solidFill>
                  <a:schemeClr val="accent1">
                    <a:lumMod val="75000"/>
                  </a:schemeClr>
                </a:solidFill>
              </a:rPr>
              <a:t> </a:t>
            </a:r>
            <a:r>
              <a:rPr lang="en-US" sz="2000" dirty="0" err="1">
                <a:solidFill>
                  <a:schemeClr val="accent1">
                    <a:lumMod val="75000"/>
                  </a:schemeClr>
                </a:solidFill>
              </a:rPr>
              <a:t>Draschkow</a:t>
            </a:r>
            <a:r>
              <a:rPr lang="en-US" sz="2000" dirty="0">
                <a:solidFill>
                  <a:schemeClr val="accent1">
                    <a:lumMod val="75000"/>
                  </a:schemeClr>
                </a:solidFill>
              </a:rPr>
              <a:t>.</a:t>
            </a:r>
          </a:p>
        </p:txBody>
      </p:sp>
    </p:spTree>
    <p:extLst>
      <p:ext uri="{BB962C8B-B14F-4D97-AF65-F5344CB8AC3E}">
        <p14:creationId xmlns:p14="http://schemas.microsoft.com/office/powerpoint/2010/main" val="102441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24" y="152400"/>
            <a:ext cx="10152184" cy="6553200"/>
          </a:xfrm>
        </p:spPr>
        <p:txBody>
          <a:bodyPr>
            <a:normAutofit lnSpcReduction="10000"/>
          </a:bodyPr>
          <a:lstStyle/>
          <a:p>
            <a:r>
              <a:rPr lang="en-IN" b="1" dirty="0"/>
              <a:t>Work Vs Satisfaction with Life (SWL - Test)</a:t>
            </a:r>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A high score here means a high satisfaction with life,</a:t>
            </a:r>
            <a:endParaRPr lang="en-US" dirty="0"/>
          </a:p>
          <a:p>
            <a:pPr marL="457200" lvl="0" indent="-457200">
              <a:buFont typeface="+mj-lt"/>
              <a:buAutoNum type="arabicParenR"/>
            </a:pPr>
            <a:r>
              <a:rPr lang="en-IN" dirty="0"/>
              <a:t>The plot shows a significant difference between the unemployed and all the other categories.</a:t>
            </a:r>
            <a:endParaRPr lang="en-US" dirty="0"/>
          </a:p>
          <a:p>
            <a:pPr marL="457200" lvl="0" indent="-457200">
              <a:buFont typeface="+mj-lt"/>
              <a:buAutoNum type="arabicParenR"/>
            </a:pPr>
            <a:r>
              <a:rPr lang="en-IN" dirty="0"/>
              <a:t>It is to be noted that the median of the unemployed (50</a:t>
            </a:r>
            <a:r>
              <a:rPr lang="en-IN" baseline="30000" dirty="0"/>
              <a:t>th</a:t>
            </a:r>
            <a:r>
              <a:rPr lang="en-IN" dirty="0"/>
              <a:t> percentile) is slightly lower than the 25</a:t>
            </a:r>
            <a:r>
              <a:rPr lang="en-IN" baseline="30000" dirty="0"/>
              <a:t>th</a:t>
            </a:r>
            <a:r>
              <a:rPr lang="en-IN" dirty="0"/>
              <a:t> percentile of all the other categories.</a:t>
            </a:r>
            <a:endParaRPr lang="en-US" dirty="0"/>
          </a:p>
          <a:p>
            <a:pPr marL="457200" lvl="0" indent="-457200">
              <a:buFont typeface="+mj-lt"/>
              <a:buAutoNum type="arabicParenR"/>
            </a:pPr>
            <a:r>
              <a:rPr lang="en-IN" dirty="0"/>
              <a:t>Similar to the previous plots the Students (School and College) can be grouped together, they have nearly identical plots</a:t>
            </a:r>
            <a:endParaRPr lang="en-US" dirty="0"/>
          </a:p>
          <a:p>
            <a:pPr marL="457200" lvl="0" indent="-457200">
              <a:buFont typeface="+mj-lt"/>
              <a:buAutoNum type="arabicParenR"/>
            </a:pPr>
            <a:r>
              <a:rPr lang="en-IN" dirty="0"/>
              <a:t>Finally the employed have a slightly better value than the students with respect to the median and the 75</a:t>
            </a:r>
            <a:r>
              <a:rPr lang="en-IN" baseline="30000" dirty="0"/>
              <a:t>th</a:t>
            </a:r>
            <a:r>
              <a:rPr lang="en-IN" dirty="0"/>
              <a:t> percentile on the satisfaction metric.</a:t>
            </a:r>
            <a:endParaRPr lang="en-US" dirty="0"/>
          </a:p>
          <a:p>
            <a:pPr>
              <a:buNone/>
            </a:pPr>
            <a:endParaRPr lang="en-US" dirty="0"/>
          </a:p>
        </p:txBody>
      </p:sp>
      <p:pic>
        <p:nvPicPr>
          <p:cNvPr id="4" name="Picture 3"/>
          <p:cNvPicPr/>
          <p:nvPr/>
        </p:nvPicPr>
        <p:blipFill>
          <a:blip r:embed="rId2"/>
          <a:stretch>
            <a:fillRect/>
          </a:stretch>
        </p:blipFill>
        <p:spPr>
          <a:xfrm>
            <a:off x="287752" y="627233"/>
            <a:ext cx="5731510" cy="26962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292" y="140678"/>
            <a:ext cx="10128739" cy="6564922"/>
          </a:xfrm>
        </p:spPr>
        <p:txBody>
          <a:bodyPr/>
          <a:lstStyle/>
          <a:p>
            <a:r>
              <a:rPr lang="en-IN" b="1" dirty="0"/>
              <a:t>Work Vs Social Phobia Index (SPIN Test)</a:t>
            </a:r>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A High score in this test would mean a higher social phobia, the plot is very similar to the other two that we have seen. Unemployed participants seem to have the worst score and the employed participants have the most confidence to battle social phobia.</a:t>
            </a:r>
            <a:endParaRPr lang="en-US" dirty="0"/>
          </a:p>
          <a:p>
            <a:r>
              <a:rPr lang="en-IN" dirty="0"/>
              <a:t>From this we can clearly that employment provides a person with confidence and mental strength to battle the mental health related issues discussed. Another point to take away from this is to be kind to the unemployed and assist them. We need to refrain from being hurtful because they are clearly in a lot of Pain, stress and anxiety already.</a:t>
            </a:r>
            <a:endParaRPr lang="en-US" dirty="0"/>
          </a:p>
          <a:p>
            <a:pPr>
              <a:buNone/>
            </a:pPr>
            <a:endParaRPr lang="en-US" dirty="0"/>
          </a:p>
        </p:txBody>
      </p:sp>
      <p:pic>
        <p:nvPicPr>
          <p:cNvPr id="4" name="Picture 3"/>
          <p:cNvPicPr/>
          <p:nvPr/>
        </p:nvPicPr>
        <p:blipFill>
          <a:blip r:embed="rId2"/>
          <a:stretch>
            <a:fillRect/>
          </a:stretch>
        </p:blipFill>
        <p:spPr>
          <a:xfrm>
            <a:off x="322922" y="563317"/>
            <a:ext cx="5731510" cy="29178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4124"/>
            <a:ext cx="10175631" cy="6541476"/>
          </a:xfrm>
        </p:spPr>
        <p:txBody>
          <a:bodyPr>
            <a:normAutofit fontScale="92500"/>
          </a:bodyPr>
          <a:lstStyle/>
          <a:p>
            <a:pPr marL="457200" indent="-457200">
              <a:buFont typeface="+mj-lt"/>
              <a:buAutoNum type="arabicPeriod" startAt="3"/>
            </a:pPr>
            <a:r>
              <a:rPr lang="en-IN" b="1" dirty="0"/>
              <a:t>Does the Age of the participant make a difference with respect to the mental health related problems explored in this dataset among Gamers?</a:t>
            </a:r>
            <a:endParaRPr lang="en-US" dirty="0"/>
          </a:p>
          <a:p>
            <a:pPr marL="457200" indent="-457200"/>
            <a:r>
              <a:rPr lang="en-IN" dirty="0"/>
              <a:t>The age groups who attended this survey were majorly between 18 to 22 , so we have clustered all greater values into one group.</a:t>
            </a:r>
          </a:p>
          <a:p>
            <a:pPr marL="457200" indent="-457200"/>
            <a:r>
              <a:rPr lang="en-IN" b="1" dirty="0"/>
              <a:t>Age Vs Anxiety Severity (GAD Test)</a:t>
            </a:r>
          </a:p>
          <a:p>
            <a:pPr marL="457200" indent="-457200"/>
            <a:endParaRPr lang="en-IN" b="1" dirty="0"/>
          </a:p>
          <a:p>
            <a:pPr marL="457200" indent="-457200"/>
            <a:endParaRPr lang="en-IN" b="1" dirty="0"/>
          </a:p>
          <a:p>
            <a:pPr marL="457200" indent="-457200"/>
            <a:endParaRPr lang="en-IN" b="1" dirty="0"/>
          </a:p>
          <a:p>
            <a:pPr marL="457200" indent="-457200"/>
            <a:endParaRPr lang="en-IN" b="1" dirty="0"/>
          </a:p>
          <a:p>
            <a:pPr marL="457200" indent="-457200"/>
            <a:endParaRPr lang="en-IN" b="1" dirty="0"/>
          </a:p>
          <a:p>
            <a:pPr marL="457200" indent="-457200"/>
            <a:endParaRPr lang="en-IN" b="1" dirty="0"/>
          </a:p>
          <a:p>
            <a:pPr marL="457200" indent="-457200"/>
            <a:endParaRPr lang="en-IN" b="1" dirty="0"/>
          </a:p>
          <a:p>
            <a:pPr marL="457200" indent="-457200"/>
            <a:endParaRPr lang="en-IN" b="1" dirty="0"/>
          </a:p>
          <a:p>
            <a:r>
              <a:rPr lang="en-IN" dirty="0"/>
              <a:t>With respect to Anxiety, the median for the age groups between 10 to 22 looks like a straight line. Not much difference between them that is worth noting.</a:t>
            </a:r>
            <a:endParaRPr lang="en-US" dirty="0"/>
          </a:p>
          <a:p>
            <a:r>
              <a:rPr lang="en-IN" dirty="0"/>
              <a:t>But for the age groups greater than 22, the 25</a:t>
            </a:r>
            <a:r>
              <a:rPr lang="en-IN" baseline="30000" dirty="0"/>
              <a:t>th</a:t>
            </a:r>
            <a:r>
              <a:rPr lang="en-IN" dirty="0"/>
              <a:t> Median and 75</a:t>
            </a:r>
            <a:r>
              <a:rPr lang="en-IN" baseline="30000" dirty="0"/>
              <a:t>th</a:t>
            </a:r>
            <a:r>
              <a:rPr lang="en-IN" dirty="0"/>
              <a:t> percentile are much better than the others.</a:t>
            </a:r>
            <a:endParaRPr lang="en-US" dirty="0"/>
          </a:p>
          <a:p>
            <a:pPr marL="457200" indent="-457200"/>
            <a:endParaRPr lang="en-US" dirty="0"/>
          </a:p>
          <a:p>
            <a:pPr marL="457200" indent="-457200"/>
            <a:endParaRPr lang="en-US" dirty="0"/>
          </a:p>
        </p:txBody>
      </p:sp>
      <p:pic>
        <p:nvPicPr>
          <p:cNvPr id="4" name="Picture 3"/>
          <p:cNvPicPr/>
          <p:nvPr/>
        </p:nvPicPr>
        <p:blipFill>
          <a:blip r:embed="rId2"/>
          <a:stretch>
            <a:fillRect/>
          </a:stretch>
        </p:blipFill>
        <p:spPr>
          <a:xfrm>
            <a:off x="498768" y="1953724"/>
            <a:ext cx="5232582" cy="30112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69" y="199292"/>
            <a:ext cx="10117015" cy="6506308"/>
          </a:xfrm>
        </p:spPr>
        <p:txBody>
          <a:bodyPr/>
          <a:lstStyle/>
          <a:p>
            <a:r>
              <a:rPr lang="en-IN" b="1" dirty="0"/>
              <a:t>Age Vs Satisfaction with life (SWL Test)</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With respect to the satisfaction in life we do not see any patterns that can be explained, just with age we cannot ensure that the satisfaction in life would increase. </a:t>
            </a:r>
            <a:endParaRPr lang="en-US" dirty="0"/>
          </a:p>
          <a:p>
            <a:pPr>
              <a:buNone/>
            </a:pPr>
            <a:endParaRPr lang="en-US" dirty="0"/>
          </a:p>
          <a:p>
            <a:pPr>
              <a:buNone/>
            </a:pPr>
            <a:endParaRPr lang="en-US" dirty="0"/>
          </a:p>
        </p:txBody>
      </p:sp>
      <p:pic>
        <p:nvPicPr>
          <p:cNvPr id="5" name="Picture 4">
            <a:extLst>
              <a:ext uri="{FF2B5EF4-FFF2-40B4-BE49-F238E27FC236}">
                <a16:creationId xmlns:a16="http://schemas.microsoft.com/office/drawing/2014/main" id="{87AB465C-58BD-4133-B729-080A69282268}"/>
              </a:ext>
            </a:extLst>
          </p:cNvPr>
          <p:cNvPicPr>
            <a:picLocks noChangeAspect="1"/>
          </p:cNvPicPr>
          <p:nvPr/>
        </p:nvPicPr>
        <p:blipFill>
          <a:blip r:embed="rId2"/>
          <a:stretch>
            <a:fillRect/>
          </a:stretch>
        </p:blipFill>
        <p:spPr>
          <a:xfrm>
            <a:off x="535120" y="1040035"/>
            <a:ext cx="6022857" cy="31033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24" y="164123"/>
            <a:ext cx="10117014" cy="6506307"/>
          </a:xfrm>
        </p:spPr>
        <p:txBody>
          <a:bodyPr>
            <a:normAutofit/>
          </a:bodyPr>
          <a:lstStyle/>
          <a:p>
            <a:r>
              <a:rPr lang="en-IN" b="1" dirty="0"/>
              <a:t>Age Vs Social Phobia Index (SPIN Test)</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Considering social phobia, with age we can see that the median slowly decreases. We can interpret from this that the feeling of social phobia decreases as time progresses.</a:t>
            </a:r>
            <a:endParaRPr lang="en-US" dirty="0"/>
          </a:p>
          <a:p>
            <a:r>
              <a:rPr lang="en-IN" dirty="0"/>
              <a:t>One take away from this analysis is that the younger groups seem to be more prone to the feelings of social phobia and anxiety, but with time they grasp the concept of coping with these feeling.</a:t>
            </a:r>
            <a:endParaRPr lang="en-US" dirty="0"/>
          </a:p>
          <a:p>
            <a:endParaRPr lang="en-US" dirty="0"/>
          </a:p>
          <a:p>
            <a:pPr>
              <a:buNone/>
            </a:pPr>
            <a:endParaRPr lang="en-US" dirty="0"/>
          </a:p>
        </p:txBody>
      </p:sp>
      <p:pic>
        <p:nvPicPr>
          <p:cNvPr id="5" name="Picture 4">
            <a:extLst>
              <a:ext uri="{FF2B5EF4-FFF2-40B4-BE49-F238E27FC236}">
                <a16:creationId xmlns:a16="http://schemas.microsoft.com/office/drawing/2014/main" id="{C29534DC-862A-4029-9852-39C27E400578}"/>
              </a:ext>
            </a:extLst>
          </p:cNvPr>
          <p:cNvPicPr>
            <a:picLocks noChangeAspect="1"/>
          </p:cNvPicPr>
          <p:nvPr/>
        </p:nvPicPr>
        <p:blipFill>
          <a:blip r:embed="rId2"/>
          <a:stretch>
            <a:fillRect/>
          </a:stretch>
        </p:blipFill>
        <p:spPr>
          <a:xfrm>
            <a:off x="495300" y="847725"/>
            <a:ext cx="5781675" cy="337184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579FE-E072-470D-BC11-ACD33589DA49}"/>
              </a:ext>
            </a:extLst>
          </p:cNvPr>
          <p:cNvSpPr txBox="1"/>
          <p:nvPr/>
        </p:nvSpPr>
        <p:spPr>
          <a:xfrm>
            <a:off x="355107" y="310720"/>
            <a:ext cx="10005134" cy="686626"/>
          </a:xfrm>
          <a:prstGeom prst="rect">
            <a:avLst/>
          </a:prstGeom>
          <a:noFill/>
        </p:spPr>
        <p:txBody>
          <a:bodyPr wrap="square">
            <a:spAutoFit/>
          </a:bodyPr>
          <a:lstStyle/>
          <a:p>
            <a:pPr>
              <a:lnSpc>
                <a:spcPct val="107000"/>
              </a:lnSpc>
              <a:spcAft>
                <a:spcPts val="800"/>
              </a:spcAft>
              <a:tabLst>
                <a:tab pos="63246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What is the relationship between Playstyle and the feeling of social phobia, anxiety &amp; depression among Gamers?​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DB0A909-E532-46AC-B2D6-A6828F4B0A53}"/>
              </a:ext>
            </a:extLst>
          </p:cNvPr>
          <p:cNvPicPr>
            <a:picLocks noChangeAspect="1"/>
          </p:cNvPicPr>
          <p:nvPr/>
        </p:nvPicPr>
        <p:blipFill>
          <a:blip r:embed="rId2"/>
          <a:stretch>
            <a:fillRect/>
          </a:stretch>
        </p:blipFill>
        <p:spPr>
          <a:xfrm>
            <a:off x="355107" y="1454436"/>
            <a:ext cx="4721718" cy="2217612"/>
          </a:xfrm>
          <a:prstGeom prst="rect">
            <a:avLst/>
          </a:prstGeom>
        </p:spPr>
      </p:pic>
      <p:pic>
        <p:nvPicPr>
          <p:cNvPr id="7" name="Picture 6">
            <a:extLst>
              <a:ext uri="{FF2B5EF4-FFF2-40B4-BE49-F238E27FC236}">
                <a16:creationId xmlns:a16="http://schemas.microsoft.com/office/drawing/2014/main" id="{C1DD462F-D84B-440F-8526-A4F5F19A176B}"/>
              </a:ext>
            </a:extLst>
          </p:cNvPr>
          <p:cNvPicPr>
            <a:picLocks noChangeAspect="1"/>
          </p:cNvPicPr>
          <p:nvPr/>
        </p:nvPicPr>
        <p:blipFill>
          <a:blip r:embed="rId3"/>
          <a:stretch>
            <a:fillRect/>
          </a:stretch>
        </p:blipFill>
        <p:spPr>
          <a:xfrm>
            <a:off x="6006251" y="1454436"/>
            <a:ext cx="4922947" cy="2209992"/>
          </a:xfrm>
          <a:prstGeom prst="rect">
            <a:avLst/>
          </a:prstGeom>
        </p:spPr>
      </p:pic>
      <p:pic>
        <p:nvPicPr>
          <p:cNvPr id="9" name="Picture 8">
            <a:extLst>
              <a:ext uri="{FF2B5EF4-FFF2-40B4-BE49-F238E27FC236}">
                <a16:creationId xmlns:a16="http://schemas.microsoft.com/office/drawing/2014/main" id="{99945AF8-6976-48D0-8793-044A3BA197CB}"/>
              </a:ext>
            </a:extLst>
          </p:cNvPr>
          <p:cNvPicPr>
            <a:picLocks noChangeAspect="1"/>
          </p:cNvPicPr>
          <p:nvPr/>
        </p:nvPicPr>
        <p:blipFill>
          <a:blip r:embed="rId4"/>
          <a:stretch>
            <a:fillRect/>
          </a:stretch>
        </p:blipFill>
        <p:spPr>
          <a:xfrm>
            <a:off x="2715966" y="4297590"/>
            <a:ext cx="4823878" cy="2072820"/>
          </a:xfrm>
          <a:prstGeom prst="rect">
            <a:avLst/>
          </a:prstGeom>
        </p:spPr>
      </p:pic>
    </p:spTree>
    <p:extLst>
      <p:ext uri="{BB962C8B-B14F-4D97-AF65-F5344CB8AC3E}">
        <p14:creationId xmlns:p14="http://schemas.microsoft.com/office/powerpoint/2010/main" val="99230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86831-39EE-4DB2-BC7E-DFCF3A589232}"/>
              </a:ext>
            </a:extLst>
          </p:cNvPr>
          <p:cNvSpPr txBox="1"/>
          <p:nvPr/>
        </p:nvSpPr>
        <p:spPr>
          <a:xfrm>
            <a:off x="747204" y="1187857"/>
            <a:ext cx="10697592" cy="3894592"/>
          </a:xfrm>
          <a:prstGeom prst="rect">
            <a:avLst/>
          </a:prstGeom>
          <a:noFill/>
        </p:spPr>
        <p:txBody>
          <a:bodyPr wrap="square">
            <a:spAutoFit/>
          </a:bodyPr>
          <a:lstStyle/>
          <a:p>
            <a:pPr>
              <a:lnSpc>
                <a:spcPct val="107000"/>
              </a:lnSpc>
              <a:spcAft>
                <a:spcPts val="800"/>
              </a:spcAft>
              <a:tabLst>
                <a:tab pos="632460" algn="l"/>
              </a:tabLst>
            </a:pPr>
            <a:r>
              <a:rPr lang="en-IN" sz="2000" dirty="0">
                <a:latin typeface="+mj-lt"/>
                <a:ea typeface="+mj-ea"/>
                <a:cs typeface="+mj-cs"/>
              </a:rPr>
              <a:t>From the above 3 plots we can see that,</a:t>
            </a:r>
          </a:p>
          <a:p>
            <a:pPr marL="342900" lvl="0" indent="-342900">
              <a:lnSpc>
                <a:spcPct val="107000"/>
              </a:lnSpc>
              <a:buFont typeface="+mj-lt"/>
              <a:buAutoNum type="arabicParenR"/>
              <a:tabLst>
                <a:tab pos="632460" algn="l"/>
              </a:tabLst>
            </a:pPr>
            <a:r>
              <a:rPr lang="en-IN" sz="2000" dirty="0">
                <a:latin typeface="+mj-lt"/>
                <a:ea typeface="+mj-ea"/>
                <a:cs typeface="+mj-cs"/>
              </a:rPr>
              <a:t>Considering Anxiety severity even though the median is the same for all the 4 categories, the 25th and the 75th percentile have a lower values than the others, when one plays the game with real life friends</a:t>
            </a:r>
          </a:p>
          <a:p>
            <a:pPr marL="342900" lvl="0" indent="-342900">
              <a:lnSpc>
                <a:spcPct val="107000"/>
              </a:lnSpc>
              <a:buFont typeface="+mj-lt"/>
              <a:buAutoNum type="arabicParenR"/>
              <a:tabLst>
                <a:tab pos="632460" algn="l"/>
              </a:tabLst>
            </a:pPr>
            <a:r>
              <a:rPr lang="en-IN" sz="2000" dirty="0">
                <a:latin typeface="+mj-lt"/>
                <a:ea typeface="+mj-ea"/>
                <a:cs typeface="+mj-cs"/>
              </a:rPr>
              <a:t>The same is more evident in the Satisfaction where playing with real life friends has increased the life satisfaction significantly.</a:t>
            </a:r>
          </a:p>
          <a:p>
            <a:pPr marL="342900" lvl="0" indent="-342900">
              <a:lnSpc>
                <a:spcPct val="107000"/>
              </a:lnSpc>
              <a:spcAft>
                <a:spcPts val="800"/>
              </a:spcAft>
              <a:buFont typeface="+mj-lt"/>
              <a:buAutoNum type="arabicParenR"/>
              <a:tabLst>
                <a:tab pos="632460" algn="l"/>
              </a:tabLst>
            </a:pPr>
            <a:r>
              <a:rPr lang="en-IN" sz="2000" dirty="0">
                <a:latin typeface="+mj-lt"/>
                <a:ea typeface="+mj-ea"/>
                <a:cs typeface="+mj-cs"/>
              </a:rPr>
              <a:t>Similarly people who play with real life friends are less affected by the feeling of social phobia, from the plot we can see that the median is lesser compared to the other categories.</a:t>
            </a:r>
          </a:p>
          <a:p>
            <a:pPr>
              <a:lnSpc>
                <a:spcPct val="107000"/>
              </a:lnSpc>
              <a:spcAft>
                <a:spcPts val="800"/>
              </a:spcAft>
              <a:tabLst>
                <a:tab pos="632460" algn="l"/>
              </a:tabLst>
            </a:pPr>
            <a:r>
              <a:rPr lang="en-IN" sz="2000" dirty="0">
                <a:latin typeface="+mj-lt"/>
                <a:ea typeface="+mj-ea"/>
                <a:cs typeface="+mj-cs"/>
              </a:rPr>
              <a:t>From this we can infer that playing with real life friends improves the overall mental health of a person.</a:t>
            </a:r>
          </a:p>
        </p:txBody>
      </p:sp>
    </p:spTree>
    <p:extLst>
      <p:ext uri="{BB962C8B-B14F-4D97-AF65-F5344CB8AC3E}">
        <p14:creationId xmlns:p14="http://schemas.microsoft.com/office/powerpoint/2010/main" val="3727294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01465-57FB-4AC2-8973-432AFADD681A}"/>
              </a:ext>
            </a:extLst>
          </p:cNvPr>
          <p:cNvSpPr txBox="1"/>
          <p:nvPr/>
        </p:nvSpPr>
        <p:spPr>
          <a:xfrm>
            <a:off x="339570" y="523477"/>
            <a:ext cx="10233735" cy="671915"/>
          </a:xfrm>
          <a:prstGeom prst="rect">
            <a:avLst/>
          </a:prstGeom>
          <a:noFill/>
        </p:spPr>
        <p:txBody>
          <a:bodyPr wrap="square">
            <a:spAutoFit/>
          </a:bodyPr>
          <a:lstStyle/>
          <a:p>
            <a:pPr>
              <a:lnSpc>
                <a:spcPct val="107000"/>
              </a:lnSpc>
              <a:spcAft>
                <a:spcPts val="800"/>
              </a:spcAft>
              <a:tabLst>
                <a:tab pos="63246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What is the relationship between number of hours a video game is played and the feeling of social phobia, anxiety &amp; depression?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8A92772-5632-4E96-B018-74953830E8D6}"/>
              </a:ext>
            </a:extLst>
          </p:cNvPr>
          <p:cNvPicPr>
            <a:picLocks noChangeAspect="1"/>
          </p:cNvPicPr>
          <p:nvPr/>
        </p:nvPicPr>
        <p:blipFill>
          <a:blip r:embed="rId2"/>
          <a:stretch>
            <a:fillRect/>
          </a:stretch>
        </p:blipFill>
        <p:spPr>
          <a:xfrm>
            <a:off x="563693" y="1716312"/>
            <a:ext cx="4320914" cy="2149026"/>
          </a:xfrm>
          <a:prstGeom prst="rect">
            <a:avLst/>
          </a:prstGeom>
        </p:spPr>
      </p:pic>
      <p:pic>
        <p:nvPicPr>
          <p:cNvPr id="7" name="Picture 6">
            <a:extLst>
              <a:ext uri="{FF2B5EF4-FFF2-40B4-BE49-F238E27FC236}">
                <a16:creationId xmlns:a16="http://schemas.microsoft.com/office/drawing/2014/main" id="{E5788818-08EB-450F-A581-41AB86DD9208}"/>
              </a:ext>
            </a:extLst>
          </p:cNvPr>
          <p:cNvPicPr>
            <a:picLocks noChangeAspect="1"/>
          </p:cNvPicPr>
          <p:nvPr/>
        </p:nvPicPr>
        <p:blipFill>
          <a:blip r:embed="rId3"/>
          <a:stretch>
            <a:fillRect/>
          </a:stretch>
        </p:blipFill>
        <p:spPr>
          <a:xfrm>
            <a:off x="6252392" y="1731553"/>
            <a:ext cx="4320914" cy="2133785"/>
          </a:xfrm>
          <a:prstGeom prst="rect">
            <a:avLst/>
          </a:prstGeom>
        </p:spPr>
      </p:pic>
      <p:pic>
        <p:nvPicPr>
          <p:cNvPr id="9" name="Picture 8">
            <a:extLst>
              <a:ext uri="{FF2B5EF4-FFF2-40B4-BE49-F238E27FC236}">
                <a16:creationId xmlns:a16="http://schemas.microsoft.com/office/drawing/2014/main" id="{D7F43A0B-1607-4579-B2CA-B6BD66440EA9}"/>
              </a:ext>
            </a:extLst>
          </p:cNvPr>
          <p:cNvPicPr>
            <a:picLocks noChangeAspect="1"/>
          </p:cNvPicPr>
          <p:nvPr/>
        </p:nvPicPr>
        <p:blipFill>
          <a:blip r:embed="rId4"/>
          <a:stretch>
            <a:fillRect/>
          </a:stretch>
        </p:blipFill>
        <p:spPr>
          <a:xfrm>
            <a:off x="3354519" y="4386258"/>
            <a:ext cx="4636956" cy="2245232"/>
          </a:xfrm>
          <a:prstGeom prst="rect">
            <a:avLst/>
          </a:prstGeom>
        </p:spPr>
      </p:pic>
    </p:spTree>
    <p:extLst>
      <p:ext uri="{BB962C8B-B14F-4D97-AF65-F5344CB8AC3E}">
        <p14:creationId xmlns:p14="http://schemas.microsoft.com/office/powerpoint/2010/main" val="3834558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32C81-980F-4D89-8020-6828C31E1D3C}"/>
              </a:ext>
            </a:extLst>
          </p:cNvPr>
          <p:cNvSpPr txBox="1"/>
          <p:nvPr/>
        </p:nvSpPr>
        <p:spPr>
          <a:xfrm>
            <a:off x="710213" y="1975685"/>
            <a:ext cx="10271464" cy="2906630"/>
          </a:xfrm>
          <a:prstGeom prst="rect">
            <a:avLst/>
          </a:prstGeom>
          <a:noFill/>
        </p:spPr>
        <p:txBody>
          <a:bodyPr wrap="square">
            <a:spAutoFit/>
          </a:bodyPr>
          <a:lstStyle/>
          <a:p>
            <a:pPr>
              <a:lnSpc>
                <a:spcPct val="107000"/>
              </a:lnSpc>
              <a:spcAft>
                <a:spcPts val="800"/>
              </a:spcAft>
              <a:tabLst>
                <a:tab pos="632460" algn="l"/>
              </a:tabLst>
            </a:pPr>
            <a:r>
              <a:rPr lang="en-IN" sz="2000" dirty="0">
                <a:latin typeface="+mj-lt"/>
                <a:ea typeface="+mj-ea"/>
                <a:cs typeface="+mj-cs"/>
              </a:rPr>
              <a:t>All three plot show one trend in common; we can see that with increase in the number of hours spent playing video games, the issues related to mental health substantially increases.</a:t>
            </a:r>
          </a:p>
          <a:p>
            <a:pPr>
              <a:lnSpc>
                <a:spcPct val="107000"/>
              </a:lnSpc>
              <a:spcAft>
                <a:spcPts val="800"/>
              </a:spcAft>
              <a:tabLst>
                <a:tab pos="632460" algn="l"/>
              </a:tabLst>
            </a:pPr>
            <a:r>
              <a:rPr lang="en-IN" sz="2000" dirty="0">
                <a:latin typeface="+mj-lt"/>
                <a:ea typeface="+mj-ea"/>
                <a:cs typeface="+mj-cs"/>
              </a:rPr>
              <a:t>The sweet spot lies between 10 to 25 hours after which we see a drastic dip in Life satisfaction and increase in social phobia and anxiety. </a:t>
            </a:r>
          </a:p>
          <a:p>
            <a:pPr>
              <a:lnSpc>
                <a:spcPct val="107000"/>
              </a:lnSpc>
              <a:spcAft>
                <a:spcPts val="800"/>
              </a:spcAft>
              <a:tabLst>
                <a:tab pos="632460" algn="l"/>
              </a:tabLst>
            </a:pPr>
            <a:r>
              <a:rPr lang="en-IN" sz="2000" dirty="0">
                <a:latin typeface="+mj-lt"/>
                <a:ea typeface="+mj-ea"/>
                <a:cs typeface="+mj-cs"/>
              </a:rPr>
              <a:t>A key takeaway for people in authority would be to regulate the time spent playing video games to this number to make sure the person has better mental health.</a:t>
            </a:r>
          </a:p>
        </p:txBody>
      </p:sp>
    </p:spTree>
    <p:extLst>
      <p:ext uri="{BB962C8B-B14F-4D97-AF65-F5344CB8AC3E}">
        <p14:creationId xmlns:p14="http://schemas.microsoft.com/office/powerpoint/2010/main" val="3457751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89B09-DE91-4C9C-AC1D-F7D3376B24A2}"/>
              </a:ext>
            </a:extLst>
          </p:cNvPr>
          <p:cNvSpPr txBox="1"/>
          <p:nvPr/>
        </p:nvSpPr>
        <p:spPr>
          <a:xfrm>
            <a:off x="399498" y="372860"/>
            <a:ext cx="7164278" cy="830997"/>
          </a:xfrm>
          <a:prstGeom prst="rect">
            <a:avLst/>
          </a:prstGeom>
          <a:noFill/>
        </p:spPr>
        <p:txBody>
          <a:bodyPr wrap="square" rtlCol="0">
            <a:spAutoFit/>
          </a:bodyPr>
          <a:lstStyle/>
          <a:p>
            <a:pPr>
              <a:spcBef>
                <a:spcPct val="0"/>
              </a:spcBef>
            </a:pPr>
            <a:r>
              <a:rPr lang="en-IN" sz="2400" dirty="0">
                <a:solidFill>
                  <a:schemeClr val="accent2">
                    <a:lumMod val="75000"/>
                  </a:schemeClr>
                </a:solidFill>
                <a:latin typeface="+mj-lt"/>
                <a:ea typeface="+mj-ea"/>
                <a:cs typeface="+mj-cs"/>
              </a:rPr>
              <a:t>CONCLUSION AND RECOMMENDATION:</a:t>
            </a:r>
          </a:p>
          <a:p>
            <a:endParaRPr lang="en-IN" sz="2400" dirty="0"/>
          </a:p>
        </p:txBody>
      </p:sp>
      <p:sp>
        <p:nvSpPr>
          <p:cNvPr id="4" name="TextBox 3">
            <a:extLst>
              <a:ext uri="{FF2B5EF4-FFF2-40B4-BE49-F238E27FC236}">
                <a16:creationId xmlns:a16="http://schemas.microsoft.com/office/drawing/2014/main" id="{7FF44948-36FE-4311-9C2D-F1776814D714}"/>
              </a:ext>
            </a:extLst>
          </p:cNvPr>
          <p:cNvSpPr txBox="1"/>
          <p:nvPr/>
        </p:nvSpPr>
        <p:spPr>
          <a:xfrm>
            <a:off x="399498" y="1363981"/>
            <a:ext cx="9978500" cy="3997184"/>
          </a:xfrm>
          <a:prstGeom prst="rect">
            <a:avLst/>
          </a:prstGeom>
          <a:noFill/>
        </p:spPr>
        <p:txBody>
          <a:bodyPr wrap="square">
            <a:spAutoFit/>
          </a:bodyPr>
          <a:lstStyle/>
          <a:p>
            <a:pPr>
              <a:lnSpc>
                <a:spcPct val="107000"/>
              </a:lnSpc>
              <a:spcAft>
                <a:spcPts val="800"/>
              </a:spcAft>
              <a:tabLst>
                <a:tab pos="632460" algn="l"/>
              </a:tabLst>
            </a:pPr>
            <a:r>
              <a:rPr lang="en-US" sz="2000" dirty="0">
                <a:latin typeface="+mj-lt"/>
                <a:ea typeface="+mj-ea"/>
                <a:cs typeface="+mj-cs"/>
              </a:rPr>
              <a:t>Overall trend that we have analyzed from this dataset is that younger people are most vulnerable to effect of the mental health issues discussed in here.</a:t>
            </a:r>
          </a:p>
          <a:p>
            <a:pPr>
              <a:lnSpc>
                <a:spcPct val="107000"/>
              </a:lnSpc>
              <a:spcAft>
                <a:spcPts val="800"/>
              </a:spcAft>
              <a:tabLst>
                <a:tab pos="632460" algn="l"/>
              </a:tabLst>
            </a:pPr>
            <a:r>
              <a:rPr lang="en-US" sz="2000" dirty="0">
                <a:latin typeface="+mj-lt"/>
                <a:ea typeface="+mj-ea"/>
                <a:cs typeface="+mj-cs"/>
              </a:rPr>
              <a:t>With adults having more education or a stable employment helps combat these disorders.</a:t>
            </a:r>
          </a:p>
          <a:p>
            <a:pPr>
              <a:lnSpc>
                <a:spcPct val="107000"/>
              </a:lnSpc>
              <a:spcAft>
                <a:spcPts val="800"/>
              </a:spcAft>
              <a:tabLst>
                <a:tab pos="632460" algn="l"/>
              </a:tabLst>
            </a:pPr>
            <a:r>
              <a:rPr lang="en-US" sz="2000" dirty="0">
                <a:latin typeface="+mj-lt"/>
                <a:ea typeface="+mj-ea"/>
                <a:cs typeface="+mj-cs"/>
              </a:rPr>
              <a:t>In conclusion, young adults will have to be taught on how to regulate the time they have between productive and fun tasks like gaming to have an overall better life satisfaction and have good mental health.</a:t>
            </a:r>
          </a:p>
          <a:p>
            <a:pPr>
              <a:lnSpc>
                <a:spcPct val="107000"/>
              </a:lnSpc>
              <a:spcAft>
                <a:spcPts val="800"/>
              </a:spcAft>
              <a:tabLst>
                <a:tab pos="632460" algn="l"/>
              </a:tabLst>
            </a:pPr>
            <a:r>
              <a:rPr lang="en-US" sz="2000" dirty="0">
                <a:latin typeface="+mj-lt"/>
                <a:ea typeface="+mj-ea"/>
                <a:cs typeface="+mj-cs"/>
              </a:rPr>
              <a:t>Another interesting insight from the analysis is that playing games with real life friends seem to provide a better resistance to the disorders discussed implying that improving ones social skills and acquiring friends goes a long way in creating a better life experience.</a:t>
            </a:r>
          </a:p>
        </p:txBody>
      </p:sp>
    </p:spTree>
    <p:extLst>
      <p:ext uri="{BB962C8B-B14F-4D97-AF65-F5344CB8AC3E}">
        <p14:creationId xmlns:p14="http://schemas.microsoft.com/office/powerpoint/2010/main" val="391435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2580-42B2-4F41-A82B-AA41A2EDFD6E}"/>
              </a:ext>
            </a:extLst>
          </p:cNvPr>
          <p:cNvSpPr>
            <a:spLocks noGrp="1"/>
          </p:cNvSpPr>
          <p:nvPr>
            <p:ph type="title"/>
          </p:nvPr>
        </p:nvSpPr>
        <p:spPr/>
        <p:txBody>
          <a:bodyPr/>
          <a:lstStyle/>
          <a:p>
            <a:r>
              <a:rPr lang="en-IN" sz="4400" b="1" dirty="0">
                <a:solidFill>
                  <a:schemeClr val="accent2">
                    <a:lumMod val="75000"/>
                  </a:schemeClr>
                </a:solidFill>
              </a:rPr>
              <a:t>Background/Motivation</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17E07D0C-43AA-4E88-A743-83177C79F777}"/>
              </a:ext>
            </a:extLst>
          </p:cNvPr>
          <p:cNvSpPr>
            <a:spLocks noGrp="1"/>
          </p:cNvSpPr>
          <p:nvPr>
            <p:ph idx="1"/>
          </p:nvPr>
        </p:nvSpPr>
        <p:spPr/>
        <p:txBody>
          <a:bodyPr>
            <a:normAutofit/>
          </a:bodyPr>
          <a:lstStyle/>
          <a:p>
            <a:r>
              <a:rPr lang="en-US" sz="2400" b="0" i="0" dirty="0">
                <a:solidFill>
                  <a:schemeClr val="accent1">
                    <a:lumMod val="75000"/>
                  </a:schemeClr>
                </a:solidFill>
              </a:rPr>
              <a:t>The gaming community has developed rapidly in the past decade, giving option for gamers to stream from the comfort of their homes and earn money through them, But this has given rise to </a:t>
            </a:r>
            <a:r>
              <a:rPr lang="en-US" sz="2400" dirty="0">
                <a:solidFill>
                  <a:schemeClr val="accent1">
                    <a:lumMod val="75000"/>
                  </a:schemeClr>
                </a:solidFill>
              </a:rPr>
              <a:t>a wide range of mental health</a:t>
            </a:r>
            <a:r>
              <a:rPr lang="en-US" sz="2400" b="0" i="0" dirty="0">
                <a:solidFill>
                  <a:schemeClr val="accent1">
                    <a:lumMod val="75000"/>
                  </a:schemeClr>
                </a:solidFill>
              </a:rPr>
              <a:t> issues as well. </a:t>
            </a:r>
          </a:p>
          <a:p>
            <a:endParaRPr lang="en-US" sz="2400" dirty="0">
              <a:solidFill>
                <a:schemeClr val="accent1">
                  <a:lumMod val="75000"/>
                </a:schemeClr>
              </a:solidFill>
            </a:endParaRPr>
          </a:p>
          <a:p>
            <a:pPr marL="0" indent="0">
              <a:buNone/>
            </a:pPr>
            <a:r>
              <a:rPr lang="en-US" sz="2400" dirty="0">
                <a:solidFill>
                  <a:schemeClr val="accent1">
                    <a:lumMod val="75000"/>
                  </a:schemeClr>
                </a:solidFill>
              </a:rPr>
              <a:t>Reference: 	</a:t>
            </a:r>
            <a:r>
              <a:rPr lang="en-US" sz="1800" dirty="0">
                <a:solidFill>
                  <a:schemeClr val="accent1">
                    <a:lumMod val="75000"/>
                  </a:schemeClr>
                </a:solidFill>
              </a:rPr>
              <a:t>https://www.ncbi.nlm.nih.gov/pmc/articles/PMC6138230/</a:t>
            </a:r>
            <a:endParaRPr lang="en-IN" sz="1800" dirty="0"/>
          </a:p>
        </p:txBody>
      </p:sp>
      <p:pic>
        <p:nvPicPr>
          <p:cNvPr id="5" name="Picture 4" descr="Qr code&#10;&#10;Description automatically generated">
            <a:extLst>
              <a:ext uri="{FF2B5EF4-FFF2-40B4-BE49-F238E27FC236}">
                <a16:creationId xmlns:a16="http://schemas.microsoft.com/office/drawing/2014/main" id="{16A75CFF-D7EF-49C4-AD32-7152546D8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4476750"/>
            <a:ext cx="1905000" cy="1905000"/>
          </a:xfrm>
          <a:prstGeom prst="rect">
            <a:avLst/>
          </a:prstGeom>
        </p:spPr>
      </p:pic>
    </p:spTree>
    <p:extLst>
      <p:ext uri="{BB962C8B-B14F-4D97-AF65-F5344CB8AC3E}">
        <p14:creationId xmlns:p14="http://schemas.microsoft.com/office/powerpoint/2010/main" val="3916590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2" name="Freeform 7">
            <a:extLst>
              <a:ext uri="{FF2B5EF4-FFF2-40B4-BE49-F238E27FC236}">
                <a16:creationId xmlns:a16="http://schemas.microsoft.com/office/drawing/2014/main" id="{B7D67C6C-0DAA-49A2-B522-A65FD25B7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6E9D23-5BD5-45DF-BC4D-92BE89DA71CB}"/>
              </a:ext>
            </a:extLst>
          </p:cNvPr>
          <p:cNvSpPr>
            <a:spLocks noGrp="1"/>
          </p:cNvSpPr>
          <p:nvPr>
            <p:ph type="title"/>
          </p:nvPr>
        </p:nvSpPr>
        <p:spPr>
          <a:xfrm>
            <a:off x="646111" y="452718"/>
            <a:ext cx="9404723" cy="1180711"/>
          </a:xfrm>
        </p:spPr>
        <p:txBody>
          <a:bodyPr>
            <a:normAutofit/>
          </a:bodyPr>
          <a:lstStyle/>
          <a:p>
            <a:r>
              <a:rPr lang="en-IN" sz="4400" b="1" dirty="0">
                <a:solidFill>
                  <a:schemeClr val="accent2">
                    <a:lumMod val="75000"/>
                  </a:schemeClr>
                </a:solidFill>
              </a:rPr>
              <a:t>Links</a:t>
            </a:r>
          </a:p>
        </p:txBody>
      </p:sp>
      <p:sp>
        <p:nvSpPr>
          <p:cNvPr id="14" name="Rectangle 13">
            <a:extLst>
              <a:ext uri="{FF2B5EF4-FFF2-40B4-BE49-F238E27FC236}">
                <a16:creationId xmlns:a16="http://schemas.microsoft.com/office/drawing/2014/main" id="{EF9FE91F-2CD2-4D27-9C70-00418EA18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53FC6651-938F-4BC9-AB37-4729BE017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72EA9B85-DF92-4A1C-81CA-1098DA0B7D79}"/>
              </a:ext>
            </a:extLst>
          </p:cNvPr>
          <p:cNvSpPr>
            <a:spLocks noGrp="1"/>
          </p:cNvSpPr>
          <p:nvPr>
            <p:ph idx="1"/>
          </p:nvPr>
        </p:nvSpPr>
        <p:spPr>
          <a:xfrm>
            <a:off x="643856" y="2548281"/>
            <a:ext cx="7152860" cy="3654389"/>
          </a:xfrm>
        </p:spPr>
        <p:txBody>
          <a:bodyPr>
            <a:normAutofit/>
          </a:bodyPr>
          <a:lstStyle/>
          <a:p>
            <a:pPr>
              <a:lnSpc>
                <a:spcPct val="90000"/>
              </a:lnSpc>
            </a:pPr>
            <a:r>
              <a:rPr lang="en-IN" sz="1900" dirty="0"/>
              <a:t>GitHub:</a:t>
            </a:r>
          </a:p>
          <a:p>
            <a:pPr marL="0" indent="0">
              <a:lnSpc>
                <a:spcPct val="90000"/>
              </a:lnSpc>
              <a:buNone/>
            </a:pPr>
            <a:r>
              <a:rPr lang="en-IN" sz="1900" dirty="0">
                <a:solidFill>
                  <a:schemeClr val="bg1"/>
                </a:solidFill>
              </a:rPr>
              <a:t> </a:t>
            </a:r>
            <a:r>
              <a:rPr lang="en-IN" sz="1900" dirty="0">
                <a:solidFill>
                  <a:schemeClr val="bg1"/>
                </a:solidFill>
                <a:hlinkClick r:id="rId3"/>
              </a:rPr>
              <a:t>https://github.com/kevin141997/DAB-103</a:t>
            </a:r>
            <a:endParaRPr lang="en-IN" sz="1900" dirty="0">
              <a:solidFill>
                <a:schemeClr val="bg1"/>
              </a:solidFill>
            </a:endParaRPr>
          </a:p>
          <a:p>
            <a:pPr>
              <a:lnSpc>
                <a:spcPct val="90000"/>
              </a:lnSpc>
            </a:pPr>
            <a:endParaRPr lang="en-IN" sz="1900" dirty="0">
              <a:solidFill>
                <a:schemeClr val="bg1"/>
              </a:solidFill>
            </a:endParaRPr>
          </a:p>
          <a:p>
            <a:pPr>
              <a:lnSpc>
                <a:spcPct val="90000"/>
              </a:lnSpc>
            </a:pPr>
            <a:endParaRPr lang="en-IN" sz="1900" dirty="0">
              <a:solidFill>
                <a:schemeClr val="bg1"/>
              </a:solidFill>
            </a:endParaRPr>
          </a:p>
          <a:p>
            <a:pPr marL="0" indent="0">
              <a:lnSpc>
                <a:spcPct val="90000"/>
              </a:lnSpc>
              <a:buNone/>
            </a:pPr>
            <a:endParaRPr lang="en-IN" sz="1900" dirty="0">
              <a:solidFill>
                <a:schemeClr val="bg1"/>
              </a:solidFill>
            </a:endParaRPr>
          </a:p>
          <a:p>
            <a:pPr>
              <a:lnSpc>
                <a:spcPct val="90000"/>
              </a:lnSpc>
            </a:pPr>
            <a:endParaRPr lang="en-IN" sz="1900" dirty="0">
              <a:solidFill>
                <a:schemeClr val="bg1"/>
              </a:solidFill>
            </a:endParaRPr>
          </a:p>
          <a:p>
            <a:pPr>
              <a:lnSpc>
                <a:spcPct val="90000"/>
              </a:lnSpc>
            </a:pPr>
            <a:r>
              <a:rPr lang="en-IN" sz="1900" dirty="0">
                <a:solidFill>
                  <a:schemeClr val="tx1">
                    <a:lumMod val="85000"/>
                    <a:lumOff val="15000"/>
                  </a:schemeClr>
                </a:solidFill>
              </a:rPr>
              <a:t>Tableau Dashboard</a:t>
            </a:r>
            <a:r>
              <a:rPr lang="en-IN" sz="1900" dirty="0">
                <a:solidFill>
                  <a:schemeClr val="bg1"/>
                </a:solidFill>
              </a:rPr>
              <a:t>:</a:t>
            </a:r>
          </a:p>
          <a:p>
            <a:pPr marL="0" indent="0">
              <a:lnSpc>
                <a:spcPct val="90000"/>
              </a:lnSpc>
              <a:buNone/>
            </a:pPr>
            <a:r>
              <a:rPr lang="en-IN" sz="1900" dirty="0">
                <a:solidFill>
                  <a:schemeClr val="bg1"/>
                </a:solidFill>
                <a:hlinkClick r:id="rId4"/>
              </a:rPr>
              <a:t>https://public.tableau.com/views/GamingData-Proj103/PlayStyle?:language=en-US&amp;publish=yes&amp;:display_count=n&amp;:origin=viz_share_link</a:t>
            </a:r>
            <a:endParaRPr lang="en-IN" sz="1900" dirty="0">
              <a:solidFill>
                <a:schemeClr val="bg1"/>
              </a:solidFill>
            </a:endParaRPr>
          </a:p>
          <a:p>
            <a:pPr marL="0" indent="0">
              <a:lnSpc>
                <a:spcPct val="90000"/>
              </a:lnSpc>
              <a:buNone/>
            </a:pPr>
            <a:endParaRPr lang="en-IN" sz="1900" dirty="0">
              <a:solidFill>
                <a:schemeClr val="bg1"/>
              </a:solidFill>
            </a:endParaRPr>
          </a:p>
        </p:txBody>
      </p:sp>
      <p:pic>
        <p:nvPicPr>
          <p:cNvPr id="5" name="Picture 4" descr="Qr code&#10;&#10;Description automatically generated">
            <a:extLst>
              <a:ext uri="{FF2B5EF4-FFF2-40B4-BE49-F238E27FC236}">
                <a16:creationId xmlns:a16="http://schemas.microsoft.com/office/drawing/2014/main" id="{62E4D74C-FBD2-425F-AED2-F9C2117425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0188" y="2274547"/>
            <a:ext cx="1733038" cy="1733038"/>
          </a:xfrm>
          <a:prstGeom prst="rect">
            <a:avLst/>
          </a:prstGeom>
          <a:effectLst/>
        </p:spPr>
      </p:pic>
      <p:pic>
        <p:nvPicPr>
          <p:cNvPr id="7" name="Picture 6" descr="Qr code&#10;&#10;Description automatically generated">
            <a:extLst>
              <a:ext uri="{FF2B5EF4-FFF2-40B4-BE49-F238E27FC236}">
                <a16:creationId xmlns:a16="http://schemas.microsoft.com/office/drawing/2014/main" id="{0E99A023-9F50-42DA-B0CB-D558E86EF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0188" y="4826653"/>
            <a:ext cx="1733038" cy="1733038"/>
          </a:xfrm>
          <a:prstGeom prst="rect">
            <a:avLst/>
          </a:prstGeom>
          <a:effectLst/>
        </p:spPr>
      </p:pic>
    </p:spTree>
    <p:extLst>
      <p:ext uri="{BB962C8B-B14F-4D97-AF65-F5344CB8AC3E}">
        <p14:creationId xmlns:p14="http://schemas.microsoft.com/office/powerpoint/2010/main" val="223686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3829-E2B6-4F72-8108-665D9D343EC7}"/>
              </a:ext>
            </a:extLst>
          </p:cNvPr>
          <p:cNvSpPr>
            <a:spLocks noGrp="1"/>
          </p:cNvSpPr>
          <p:nvPr>
            <p:ph type="title"/>
          </p:nvPr>
        </p:nvSpPr>
        <p:spPr/>
        <p:txBody>
          <a:bodyPr/>
          <a:lstStyle/>
          <a:p>
            <a:r>
              <a:rPr lang="en-IN" sz="4400" b="1" dirty="0">
                <a:solidFill>
                  <a:schemeClr val="accent2">
                    <a:lumMod val="75000"/>
                  </a:schemeClr>
                </a:solidFill>
              </a:rPr>
              <a:t>Problem Statement</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2371EAE3-5A56-46EB-81C3-2758D3A93FA7}"/>
              </a:ext>
            </a:extLst>
          </p:cNvPr>
          <p:cNvSpPr>
            <a:spLocks noGrp="1"/>
          </p:cNvSpPr>
          <p:nvPr>
            <p:ph idx="1"/>
          </p:nvPr>
        </p:nvSpPr>
        <p:spPr/>
        <p:txBody>
          <a:bodyPr>
            <a:normAutofit/>
          </a:bodyPr>
          <a:lstStyle/>
          <a:p>
            <a:r>
              <a:rPr lang="en-US" dirty="0">
                <a:solidFill>
                  <a:schemeClr val="accent1">
                    <a:lumMod val="75000"/>
                  </a:schemeClr>
                </a:solidFill>
              </a:rPr>
              <a:t>The general public does not have a clear understanding on how / when gaming affects mental health. There is a need for an analysis to keep people informed on some thresholds to help them achieve a reasonable balance between the virtual and real world. </a:t>
            </a:r>
            <a:endParaRPr lang="en-IN" dirty="0"/>
          </a:p>
        </p:txBody>
      </p:sp>
    </p:spTree>
    <p:extLst>
      <p:ext uri="{BB962C8B-B14F-4D97-AF65-F5344CB8AC3E}">
        <p14:creationId xmlns:p14="http://schemas.microsoft.com/office/powerpoint/2010/main" val="1883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DBE9-EEE1-4977-8151-8F248D189CE6}"/>
              </a:ext>
            </a:extLst>
          </p:cNvPr>
          <p:cNvSpPr>
            <a:spLocks noGrp="1"/>
          </p:cNvSpPr>
          <p:nvPr>
            <p:ph type="title"/>
          </p:nvPr>
        </p:nvSpPr>
        <p:spPr/>
        <p:txBody>
          <a:bodyPr/>
          <a:lstStyle/>
          <a:p>
            <a:r>
              <a:rPr lang="en-IN" sz="4400" b="1" dirty="0">
                <a:solidFill>
                  <a:schemeClr val="accent2">
                    <a:lumMod val="75000"/>
                  </a:schemeClr>
                </a:solidFill>
              </a:rPr>
              <a:t>Project Proposal</a:t>
            </a:r>
          </a:p>
        </p:txBody>
      </p:sp>
      <p:sp>
        <p:nvSpPr>
          <p:cNvPr id="3" name="Content Placeholder 2">
            <a:extLst>
              <a:ext uri="{FF2B5EF4-FFF2-40B4-BE49-F238E27FC236}">
                <a16:creationId xmlns:a16="http://schemas.microsoft.com/office/drawing/2014/main" id="{7B9BA148-ADCB-40A0-AFFD-77AA08496AA9}"/>
              </a:ext>
            </a:extLst>
          </p:cNvPr>
          <p:cNvSpPr>
            <a:spLocks noGrp="1"/>
          </p:cNvSpPr>
          <p:nvPr>
            <p:ph idx="1"/>
          </p:nvPr>
        </p:nvSpPr>
        <p:spPr/>
        <p:txBody>
          <a:bodyPr>
            <a:normAutofit/>
          </a:bodyPr>
          <a:lstStyle/>
          <a:p>
            <a:r>
              <a:rPr lang="en-US" sz="2000" dirty="0">
                <a:solidFill>
                  <a:schemeClr val="accent1">
                    <a:lumMod val="75000"/>
                  </a:schemeClr>
                </a:solidFill>
              </a:rPr>
              <a:t>We aim to study </a:t>
            </a:r>
            <a:r>
              <a:rPr lang="en-US" sz="2000" b="0" i="0" dirty="0">
                <a:solidFill>
                  <a:schemeClr val="accent1">
                    <a:lumMod val="75000"/>
                  </a:schemeClr>
                </a:solidFill>
              </a:rPr>
              <a:t>the characteristics of gamers,</a:t>
            </a:r>
            <a:r>
              <a:rPr lang="en-US" sz="2000" dirty="0">
                <a:solidFill>
                  <a:schemeClr val="accent1">
                    <a:lumMod val="75000"/>
                  </a:schemeClr>
                </a:solidFill>
              </a:rPr>
              <a:t> to identify </a:t>
            </a:r>
            <a:r>
              <a:rPr lang="en-US" sz="2000" b="0" i="0" dirty="0">
                <a:solidFill>
                  <a:schemeClr val="accent1">
                    <a:lumMod val="75000"/>
                  </a:schemeClr>
                </a:solidFill>
              </a:rPr>
              <a:t>the association between gaming characteristics </a:t>
            </a:r>
            <a:r>
              <a:rPr lang="en-US" sz="2000" dirty="0">
                <a:solidFill>
                  <a:schemeClr val="accent1">
                    <a:lumMod val="75000"/>
                  </a:schemeClr>
                </a:solidFill>
              </a:rPr>
              <a:t>and mental health using the attributes related to </a:t>
            </a:r>
            <a:r>
              <a:rPr lang="en-US" sz="2000" b="0" i="0" dirty="0">
                <a:solidFill>
                  <a:schemeClr val="accent1">
                    <a:lumMod val="75000"/>
                  </a:schemeClr>
                </a:solidFill>
              </a:rPr>
              <a:t>social phobia, anxiety &amp; depression with the help of Descriptive analysis.</a:t>
            </a:r>
            <a:endParaRPr lang="en-US" sz="2000" dirty="0"/>
          </a:p>
        </p:txBody>
      </p:sp>
    </p:spTree>
    <p:extLst>
      <p:ext uri="{BB962C8B-B14F-4D97-AF65-F5344CB8AC3E}">
        <p14:creationId xmlns:p14="http://schemas.microsoft.com/office/powerpoint/2010/main" val="5003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483E-0EEE-48FB-A3A6-444E39BB2281}"/>
              </a:ext>
            </a:extLst>
          </p:cNvPr>
          <p:cNvSpPr>
            <a:spLocks noGrp="1"/>
          </p:cNvSpPr>
          <p:nvPr>
            <p:ph type="title"/>
          </p:nvPr>
        </p:nvSpPr>
        <p:spPr>
          <a:xfrm>
            <a:off x="657834" y="300318"/>
            <a:ext cx="9404723" cy="1400530"/>
          </a:xfrm>
        </p:spPr>
        <p:txBody>
          <a:bodyPr/>
          <a:lstStyle/>
          <a:p>
            <a:r>
              <a:rPr lang="en-IN" sz="4400" b="1" dirty="0">
                <a:solidFill>
                  <a:schemeClr val="accent2">
                    <a:lumMod val="75000"/>
                  </a:schemeClr>
                </a:solidFill>
              </a:rPr>
              <a:t>Analysis Questions</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E201B755-20AA-4FFC-8165-61015310BCF5}"/>
              </a:ext>
            </a:extLst>
          </p:cNvPr>
          <p:cNvSpPr>
            <a:spLocks noGrp="1"/>
          </p:cNvSpPr>
          <p:nvPr>
            <p:ph idx="1"/>
          </p:nvPr>
        </p:nvSpPr>
        <p:spPr>
          <a:xfrm>
            <a:off x="1091588" y="1783288"/>
            <a:ext cx="8946541" cy="4922312"/>
          </a:xfrm>
        </p:spPr>
        <p:txBody>
          <a:bodyPr>
            <a:normAutofit/>
          </a:bodyPr>
          <a:lstStyle/>
          <a:p>
            <a:pPr marL="457200" indent="-457200">
              <a:buAutoNum type="arabicParenR"/>
            </a:pPr>
            <a:r>
              <a:rPr lang="en-US" dirty="0"/>
              <a:t>Does the education of the participant make a difference with respect to the mental health related problems explored in this dataset among Gamers? </a:t>
            </a:r>
          </a:p>
          <a:p>
            <a:pPr marL="457200" indent="-457200">
              <a:buAutoNum type="arabicParenR"/>
            </a:pPr>
            <a:r>
              <a:rPr lang="en-US" dirty="0"/>
              <a:t>Does the Employment/Work of the participant make a difference with respect to the mental health related problems explored in this dataset among Gamers? </a:t>
            </a:r>
          </a:p>
          <a:p>
            <a:pPr marL="457200" indent="-457200">
              <a:buAutoNum type="arabicParenR"/>
            </a:pPr>
            <a:r>
              <a:rPr lang="en-US" dirty="0"/>
              <a:t>Does the Age of the participant make a difference with respect to the mental health related problems explored in this dataset among Gamers? </a:t>
            </a:r>
          </a:p>
          <a:p>
            <a:pPr marL="457200" indent="-457200">
              <a:buAutoNum type="arabicParenR"/>
            </a:pPr>
            <a:r>
              <a:rPr lang="en-US" dirty="0"/>
              <a:t>What is the relationship between Playstyle and the feeling of social phobia, anxiety &amp; depression among gamers?</a:t>
            </a:r>
          </a:p>
          <a:p>
            <a:pPr marL="457200" indent="-457200">
              <a:buFont typeface="Wingdings 3" charset="2"/>
              <a:buAutoNum type="arabicParenR"/>
            </a:pPr>
            <a:r>
              <a:rPr lang="en-US" dirty="0"/>
              <a:t>What is the relationship between hours a video game is played and the feeling of social phobia, anxiety &amp; depression?</a:t>
            </a:r>
          </a:p>
          <a:p>
            <a:pPr marL="457200" indent="-457200">
              <a:buAutoNum type="arabicParenR"/>
            </a:pPr>
            <a:endParaRPr lang="en-US" dirty="0"/>
          </a:p>
          <a:p>
            <a:pPr marL="457200" indent="-457200">
              <a:buAutoNum type="arabicParenR"/>
            </a:pPr>
            <a:endParaRPr lang="en-IN" dirty="0"/>
          </a:p>
        </p:txBody>
      </p:sp>
    </p:spTree>
    <p:extLst>
      <p:ext uri="{BB962C8B-B14F-4D97-AF65-F5344CB8AC3E}">
        <p14:creationId xmlns:p14="http://schemas.microsoft.com/office/powerpoint/2010/main" val="95849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7F37-DDF6-40E8-B01F-6195B49E4EF8}"/>
              </a:ext>
            </a:extLst>
          </p:cNvPr>
          <p:cNvSpPr>
            <a:spLocks noGrp="1"/>
          </p:cNvSpPr>
          <p:nvPr>
            <p:ph type="title"/>
          </p:nvPr>
        </p:nvSpPr>
        <p:spPr/>
        <p:txBody>
          <a:bodyPr/>
          <a:lstStyle/>
          <a:p>
            <a:r>
              <a:rPr lang="en-IN" sz="4400" b="1" dirty="0">
                <a:solidFill>
                  <a:schemeClr val="accent2">
                    <a:lumMod val="75000"/>
                  </a:schemeClr>
                </a:solidFill>
              </a:rPr>
              <a:t>Dataset Description</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C06C0757-0DAA-41B8-9EAF-CC6802B5BE27}"/>
              </a:ext>
            </a:extLst>
          </p:cNvPr>
          <p:cNvSpPr>
            <a:spLocks noGrp="1"/>
          </p:cNvSpPr>
          <p:nvPr>
            <p:ph idx="1"/>
          </p:nvPr>
        </p:nvSpPr>
        <p:spPr>
          <a:xfrm>
            <a:off x="1103312" y="2052918"/>
            <a:ext cx="10150842" cy="4195481"/>
          </a:xfrm>
        </p:spPr>
        <p:txBody>
          <a:bodyPr/>
          <a:lstStyle/>
          <a:p>
            <a:r>
              <a:rPr lang="en-IN" dirty="0"/>
              <a:t>The analysis will be based on “</a:t>
            </a:r>
            <a:r>
              <a:rPr lang="en-US" b="1" dirty="0"/>
              <a:t>Online Gaming Anxiety Data” </a:t>
            </a:r>
            <a:r>
              <a:rPr lang="en-US" dirty="0"/>
              <a:t>obtained from the </a:t>
            </a:r>
            <a:r>
              <a:rPr lang="en-US" dirty="0" err="1"/>
              <a:t>kaggle</a:t>
            </a:r>
            <a:r>
              <a:rPr lang="en-US" dirty="0"/>
              <a:t> dataset.</a:t>
            </a:r>
          </a:p>
          <a:p>
            <a:r>
              <a:rPr lang="en-IN" dirty="0"/>
              <a:t>Here’s the dataset link:-  </a:t>
            </a:r>
            <a:r>
              <a:rPr lang="en-IN" dirty="0">
                <a:hlinkClick r:id="rId2"/>
              </a:rPr>
              <a:t>https://www.kaggle.com/divyansh22/online-gaming-anxiety-data</a:t>
            </a:r>
            <a:r>
              <a:rPr lang="en-IN" dirty="0"/>
              <a:t> </a:t>
            </a:r>
            <a:endParaRPr lang="en-US" b="1" dirty="0"/>
          </a:p>
          <a:p>
            <a:r>
              <a:rPr lang="en-IN" dirty="0"/>
              <a:t>The dataset include the data of online survey which was implemented on Google form with the participants of more than 13,000 - resided in above 100 different countries.</a:t>
            </a:r>
          </a:p>
          <a:p>
            <a:pPr>
              <a:buNone/>
            </a:pPr>
            <a:endParaRPr lang="en-IN" dirty="0"/>
          </a:p>
        </p:txBody>
      </p:sp>
      <p:pic>
        <p:nvPicPr>
          <p:cNvPr id="4" name="Picture 3">
            <a:extLst>
              <a:ext uri="{FF2B5EF4-FFF2-40B4-BE49-F238E27FC236}">
                <a16:creationId xmlns:a16="http://schemas.microsoft.com/office/drawing/2014/main" id="{396BFC49-AB54-4FBE-8DC3-9390AD77E653}"/>
              </a:ext>
            </a:extLst>
          </p:cNvPr>
          <p:cNvPicPr>
            <a:picLocks noChangeAspect="1"/>
          </p:cNvPicPr>
          <p:nvPr/>
        </p:nvPicPr>
        <p:blipFill>
          <a:blip r:embed="rId3"/>
          <a:stretch>
            <a:fillRect/>
          </a:stretch>
        </p:blipFill>
        <p:spPr>
          <a:xfrm>
            <a:off x="9753600" y="4343399"/>
            <a:ext cx="1905000" cy="1905000"/>
          </a:xfrm>
          <a:prstGeom prst="rect">
            <a:avLst/>
          </a:prstGeom>
        </p:spPr>
      </p:pic>
    </p:spTree>
    <p:extLst>
      <p:ext uri="{BB962C8B-B14F-4D97-AF65-F5344CB8AC3E}">
        <p14:creationId xmlns:p14="http://schemas.microsoft.com/office/powerpoint/2010/main" val="199696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526F-E1BD-4496-A78D-4EE6399BA19D}"/>
              </a:ext>
            </a:extLst>
          </p:cNvPr>
          <p:cNvSpPr>
            <a:spLocks noGrp="1"/>
          </p:cNvSpPr>
          <p:nvPr>
            <p:ph type="title"/>
          </p:nvPr>
        </p:nvSpPr>
        <p:spPr/>
        <p:txBody>
          <a:bodyPr/>
          <a:lstStyle/>
          <a:p>
            <a:r>
              <a:rPr lang="en-IN" sz="4000" b="1" dirty="0">
                <a:solidFill>
                  <a:schemeClr val="accent2">
                    <a:lumMod val="75000"/>
                  </a:schemeClr>
                </a:solidFill>
              </a:rPr>
              <a:t>Data Description</a:t>
            </a:r>
            <a:endParaRPr lang="en-IN" dirty="0">
              <a:solidFill>
                <a:schemeClr val="accent2">
                  <a:lumMod val="75000"/>
                </a:schemeClr>
              </a:solidFill>
            </a:endParaRPr>
          </a:p>
        </p:txBody>
      </p:sp>
      <p:pic>
        <p:nvPicPr>
          <p:cNvPr id="9" name="Content Placeholder 8">
            <a:extLst>
              <a:ext uri="{FF2B5EF4-FFF2-40B4-BE49-F238E27FC236}">
                <a16:creationId xmlns:a16="http://schemas.microsoft.com/office/drawing/2014/main" id="{E4D282FD-1F0B-4786-85ED-DDD08E923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289283"/>
            <a:ext cx="9124950" cy="5369369"/>
          </a:xfrm>
        </p:spPr>
      </p:pic>
    </p:spTree>
    <p:extLst>
      <p:ext uri="{BB962C8B-B14F-4D97-AF65-F5344CB8AC3E}">
        <p14:creationId xmlns:p14="http://schemas.microsoft.com/office/powerpoint/2010/main" val="2962165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1957</TotalTime>
  <Words>3026</Words>
  <Application>Microsoft Office PowerPoint</Application>
  <PresentationFormat>Widescreen</PresentationFormat>
  <Paragraphs>357</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Century Gothic</vt:lpstr>
      <vt:lpstr>Noto Serif</vt:lpstr>
      <vt:lpstr>Segoe UI</vt:lpstr>
      <vt:lpstr>Wingdings</vt:lpstr>
      <vt:lpstr>Wingdings 3</vt:lpstr>
      <vt:lpstr>Ion</vt:lpstr>
      <vt:lpstr>PowerPoint Presentation</vt:lpstr>
      <vt:lpstr>PowerPoint Presentation</vt:lpstr>
      <vt:lpstr>Introduction</vt:lpstr>
      <vt:lpstr>Background/Motivation</vt:lpstr>
      <vt:lpstr>Problem Statement</vt:lpstr>
      <vt:lpstr>Project Proposal</vt:lpstr>
      <vt:lpstr>Analysis Questions</vt:lpstr>
      <vt:lpstr>Dataset Description</vt:lpstr>
      <vt:lpstr>Data Description</vt:lpstr>
      <vt:lpstr>PowerPoint Presentation</vt:lpstr>
      <vt:lpstr>PowerPoint Presentation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Identifying missing values </vt:lpstr>
      <vt:lpstr>Data Cleaning and Transformation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DAB103-001 Group 8</dc:title>
  <dc:creator>Urvashi Prajapati</dc:creator>
  <cp:lastModifiedBy>Kevin A</cp:lastModifiedBy>
  <cp:revision>101</cp:revision>
  <dcterms:created xsi:type="dcterms:W3CDTF">2021-06-26T09:50:02Z</dcterms:created>
  <dcterms:modified xsi:type="dcterms:W3CDTF">2022-05-19T03:42:11Z</dcterms:modified>
</cp:coreProperties>
</file>