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Nunito"/>
      <p:regular r:id="rId52"/>
      <p:bold r:id="rId53"/>
      <p:italic r:id="rId54"/>
      <p:boldItalic r:id="rId55"/>
    </p:embeddedFont>
    <p:embeddedFont>
      <p:font typeface="Maven Pro"/>
      <p:regular r:id="rId56"/>
      <p:bold r:id="rId57"/>
    </p:embeddedFont>
    <p:embeddedFont>
      <p:font typeface="Barlow Medium"/>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BBA05B-1A69-40BA-A6D5-8A98677CE85D}">
  <a:tblStyle styleId="{7FBBA05B-1A69-40BA-A6D5-8A98677CE85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Barlow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arlowMedium-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5.xml"/><Relationship Id="rId55" Type="http://schemas.openxmlformats.org/officeDocument/2006/relationships/font" Target="fonts/Nunito-boldItalic.fntdata"/><Relationship Id="rId10" Type="http://schemas.openxmlformats.org/officeDocument/2006/relationships/slide" Target="slides/slide4.xml"/><Relationship Id="rId54" Type="http://schemas.openxmlformats.org/officeDocument/2006/relationships/font" Target="fonts/Nunito-italic.fntdata"/><Relationship Id="rId13" Type="http://schemas.openxmlformats.org/officeDocument/2006/relationships/slide" Target="slides/slide7.xml"/><Relationship Id="rId57" Type="http://schemas.openxmlformats.org/officeDocument/2006/relationships/font" Target="fonts/MavenPro-bold.fntdata"/><Relationship Id="rId12" Type="http://schemas.openxmlformats.org/officeDocument/2006/relationships/slide" Target="slides/slide6.xml"/><Relationship Id="rId56" Type="http://schemas.openxmlformats.org/officeDocument/2006/relationships/font" Target="fonts/MavenPro-regular.fntdata"/><Relationship Id="rId15" Type="http://schemas.openxmlformats.org/officeDocument/2006/relationships/slide" Target="slides/slide9.xml"/><Relationship Id="rId59" Type="http://schemas.openxmlformats.org/officeDocument/2006/relationships/font" Target="fonts/BarlowMedium-bold.fntdata"/><Relationship Id="rId14" Type="http://schemas.openxmlformats.org/officeDocument/2006/relationships/slide" Target="slides/slide8.xml"/><Relationship Id="rId58" Type="http://schemas.openxmlformats.org/officeDocument/2006/relationships/font" Target="fonts/BarlowMed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4be2d78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4be2d78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4d0dfc1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4d0dfc1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4d0dfc1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4d0dfc1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4d0dfc1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4d0dfc1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mendapatkan information gain dari fitur fitur yang dipakai , spt yg di jelaskan di awal region2,deskription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4d0dfc1c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4d0dfc1c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4d0dfc1c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4d0dfc1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4d0dfc1c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b4d0dfc1c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4dbb742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4dbb742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4e07bba1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4e07bba1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4e07bba1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4e07bba1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36b3a80e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36b3a80e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Barlow Medium"/>
              <a:buAutoNum type="arabicPeriod"/>
            </a:pPr>
            <a:r>
              <a:rPr lang="id" sz="1400">
                <a:latin typeface="Maven Pro"/>
                <a:ea typeface="Maven Pro"/>
                <a:cs typeface="Maven Pro"/>
                <a:sym typeface="Maven Pro"/>
              </a:rPr>
              <a:t>Country The country that the wine is from</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description A few sentences from a sommelier describing the wine's taste, smell, look, feel, etc.</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designation The vineyard within the winery where the grapes that made the wine are from</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points The number of points WineEnthusiast rated the wine on a scale of 1-100 (though they say they only post reviews for wines that score &amp;gt;=80)</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price The cost for a bottle of the wine</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province The province or state that the wine is from</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region_1 The wine growing area in a province or state (ie Napa)</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region_2 Sometimes there are more specific regions specified within a wine growing area (ie Rutherford inside the Napa Valley), but this value can sometimes be blank</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variety The type of grapes used to make the wine (ie Pinot Noir)</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winery</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rPr lang="id" sz="1400">
                <a:latin typeface="Maven Pro"/>
                <a:ea typeface="Maven Pro"/>
                <a:cs typeface="Maven Pro"/>
                <a:sym typeface="Maven Pro"/>
              </a:rPr>
              <a:t>The winery that made the wine</a:t>
            </a:r>
            <a:endParaRPr sz="1400">
              <a:latin typeface="Maven Pro"/>
              <a:ea typeface="Maven Pro"/>
              <a:cs typeface="Maven Pro"/>
              <a:sym typeface="Maven Pro"/>
            </a:endParaRPr>
          </a:p>
          <a:p>
            <a:pPr indent="-317500" lvl="0" marL="457200" marR="114300" rtl="0" algn="l">
              <a:lnSpc>
                <a:spcPct val="115000"/>
              </a:lnSpc>
              <a:spcBef>
                <a:spcPts val="0"/>
              </a:spcBef>
              <a:spcAft>
                <a:spcPts val="0"/>
              </a:spcAft>
              <a:buClr>
                <a:srgbClr val="000000"/>
              </a:buClr>
              <a:buSzPts val="1400"/>
              <a:buFont typeface="Maven Pro"/>
              <a:buAutoNum type="arabicPeriod"/>
            </a:pPr>
            <a:r>
              <a:t/>
            </a:r>
            <a:endParaRPr sz="14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2000">
              <a:latin typeface="Barlow Medium"/>
              <a:ea typeface="Barlow Medium"/>
              <a:cs typeface="Barlow Medium"/>
              <a:sym typeface="Barlow Mediu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4e07bba1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4e07bba1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4e07bba1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b4e07bba1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4e07bba1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4e07bba1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4e07bba1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4e07bba1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4dbb742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4dbb742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4dbb742c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4dbb742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40000" rtl="0" algn="l">
              <a:lnSpc>
                <a:spcPct val="120000"/>
              </a:lnSpc>
              <a:spcBef>
                <a:spcPts val="0"/>
              </a:spcBef>
              <a:spcAft>
                <a:spcPts val="0"/>
              </a:spcAft>
              <a:buClr>
                <a:schemeClr val="dk1"/>
              </a:buClr>
              <a:buSzPts val="1100"/>
              <a:buFont typeface="Arial"/>
              <a:buNone/>
            </a:pPr>
            <a:r>
              <a:rPr lang="id" sz="1200">
                <a:solidFill>
                  <a:schemeClr val="dk1"/>
                </a:solidFill>
                <a:latin typeface="Times New Roman"/>
                <a:ea typeface="Times New Roman"/>
                <a:cs typeface="Times New Roman"/>
                <a:sym typeface="Times New Roman"/>
              </a:rPr>
              <a:t>Dilakukan variasi dari jumlah node dan hidden layer guna menemukan jumlah yang dapat mengoptimalkan akurasi. Variasi juga dilakukan untuk activation. Activation function berfungsi untuk menentukan apakah neuron tersebut harus “aktif” atau tidak berdasarkan dari weighted sum dari input. Activation yang digunakan adalah relu, selu, tanh. Ketiga aktivasi ini dipilih berdasarkan penelitian terdahulu yang telah dilakukan, bahwa ketiga activation tersebut merupakan yang activation yang paling disarankan.</a:t>
            </a:r>
            <a:endParaRPr sz="12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4dbb742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4dbb742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4dbb742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4dbb742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4dbb742c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4dbb742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4e07bba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4e07bba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49e7cc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49e7cc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4dbb742c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4dbb742c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Clr>
                <a:schemeClr val="dk1"/>
              </a:buClr>
              <a:buSzPts val="1200"/>
              <a:buFont typeface="Times New Roman"/>
              <a:buAutoNum type="arabicPeriod"/>
            </a:pPr>
            <a:r>
              <a:rPr lang="id" sz="1200">
                <a:solidFill>
                  <a:schemeClr val="dk1"/>
                </a:solidFill>
                <a:latin typeface="Times New Roman"/>
                <a:ea typeface="Times New Roman"/>
                <a:cs typeface="Times New Roman"/>
                <a:sym typeface="Times New Roman"/>
              </a:rPr>
              <a:t>Dalam percobaan kali ini, yang dimaksud dengan hasil yang optimal adalah variasi parameter yang dapat menghasilkan hasil dengan akurasi tinggi, waktu runtime yang cenderung sebentar, banyak nya data train yang digunakan. Berdasarkan pertimbangan tersebut diperoleh untuk data wine-review variasi parameter terbaik adalah</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4dbb742c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b4dbb742c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4dbb742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4dbb742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4e07bba1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4e07bba1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4dbb742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4dbb742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b4e07bba1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b4e07bba1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b4dbb742c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b4dbb742c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4dbb742c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4dbb742c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4dbb742c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4dbb742c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4dbb742c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4dbb742c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4e07bba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4e07bba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b4dbb742c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b4dbb742c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b4dbb742c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b4dbb742c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b4dbb742c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b4dbb742c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SVM - </a:t>
            </a:r>
            <a:r>
              <a:rPr lang="id" sz="1050">
                <a:solidFill>
                  <a:schemeClr val="dk1"/>
                </a:solidFill>
                <a:latin typeface="Calibri"/>
                <a:ea typeface="Calibri"/>
                <a:cs typeface="Calibri"/>
                <a:sym typeface="Calibri"/>
              </a:rPr>
              <a:t>Tidak didapatkan hasil.  Waktu runtime telah dijalankan selama lebih dari 12 jam hingga menyebabkan session habis pada google collab, sehingga dapat diprediksi bahwa algoritma svm merupakan algoritma yang tidak efektif untuk digunakan dalam data ini.</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4e07bba1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4e07bba1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b4e07bba12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b4e07bba1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4dbb742c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4dbb742c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4e07bba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4e07bba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4e07bba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4e07bba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4dbb742c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4dbb742c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4dbb742c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4dbb742c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4e07bba1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4e07bba1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1.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0.png"/><Relationship Id="rId5"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45.png"/><Relationship Id="rId5"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2.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25000" y="4963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Final Project</a:t>
            </a:r>
            <a:endParaRPr/>
          </a:p>
          <a:p>
            <a:pPr indent="0" lvl="0" marL="0" rtl="0" algn="l">
              <a:spcBef>
                <a:spcPts val="0"/>
              </a:spcBef>
              <a:spcAft>
                <a:spcPts val="0"/>
              </a:spcAft>
              <a:buNone/>
            </a:pPr>
            <a:r>
              <a:rPr b="0" lang="id"/>
              <a:t>Kecerdasan Komputasional</a:t>
            </a:r>
            <a:endParaRPr b="0"/>
          </a:p>
        </p:txBody>
      </p:sp>
      <p:sp>
        <p:nvSpPr>
          <p:cNvPr id="278" name="Google Shape;278;p13"/>
          <p:cNvSpPr txBox="1"/>
          <p:nvPr>
            <p:ph idx="1" type="subTitle"/>
          </p:nvPr>
        </p:nvSpPr>
        <p:spPr>
          <a:xfrm>
            <a:off x="188075" y="3445375"/>
            <a:ext cx="6064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2000">
                <a:solidFill>
                  <a:srgbClr val="FFFFFF"/>
                </a:solidFill>
                <a:latin typeface="Barlow Medium"/>
                <a:ea typeface="Barlow Medium"/>
                <a:cs typeface="Barlow Medium"/>
                <a:sym typeface="Barlow Medium"/>
              </a:rPr>
              <a:t>Kevin Angga Wijaya 			(05111840000024)</a:t>
            </a:r>
            <a:endParaRPr sz="2000">
              <a:solidFill>
                <a:srgbClr val="FFFFFF"/>
              </a:solidFill>
              <a:latin typeface="Barlow Medium"/>
              <a:ea typeface="Barlow Medium"/>
              <a:cs typeface="Barlow Medium"/>
              <a:sym typeface="Barlow Medium"/>
            </a:endParaRPr>
          </a:p>
          <a:p>
            <a:pPr indent="0" lvl="0" marL="0" rtl="0" algn="ctr">
              <a:spcBef>
                <a:spcPts val="0"/>
              </a:spcBef>
              <a:spcAft>
                <a:spcPts val="0"/>
              </a:spcAft>
              <a:buNone/>
            </a:pPr>
            <a:r>
              <a:rPr lang="id" sz="2000">
                <a:solidFill>
                  <a:srgbClr val="FFFFFF"/>
                </a:solidFill>
                <a:latin typeface="Barlow Medium"/>
                <a:ea typeface="Barlow Medium"/>
                <a:cs typeface="Barlow Medium"/>
                <a:sym typeface="Barlow Medium"/>
              </a:rPr>
              <a:t>Angelita Titiandes Silalahi	(05111840000088)</a:t>
            </a:r>
            <a:endParaRPr sz="2000">
              <a:solidFill>
                <a:srgbClr val="FFFFFF"/>
              </a:solidFill>
              <a:latin typeface="Barlow Medium"/>
              <a:ea typeface="Barlow Medium"/>
              <a:cs typeface="Barlow Medium"/>
              <a:sym typeface="Barlow Medium"/>
            </a:endParaRPr>
          </a:p>
          <a:p>
            <a:pPr indent="0" lvl="0" marL="0" rtl="0" algn="ctr">
              <a:spcBef>
                <a:spcPts val="0"/>
              </a:spcBef>
              <a:spcAft>
                <a:spcPts val="0"/>
              </a:spcAft>
              <a:buNone/>
            </a:pPr>
            <a:r>
              <a:rPr lang="id" sz="2000">
                <a:solidFill>
                  <a:srgbClr val="FFFFFF"/>
                </a:solidFill>
                <a:latin typeface="Barlow Medium"/>
                <a:ea typeface="Barlow Medium"/>
                <a:cs typeface="Barlow Medium"/>
                <a:sym typeface="Barlow Medium"/>
              </a:rPr>
              <a:t>Aflakah Nur Farhana 		(05111840000120)</a:t>
            </a:r>
            <a:endParaRPr sz="2000">
              <a:solidFill>
                <a:srgbClr val="FFFFFF"/>
              </a:solidFill>
              <a:latin typeface="Barlow Medium"/>
              <a:ea typeface="Barlow Medium"/>
              <a:cs typeface="Barlow Medium"/>
              <a:sym typeface="Barlow Medium"/>
            </a:endParaRPr>
          </a:p>
          <a:p>
            <a:pPr indent="0" lvl="0" marL="0" rtl="0" algn="l">
              <a:spcBef>
                <a:spcPts val="0"/>
              </a:spcBef>
              <a:spcAft>
                <a:spcPts val="0"/>
              </a:spcAft>
              <a:buNone/>
            </a:pPr>
            <a:r>
              <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ctrTitle"/>
          </p:nvPr>
        </p:nvSpPr>
        <p:spPr>
          <a:xfrm>
            <a:off x="991275" y="1822650"/>
            <a:ext cx="8496000" cy="749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1</a:t>
            </a:r>
            <a:r>
              <a:rPr lang="id" sz="2000">
                <a:solidFill>
                  <a:srgbClr val="FFFFFF"/>
                </a:solidFill>
              </a:rPr>
              <a:t>. </a:t>
            </a:r>
            <a:endParaRPr sz="2000">
              <a:solidFill>
                <a:srgbClr val="FFFFFF"/>
              </a:solidFill>
            </a:endParaRPr>
          </a:p>
          <a:p>
            <a:pPr indent="0" lvl="0" marL="0" rtl="0" algn="l">
              <a:lnSpc>
                <a:spcPct val="115000"/>
              </a:lnSpc>
              <a:spcBef>
                <a:spcPts val="0"/>
              </a:spcBef>
              <a:spcAft>
                <a:spcPts val="0"/>
              </a:spcAft>
              <a:buNone/>
            </a:pPr>
            <a:r>
              <a:rPr lang="id" sz="2000">
                <a:solidFill>
                  <a:srgbClr val="FFFFFF"/>
                </a:solidFill>
              </a:rPr>
              <a:t>Apakah fitur yang paling berpengaruh dan paling tidak berpengaruh terhadap target?</a:t>
            </a:r>
            <a:endParaRPr sz="2000">
              <a:solidFill>
                <a:srgbClr val="FFFFFF"/>
              </a:solidFill>
            </a:endParaRPr>
          </a:p>
        </p:txBody>
      </p:sp>
      <p:sp>
        <p:nvSpPr>
          <p:cNvPr id="340" name="Google Shape;340;p22"/>
          <p:cNvSpPr txBox="1"/>
          <p:nvPr>
            <p:ph idx="1" type="subTitle"/>
          </p:nvPr>
        </p:nvSpPr>
        <p:spPr>
          <a:xfrm>
            <a:off x="991275" y="2773275"/>
            <a:ext cx="2824500" cy="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000">
                <a:solidFill>
                  <a:srgbClr val="FFFFFF"/>
                </a:solidFill>
                <a:latin typeface="Barlow Medium"/>
                <a:ea typeface="Barlow Medium"/>
                <a:cs typeface="Barlow Medium"/>
                <a:sym typeface="Barlow Medium"/>
              </a:rPr>
              <a:t>METODE : Decision tree</a:t>
            </a:r>
            <a:endParaRPr sz="2000">
              <a:solidFill>
                <a:srgbClr val="FFFFFF"/>
              </a:solidFill>
              <a:latin typeface="Barlow Medium"/>
              <a:ea typeface="Barlow Medium"/>
              <a:cs typeface="Barlow Medium"/>
              <a:sym typeface="Barlow Medium"/>
            </a:endParaRPr>
          </a:p>
          <a:p>
            <a:pPr indent="0" lvl="0" marL="0" rtl="0" algn="l">
              <a:spcBef>
                <a:spcPts val="0"/>
              </a:spcBef>
              <a:spcAft>
                <a:spcPts val="0"/>
              </a:spcAft>
              <a:buNone/>
            </a:pPr>
            <a:r>
              <a:t/>
            </a:r>
            <a:endParaRPr sz="2000">
              <a:solidFill>
                <a:srgbClr val="FFFFFF"/>
              </a:solidFill>
              <a:latin typeface="Barlow Medium"/>
              <a:ea typeface="Barlow Medium"/>
              <a:cs typeface="Barlow Medium"/>
              <a:sym typeface="Barlow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ctrTitle"/>
          </p:nvPr>
        </p:nvSpPr>
        <p:spPr>
          <a:xfrm>
            <a:off x="324000" y="267275"/>
            <a:ext cx="8496000" cy="749100"/>
          </a:xfrm>
          <a:prstGeom prst="rect">
            <a:avLst/>
          </a:prstGeom>
        </p:spPr>
        <p:txBody>
          <a:bodyPr anchorCtr="0" anchor="ctr" bIns="91425" lIns="91425" spcFirstLastPara="1" rIns="91425" wrap="square" tIns="91425">
            <a:noAutofit/>
          </a:bodyPr>
          <a:lstStyle/>
          <a:p>
            <a:pPr indent="-355600" lvl="0" marL="457200" rtl="0" algn="l">
              <a:lnSpc>
                <a:spcPct val="120000"/>
              </a:lnSpc>
              <a:spcBef>
                <a:spcPts val="0"/>
              </a:spcBef>
              <a:spcAft>
                <a:spcPts val="0"/>
              </a:spcAft>
              <a:buClr>
                <a:srgbClr val="FFFFFF"/>
              </a:buClr>
              <a:buSzPts val="2000"/>
              <a:buAutoNum type="arabicPeriod"/>
            </a:pPr>
            <a:r>
              <a:rPr b="0" lang="id" sz="2000">
                <a:solidFill>
                  <a:srgbClr val="FFFFFF"/>
                </a:solidFill>
              </a:rPr>
              <a:t>Deklarasi fungsi menghitung entropy</a:t>
            </a:r>
            <a:endParaRPr sz="2000">
              <a:solidFill>
                <a:srgbClr val="FFFFFF"/>
              </a:solidFill>
            </a:endParaRPr>
          </a:p>
        </p:txBody>
      </p:sp>
      <p:pic>
        <p:nvPicPr>
          <p:cNvPr id="346" name="Google Shape;346;p23"/>
          <p:cNvPicPr preferRelativeResize="0"/>
          <p:nvPr/>
        </p:nvPicPr>
        <p:blipFill>
          <a:blip r:embed="rId3">
            <a:alphaModFix/>
          </a:blip>
          <a:stretch>
            <a:fillRect/>
          </a:stretch>
        </p:blipFill>
        <p:spPr>
          <a:xfrm>
            <a:off x="844300" y="1473900"/>
            <a:ext cx="5744025" cy="3355200"/>
          </a:xfrm>
          <a:prstGeom prst="rect">
            <a:avLst/>
          </a:prstGeom>
          <a:noFill/>
          <a:ln>
            <a:noFill/>
          </a:ln>
        </p:spPr>
      </p:pic>
      <p:pic>
        <p:nvPicPr>
          <p:cNvPr id="347" name="Google Shape;347;p23"/>
          <p:cNvPicPr preferRelativeResize="0"/>
          <p:nvPr/>
        </p:nvPicPr>
        <p:blipFill>
          <a:blip r:embed="rId4">
            <a:alphaModFix/>
          </a:blip>
          <a:stretch>
            <a:fillRect/>
          </a:stretch>
        </p:blipFill>
        <p:spPr>
          <a:xfrm>
            <a:off x="844300" y="863975"/>
            <a:ext cx="6763798" cy="46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ctrTitle"/>
          </p:nvPr>
        </p:nvSpPr>
        <p:spPr>
          <a:xfrm>
            <a:off x="0" y="224500"/>
            <a:ext cx="8496000" cy="749100"/>
          </a:xfrm>
          <a:prstGeom prst="rect">
            <a:avLst/>
          </a:prstGeom>
        </p:spPr>
        <p:txBody>
          <a:bodyPr anchorCtr="0" anchor="ctr" bIns="91425" lIns="91425" spcFirstLastPara="1" rIns="91425" wrap="square" tIns="91425">
            <a:noAutofit/>
          </a:bodyPr>
          <a:lstStyle/>
          <a:p>
            <a:pPr indent="0" lvl="0" marL="457200" rtl="0" algn="l">
              <a:lnSpc>
                <a:spcPct val="120000"/>
              </a:lnSpc>
              <a:spcBef>
                <a:spcPts val="0"/>
              </a:spcBef>
              <a:spcAft>
                <a:spcPts val="1000"/>
              </a:spcAft>
              <a:buNone/>
            </a:pPr>
            <a:r>
              <a:rPr b="0" lang="id" sz="2000">
                <a:solidFill>
                  <a:srgbClr val="FFFFFF"/>
                </a:solidFill>
              </a:rPr>
              <a:t>2. Deklarasi fungsi menghitung information gain</a:t>
            </a:r>
            <a:endParaRPr sz="2000">
              <a:solidFill>
                <a:srgbClr val="FFFFFF"/>
              </a:solidFill>
            </a:endParaRPr>
          </a:p>
        </p:txBody>
      </p:sp>
      <p:pic>
        <p:nvPicPr>
          <p:cNvPr id="353" name="Google Shape;353;p24"/>
          <p:cNvPicPr preferRelativeResize="0"/>
          <p:nvPr/>
        </p:nvPicPr>
        <p:blipFill>
          <a:blip r:embed="rId3">
            <a:alphaModFix/>
          </a:blip>
          <a:stretch>
            <a:fillRect/>
          </a:stretch>
        </p:blipFill>
        <p:spPr>
          <a:xfrm>
            <a:off x="841950" y="1311500"/>
            <a:ext cx="5038725" cy="3667125"/>
          </a:xfrm>
          <a:prstGeom prst="rect">
            <a:avLst/>
          </a:prstGeom>
          <a:noFill/>
          <a:ln>
            <a:noFill/>
          </a:ln>
        </p:spPr>
      </p:pic>
      <p:pic>
        <p:nvPicPr>
          <p:cNvPr id="354" name="Google Shape;354;p24"/>
          <p:cNvPicPr preferRelativeResize="0"/>
          <p:nvPr/>
        </p:nvPicPr>
        <p:blipFill>
          <a:blip r:embed="rId4">
            <a:alphaModFix/>
          </a:blip>
          <a:stretch>
            <a:fillRect/>
          </a:stretch>
        </p:blipFill>
        <p:spPr>
          <a:xfrm>
            <a:off x="841950" y="743975"/>
            <a:ext cx="3046274" cy="49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ctrTitle"/>
          </p:nvPr>
        </p:nvSpPr>
        <p:spPr>
          <a:xfrm>
            <a:off x="463000" y="6950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id" sz="2000">
                <a:solidFill>
                  <a:srgbClr val="FFFFFF"/>
                </a:solidFill>
              </a:rPr>
              <a:t>3</a:t>
            </a:r>
            <a:r>
              <a:rPr b="0" lang="id" sz="2000">
                <a:solidFill>
                  <a:srgbClr val="FFFFFF"/>
                </a:solidFill>
              </a:rPr>
              <a:t>. </a:t>
            </a:r>
            <a:r>
              <a:rPr b="0" lang="id" sz="2000">
                <a:solidFill>
                  <a:srgbClr val="FFFFFF"/>
                </a:solidFill>
              </a:rPr>
              <a:t>Mendapatkan data dengan information gain tertinggi</a:t>
            </a:r>
            <a:endParaRPr b="0" sz="2000">
              <a:solidFill>
                <a:srgbClr val="FFFFFF"/>
              </a:solidFill>
            </a:endParaRPr>
          </a:p>
          <a:p>
            <a:pPr indent="0" lvl="0" marL="0" rtl="0" algn="l">
              <a:lnSpc>
                <a:spcPct val="120000"/>
              </a:lnSpc>
              <a:spcBef>
                <a:spcPts val="1000"/>
              </a:spcBef>
              <a:spcAft>
                <a:spcPts val="1000"/>
              </a:spcAft>
              <a:buNone/>
            </a:pPr>
            <a:r>
              <a:t/>
            </a:r>
            <a:endParaRPr b="0" sz="1000">
              <a:solidFill>
                <a:srgbClr val="FFFFFF"/>
              </a:solidFill>
            </a:endParaRPr>
          </a:p>
        </p:txBody>
      </p:sp>
      <p:pic>
        <p:nvPicPr>
          <p:cNvPr id="360" name="Google Shape;360;p25"/>
          <p:cNvPicPr preferRelativeResize="0"/>
          <p:nvPr/>
        </p:nvPicPr>
        <p:blipFill>
          <a:blip r:embed="rId3">
            <a:alphaModFix/>
          </a:blip>
          <a:stretch>
            <a:fillRect/>
          </a:stretch>
        </p:blipFill>
        <p:spPr>
          <a:xfrm>
            <a:off x="847475" y="1093950"/>
            <a:ext cx="6092750" cy="2441700"/>
          </a:xfrm>
          <a:prstGeom prst="rect">
            <a:avLst/>
          </a:prstGeom>
          <a:noFill/>
          <a:ln>
            <a:noFill/>
          </a:ln>
        </p:spPr>
      </p:pic>
      <p:pic>
        <p:nvPicPr>
          <p:cNvPr id="361" name="Google Shape;361;p25"/>
          <p:cNvPicPr preferRelativeResize="0"/>
          <p:nvPr/>
        </p:nvPicPr>
        <p:blipFill rotWithShape="1">
          <a:blip r:embed="rId4">
            <a:alphaModFix/>
          </a:blip>
          <a:srcRect b="0" l="0" r="2685" t="0"/>
          <a:stretch/>
        </p:blipFill>
        <p:spPr>
          <a:xfrm>
            <a:off x="847475" y="3752200"/>
            <a:ext cx="5019675"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ctrTitle"/>
          </p:nvPr>
        </p:nvSpPr>
        <p:spPr>
          <a:xfrm>
            <a:off x="463000" y="6950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id" sz="2000">
                <a:solidFill>
                  <a:srgbClr val="FFFFFF"/>
                </a:solidFill>
              </a:rPr>
              <a:t>4</a:t>
            </a:r>
            <a:r>
              <a:rPr b="0" lang="id" sz="2000">
                <a:solidFill>
                  <a:srgbClr val="FFFFFF"/>
                </a:solidFill>
              </a:rPr>
              <a:t>. </a:t>
            </a:r>
            <a:r>
              <a:rPr b="0" lang="id" sz="2000">
                <a:solidFill>
                  <a:srgbClr val="FFFFFF"/>
                </a:solidFill>
              </a:rPr>
              <a:t>Mendapatkan data dengan information gain terendah</a:t>
            </a:r>
            <a:endParaRPr b="0" sz="2000">
              <a:solidFill>
                <a:srgbClr val="FFFFFF"/>
              </a:solidFill>
            </a:endParaRPr>
          </a:p>
          <a:p>
            <a:pPr indent="0" lvl="0" marL="0" rtl="0" algn="l">
              <a:lnSpc>
                <a:spcPct val="120000"/>
              </a:lnSpc>
              <a:spcBef>
                <a:spcPts val="1000"/>
              </a:spcBef>
              <a:spcAft>
                <a:spcPts val="1000"/>
              </a:spcAft>
              <a:buNone/>
            </a:pPr>
            <a:r>
              <a:t/>
            </a:r>
            <a:endParaRPr b="0" sz="1000">
              <a:solidFill>
                <a:srgbClr val="FFFFFF"/>
              </a:solidFill>
            </a:endParaRPr>
          </a:p>
        </p:txBody>
      </p:sp>
      <p:pic>
        <p:nvPicPr>
          <p:cNvPr id="367" name="Google Shape;367;p26"/>
          <p:cNvPicPr preferRelativeResize="0"/>
          <p:nvPr/>
        </p:nvPicPr>
        <p:blipFill>
          <a:blip r:embed="rId3">
            <a:alphaModFix/>
          </a:blip>
          <a:stretch>
            <a:fillRect/>
          </a:stretch>
        </p:blipFill>
        <p:spPr>
          <a:xfrm>
            <a:off x="783300" y="3788850"/>
            <a:ext cx="6018875" cy="694048"/>
          </a:xfrm>
          <a:prstGeom prst="rect">
            <a:avLst/>
          </a:prstGeom>
          <a:noFill/>
          <a:ln>
            <a:noFill/>
          </a:ln>
        </p:spPr>
      </p:pic>
      <p:pic>
        <p:nvPicPr>
          <p:cNvPr id="368" name="Google Shape;368;p26"/>
          <p:cNvPicPr preferRelativeResize="0"/>
          <p:nvPr/>
        </p:nvPicPr>
        <p:blipFill>
          <a:blip r:embed="rId4">
            <a:alphaModFix/>
          </a:blip>
          <a:stretch>
            <a:fillRect/>
          </a:stretch>
        </p:blipFill>
        <p:spPr>
          <a:xfrm>
            <a:off x="783300" y="1172450"/>
            <a:ext cx="5786100" cy="224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ctrTitle"/>
          </p:nvPr>
        </p:nvSpPr>
        <p:spPr>
          <a:xfrm>
            <a:off x="463000" y="6950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id" sz="2000">
                <a:solidFill>
                  <a:srgbClr val="FFFFFF"/>
                </a:solidFill>
              </a:rPr>
              <a:t>5.</a:t>
            </a:r>
            <a:r>
              <a:rPr b="0" lang="id" sz="2000">
                <a:solidFill>
                  <a:srgbClr val="FFFFFF"/>
                </a:solidFill>
              </a:rPr>
              <a:t> </a:t>
            </a:r>
            <a:r>
              <a:rPr b="0" lang="id" sz="2000">
                <a:solidFill>
                  <a:srgbClr val="FFFFFF"/>
                </a:solidFill>
              </a:rPr>
              <a:t>Menghitung information gain dari masing masing kolom</a:t>
            </a:r>
            <a:endParaRPr b="0" sz="2000">
              <a:solidFill>
                <a:srgbClr val="FFFFFF"/>
              </a:solidFill>
            </a:endParaRPr>
          </a:p>
          <a:p>
            <a:pPr indent="0" lvl="0" marL="0" rtl="0" algn="l">
              <a:lnSpc>
                <a:spcPct val="120000"/>
              </a:lnSpc>
              <a:spcBef>
                <a:spcPts val="1000"/>
              </a:spcBef>
              <a:spcAft>
                <a:spcPts val="1000"/>
              </a:spcAft>
              <a:buNone/>
            </a:pPr>
            <a:r>
              <a:t/>
            </a:r>
            <a:endParaRPr b="0" sz="1000">
              <a:solidFill>
                <a:srgbClr val="FFFFFF"/>
              </a:solidFill>
            </a:endParaRPr>
          </a:p>
        </p:txBody>
      </p:sp>
      <p:pic>
        <p:nvPicPr>
          <p:cNvPr id="374" name="Google Shape;374;p27"/>
          <p:cNvPicPr preferRelativeResize="0"/>
          <p:nvPr/>
        </p:nvPicPr>
        <p:blipFill>
          <a:blip r:embed="rId3">
            <a:alphaModFix/>
          </a:blip>
          <a:stretch>
            <a:fillRect/>
          </a:stretch>
        </p:blipFill>
        <p:spPr>
          <a:xfrm>
            <a:off x="794000" y="1104650"/>
            <a:ext cx="5038725" cy="2105025"/>
          </a:xfrm>
          <a:prstGeom prst="rect">
            <a:avLst/>
          </a:prstGeom>
          <a:noFill/>
          <a:ln>
            <a:noFill/>
          </a:ln>
        </p:spPr>
      </p:pic>
      <p:pic>
        <p:nvPicPr>
          <p:cNvPr id="375" name="Google Shape;375;p27"/>
          <p:cNvPicPr preferRelativeResize="0"/>
          <p:nvPr/>
        </p:nvPicPr>
        <p:blipFill>
          <a:blip r:embed="rId4">
            <a:alphaModFix/>
          </a:blip>
          <a:stretch>
            <a:fillRect/>
          </a:stretch>
        </p:blipFill>
        <p:spPr>
          <a:xfrm>
            <a:off x="794000" y="3479700"/>
            <a:ext cx="5038725" cy="342900"/>
          </a:xfrm>
          <a:prstGeom prst="rect">
            <a:avLst/>
          </a:prstGeom>
          <a:noFill/>
          <a:ln>
            <a:noFill/>
          </a:ln>
        </p:spPr>
      </p:pic>
      <p:sp>
        <p:nvSpPr>
          <p:cNvPr id="376" name="Google Shape;376;p27"/>
          <p:cNvSpPr txBox="1"/>
          <p:nvPr/>
        </p:nvSpPr>
        <p:spPr>
          <a:xfrm>
            <a:off x="794000" y="3947625"/>
            <a:ext cx="71061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Courier New"/>
                <a:ea typeface="Courier New"/>
                <a:cs typeface="Courier New"/>
                <a:sym typeface="Courier New"/>
              </a:rPr>
              <a:t>({'country': 0.40480218733286855, 'designation': 0.9926812528141012, 'price': 0.9915792355359274, 'province': 0.579600394425674, 'region_1': 0.9445249657678836, 'variety': 0.9105023531822338, 'winery': 0.9926036170809611})</a:t>
            </a:r>
            <a:endParaRPr>
              <a:solidFill>
                <a:srgbClr val="FFFFFF"/>
              </a:solidFill>
              <a:latin typeface="Courier New"/>
              <a:ea typeface="Courier New"/>
              <a:cs typeface="Courier New"/>
              <a:sym typeface="Courier New"/>
            </a:endParaRPr>
          </a:p>
        </p:txBody>
      </p:sp>
      <p:graphicFrame>
        <p:nvGraphicFramePr>
          <p:cNvPr id="377" name="Google Shape;377;p27"/>
          <p:cNvGraphicFramePr/>
          <p:nvPr/>
        </p:nvGraphicFramePr>
        <p:xfrm>
          <a:off x="6258300" y="1104575"/>
          <a:ext cx="3000000" cy="3000000"/>
        </p:xfrm>
        <a:graphic>
          <a:graphicData uri="http://schemas.openxmlformats.org/drawingml/2006/table">
            <a:tbl>
              <a:tblPr>
                <a:noFill/>
                <a:tableStyleId>{7FBBA05B-1A69-40BA-A6D5-8A98677CE85D}</a:tableStyleId>
              </a:tblPr>
              <a:tblGrid>
                <a:gridCol w="1257300"/>
                <a:gridCol w="1242375"/>
              </a:tblGrid>
              <a:tr h="349925">
                <a:tc>
                  <a:txBody>
                    <a:bodyPr/>
                    <a:lstStyle/>
                    <a:p>
                      <a:pPr indent="0" lvl="0" marL="0" rtl="0" algn="ctr">
                        <a:lnSpc>
                          <a:spcPct val="115000"/>
                        </a:lnSpc>
                        <a:spcBef>
                          <a:spcPts val="0"/>
                        </a:spcBef>
                        <a:spcAft>
                          <a:spcPts val="0"/>
                        </a:spcAft>
                        <a:buNone/>
                      </a:pPr>
                      <a:r>
                        <a:rPr b="1" lang="id" sz="1200">
                          <a:solidFill>
                            <a:srgbClr val="FFFFFF"/>
                          </a:solidFill>
                          <a:latin typeface="Times New Roman"/>
                          <a:ea typeface="Times New Roman"/>
                          <a:cs typeface="Times New Roman"/>
                          <a:sym typeface="Times New Roman"/>
                        </a:rPr>
                        <a:t>Fitur</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id" sz="1200">
                          <a:solidFill>
                            <a:srgbClr val="FFFFFF"/>
                          </a:solidFill>
                          <a:latin typeface="Times New Roman"/>
                          <a:ea typeface="Times New Roman"/>
                          <a:cs typeface="Times New Roman"/>
                          <a:sym typeface="Times New Roman"/>
                        </a:rPr>
                        <a:t>Gain</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country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0.404</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03400">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province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0.579</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variety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0.910</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region_1</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0.944</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price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0.991</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winery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0.992</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designation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0.993</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ctrTitle"/>
          </p:nvPr>
        </p:nvSpPr>
        <p:spPr>
          <a:xfrm>
            <a:off x="556050" y="31010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lang="id" sz="2000">
                <a:solidFill>
                  <a:srgbClr val="FFFFFF"/>
                </a:solidFill>
              </a:rPr>
              <a:t>Kesimpulan</a:t>
            </a:r>
            <a:endParaRPr sz="1000">
              <a:solidFill>
                <a:srgbClr val="FFFFFF"/>
              </a:solidFill>
            </a:endParaRPr>
          </a:p>
        </p:txBody>
      </p:sp>
      <p:sp>
        <p:nvSpPr>
          <p:cNvPr id="383" name="Google Shape;383;p28"/>
          <p:cNvSpPr txBox="1"/>
          <p:nvPr/>
        </p:nvSpPr>
        <p:spPr>
          <a:xfrm>
            <a:off x="556050" y="887550"/>
            <a:ext cx="7218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700">
                <a:solidFill>
                  <a:srgbClr val="FFFFFF"/>
                </a:solidFill>
                <a:latin typeface="Maven Pro"/>
                <a:ea typeface="Maven Pro"/>
                <a:cs typeface="Maven Pro"/>
                <a:sym typeface="Maven Pro"/>
              </a:rPr>
              <a:t>Pada decision tree digunakan information gain sebagai acuan dalam pembuatan pohon. Fitur dengan information gain tertinggi akan menjadi root dari tree, oleh karenanya fitur dengan gain tertinggi merupakan fitur yang paling berpengaruh karena akan berperan sebagai sebuah root. Maka berlaku sebaliknya untuk fitur yang paling tidak berpengaruh.</a:t>
            </a:r>
            <a:endParaRPr sz="17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700">
              <a:solidFill>
                <a:srgbClr val="FFFFFF"/>
              </a:solidFill>
              <a:latin typeface="Maven Pro"/>
              <a:ea typeface="Maven Pro"/>
              <a:cs typeface="Maven Pro"/>
              <a:sym typeface="Maven Pro"/>
            </a:endParaRPr>
          </a:p>
          <a:p>
            <a:pPr indent="0" lvl="0" marL="0" rtl="0" algn="l">
              <a:spcBef>
                <a:spcPts val="0"/>
              </a:spcBef>
              <a:spcAft>
                <a:spcPts val="0"/>
              </a:spcAft>
              <a:buNone/>
            </a:pPr>
            <a:r>
              <a:rPr lang="id" sz="1700">
                <a:solidFill>
                  <a:srgbClr val="FFFFFF"/>
                </a:solidFill>
                <a:latin typeface="Maven Pro"/>
                <a:ea typeface="Maven Pro"/>
                <a:cs typeface="Maven Pro"/>
                <a:sym typeface="Maven Pro"/>
              </a:rPr>
              <a:t>Dari hasil percobaan tersebut dapat ditarik kesimpulan bahwa Fitur yang paling berpengaruh adalah ‘Designation’ karena memiliki gain paling besar, yaitu 0.992. Fitur yang paling tidak  berpengaruh adalah ‘Country’ karena memiliki gain paling kecil, yaitu 0.404.</a:t>
            </a:r>
            <a:endParaRPr sz="17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700">
              <a:solidFill>
                <a:srgbClr val="FFFFFF"/>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ctrTitle"/>
          </p:nvPr>
        </p:nvSpPr>
        <p:spPr>
          <a:xfrm>
            <a:off x="492400" y="1728900"/>
            <a:ext cx="8496000" cy="127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2</a:t>
            </a:r>
            <a:r>
              <a:rPr lang="id" sz="2000">
                <a:solidFill>
                  <a:srgbClr val="FFFFFF"/>
                </a:solidFill>
              </a:rPr>
              <a:t>.</a:t>
            </a:r>
            <a:endParaRPr sz="2000">
              <a:solidFill>
                <a:srgbClr val="FFFFFF"/>
              </a:solidFill>
            </a:endParaRPr>
          </a:p>
          <a:p>
            <a:pPr indent="0" lvl="0" marL="0" rtl="0" algn="l">
              <a:lnSpc>
                <a:spcPct val="115000"/>
              </a:lnSpc>
              <a:spcBef>
                <a:spcPts val="0"/>
              </a:spcBef>
              <a:spcAft>
                <a:spcPts val="0"/>
              </a:spcAft>
              <a:buNone/>
            </a:pPr>
            <a:r>
              <a:rPr lang="id" sz="2000">
                <a:solidFill>
                  <a:srgbClr val="FFFFFF"/>
                </a:solidFill>
              </a:rPr>
              <a:t>Bagaimana cara mendapatkan akurasi paling baik untuk memprediksi data?</a:t>
            </a:r>
            <a:r>
              <a:rPr lang="id" sz="2000">
                <a:solidFill>
                  <a:srgbClr val="FFFFFF"/>
                </a:solidFill>
              </a:rPr>
              <a:t>?</a:t>
            </a:r>
            <a:endParaRPr sz="2000">
              <a:solidFill>
                <a:srgbClr val="FFFFFF"/>
              </a:solidFill>
            </a:endParaRPr>
          </a:p>
        </p:txBody>
      </p:sp>
      <p:sp>
        <p:nvSpPr>
          <p:cNvPr id="389" name="Google Shape;389;p29"/>
          <p:cNvSpPr txBox="1"/>
          <p:nvPr>
            <p:ph idx="1" type="subTitle"/>
          </p:nvPr>
        </p:nvSpPr>
        <p:spPr>
          <a:xfrm>
            <a:off x="588150" y="3006300"/>
            <a:ext cx="5071800" cy="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000">
                <a:solidFill>
                  <a:srgbClr val="FFFFFF"/>
                </a:solidFill>
                <a:latin typeface="Barlow Medium"/>
                <a:ea typeface="Barlow Medium"/>
                <a:cs typeface="Barlow Medium"/>
                <a:sym typeface="Barlow Medium"/>
              </a:rPr>
              <a:t>METODE : Decision Tree, SVM, KNN, ANN</a:t>
            </a:r>
            <a:endParaRPr sz="2000">
              <a:solidFill>
                <a:srgbClr val="FFFFFF"/>
              </a:solidFill>
              <a:latin typeface="Barlow Medium"/>
              <a:ea typeface="Barlow Medium"/>
              <a:cs typeface="Barlow Medium"/>
              <a:sym typeface="Barlow Medium"/>
            </a:endParaRPr>
          </a:p>
          <a:p>
            <a:pPr indent="0" lvl="0" marL="0" rtl="0" algn="l">
              <a:spcBef>
                <a:spcPts val="0"/>
              </a:spcBef>
              <a:spcAft>
                <a:spcPts val="0"/>
              </a:spcAft>
              <a:buNone/>
            </a:pPr>
            <a:r>
              <a:t/>
            </a:r>
            <a:endParaRPr sz="2000">
              <a:solidFill>
                <a:srgbClr val="FFFFFF"/>
              </a:solidFill>
              <a:latin typeface="Barlow Medium"/>
              <a:ea typeface="Barlow Medium"/>
              <a:cs typeface="Barlow Medium"/>
              <a:sym typeface="Barlow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ctrTitle"/>
          </p:nvPr>
        </p:nvSpPr>
        <p:spPr>
          <a:xfrm>
            <a:off x="324000" y="397100"/>
            <a:ext cx="8496000" cy="75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DECISION TREE</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395" name="Google Shape;395;p30"/>
          <p:cNvSpPr txBox="1"/>
          <p:nvPr/>
        </p:nvSpPr>
        <p:spPr>
          <a:xfrm>
            <a:off x="27713" y="918375"/>
            <a:ext cx="5158800" cy="4440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1000"/>
              </a:spcAft>
              <a:buNone/>
            </a:pPr>
            <a:r>
              <a:rPr lang="id" sz="1500">
                <a:solidFill>
                  <a:srgbClr val="FFFFFF"/>
                </a:solidFill>
                <a:latin typeface="Maven Pro"/>
                <a:ea typeface="Maven Pro"/>
                <a:cs typeface="Maven Pro"/>
                <a:sym typeface="Maven Pro"/>
              </a:rPr>
              <a:t>Pembuatan parameter yang akan di uji</a:t>
            </a:r>
            <a:endParaRPr sz="1500">
              <a:solidFill>
                <a:srgbClr val="FFFFFF"/>
              </a:solidFill>
              <a:latin typeface="Maven Pro"/>
              <a:ea typeface="Maven Pro"/>
              <a:cs typeface="Maven Pro"/>
              <a:sym typeface="Maven Pro"/>
            </a:endParaRPr>
          </a:p>
        </p:txBody>
      </p:sp>
      <p:sp>
        <p:nvSpPr>
          <p:cNvPr id="396" name="Google Shape;396;p30"/>
          <p:cNvSpPr txBox="1"/>
          <p:nvPr/>
        </p:nvSpPr>
        <p:spPr>
          <a:xfrm>
            <a:off x="0" y="2281800"/>
            <a:ext cx="8587800" cy="4440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1000"/>
              </a:spcAft>
              <a:buNone/>
            </a:pPr>
            <a:r>
              <a:rPr lang="id" sz="1500">
                <a:solidFill>
                  <a:srgbClr val="FFFFFF"/>
                </a:solidFill>
                <a:latin typeface="Maven Pro"/>
                <a:ea typeface="Maven Pro"/>
                <a:cs typeface="Maven Pro"/>
                <a:sym typeface="Maven Pro"/>
              </a:rPr>
              <a:t>Menjalankan decision tree sekaligus didapatkan variasi untuk hasil akurasi yang paling besar</a:t>
            </a:r>
            <a:endParaRPr sz="1500">
              <a:solidFill>
                <a:srgbClr val="FFFFFF"/>
              </a:solidFill>
              <a:latin typeface="Maven Pro"/>
              <a:ea typeface="Maven Pro"/>
              <a:cs typeface="Maven Pro"/>
              <a:sym typeface="Maven Pro"/>
            </a:endParaRPr>
          </a:p>
        </p:txBody>
      </p:sp>
      <p:pic>
        <p:nvPicPr>
          <p:cNvPr id="397" name="Google Shape;397;p30"/>
          <p:cNvPicPr preferRelativeResize="0"/>
          <p:nvPr/>
        </p:nvPicPr>
        <p:blipFill>
          <a:blip r:embed="rId3">
            <a:alphaModFix/>
          </a:blip>
          <a:stretch>
            <a:fillRect/>
          </a:stretch>
        </p:blipFill>
        <p:spPr>
          <a:xfrm>
            <a:off x="565725" y="1464900"/>
            <a:ext cx="5038725" cy="714375"/>
          </a:xfrm>
          <a:prstGeom prst="rect">
            <a:avLst/>
          </a:prstGeom>
          <a:noFill/>
          <a:ln>
            <a:noFill/>
          </a:ln>
        </p:spPr>
      </p:pic>
      <p:pic>
        <p:nvPicPr>
          <p:cNvPr id="398" name="Google Shape;398;p30"/>
          <p:cNvPicPr preferRelativeResize="0"/>
          <p:nvPr/>
        </p:nvPicPr>
        <p:blipFill rotWithShape="1">
          <a:blip r:embed="rId4">
            <a:alphaModFix/>
          </a:blip>
          <a:srcRect b="0" l="0" r="18187" t="0"/>
          <a:stretch/>
        </p:blipFill>
        <p:spPr>
          <a:xfrm>
            <a:off x="578900" y="2920175"/>
            <a:ext cx="4100591" cy="211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type="ctrTitle"/>
          </p:nvPr>
        </p:nvSpPr>
        <p:spPr>
          <a:xfrm>
            <a:off x="324000" y="397100"/>
            <a:ext cx="8496000" cy="75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DECISION TREE</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p:txBody>
      </p:sp>
      <p:sp>
        <p:nvSpPr>
          <p:cNvPr id="404" name="Google Shape;404;p31"/>
          <p:cNvSpPr txBox="1"/>
          <p:nvPr/>
        </p:nvSpPr>
        <p:spPr>
          <a:xfrm>
            <a:off x="324000" y="1071750"/>
            <a:ext cx="6625800" cy="11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800">
                <a:solidFill>
                  <a:srgbClr val="FFFFFF"/>
                </a:solidFill>
                <a:latin typeface="Maven Pro"/>
                <a:ea typeface="Maven Pro"/>
                <a:cs typeface="Maven Pro"/>
                <a:sym typeface="Maven Pro"/>
              </a:rPr>
              <a:t>best param:  {'t_size': 0.7, 'max_depth': 7, 'criterion': 'entropy', 'accuracy': 0.8776609442060086, 'f1': 0.866683815447934}</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id" sz="1800">
                <a:solidFill>
                  <a:srgbClr val="FFFFFF"/>
                </a:solidFill>
                <a:latin typeface="Maven Pro"/>
                <a:ea typeface="Maven Pro"/>
                <a:cs typeface="Maven Pro"/>
                <a:sym typeface="Maven Pro"/>
              </a:rPr>
              <a:t>time: 2.54 s</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594375" y="-4"/>
            <a:ext cx="4255500" cy="12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WINE REVIEW</a:t>
            </a:r>
            <a:endParaRPr b="0"/>
          </a:p>
        </p:txBody>
      </p:sp>
      <p:sp>
        <p:nvSpPr>
          <p:cNvPr id="284" name="Google Shape;284;p14"/>
          <p:cNvSpPr txBox="1"/>
          <p:nvPr>
            <p:ph idx="1" type="subTitle"/>
          </p:nvPr>
        </p:nvSpPr>
        <p:spPr>
          <a:xfrm>
            <a:off x="594375" y="1453200"/>
            <a:ext cx="7733100" cy="345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d" sz="2000">
                <a:solidFill>
                  <a:srgbClr val="FFFFFF"/>
                </a:solidFill>
                <a:latin typeface="Barlow Medium"/>
                <a:ea typeface="Barlow Medium"/>
                <a:cs typeface="Barlow Medium"/>
                <a:sym typeface="Barlow Medium"/>
              </a:rPr>
              <a:t>FITUR</a:t>
            </a:r>
            <a:endParaRPr sz="2000">
              <a:solidFill>
                <a:srgbClr val="FFFFFF"/>
              </a:solidFill>
              <a:latin typeface="Barlow Medium"/>
              <a:ea typeface="Barlow Medium"/>
              <a:cs typeface="Barlow Medium"/>
              <a:sym typeface="Barlow Medium"/>
            </a:endParaRPr>
          </a:p>
          <a:p>
            <a:pPr indent="-342900" lvl="0" marL="457200" rtl="0" algn="l">
              <a:lnSpc>
                <a:spcPct val="100000"/>
              </a:lnSpc>
              <a:spcBef>
                <a:spcPts val="0"/>
              </a:spcBef>
              <a:spcAft>
                <a:spcPts val="0"/>
              </a:spcAft>
              <a:buClr>
                <a:srgbClr val="FFFFFF"/>
              </a:buClr>
              <a:buSzPts val="1800"/>
              <a:buFont typeface="Barlow Medium"/>
              <a:buAutoNum type="arabicPeriod"/>
            </a:pPr>
            <a:r>
              <a:rPr lang="id" sz="1800">
                <a:solidFill>
                  <a:srgbClr val="FFFFFF"/>
                </a:solidFill>
                <a:latin typeface="Maven Pro"/>
                <a:ea typeface="Maven Pro"/>
                <a:cs typeface="Maven Pro"/>
                <a:sym typeface="Maven Pro"/>
              </a:rPr>
              <a:t>Country</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D</a:t>
            </a:r>
            <a:r>
              <a:rPr lang="id" sz="1800">
                <a:solidFill>
                  <a:srgbClr val="FFFFFF"/>
                </a:solidFill>
                <a:latin typeface="Maven Pro"/>
                <a:ea typeface="Maven Pro"/>
                <a:cs typeface="Maven Pro"/>
                <a:sym typeface="Maven Pro"/>
              </a:rPr>
              <a:t>escription</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Designation</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Points</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Price</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P</a:t>
            </a:r>
            <a:r>
              <a:rPr lang="id" sz="1800">
                <a:solidFill>
                  <a:srgbClr val="FFFFFF"/>
                </a:solidFill>
                <a:latin typeface="Maven Pro"/>
                <a:ea typeface="Maven Pro"/>
                <a:cs typeface="Maven Pro"/>
                <a:sym typeface="Maven Pro"/>
              </a:rPr>
              <a:t>rovince </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Region_1</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Region_2 </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Variety</a:t>
            </a:r>
            <a:endParaRPr sz="1800">
              <a:solidFill>
                <a:srgbClr val="FFFFFF"/>
              </a:solidFill>
              <a:latin typeface="Maven Pro"/>
              <a:ea typeface="Maven Pro"/>
              <a:cs typeface="Maven Pro"/>
              <a:sym typeface="Maven Pro"/>
            </a:endParaRPr>
          </a:p>
          <a:p>
            <a:pPr indent="-342900" lvl="0" marL="457200" marR="114300" rtl="0" algn="l">
              <a:lnSpc>
                <a:spcPct val="100000"/>
              </a:lnSpc>
              <a:spcBef>
                <a:spcPts val="0"/>
              </a:spcBef>
              <a:spcAft>
                <a:spcPts val="0"/>
              </a:spcAft>
              <a:buClr>
                <a:srgbClr val="FFFFFF"/>
              </a:buClr>
              <a:buSzPts val="1800"/>
              <a:buFont typeface="Maven Pro"/>
              <a:buAutoNum type="arabicPeriod"/>
            </a:pPr>
            <a:r>
              <a:rPr lang="id" sz="1800">
                <a:solidFill>
                  <a:srgbClr val="FFFFFF"/>
                </a:solidFill>
                <a:latin typeface="Maven Pro"/>
                <a:ea typeface="Maven Pro"/>
                <a:cs typeface="Maven Pro"/>
                <a:sym typeface="Maven Pro"/>
              </a:rPr>
              <a:t>Winery</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000">
              <a:solidFill>
                <a:srgbClr val="FFFFFF"/>
              </a:solidFill>
              <a:latin typeface="Barlow Medium"/>
              <a:ea typeface="Barlow Medium"/>
              <a:cs typeface="Barlow Medium"/>
              <a:sym typeface="Barlow Medium"/>
            </a:endParaRPr>
          </a:p>
        </p:txBody>
      </p:sp>
      <p:sp>
        <p:nvSpPr>
          <p:cNvPr id="285" name="Google Shape;285;p14"/>
          <p:cNvSpPr txBox="1"/>
          <p:nvPr>
            <p:ph idx="1" type="subTitle"/>
          </p:nvPr>
        </p:nvSpPr>
        <p:spPr>
          <a:xfrm>
            <a:off x="594375" y="961500"/>
            <a:ext cx="6064500" cy="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000">
                <a:solidFill>
                  <a:srgbClr val="FFFFFF"/>
                </a:solidFill>
                <a:latin typeface="Barlow Medium"/>
                <a:ea typeface="Barlow Medium"/>
                <a:cs typeface="Barlow Medium"/>
                <a:sym typeface="Barlow Medium"/>
              </a:rPr>
              <a:t>150.930 DATA</a:t>
            </a:r>
            <a:endParaRPr sz="2000">
              <a:solidFill>
                <a:srgbClr val="FFFFFF"/>
              </a:solidFill>
              <a:latin typeface="Barlow Medium"/>
              <a:ea typeface="Barlow Medium"/>
              <a:cs typeface="Barlow Medium"/>
              <a:sym typeface="Barlow Medium"/>
            </a:endParaRPr>
          </a:p>
          <a:p>
            <a:pPr indent="0" lvl="0" marL="0" rtl="0" algn="l">
              <a:spcBef>
                <a:spcPts val="0"/>
              </a:spcBef>
              <a:spcAft>
                <a:spcPts val="0"/>
              </a:spcAft>
              <a:buNone/>
            </a:pPr>
            <a:r>
              <a:t/>
            </a:r>
            <a:endParaRPr sz="2000">
              <a:solidFill>
                <a:srgbClr val="FFFFFF"/>
              </a:solidFill>
              <a:latin typeface="Barlow Medium"/>
              <a:ea typeface="Barlow Medium"/>
              <a:cs typeface="Barlow Medium"/>
              <a:sym typeface="Barlow Medium"/>
            </a:endParaRPr>
          </a:p>
        </p:txBody>
      </p:sp>
      <p:pic>
        <p:nvPicPr>
          <p:cNvPr id="286" name="Google Shape;286;p14"/>
          <p:cNvPicPr preferRelativeResize="0"/>
          <p:nvPr/>
        </p:nvPicPr>
        <p:blipFill>
          <a:blip r:embed="rId3">
            <a:alphaModFix/>
          </a:blip>
          <a:stretch>
            <a:fillRect/>
          </a:stretch>
        </p:blipFill>
        <p:spPr>
          <a:xfrm>
            <a:off x="2973150" y="1721621"/>
            <a:ext cx="5952451" cy="26724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ph type="ctrTitle"/>
          </p:nvPr>
        </p:nvSpPr>
        <p:spPr>
          <a:xfrm>
            <a:off x="476400" y="320900"/>
            <a:ext cx="8496000" cy="75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SVM</a:t>
            </a:r>
            <a:endParaRPr sz="2000">
              <a:solidFill>
                <a:srgbClr val="FFFFFF"/>
              </a:solidFill>
            </a:endParaRPr>
          </a:p>
        </p:txBody>
      </p:sp>
      <p:sp>
        <p:nvSpPr>
          <p:cNvPr id="410" name="Google Shape;410;p32"/>
          <p:cNvSpPr txBox="1"/>
          <p:nvPr/>
        </p:nvSpPr>
        <p:spPr>
          <a:xfrm>
            <a:off x="27713" y="918375"/>
            <a:ext cx="5158800" cy="4440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1000"/>
              </a:spcAft>
              <a:buNone/>
            </a:pPr>
            <a:r>
              <a:rPr lang="id" sz="1500">
                <a:solidFill>
                  <a:srgbClr val="FFFFFF"/>
                </a:solidFill>
                <a:latin typeface="Maven Pro"/>
                <a:ea typeface="Maven Pro"/>
                <a:cs typeface="Maven Pro"/>
                <a:sym typeface="Maven Pro"/>
              </a:rPr>
              <a:t>Pembuatan parameter yang akan di uji</a:t>
            </a:r>
            <a:endParaRPr sz="1500">
              <a:solidFill>
                <a:srgbClr val="FFFFFF"/>
              </a:solidFill>
              <a:latin typeface="Maven Pro"/>
              <a:ea typeface="Maven Pro"/>
              <a:cs typeface="Maven Pro"/>
              <a:sym typeface="Maven Pro"/>
            </a:endParaRPr>
          </a:p>
        </p:txBody>
      </p:sp>
      <p:sp>
        <p:nvSpPr>
          <p:cNvPr id="411" name="Google Shape;411;p32"/>
          <p:cNvSpPr txBox="1"/>
          <p:nvPr/>
        </p:nvSpPr>
        <p:spPr>
          <a:xfrm>
            <a:off x="0" y="2281800"/>
            <a:ext cx="6414000" cy="4440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1000"/>
              </a:spcAft>
              <a:buNone/>
            </a:pPr>
            <a:r>
              <a:rPr lang="id" sz="1500">
                <a:solidFill>
                  <a:srgbClr val="FFFFFF"/>
                </a:solidFill>
                <a:latin typeface="Maven Pro"/>
                <a:ea typeface="Maven Pro"/>
                <a:cs typeface="Maven Pro"/>
                <a:sym typeface="Maven Pro"/>
              </a:rPr>
              <a:t>Menjalankan SVM sekaligus didapatkan variasi untuk hasil akurasi yang paling besar</a:t>
            </a:r>
            <a:endParaRPr sz="1500">
              <a:solidFill>
                <a:srgbClr val="FFFFFF"/>
              </a:solidFill>
              <a:latin typeface="Maven Pro"/>
              <a:ea typeface="Maven Pro"/>
              <a:cs typeface="Maven Pro"/>
              <a:sym typeface="Maven Pro"/>
            </a:endParaRPr>
          </a:p>
        </p:txBody>
      </p:sp>
      <p:pic>
        <p:nvPicPr>
          <p:cNvPr id="412" name="Google Shape;412;p32"/>
          <p:cNvPicPr preferRelativeResize="0"/>
          <p:nvPr/>
        </p:nvPicPr>
        <p:blipFill>
          <a:blip r:embed="rId3">
            <a:alphaModFix/>
          </a:blip>
          <a:stretch>
            <a:fillRect/>
          </a:stretch>
        </p:blipFill>
        <p:spPr>
          <a:xfrm>
            <a:off x="564025" y="1376588"/>
            <a:ext cx="5038725" cy="733425"/>
          </a:xfrm>
          <a:prstGeom prst="rect">
            <a:avLst/>
          </a:prstGeom>
          <a:noFill/>
          <a:ln>
            <a:noFill/>
          </a:ln>
        </p:spPr>
      </p:pic>
      <p:pic>
        <p:nvPicPr>
          <p:cNvPr id="413" name="Google Shape;413;p32"/>
          <p:cNvPicPr preferRelativeResize="0"/>
          <p:nvPr/>
        </p:nvPicPr>
        <p:blipFill rotWithShape="1">
          <a:blip r:embed="rId4">
            <a:alphaModFix/>
          </a:blip>
          <a:srcRect b="0" l="0" r="20829" t="0"/>
          <a:stretch/>
        </p:blipFill>
        <p:spPr>
          <a:xfrm>
            <a:off x="550425" y="3008975"/>
            <a:ext cx="3503768" cy="173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type="ctrTitle"/>
          </p:nvPr>
        </p:nvSpPr>
        <p:spPr>
          <a:xfrm>
            <a:off x="324000" y="397100"/>
            <a:ext cx="8496000" cy="75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SVM</a:t>
            </a:r>
            <a:endParaRPr sz="2000">
              <a:solidFill>
                <a:srgbClr val="FFFFFF"/>
              </a:solidFill>
            </a:endParaRPr>
          </a:p>
        </p:txBody>
      </p:sp>
      <p:sp>
        <p:nvSpPr>
          <p:cNvPr id="419" name="Google Shape;419;p33"/>
          <p:cNvSpPr txBox="1"/>
          <p:nvPr/>
        </p:nvSpPr>
        <p:spPr>
          <a:xfrm>
            <a:off x="324000" y="1071750"/>
            <a:ext cx="6625800" cy="11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800">
                <a:solidFill>
                  <a:srgbClr val="FFFFFF"/>
                </a:solidFill>
                <a:latin typeface="Maven Pro"/>
                <a:ea typeface="Maven Pro"/>
                <a:cs typeface="Maven Pro"/>
                <a:sym typeface="Maven Pro"/>
              </a:rPr>
              <a:t>best param:  {'t_size': 0.7, 'C': 10, 'gamma': 1.0, 'kernel': 'rbf', 'accuracy': 0.8807296137339056, 'f1': 0.8662141344117081}</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id" sz="1800">
                <a:solidFill>
                  <a:srgbClr val="FFFFFF"/>
                </a:solidFill>
                <a:latin typeface="Maven Pro"/>
                <a:ea typeface="Maven Pro"/>
                <a:cs typeface="Maven Pro"/>
                <a:sym typeface="Maven Pro"/>
              </a:rPr>
              <a:t>time: 2h 57min 46s</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4"/>
          <p:cNvSpPr txBox="1"/>
          <p:nvPr>
            <p:ph type="ctrTitle"/>
          </p:nvPr>
        </p:nvSpPr>
        <p:spPr>
          <a:xfrm>
            <a:off x="324000" y="397100"/>
            <a:ext cx="8496000" cy="75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KNN</a:t>
            </a:r>
            <a:endParaRPr sz="2000">
              <a:solidFill>
                <a:srgbClr val="FFFFFF"/>
              </a:solidFill>
            </a:endParaRPr>
          </a:p>
        </p:txBody>
      </p:sp>
      <p:pic>
        <p:nvPicPr>
          <p:cNvPr id="425" name="Google Shape;425;p34"/>
          <p:cNvPicPr preferRelativeResize="0"/>
          <p:nvPr/>
        </p:nvPicPr>
        <p:blipFill>
          <a:blip r:embed="rId3">
            <a:alphaModFix/>
          </a:blip>
          <a:stretch>
            <a:fillRect/>
          </a:stretch>
        </p:blipFill>
        <p:spPr>
          <a:xfrm>
            <a:off x="461775" y="1642000"/>
            <a:ext cx="5038725" cy="771525"/>
          </a:xfrm>
          <a:prstGeom prst="rect">
            <a:avLst/>
          </a:prstGeom>
          <a:noFill/>
          <a:ln>
            <a:noFill/>
          </a:ln>
        </p:spPr>
      </p:pic>
      <p:sp>
        <p:nvSpPr>
          <p:cNvPr id="426" name="Google Shape;426;p34"/>
          <p:cNvSpPr txBox="1"/>
          <p:nvPr/>
        </p:nvSpPr>
        <p:spPr>
          <a:xfrm>
            <a:off x="-73827" y="1489600"/>
            <a:ext cx="8631000" cy="1073700"/>
          </a:xfrm>
          <a:prstGeom prst="rect">
            <a:avLst/>
          </a:prstGeom>
          <a:noFill/>
          <a:ln>
            <a:noFill/>
          </a:ln>
        </p:spPr>
        <p:txBody>
          <a:bodyPr anchorCtr="0" anchor="ctr" bIns="91425" lIns="91425" spcFirstLastPara="1" rIns="91425" wrap="square" tIns="91425">
            <a:noAutofit/>
          </a:bodyPr>
          <a:lstStyle/>
          <a:p>
            <a:pPr indent="0" lvl="0" marL="457200" rtl="0" algn="l">
              <a:lnSpc>
                <a:spcPct val="120000"/>
              </a:lnSpc>
              <a:spcBef>
                <a:spcPts val="0"/>
              </a:spcBef>
              <a:spcAft>
                <a:spcPts val="0"/>
              </a:spcAft>
              <a:buNone/>
            </a:pPr>
            <a:r>
              <a:rPr lang="id" sz="1500">
                <a:solidFill>
                  <a:srgbClr val="FFFFFF"/>
                </a:solidFill>
                <a:latin typeface="Maven Pro"/>
                <a:ea typeface="Maven Pro"/>
                <a:cs typeface="Maven Pro"/>
                <a:sym typeface="Maven Pro"/>
              </a:rPr>
              <a:t>Pembuatan parameter yang akan di uji</a:t>
            </a:r>
            <a:endParaRPr sz="1500">
              <a:solidFill>
                <a:srgbClr val="FFFFFF"/>
              </a:solidFill>
              <a:latin typeface="Maven Pro"/>
              <a:ea typeface="Maven Pro"/>
              <a:cs typeface="Maven Pro"/>
              <a:sym typeface="Maven Pro"/>
            </a:endParaRPr>
          </a:p>
          <a:p>
            <a:pPr indent="0" lvl="0" marL="457200" rtl="0" algn="l">
              <a:lnSpc>
                <a:spcPct val="120000"/>
              </a:lnSpc>
              <a:spcBef>
                <a:spcPts val="1000"/>
              </a:spcBef>
              <a:spcAft>
                <a:spcPts val="0"/>
              </a:spcAft>
              <a:buNone/>
            </a:pPr>
            <a:r>
              <a:t/>
            </a:r>
            <a:endParaRPr sz="1500">
              <a:solidFill>
                <a:srgbClr val="FFFFFF"/>
              </a:solidFill>
              <a:latin typeface="Maven Pro"/>
              <a:ea typeface="Maven Pro"/>
              <a:cs typeface="Maven Pro"/>
              <a:sym typeface="Maven Pro"/>
            </a:endParaRPr>
          </a:p>
          <a:p>
            <a:pPr indent="0" lvl="0" marL="0" rtl="0" algn="l">
              <a:lnSpc>
                <a:spcPct val="120000"/>
              </a:lnSpc>
              <a:spcBef>
                <a:spcPts val="1000"/>
              </a:spcBef>
              <a:spcAft>
                <a:spcPts val="0"/>
              </a:spcAft>
              <a:buNone/>
            </a:pPr>
            <a:r>
              <a:t/>
            </a:r>
            <a:endParaRPr sz="1500">
              <a:solidFill>
                <a:srgbClr val="FFFFFF"/>
              </a:solidFill>
              <a:latin typeface="Maven Pro"/>
              <a:ea typeface="Maven Pro"/>
              <a:cs typeface="Maven Pro"/>
              <a:sym typeface="Maven Pro"/>
            </a:endParaRPr>
          </a:p>
          <a:p>
            <a:pPr indent="0" lvl="0" marL="457200" rtl="0" algn="l">
              <a:lnSpc>
                <a:spcPct val="120000"/>
              </a:lnSpc>
              <a:spcBef>
                <a:spcPts val="1000"/>
              </a:spcBef>
              <a:spcAft>
                <a:spcPts val="1000"/>
              </a:spcAft>
              <a:buNone/>
            </a:pPr>
            <a:r>
              <a:rPr lang="id" sz="1500">
                <a:solidFill>
                  <a:srgbClr val="FFFFFF"/>
                </a:solidFill>
                <a:latin typeface="Maven Pro"/>
                <a:ea typeface="Maven Pro"/>
                <a:cs typeface="Maven Pro"/>
                <a:sym typeface="Maven Pro"/>
              </a:rPr>
              <a:t>Menjalankan KNN sekaligus didapatkan variasi untuk hasil akurasi yang paling besar</a:t>
            </a:r>
            <a:endParaRPr sz="1500">
              <a:solidFill>
                <a:srgbClr val="FFFFFF"/>
              </a:solidFill>
              <a:latin typeface="Maven Pro"/>
              <a:ea typeface="Maven Pro"/>
              <a:cs typeface="Maven Pro"/>
              <a:sym typeface="Maven Pro"/>
            </a:endParaRPr>
          </a:p>
        </p:txBody>
      </p:sp>
      <p:pic>
        <p:nvPicPr>
          <p:cNvPr id="427" name="Google Shape;427;p34"/>
          <p:cNvPicPr preferRelativeResize="0"/>
          <p:nvPr/>
        </p:nvPicPr>
        <p:blipFill rotWithShape="1">
          <a:blip r:embed="rId4">
            <a:alphaModFix/>
          </a:blip>
          <a:srcRect b="0" l="0" r="7595" t="0"/>
          <a:stretch/>
        </p:blipFill>
        <p:spPr>
          <a:xfrm>
            <a:off x="501175" y="2754425"/>
            <a:ext cx="4959929" cy="212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5"/>
          <p:cNvSpPr txBox="1"/>
          <p:nvPr>
            <p:ph type="ctrTitle"/>
          </p:nvPr>
        </p:nvSpPr>
        <p:spPr>
          <a:xfrm>
            <a:off x="324000" y="397100"/>
            <a:ext cx="8496000" cy="75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KNN</a:t>
            </a:r>
            <a:endParaRPr sz="2000">
              <a:solidFill>
                <a:srgbClr val="FFFFFF"/>
              </a:solidFill>
            </a:endParaRPr>
          </a:p>
        </p:txBody>
      </p:sp>
      <p:sp>
        <p:nvSpPr>
          <p:cNvPr id="433" name="Google Shape;433;p35"/>
          <p:cNvSpPr txBox="1"/>
          <p:nvPr/>
        </p:nvSpPr>
        <p:spPr>
          <a:xfrm>
            <a:off x="446475" y="1148000"/>
            <a:ext cx="6625800" cy="11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800">
                <a:solidFill>
                  <a:srgbClr val="FFFFFF"/>
                </a:solidFill>
                <a:latin typeface="Maven Pro"/>
                <a:ea typeface="Maven Pro"/>
                <a:cs typeface="Maven Pro"/>
                <a:sym typeface="Maven Pro"/>
              </a:rPr>
              <a:t>best param:  {'t_size': 0.3, 'n_neighbors': 5, 'weights': 'distance', 'algorithm': 'auto', 'accuracy': 0.8946024434207891, 'f1': 0.8819074333800841}</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id" sz="1800">
                <a:solidFill>
                  <a:srgbClr val="FFFFFF"/>
                </a:solidFill>
                <a:latin typeface="Maven Pro"/>
                <a:ea typeface="Maven Pro"/>
                <a:cs typeface="Maven Pro"/>
                <a:sym typeface="Maven Pro"/>
              </a:rPr>
              <a:t>time: 6min 8s</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type="ctrTitle"/>
          </p:nvPr>
        </p:nvSpPr>
        <p:spPr>
          <a:xfrm>
            <a:off x="691600" y="9998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id" sz="2000">
                <a:solidFill>
                  <a:srgbClr val="FFFFFF"/>
                </a:solidFill>
              </a:rPr>
              <a:t>1</a:t>
            </a:r>
            <a:r>
              <a:rPr b="0" lang="id" sz="2000">
                <a:solidFill>
                  <a:srgbClr val="FFFFFF"/>
                </a:solidFill>
              </a:rPr>
              <a:t>. </a:t>
            </a:r>
            <a:r>
              <a:rPr b="0" lang="id" sz="2000">
                <a:solidFill>
                  <a:srgbClr val="FFFFFF"/>
                </a:solidFill>
              </a:rPr>
              <a:t>Membuat skenario model uji coba</a:t>
            </a:r>
            <a:endParaRPr b="0" sz="2000">
              <a:solidFill>
                <a:srgbClr val="FFFFFF"/>
              </a:solidFill>
            </a:endParaRPr>
          </a:p>
          <a:p>
            <a:pPr indent="0" lvl="0" marL="0" rtl="0" algn="l">
              <a:lnSpc>
                <a:spcPct val="120000"/>
              </a:lnSpc>
              <a:spcBef>
                <a:spcPts val="1000"/>
              </a:spcBef>
              <a:spcAft>
                <a:spcPts val="1000"/>
              </a:spcAft>
              <a:buNone/>
            </a:pPr>
            <a:r>
              <a:t/>
            </a:r>
            <a:endParaRPr b="0" sz="1000">
              <a:solidFill>
                <a:srgbClr val="FFFFFF"/>
              </a:solidFill>
            </a:endParaRPr>
          </a:p>
        </p:txBody>
      </p:sp>
      <p:graphicFrame>
        <p:nvGraphicFramePr>
          <p:cNvPr id="439" name="Google Shape;439;p36"/>
          <p:cNvGraphicFramePr/>
          <p:nvPr/>
        </p:nvGraphicFramePr>
        <p:xfrm>
          <a:off x="807525" y="1444150"/>
          <a:ext cx="3000000" cy="3000000"/>
        </p:xfrm>
        <a:graphic>
          <a:graphicData uri="http://schemas.openxmlformats.org/drawingml/2006/table">
            <a:tbl>
              <a:tblPr>
                <a:noFill/>
                <a:tableStyleId>{7FBBA05B-1A69-40BA-A6D5-8A98677CE85D}</a:tableStyleId>
              </a:tblPr>
              <a:tblGrid>
                <a:gridCol w="727500"/>
                <a:gridCol w="750575"/>
                <a:gridCol w="554275"/>
                <a:gridCol w="739050"/>
                <a:gridCol w="542725"/>
                <a:gridCol w="739050"/>
                <a:gridCol w="554275"/>
                <a:gridCol w="762125"/>
                <a:gridCol w="635100"/>
                <a:gridCol w="831425"/>
                <a:gridCol w="692850"/>
              </a:tblGrid>
              <a:tr h="207850">
                <a:tc rowSpan="2">
                  <a:txBody>
                    <a:bodyPr/>
                    <a:lstStyle/>
                    <a:p>
                      <a:pPr indent="0" lvl="0" marL="0" rtl="0" algn="ctr">
                        <a:lnSpc>
                          <a:spcPct val="115000"/>
                        </a:lnSpc>
                        <a:spcBef>
                          <a:spcPts val="0"/>
                        </a:spcBef>
                        <a:spcAft>
                          <a:spcPts val="0"/>
                        </a:spcAft>
                        <a:buNone/>
                      </a:pPr>
                      <a:r>
                        <a:rPr lang="id" sz="1000"/>
                        <a:t>Model</a:t>
                      </a:r>
                      <a:endParaRPr sz="1000"/>
                    </a:p>
                  </a:txBody>
                  <a:tcPr marT="0" marB="0" marR="25400" marL="254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id" sz="1000"/>
                        <a:t>Hidden-1</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hMerge="1"/>
                <a:tc gridSpan="2">
                  <a:txBody>
                    <a:bodyPr/>
                    <a:lstStyle/>
                    <a:p>
                      <a:pPr indent="0" lvl="0" marL="0" rtl="0" algn="ctr">
                        <a:lnSpc>
                          <a:spcPct val="115000"/>
                        </a:lnSpc>
                        <a:spcBef>
                          <a:spcPts val="0"/>
                        </a:spcBef>
                        <a:spcAft>
                          <a:spcPts val="0"/>
                        </a:spcAft>
                        <a:buNone/>
                      </a:pPr>
                      <a:r>
                        <a:rPr lang="id" sz="1000"/>
                        <a:t>Hidden-2</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hMerge="1"/>
                <a:tc gridSpan="2">
                  <a:txBody>
                    <a:bodyPr/>
                    <a:lstStyle/>
                    <a:p>
                      <a:pPr indent="0" lvl="0" marL="0" rtl="0" algn="ctr">
                        <a:lnSpc>
                          <a:spcPct val="115000"/>
                        </a:lnSpc>
                        <a:spcBef>
                          <a:spcPts val="0"/>
                        </a:spcBef>
                        <a:spcAft>
                          <a:spcPts val="0"/>
                        </a:spcAft>
                        <a:buNone/>
                      </a:pPr>
                      <a:r>
                        <a:rPr lang="id" sz="1000"/>
                        <a:t>Hidden-3</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hMerge="1"/>
                <a:tc rowSpan="2">
                  <a:txBody>
                    <a:bodyPr/>
                    <a:lstStyle/>
                    <a:p>
                      <a:pPr indent="0" lvl="0" marL="0" rtl="0" algn="ctr">
                        <a:lnSpc>
                          <a:spcPct val="115000"/>
                        </a:lnSpc>
                        <a:spcBef>
                          <a:spcPts val="0"/>
                        </a:spcBef>
                        <a:spcAft>
                          <a:spcPts val="0"/>
                        </a:spcAft>
                        <a:buNone/>
                      </a:pPr>
                      <a:r>
                        <a:rPr lang="id" sz="1000"/>
                        <a:t>Learning Rate</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rowSpan="2">
                  <a:txBody>
                    <a:bodyPr/>
                    <a:lstStyle/>
                    <a:p>
                      <a:pPr indent="0" lvl="0" marL="0" rtl="0" algn="ctr">
                        <a:lnSpc>
                          <a:spcPct val="115000"/>
                        </a:lnSpc>
                        <a:spcBef>
                          <a:spcPts val="0"/>
                        </a:spcBef>
                        <a:spcAft>
                          <a:spcPts val="0"/>
                        </a:spcAft>
                        <a:buNone/>
                      </a:pPr>
                      <a:r>
                        <a:rPr lang="id" sz="1000"/>
                        <a:t>Epochs</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rowSpan="2">
                  <a:txBody>
                    <a:bodyPr/>
                    <a:lstStyle/>
                    <a:p>
                      <a:pPr indent="0" lvl="0" marL="0" rtl="0" algn="ctr">
                        <a:lnSpc>
                          <a:spcPct val="115000"/>
                        </a:lnSpc>
                        <a:spcBef>
                          <a:spcPts val="0"/>
                        </a:spcBef>
                        <a:spcAft>
                          <a:spcPts val="0"/>
                        </a:spcAft>
                        <a:buNone/>
                      </a:pPr>
                      <a:r>
                        <a:rPr lang="id" sz="1000"/>
                        <a:t>Optimizers</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rowSpan="2">
                  <a:txBody>
                    <a:bodyPr/>
                    <a:lstStyle/>
                    <a:p>
                      <a:pPr indent="0" lvl="0" marL="0" rtl="0" algn="ctr">
                        <a:lnSpc>
                          <a:spcPct val="115000"/>
                        </a:lnSpc>
                        <a:spcBef>
                          <a:spcPts val="0"/>
                        </a:spcBef>
                        <a:spcAft>
                          <a:spcPts val="0"/>
                        </a:spcAft>
                        <a:buNone/>
                      </a:pPr>
                      <a:r>
                        <a:rPr lang="id" sz="1000"/>
                        <a:t>%train</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r>
              <a:tr h="242500">
                <a:tc vMerge="1"/>
                <a:tc>
                  <a:txBody>
                    <a:bodyPr/>
                    <a:lstStyle/>
                    <a:p>
                      <a:pPr indent="0" lvl="0" marL="0" rtl="0" algn="ctr">
                        <a:lnSpc>
                          <a:spcPct val="115000"/>
                        </a:lnSpc>
                        <a:spcBef>
                          <a:spcPts val="0"/>
                        </a:spcBef>
                        <a:spcAft>
                          <a:spcPts val="0"/>
                        </a:spcAft>
                        <a:buNone/>
                      </a:pPr>
                      <a:r>
                        <a:rPr lang="id" sz="1000"/>
                        <a:t>Activation</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id" sz="1000"/>
                        <a:t>Nodes</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id" sz="1000"/>
                        <a:t>Activation</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id" sz="1000"/>
                        <a:t>Nodes</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id" sz="1000"/>
                        <a:t>Activation</a:t>
                      </a:r>
                      <a:endParaRPr sz="1000"/>
                    </a:p>
                  </a:txBody>
                  <a:tcPr marT="0" marB="0" marR="25400" marL="254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ctr">
                        <a:lnSpc>
                          <a:spcPct val="115000"/>
                        </a:lnSpc>
                        <a:spcBef>
                          <a:spcPts val="0"/>
                        </a:spcBef>
                        <a:spcAft>
                          <a:spcPts val="0"/>
                        </a:spcAft>
                        <a:buNone/>
                      </a:pPr>
                      <a:r>
                        <a:rPr lang="id" sz="1000"/>
                        <a:t>Nodes</a:t>
                      </a:r>
                      <a:endParaRPr sz="1000"/>
                    </a:p>
                  </a:txBody>
                  <a:tcPr marT="0" marB="0" marR="25400" marL="254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vMerge="1"/>
                <a:tc vMerge="1"/>
                <a:tc vMerge="1"/>
                <a:tc vMerge="1"/>
              </a:tr>
              <a:tr h="346425">
                <a:tc>
                  <a:txBody>
                    <a:bodyPr/>
                    <a:lstStyle/>
                    <a:p>
                      <a:pPr indent="0" lvl="0" marL="0" rtl="0" algn="ctr">
                        <a:lnSpc>
                          <a:spcPct val="115000"/>
                        </a:lnSpc>
                        <a:spcBef>
                          <a:spcPts val="0"/>
                        </a:spcBef>
                        <a:spcAft>
                          <a:spcPts val="0"/>
                        </a:spcAft>
                        <a:buNone/>
                      </a:pPr>
                      <a:r>
                        <a:rPr lang="id" sz="1000"/>
                        <a:t>Model 1</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selu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selu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selu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2</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tanh</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tanh</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tanh</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3</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4</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Adadelta</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5</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30%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6</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30%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7</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30%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8</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30%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9</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30%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10</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0,005</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30%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500">
                <a:tc>
                  <a:txBody>
                    <a:bodyPr/>
                    <a:lstStyle/>
                    <a:p>
                      <a:pPr indent="0" lvl="0" marL="0" rtl="0" algn="ctr">
                        <a:lnSpc>
                          <a:spcPct val="115000"/>
                        </a:lnSpc>
                        <a:spcBef>
                          <a:spcPts val="0"/>
                        </a:spcBef>
                        <a:spcAft>
                          <a:spcPts val="0"/>
                        </a:spcAft>
                        <a:buNone/>
                      </a:pPr>
                      <a:r>
                        <a:rPr lang="id" sz="1000"/>
                        <a:t>Model 11</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512</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256</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relu</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128</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0,1</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500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adam</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1000"/>
                        <a:t>30%</a:t>
                      </a:r>
                      <a:endParaRPr sz="1000"/>
                    </a:p>
                  </a:txBody>
                  <a:tcPr marT="0" marB="0" marR="25400" marL="25400"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40" name="Google Shape;440;p36"/>
          <p:cNvSpPr txBox="1"/>
          <p:nvPr>
            <p:ph type="ctrTitle"/>
          </p:nvPr>
        </p:nvSpPr>
        <p:spPr>
          <a:xfrm>
            <a:off x="708550" y="380750"/>
            <a:ext cx="8496000" cy="750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A</a:t>
            </a:r>
            <a:r>
              <a:rPr lang="id" sz="2000">
                <a:solidFill>
                  <a:srgbClr val="FFFFFF"/>
                </a:solidFill>
              </a:rPr>
              <a:t>NN</a:t>
            </a:r>
            <a:endParaRPr sz="20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ph type="ctrTitle"/>
          </p:nvPr>
        </p:nvSpPr>
        <p:spPr>
          <a:xfrm>
            <a:off x="463000" y="6950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id" sz="2000">
                <a:solidFill>
                  <a:srgbClr val="FFFFFF"/>
                </a:solidFill>
              </a:rPr>
              <a:t>2</a:t>
            </a:r>
            <a:r>
              <a:rPr b="0" lang="id" sz="2000">
                <a:solidFill>
                  <a:srgbClr val="FFFFFF"/>
                </a:solidFill>
              </a:rPr>
              <a:t>. </a:t>
            </a:r>
            <a:r>
              <a:rPr b="0" lang="id" sz="2000">
                <a:solidFill>
                  <a:srgbClr val="FFFFFF"/>
                </a:solidFill>
              </a:rPr>
              <a:t>Melakukan definisi test size</a:t>
            </a:r>
            <a:endParaRPr b="0" sz="2000">
              <a:solidFill>
                <a:srgbClr val="FFFFFF"/>
              </a:solidFill>
            </a:endParaRPr>
          </a:p>
          <a:p>
            <a:pPr indent="0" lvl="0" marL="0" rtl="0" algn="l">
              <a:lnSpc>
                <a:spcPct val="120000"/>
              </a:lnSpc>
              <a:spcBef>
                <a:spcPts val="1000"/>
              </a:spcBef>
              <a:spcAft>
                <a:spcPts val="1000"/>
              </a:spcAft>
              <a:buNone/>
            </a:pPr>
            <a:r>
              <a:t/>
            </a:r>
            <a:endParaRPr b="0" sz="1000">
              <a:solidFill>
                <a:srgbClr val="FFFFFF"/>
              </a:solidFill>
            </a:endParaRPr>
          </a:p>
        </p:txBody>
      </p:sp>
      <p:pic>
        <p:nvPicPr>
          <p:cNvPr id="446" name="Google Shape;446;p37"/>
          <p:cNvPicPr preferRelativeResize="0"/>
          <p:nvPr/>
        </p:nvPicPr>
        <p:blipFill>
          <a:blip r:embed="rId3">
            <a:alphaModFix/>
          </a:blip>
          <a:stretch>
            <a:fillRect/>
          </a:stretch>
        </p:blipFill>
        <p:spPr>
          <a:xfrm>
            <a:off x="530400" y="1077425"/>
            <a:ext cx="8083199" cy="366724"/>
          </a:xfrm>
          <a:prstGeom prst="rect">
            <a:avLst/>
          </a:prstGeom>
          <a:noFill/>
          <a:ln>
            <a:noFill/>
          </a:ln>
        </p:spPr>
      </p:pic>
      <p:sp>
        <p:nvSpPr>
          <p:cNvPr id="447" name="Google Shape;447;p37"/>
          <p:cNvSpPr txBox="1"/>
          <p:nvPr>
            <p:ph type="ctrTitle"/>
          </p:nvPr>
        </p:nvSpPr>
        <p:spPr>
          <a:xfrm>
            <a:off x="463000" y="1757813"/>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id" sz="2000">
                <a:solidFill>
                  <a:srgbClr val="FFFFFF"/>
                </a:solidFill>
              </a:rPr>
              <a:t>3</a:t>
            </a:r>
            <a:r>
              <a:rPr b="0" lang="id" sz="2000">
                <a:solidFill>
                  <a:srgbClr val="FFFFFF"/>
                </a:solidFill>
              </a:rPr>
              <a:t>. </a:t>
            </a:r>
            <a:r>
              <a:rPr b="0" lang="id" sz="2000">
                <a:solidFill>
                  <a:srgbClr val="FFFFFF"/>
                </a:solidFill>
              </a:rPr>
              <a:t>Melakukan definisi activation, nodes, hidden layer</a:t>
            </a:r>
            <a:endParaRPr b="0" sz="2000">
              <a:solidFill>
                <a:srgbClr val="FFFFFF"/>
              </a:solidFill>
            </a:endParaRPr>
          </a:p>
          <a:p>
            <a:pPr indent="0" lvl="0" marL="0" rtl="0" algn="l">
              <a:lnSpc>
                <a:spcPct val="120000"/>
              </a:lnSpc>
              <a:spcBef>
                <a:spcPts val="1000"/>
              </a:spcBef>
              <a:spcAft>
                <a:spcPts val="1000"/>
              </a:spcAft>
              <a:buNone/>
            </a:pPr>
            <a:r>
              <a:t/>
            </a:r>
            <a:endParaRPr b="0" sz="1000">
              <a:solidFill>
                <a:srgbClr val="FFFFFF"/>
              </a:solidFill>
            </a:endParaRPr>
          </a:p>
        </p:txBody>
      </p:sp>
      <p:pic>
        <p:nvPicPr>
          <p:cNvPr id="448" name="Google Shape;448;p37"/>
          <p:cNvPicPr preferRelativeResize="0"/>
          <p:nvPr/>
        </p:nvPicPr>
        <p:blipFill rotWithShape="1">
          <a:blip r:embed="rId4">
            <a:alphaModFix/>
          </a:blip>
          <a:srcRect b="0" l="0" r="16107" t="0"/>
          <a:stretch/>
        </p:blipFill>
        <p:spPr>
          <a:xfrm>
            <a:off x="530400" y="2361350"/>
            <a:ext cx="8227876" cy="20064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8"/>
          <p:cNvSpPr txBox="1"/>
          <p:nvPr>
            <p:ph type="ctrTitle"/>
          </p:nvPr>
        </p:nvSpPr>
        <p:spPr>
          <a:xfrm>
            <a:off x="463000" y="6950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0" lang="id" sz="2000">
                <a:solidFill>
                  <a:srgbClr val="FFFFFF"/>
                </a:solidFill>
              </a:rPr>
              <a:t>4</a:t>
            </a:r>
            <a:r>
              <a:rPr b="0" lang="id" sz="2000">
                <a:solidFill>
                  <a:srgbClr val="FFFFFF"/>
                </a:solidFill>
              </a:rPr>
              <a:t>. </a:t>
            </a:r>
            <a:r>
              <a:rPr b="0" lang="id" sz="2000">
                <a:solidFill>
                  <a:srgbClr val="FFFFFF"/>
                </a:solidFill>
              </a:rPr>
              <a:t>Melakukan definisi learning rate dan optimizer yang digunakan</a:t>
            </a:r>
            <a:endParaRPr b="0" sz="2000">
              <a:solidFill>
                <a:srgbClr val="FFFFFF"/>
              </a:solidFill>
            </a:endParaRPr>
          </a:p>
          <a:p>
            <a:pPr indent="0" lvl="0" marL="0" rtl="0" algn="l">
              <a:lnSpc>
                <a:spcPct val="120000"/>
              </a:lnSpc>
              <a:spcBef>
                <a:spcPts val="1000"/>
              </a:spcBef>
              <a:spcAft>
                <a:spcPts val="1000"/>
              </a:spcAft>
              <a:buNone/>
            </a:pPr>
            <a:r>
              <a:t/>
            </a:r>
            <a:endParaRPr b="0" sz="1000">
              <a:solidFill>
                <a:srgbClr val="FFFFFF"/>
              </a:solidFill>
            </a:endParaRPr>
          </a:p>
        </p:txBody>
      </p:sp>
      <p:pic>
        <p:nvPicPr>
          <p:cNvPr id="454" name="Google Shape;454;p38"/>
          <p:cNvPicPr preferRelativeResize="0"/>
          <p:nvPr/>
        </p:nvPicPr>
        <p:blipFill rotWithShape="1">
          <a:blip r:embed="rId3">
            <a:alphaModFix/>
          </a:blip>
          <a:srcRect b="0" l="0" r="32930" t="0"/>
          <a:stretch/>
        </p:blipFill>
        <p:spPr>
          <a:xfrm>
            <a:off x="647225" y="1191425"/>
            <a:ext cx="8087225" cy="810251"/>
          </a:xfrm>
          <a:prstGeom prst="rect">
            <a:avLst/>
          </a:prstGeom>
          <a:noFill/>
          <a:ln>
            <a:noFill/>
          </a:ln>
        </p:spPr>
      </p:pic>
      <p:sp>
        <p:nvSpPr>
          <p:cNvPr id="455" name="Google Shape;455;p38"/>
          <p:cNvSpPr txBox="1"/>
          <p:nvPr>
            <p:ph type="ctrTitle"/>
          </p:nvPr>
        </p:nvSpPr>
        <p:spPr>
          <a:xfrm>
            <a:off x="463000" y="21428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b="0" lang="id" sz="2000">
                <a:solidFill>
                  <a:srgbClr val="FFFFFF"/>
                </a:solidFill>
              </a:rPr>
              <a:t>5. Definisi metrics akurasi yang digunakan dan loss</a:t>
            </a:r>
            <a:endParaRPr b="0" sz="1000">
              <a:solidFill>
                <a:srgbClr val="FFFFFF"/>
              </a:solidFill>
            </a:endParaRPr>
          </a:p>
        </p:txBody>
      </p:sp>
      <p:pic>
        <p:nvPicPr>
          <p:cNvPr id="456" name="Google Shape;456;p38"/>
          <p:cNvPicPr preferRelativeResize="0"/>
          <p:nvPr/>
        </p:nvPicPr>
        <p:blipFill rotWithShape="1">
          <a:blip r:embed="rId4">
            <a:alphaModFix/>
          </a:blip>
          <a:srcRect b="0" l="0" r="19820" t="0"/>
          <a:stretch/>
        </p:blipFill>
        <p:spPr>
          <a:xfrm>
            <a:off x="647225" y="2891950"/>
            <a:ext cx="8087222" cy="749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9"/>
          <p:cNvSpPr txBox="1"/>
          <p:nvPr>
            <p:ph type="ctrTitle"/>
          </p:nvPr>
        </p:nvSpPr>
        <p:spPr>
          <a:xfrm>
            <a:off x="463000" y="6950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b="0" lang="id" sz="2000">
                <a:solidFill>
                  <a:srgbClr val="FFFFFF"/>
                </a:solidFill>
              </a:rPr>
              <a:t>6. Fungsi early stopping</a:t>
            </a:r>
            <a:endParaRPr b="0" sz="1000">
              <a:solidFill>
                <a:srgbClr val="FFFFFF"/>
              </a:solidFill>
            </a:endParaRPr>
          </a:p>
        </p:txBody>
      </p:sp>
      <p:pic>
        <p:nvPicPr>
          <p:cNvPr id="462" name="Google Shape;462;p39"/>
          <p:cNvPicPr preferRelativeResize="0"/>
          <p:nvPr/>
        </p:nvPicPr>
        <p:blipFill rotWithShape="1">
          <a:blip r:embed="rId3">
            <a:alphaModFix/>
          </a:blip>
          <a:srcRect b="0" l="0" r="25065" t="0"/>
          <a:stretch/>
        </p:blipFill>
        <p:spPr>
          <a:xfrm>
            <a:off x="817950" y="1249300"/>
            <a:ext cx="5881550" cy="1778919"/>
          </a:xfrm>
          <a:prstGeom prst="rect">
            <a:avLst/>
          </a:prstGeom>
          <a:noFill/>
          <a:ln>
            <a:noFill/>
          </a:ln>
        </p:spPr>
      </p:pic>
      <p:sp>
        <p:nvSpPr>
          <p:cNvPr id="463" name="Google Shape;463;p39"/>
          <p:cNvSpPr txBox="1"/>
          <p:nvPr>
            <p:ph type="ctrTitle"/>
          </p:nvPr>
        </p:nvSpPr>
        <p:spPr>
          <a:xfrm>
            <a:off x="463000" y="300190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b="0" lang="id" sz="2000">
                <a:solidFill>
                  <a:srgbClr val="FFFFFF"/>
                </a:solidFill>
              </a:rPr>
              <a:t>7</a:t>
            </a:r>
            <a:r>
              <a:rPr b="0" lang="id" sz="2000">
                <a:solidFill>
                  <a:srgbClr val="FFFFFF"/>
                </a:solidFill>
              </a:rPr>
              <a:t>. Menjalankan ANN dengan melakuakn variasi epochs</a:t>
            </a:r>
            <a:endParaRPr b="0" sz="1000">
              <a:solidFill>
                <a:srgbClr val="FFFFFF"/>
              </a:solidFill>
            </a:endParaRPr>
          </a:p>
        </p:txBody>
      </p:sp>
      <p:pic>
        <p:nvPicPr>
          <p:cNvPr id="464" name="Google Shape;464;p39"/>
          <p:cNvPicPr preferRelativeResize="0"/>
          <p:nvPr/>
        </p:nvPicPr>
        <p:blipFill rotWithShape="1">
          <a:blip r:embed="rId4">
            <a:alphaModFix/>
          </a:blip>
          <a:srcRect b="0" l="0" r="23488" t="0"/>
          <a:stretch/>
        </p:blipFill>
        <p:spPr>
          <a:xfrm>
            <a:off x="817950" y="3661300"/>
            <a:ext cx="5881550" cy="945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0"/>
          <p:cNvSpPr txBox="1"/>
          <p:nvPr>
            <p:ph type="ctrTitle"/>
          </p:nvPr>
        </p:nvSpPr>
        <p:spPr>
          <a:xfrm>
            <a:off x="324000" y="34780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b="0" lang="id" sz="2000">
                <a:solidFill>
                  <a:srgbClr val="FFFFFF"/>
                </a:solidFill>
              </a:rPr>
              <a:t>Hasil</a:t>
            </a:r>
            <a:endParaRPr b="0" sz="1000">
              <a:solidFill>
                <a:srgbClr val="FFFFFF"/>
              </a:solidFill>
            </a:endParaRPr>
          </a:p>
        </p:txBody>
      </p:sp>
      <p:graphicFrame>
        <p:nvGraphicFramePr>
          <p:cNvPr id="470" name="Google Shape;470;p40"/>
          <p:cNvGraphicFramePr/>
          <p:nvPr/>
        </p:nvGraphicFramePr>
        <p:xfrm>
          <a:off x="442550" y="1096900"/>
          <a:ext cx="3000000" cy="3000000"/>
        </p:xfrm>
        <a:graphic>
          <a:graphicData uri="http://schemas.openxmlformats.org/drawingml/2006/table">
            <a:tbl>
              <a:tblPr>
                <a:noFill/>
                <a:tableStyleId>{7FBBA05B-1A69-40BA-A6D5-8A98677CE85D}</a:tableStyleId>
              </a:tblPr>
              <a:tblGrid>
                <a:gridCol w="2064725"/>
                <a:gridCol w="2064725"/>
                <a:gridCol w="2064725"/>
                <a:gridCol w="2064725"/>
              </a:tblGrid>
              <a:tr h="18275">
                <a:tc rowSpan="2">
                  <a:txBody>
                    <a:bodyPr/>
                    <a:lstStyle/>
                    <a:p>
                      <a:pPr indent="0" lvl="0" marL="0" rtl="0" algn="ctr">
                        <a:spcBef>
                          <a:spcPts val="0"/>
                        </a:spcBef>
                        <a:spcAft>
                          <a:spcPts val="0"/>
                        </a:spcAft>
                        <a:buNone/>
                      </a:pPr>
                      <a:r>
                        <a:rPr lang="id" sz="1000"/>
                        <a:t>Model</a:t>
                      </a:r>
                      <a:endParaRPr sz="1000"/>
                    </a:p>
                  </a:txBody>
                  <a:tcPr marT="0" marB="0" marR="25400" marL="2540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rowSpan="2">
                  <a:txBody>
                    <a:bodyPr/>
                    <a:lstStyle/>
                    <a:p>
                      <a:pPr indent="0" lvl="0" marL="0" rtl="0" algn="ctr">
                        <a:lnSpc>
                          <a:spcPct val="115000"/>
                        </a:lnSpc>
                        <a:spcBef>
                          <a:spcPts val="0"/>
                        </a:spcBef>
                        <a:spcAft>
                          <a:spcPts val="0"/>
                        </a:spcAft>
                        <a:buNone/>
                      </a:pPr>
                      <a:r>
                        <a:rPr lang="id" sz="1000"/>
                        <a:t>ACC Dtrain</a:t>
                      </a:r>
                      <a:endParaRPr sz="1000"/>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rowSpan="2">
                  <a:txBody>
                    <a:bodyPr/>
                    <a:lstStyle/>
                    <a:p>
                      <a:pPr indent="0" lvl="0" marL="0" rtl="0" algn="ctr">
                        <a:lnSpc>
                          <a:spcPct val="115000"/>
                        </a:lnSpc>
                        <a:spcBef>
                          <a:spcPts val="0"/>
                        </a:spcBef>
                        <a:spcAft>
                          <a:spcPts val="0"/>
                        </a:spcAft>
                        <a:buNone/>
                      </a:pPr>
                      <a:r>
                        <a:rPr lang="id" sz="1000"/>
                        <a:t>ACC Dtest</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c rowSpan="2">
                  <a:txBody>
                    <a:bodyPr/>
                    <a:lstStyle/>
                    <a:p>
                      <a:pPr indent="0" lvl="0" marL="0" rtl="0" algn="ctr">
                        <a:lnSpc>
                          <a:spcPct val="115000"/>
                        </a:lnSpc>
                        <a:spcBef>
                          <a:spcPts val="0"/>
                        </a:spcBef>
                        <a:spcAft>
                          <a:spcPts val="0"/>
                        </a:spcAft>
                        <a:buNone/>
                      </a:pPr>
                      <a:r>
                        <a:rPr lang="id" sz="1000"/>
                        <a:t>Waktu train</a:t>
                      </a:r>
                      <a:endParaRPr sz="1000"/>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tcPr>
                </a:tc>
              </a:tr>
              <a:tr h="228300">
                <a:tc vMerge="1"/>
                <a:tc vMerge="1"/>
                <a:tc vMerge="1"/>
                <a:tc vMerge="1"/>
              </a:tr>
              <a:tr h="301375">
                <a:tc>
                  <a:txBody>
                    <a:bodyPr/>
                    <a:lstStyle/>
                    <a:p>
                      <a:pPr indent="0" lvl="0" marL="0" rtl="0" algn="ctr">
                        <a:lnSpc>
                          <a:spcPct val="115000"/>
                        </a:lnSpc>
                        <a:spcBef>
                          <a:spcPts val="0"/>
                        </a:spcBef>
                        <a:spcAft>
                          <a:spcPts val="0"/>
                        </a:spcAft>
                        <a:buNone/>
                      </a:pPr>
                      <a:r>
                        <a:rPr lang="id" sz="1000"/>
                        <a:t>Model 1</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0,883</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0,863</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25min 48s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2</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0,876</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0,864</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24min 41s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3</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latin typeface="Times New Roman"/>
                          <a:ea typeface="Times New Roman"/>
                          <a:cs typeface="Times New Roman"/>
                          <a:sym typeface="Times New Roman"/>
                        </a:rPr>
                        <a:t>0,961</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0,859</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24min 11s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4</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0,868</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0,862</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24min 10s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5</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0,963</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0,847</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18min 48s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6</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0,881</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0,867</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3min 39s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7</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0,969</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0,852</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17min 27s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8</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0,955</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0,846</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8min 54s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9</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0,920</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0,853</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7min 24s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10</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0,937</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0,839</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12min 17s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1375">
                <a:tc>
                  <a:txBody>
                    <a:bodyPr/>
                    <a:lstStyle/>
                    <a:p>
                      <a:pPr indent="0" lvl="0" marL="0" rtl="0" algn="ctr">
                        <a:lnSpc>
                          <a:spcPct val="115000"/>
                        </a:lnSpc>
                        <a:spcBef>
                          <a:spcPts val="0"/>
                        </a:spcBef>
                        <a:spcAft>
                          <a:spcPts val="0"/>
                        </a:spcAft>
                        <a:buNone/>
                      </a:pPr>
                      <a:r>
                        <a:rPr lang="id" sz="1000"/>
                        <a:t>Model 11</a:t>
                      </a:r>
                      <a:endParaRPr sz="1000"/>
                    </a:p>
                  </a:txBody>
                  <a:tcPr marT="0" marB="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0,552</a:t>
                      </a:r>
                      <a:endParaRPr sz="1200">
                        <a:latin typeface="Times New Roman"/>
                        <a:ea typeface="Times New Roman"/>
                        <a:cs typeface="Times New Roman"/>
                        <a:sym typeface="Times New Roman"/>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0,550</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1200">
                          <a:solidFill>
                            <a:srgbClr val="212121"/>
                          </a:solidFill>
                          <a:latin typeface="Times New Roman"/>
                          <a:ea typeface="Times New Roman"/>
                          <a:cs typeface="Times New Roman"/>
                          <a:sym typeface="Times New Roman"/>
                        </a:rPr>
                        <a:t>18min 50s</a:t>
                      </a:r>
                      <a:endParaRPr sz="1200">
                        <a:latin typeface="Times New Roman"/>
                        <a:ea typeface="Times New Roman"/>
                        <a:cs typeface="Times New Roman"/>
                        <a:sym typeface="Times New Roman"/>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1"/>
          <p:cNvSpPr txBox="1"/>
          <p:nvPr>
            <p:ph type="ctrTitle"/>
          </p:nvPr>
        </p:nvSpPr>
        <p:spPr>
          <a:xfrm>
            <a:off x="640625" y="7519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Perbandingan akurasi</a:t>
            </a:r>
            <a:endParaRPr/>
          </a:p>
        </p:txBody>
      </p:sp>
      <p:pic>
        <p:nvPicPr>
          <p:cNvPr id="476" name="Google Shape;476;p41"/>
          <p:cNvPicPr preferRelativeResize="0"/>
          <p:nvPr/>
        </p:nvPicPr>
        <p:blipFill>
          <a:blip r:embed="rId3">
            <a:alphaModFix/>
          </a:blip>
          <a:stretch>
            <a:fillRect/>
          </a:stretch>
        </p:blipFill>
        <p:spPr>
          <a:xfrm>
            <a:off x="4829175" y="999375"/>
            <a:ext cx="3711750" cy="295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380650" y="364275"/>
            <a:ext cx="1223700" cy="49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EDA</a:t>
            </a:r>
            <a:endParaRPr b="0"/>
          </a:p>
        </p:txBody>
      </p:sp>
      <p:sp>
        <p:nvSpPr>
          <p:cNvPr id="292" name="Google Shape;292;p15"/>
          <p:cNvSpPr txBox="1"/>
          <p:nvPr>
            <p:ph idx="1" type="subTitle"/>
          </p:nvPr>
        </p:nvSpPr>
        <p:spPr>
          <a:xfrm>
            <a:off x="466975" y="1116388"/>
            <a:ext cx="7733100" cy="3457200"/>
          </a:xfrm>
          <a:prstGeom prst="rect">
            <a:avLst/>
          </a:prstGeom>
        </p:spPr>
        <p:txBody>
          <a:bodyPr anchorCtr="0" anchor="t" bIns="91425" lIns="91425" spcFirstLastPara="1" rIns="91425" wrap="square" tIns="91425">
            <a:noAutofit/>
          </a:bodyPr>
          <a:lstStyle/>
          <a:p>
            <a:pPr indent="-358899" lvl="0" marL="630000" rtl="0" algn="just">
              <a:lnSpc>
                <a:spcPct val="150000"/>
              </a:lnSpc>
              <a:spcBef>
                <a:spcPts val="0"/>
              </a:spcBef>
              <a:spcAft>
                <a:spcPts val="0"/>
              </a:spcAft>
              <a:buClr>
                <a:srgbClr val="FFFFFF"/>
              </a:buClr>
              <a:buSzPts val="1400"/>
              <a:buFont typeface="Maven Pro"/>
              <a:buAutoNum type="arabicPeriod"/>
            </a:pPr>
            <a:r>
              <a:rPr lang="id" sz="1400">
                <a:solidFill>
                  <a:srgbClr val="FFFFFF"/>
                </a:solidFill>
                <a:latin typeface="Maven Pro"/>
                <a:ea typeface="Maven Pro"/>
                <a:cs typeface="Maven Pro"/>
                <a:sym typeface="Maven Pro"/>
              </a:rPr>
              <a:t>Mengidentifikasi tipe data dari setiap kolom yang ada di dataset.</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358899" lvl="0" marL="630000" rtl="0" algn="just">
              <a:lnSpc>
                <a:spcPct val="150000"/>
              </a:lnSpc>
              <a:spcBef>
                <a:spcPts val="0"/>
              </a:spcBef>
              <a:spcAft>
                <a:spcPts val="0"/>
              </a:spcAft>
              <a:buClr>
                <a:srgbClr val="FFFFFF"/>
              </a:buClr>
              <a:buSzPts val="1400"/>
              <a:buFont typeface="Maven Pro"/>
              <a:buAutoNum type="arabicPeriod"/>
            </a:pPr>
            <a:r>
              <a:rPr lang="id" sz="1400">
                <a:solidFill>
                  <a:srgbClr val="FFFFFF"/>
                </a:solidFill>
                <a:latin typeface="Maven Pro"/>
                <a:ea typeface="Maven Pro"/>
                <a:cs typeface="Maven Pro"/>
                <a:sym typeface="Maven Pro"/>
              </a:rPr>
              <a:t>Identifikasi ukuran dari dataset(jumlah baris dan kolom).</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p:txBody>
      </p:sp>
      <p:pic>
        <p:nvPicPr>
          <p:cNvPr id="293" name="Google Shape;293;p15"/>
          <p:cNvPicPr preferRelativeResize="0"/>
          <p:nvPr/>
        </p:nvPicPr>
        <p:blipFill>
          <a:blip r:embed="rId3">
            <a:alphaModFix/>
          </a:blip>
          <a:stretch>
            <a:fillRect/>
          </a:stretch>
        </p:blipFill>
        <p:spPr>
          <a:xfrm>
            <a:off x="1229825" y="1580838"/>
            <a:ext cx="1726450" cy="2023175"/>
          </a:xfrm>
          <a:prstGeom prst="rect">
            <a:avLst/>
          </a:prstGeom>
          <a:noFill/>
          <a:ln>
            <a:noFill/>
          </a:ln>
        </p:spPr>
      </p:pic>
      <p:pic>
        <p:nvPicPr>
          <p:cNvPr id="294" name="Google Shape;294;p15"/>
          <p:cNvPicPr preferRelativeResize="0"/>
          <p:nvPr/>
        </p:nvPicPr>
        <p:blipFill>
          <a:blip r:embed="rId4">
            <a:alphaModFix/>
          </a:blip>
          <a:stretch>
            <a:fillRect/>
          </a:stretch>
        </p:blipFill>
        <p:spPr>
          <a:xfrm>
            <a:off x="1229825" y="4320775"/>
            <a:ext cx="1372600" cy="617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2"/>
          <p:cNvSpPr txBox="1"/>
          <p:nvPr>
            <p:ph type="ctrTitle"/>
          </p:nvPr>
        </p:nvSpPr>
        <p:spPr>
          <a:xfrm>
            <a:off x="502950" y="318875"/>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b="0" lang="id" sz="2000">
                <a:solidFill>
                  <a:srgbClr val="FFFFFF"/>
                </a:solidFill>
              </a:rPr>
              <a:t>Analisis parameter ANN</a:t>
            </a:r>
            <a:endParaRPr b="0" sz="1000">
              <a:solidFill>
                <a:srgbClr val="FFFFFF"/>
              </a:solidFill>
            </a:endParaRPr>
          </a:p>
        </p:txBody>
      </p:sp>
      <p:graphicFrame>
        <p:nvGraphicFramePr>
          <p:cNvPr id="482" name="Google Shape;482;p42"/>
          <p:cNvGraphicFramePr/>
          <p:nvPr/>
        </p:nvGraphicFramePr>
        <p:xfrm>
          <a:off x="502950" y="1067975"/>
          <a:ext cx="3000000" cy="3000000"/>
        </p:xfrm>
        <a:graphic>
          <a:graphicData uri="http://schemas.openxmlformats.org/drawingml/2006/table">
            <a:tbl>
              <a:tblPr>
                <a:noFill/>
                <a:tableStyleId>{7FBBA05B-1A69-40BA-A6D5-8A98677CE85D}</a:tableStyleId>
              </a:tblPr>
              <a:tblGrid>
                <a:gridCol w="1934150"/>
                <a:gridCol w="1934150"/>
                <a:gridCol w="1934150"/>
                <a:gridCol w="1934150"/>
              </a:tblGrid>
              <a:tr h="561625">
                <a:tc>
                  <a:txBody>
                    <a:bodyPr/>
                    <a:lstStyle/>
                    <a:p>
                      <a:pPr indent="0" lvl="0" marL="0" rtl="0" algn="ctr">
                        <a:lnSpc>
                          <a:spcPct val="115000"/>
                        </a:lnSpc>
                        <a:spcBef>
                          <a:spcPts val="0"/>
                        </a:spcBef>
                        <a:spcAft>
                          <a:spcPts val="0"/>
                        </a:spcAft>
                        <a:buNone/>
                      </a:pPr>
                      <a:r>
                        <a:rPr lang="id" sz="2000">
                          <a:solidFill>
                            <a:srgbClr val="FFFFFF"/>
                          </a:solidFill>
                          <a:latin typeface="Times New Roman"/>
                          <a:ea typeface="Times New Roman"/>
                          <a:cs typeface="Times New Roman"/>
                          <a:sym typeface="Times New Roman"/>
                        </a:rPr>
                        <a:t>Model 7</a:t>
                      </a:r>
                      <a:endParaRPr sz="2000">
                        <a:solidFill>
                          <a:srgbClr val="FFFFFF"/>
                        </a:solidFill>
                        <a:latin typeface="Times New Roman"/>
                        <a:ea typeface="Times New Roman"/>
                        <a:cs typeface="Times New Roman"/>
                        <a:sym typeface="Times New Roman"/>
                      </a:endParaRPr>
                    </a:p>
                  </a:txBody>
                  <a:tcPr marT="0" marB="0" marR="25400" marL="254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2000">
                          <a:solidFill>
                            <a:srgbClr val="FFFFFF"/>
                          </a:solidFill>
                          <a:latin typeface="Times New Roman"/>
                          <a:ea typeface="Times New Roman"/>
                          <a:cs typeface="Times New Roman"/>
                          <a:sym typeface="Times New Roman"/>
                        </a:rPr>
                        <a:t>0,969</a:t>
                      </a:r>
                      <a:endParaRPr sz="2000">
                        <a:solidFill>
                          <a:srgbClr val="FFFFFF"/>
                        </a:solidFill>
                        <a:latin typeface="Times New Roman"/>
                        <a:ea typeface="Times New Roman"/>
                        <a:cs typeface="Times New Roman"/>
                        <a:sym typeface="Times New Roman"/>
                      </a:endParaRPr>
                    </a:p>
                  </a:txBody>
                  <a:tcPr marT="0" marB="0" marR="25400" marL="254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2000">
                          <a:solidFill>
                            <a:srgbClr val="FFFFFF"/>
                          </a:solidFill>
                          <a:latin typeface="Times New Roman"/>
                          <a:ea typeface="Times New Roman"/>
                          <a:cs typeface="Times New Roman"/>
                          <a:sym typeface="Times New Roman"/>
                        </a:rPr>
                        <a:t>0,852</a:t>
                      </a:r>
                      <a:endParaRPr sz="2000">
                        <a:solidFill>
                          <a:srgbClr val="FFFFFF"/>
                        </a:solidFill>
                        <a:latin typeface="Times New Roman"/>
                        <a:ea typeface="Times New Roman"/>
                        <a:cs typeface="Times New Roman"/>
                        <a:sym typeface="Times New Roman"/>
                      </a:endParaRPr>
                    </a:p>
                  </a:txBody>
                  <a:tcPr marT="0" marB="0" marR="25400" marL="254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d" sz="2000">
                          <a:solidFill>
                            <a:srgbClr val="FFFFFF"/>
                          </a:solidFill>
                          <a:latin typeface="Times New Roman"/>
                          <a:ea typeface="Times New Roman"/>
                          <a:cs typeface="Times New Roman"/>
                          <a:sym typeface="Times New Roman"/>
                        </a:rPr>
                        <a:t>17 min 27s</a:t>
                      </a:r>
                      <a:endParaRPr sz="2000">
                        <a:solidFill>
                          <a:srgbClr val="FFFFFF"/>
                        </a:solidFill>
                        <a:latin typeface="Times New Roman"/>
                        <a:ea typeface="Times New Roman"/>
                        <a:cs typeface="Times New Roman"/>
                        <a:sym typeface="Times New Roman"/>
                      </a:endParaRPr>
                    </a:p>
                  </a:txBody>
                  <a:tcPr marT="0" marB="0" marR="25400" marL="254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483" name="Google Shape;483;p42"/>
          <p:cNvSpPr txBox="1"/>
          <p:nvPr/>
        </p:nvSpPr>
        <p:spPr>
          <a:xfrm>
            <a:off x="-138450" y="1805650"/>
            <a:ext cx="8496000" cy="4506300"/>
          </a:xfrm>
          <a:prstGeom prst="rect">
            <a:avLst/>
          </a:prstGeom>
          <a:noFill/>
          <a:ln>
            <a:noFill/>
          </a:ln>
        </p:spPr>
        <p:txBody>
          <a:bodyPr anchorCtr="0" anchor="t" bIns="91425" lIns="91425" spcFirstLastPara="1" rIns="91425" wrap="square" tIns="91425">
            <a:noAutofit/>
          </a:bodyPr>
          <a:lstStyle/>
          <a:p>
            <a:pPr indent="-323850" lvl="0" marL="914400" rtl="0" algn="l">
              <a:lnSpc>
                <a:spcPct val="100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Hidden layer : 2</a:t>
            </a:r>
            <a:endParaRPr b="1" sz="1500">
              <a:solidFill>
                <a:srgbClr val="FFFFFF"/>
              </a:solidFill>
              <a:latin typeface="Maven Pro"/>
              <a:ea typeface="Maven Pro"/>
              <a:cs typeface="Maven Pro"/>
              <a:sym typeface="Maven Pro"/>
            </a:endParaRPr>
          </a:p>
          <a:p>
            <a:pPr indent="0" lvl="0" marL="914400" rtl="0" algn="l">
              <a:lnSpc>
                <a:spcPct val="100000"/>
              </a:lnSpc>
              <a:spcBef>
                <a:spcPts val="0"/>
              </a:spcBef>
              <a:spcAft>
                <a:spcPts val="0"/>
              </a:spcAft>
              <a:buNone/>
            </a:pPr>
            <a:r>
              <a:rPr lang="id" sz="1500">
                <a:solidFill>
                  <a:srgbClr val="FFFFFF"/>
                </a:solidFill>
                <a:latin typeface="Maven Pro"/>
                <a:ea typeface="Maven Pro"/>
                <a:cs typeface="Maven Pro"/>
                <a:sym typeface="Maven Pro"/>
              </a:rPr>
              <a:t>Semakin banyak hidden layer yang digunakan, maka waktu yang dibutuhkan semakin lama, dan akurasi yang dihasilkan semakin bertambah.</a:t>
            </a:r>
            <a:endParaRPr sz="1500">
              <a:solidFill>
                <a:srgbClr val="FFFFFF"/>
              </a:solidFill>
              <a:latin typeface="Maven Pro"/>
              <a:ea typeface="Maven Pro"/>
              <a:cs typeface="Maven Pro"/>
              <a:sym typeface="Maven Pro"/>
            </a:endParaRPr>
          </a:p>
          <a:p>
            <a:pPr indent="-323850" lvl="0" marL="914400" rtl="0" algn="l">
              <a:lnSpc>
                <a:spcPct val="100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Node1 : 512</a:t>
            </a:r>
            <a:endParaRPr b="1" sz="1500">
              <a:solidFill>
                <a:srgbClr val="FFFFFF"/>
              </a:solidFill>
              <a:latin typeface="Maven Pro"/>
              <a:ea typeface="Maven Pro"/>
              <a:cs typeface="Maven Pro"/>
              <a:sym typeface="Maven Pro"/>
            </a:endParaRPr>
          </a:p>
          <a:p>
            <a:pPr indent="0" lvl="0" marL="914400" rtl="0" algn="l">
              <a:lnSpc>
                <a:spcPct val="100000"/>
              </a:lnSpc>
              <a:spcBef>
                <a:spcPts val="0"/>
              </a:spcBef>
              <a:spcAft>
                <a:spcPts val="0"/>
              </a:spcAft>
              <a:buNone/>
            </a:pPr>
            <a:r>
              <a:rPr lang="id" sz="1500">
                <a:solidFill>
                  <a:srgbClr val="FFFFFF"/>
                </a:solidFill>
                <a:latin typeface="Maven Pro"/>
                <a:ea typeface="Maven Pro"/>
                <a:cs typeface="Maven Pro"/>
                <a:sym typeface="Maven Pro"/>
              </a:rPr>
              <a:t>Semakin besar nilai node akan semakin mempengaruhi akurasi dan waktu, dimana keduanya akan sama sama meningkat.</a:t>
            </a:r>
            <a:endParaRPr sz="1500">
              <a:solidFill>
                <a:srgbClr val="FFFFFF"/>
              </a:solidFill>
              <a:latin typeface="Maven Pro"/>
              <a:ea typeface="Maven Pro"/>
              <a:cs typeface="Maven Pro"/>
              <a:sym typeface="Maven Pro"/>
            </a:endParaRPr>
          </a:p>
          <a:p>
            <a:pPr indent="-323850" lvl="0" marL="914400" rtl="0" algn="l">
              <a:lnSpc>
                <a:spcPct val="100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Node2 : 256</a:t>
            </a:r>
            <a:endParaRPr b="1" sz="1500">
              <a:solidFill>
                <a:srgbClr val="FFFFFF"/>
              </a:solidFill>
              <a:latin typeface="Maven Pro"/>
              <a:ea typeface="Maven Pro"/>
              <a:cs typeface="Maven Pro"/>
              <a:sym typeface="Maven Pro"/>
            </a:endParaRPr>
          </a:p>
          <a:p>
            <a:pPr indent="0" lvl="0" marL="914400" rtl="0" algn="l">
              <a:lnSpc>
                <a:spcPct val="100000"/>
              </a:lnSpc>
              <a:spcBef>
                <a:spcPts val="0"/>
              </a:spcBef>
              <a:spcAft>
                <a:spcPts val="0"/>
              </a:spcAft>
              <a:buNone/>
            </a:pPr>
            <a:r>
              <a:rPr lang="id" sz="1500">
                <a:solidFill>
                  <a:srgbClr val="FFFFFF"/>
                </a:solidFill>
                <a:latin typeface="Maven Pro"/>
                <a:ea typeface="Maven Pro"/>
                <a:cs typeface="Maven Pro"/>
                <a:sym typeface="Maven Pro"/>
              </a:rPr>
              <a:t>Semakin besar nilai node akan semakin mempengaruhi akurasi dan waktu, dimana keduanya akan sama sama meningkat.</a:t>
            </a:r>
            <a:endParaRPr sz="1500">
              <a:solidFill>
                <a:srgbClr val="FFFFFF"/>
              </a:solidFill>
              <a:latin typeface="Maven Pro"/>
              <a:ea typeface="Maven Pro"/>
              <a:cs typeface="Maven Pro"/>
              <a:sym typeface="Maven Pro"/>
            </a:endParaRPr>
          </a:p>
          <a:p>
            <a:pPr indent="-323850" lvl="0" marL="914400" rtl="0" algn="l">
              <a:lnSpc>
                <a:spcPct val="100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Epochs :500</a:t>
            </a:r>
            <a:endParaRPr b="1" sz="1500">
              <a:solidFill>
                <a:srgbClr val="FFFFFF"/>
              </a:solidFill>
              <a:latin typeface="Maven Pro"/>
              <a:ea typeface="Maven Pro"/>
              <a:cs typeface="Maven Pro"/>
              <a:sym typeface="Maven Pro"/>
            </a:endParaRPr>
          </a:p>
          <a:p>
            <a:pPr indent="0" lvl="0" marL="914400" rtl="0" algn="l">
              <a:lnSpc>
                <a:spcPct val="100000"/>
              </a:lnSpc>
              <a:spcBef>
                <a:spcPts val="0"/>
              </a:spcBef>
              <a:spcAft>
                <a:spcPts val="0"/>
              </a:spcAft>
              <a:buNone/>
            </a:pPr>
            <a:r>
              <a:rPr lang="id" sz="1500">
                <a:solidFill>
                  <a:srgbClr val="FFFFFF"/>
                </a:solidFill>
                <a:latin typeface="Maven Pro"/>
                <a:ea typeface="Maven Pro"/>
                <a:cs typeface="Maven Pro"/>
                <a:sym typeface="Maven Pro"/>
              </a:rPr>
              <a:t>Semakin besar epochs dapat meningkatkan tingkat akurasi, namun waktu yang dibutuhkan juga semakin meningkat.</a:t>
            </a:r>
            <a:endParaRPr sz="1500">
              <a:solidFill>
                <a:srgbClr val="FFFFFF"/>
              </a:solidFill>
              <a:latin typeface="Maven Pro"/>
              <a:ea typeface="Maven Pro"/>
              <a:cs typeface="Maven Pro"/>
              <a:sym typeface="Maven Pro"/>
            </a:endParaRPr>
          </a:p>
          <a:p>
            <a:pPr indent="0" lvl="0" marL="0" rtl="0" algn="l">
              <a:lnSpc>
                <a:spcPct val="100000"/>
              </a:lnSpc>
              <a:spcBef>
                <a:spcPts val="0"/>
              </a:spcBef>
              <a:spcAft>
                <a:spcPts val="0"/>
              </a:spcAft>
              <a:buNone/>
            </a:pPr>
            <a:r>
              <a:t/>
            </a:r>
            <a:endParaRPr sz="1500">
              <a:solidFill>
                <a:srgbClr val="FFFFFF"/>
              </a:solidFill>
              <a:latin typeface="Maven Pro"/>
              <a:ea typeface="Maven Pro"/>
              <a:cs typeface="Maven Pro"/>
              <a:sym typeface="Maven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3"/>
          <p:cNvSpPr txBox="1"/>
          <p:nvPr/>
        </p:nvSpPr>
        <p:spPr>
          <a:xfrm>
            <a:off x="-153100" y="443925"/>
            <a:ext cx="8955300" cy="3000000"/>
          </a:xfrm>
          <a:prstGeom prst="rect">
            <a:avLst/>
          </a:prstGeom>
          <a:noFill/>
          <a:ln>
            <a:noFill/>
          </a:ln>
        </p:spPr>
        <p:txBody>
          <a:bodyPr anchorCtr="0" anchor="t" bIns="91425" lIns="91425" spcFirstLastPara="1" rIns="91425" wrap="square" tIns="91425">
            <a:noAutofit/>
          </a:bodyPr>
          <a:lstStyle/>
          <a:p>
            <a:pPr indent="-323850" lvl="0" marL="914400" rtl="0" algn="l">
              <a:lnSpc>
                <a:spcPct val="115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Learning rate : 0.005</a:t>
            </a:r>
            <a:endParaRPr b="1" sz="1500">
              <a:solidFill>
                <a:srgbClr val="FFFFFF"/>
              </a:solidFill>
              <a:latin typeface="Maven Pro"/>
              <a:ea typeface="Maven Pro"/>
              <a:cs typeface="Maven Pro"/>
              <a:sym typeface="Maven Pro"/>
            </a:endParaRPr>
          </a:p>
          <a:p>
            <a:pPr indent="0" lvl="0" marL="914400" rtl="0" algn="l">
              <a:lnSpc>
                <a:spcPct val="115000"/>
              </a:lnSpc>
              <a:spcBef>
                <a:spcPts val="0"/>
              </a:spcBef>
              <a:spcAft>
                <a:spcPts val="0"/>
              </a:spcAft>
              <a:buNone/>
            </a:pPr>
            <a:r>
              <a:rPr lang="id" sz="1500">
                <a:solidFill>
                  <a:srgbClr val="FFFFFF"/>
                </a:solidFill>
                <a:latin typeface="Maven Pro"/>
                <a:ea typeface="Maven Pro"/>
                <a:cs typeface="Maven Pro"/>
                <a:sym typeface="Maven Pro"/>
              </a:rPr>
              <a:t>Tingkat akurasi akan menjadi semakin besar apabila nilai dari learning rate semakin kecil</a:t>
            </a:r>
            <a:endParaRPr sz="1500">
              <a:solidFill>
                <a:srgbClr val="FFFFFF"/>
              </a:solidFill>
              <a:latin typeface="Maven Pro"/>
              <a:ea typeface="Maven Pro"/>
              <a:cs typeface="Maven Pro"/>
              <a:sym typeface="Maven Pro"/>
            </a:endParaRPr>
          </a:p>
          <a:p>
            <a:pPr indent="-323850" lvl="0" marL="914400" rtl="0" algn="l">
              <a:lnSpc>
                <a:spcPct val="115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Data train : 30%, Data test : 70%</a:t>
            </a:r>
            <a:endParaRPr b="1" sz="1500">
              <a:solidFill>
                <a:srgbClr val="FFFFFF"/>
              </a:solidFill>
              <a:latin typeface="Maven Pro"/>
              <a:ea typeface="Maven Pro"/>
              <a:cs typeface="Maven Pro"/>
              <a:sym typeface="Maven Pro"/>
            </a:endParaRPr>
          </a:p>
          <a:p>
            <a:pPr indent="0" lvl="0" marL="914400" rtl="0" algn="l">
              <a:lnSpc>
                <a:spcPct val="115000"/>
              </a:lnSpc>
              <a:spcBef>
                <a:spcPts val="0"/>
              </a:spcBef>
              <a:spcAft>
                <a:spcPts val="0"/>
              </a:spcAft>
              <a:buNone/>
            </a:pPr>
            <a:r>
              <a:rPr lang="id" sz="1500">
                <a:solidFill>
                  <a:srgbClr val="FFFFFF"/>
                </a:solidFill>
                <a:latin typeface="Maven Pro"/>
                <a:ea typeface="Maven Pro"/>
                <a:cs typeface="Maven Pro"/>
                <a:sym typeface="Maven Pro"/>
              </a:rPr>
              <a:t>Semakin besar data train yang dilakukan dapat meningkatkan tingkat akurasi, namun hal tersebut juga menyebabkan meningkatnya waktu yang dibutuhkan.</a:t>
            </a:r>
            <a:endParaRPr sz="1500">
              <a:solidFill>
                <a:srgbClr val="FFFFFF"/>
              </a:solidFill>
              <a:latin typeface="Maven Pro"/>
              <a:ea typeface="Maven Pro"/>
              <a:cs typeface="Maven Pro"/>
              <a:sym typeface="Maven Pro"/>
            </a:endParaRPr>
          </a:p>
          <a:p>
            <a:pPr indent="-323850" lvl="0" marL="914400" rtl="0" algn="l">
              <a:lnSpc>
                <a:spcPct val="115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waktu : 17 menit 27 detik</a:t>
            </a:r>
            <a:endParaRPr b="1" sz="1500">
              <a:solidFill>
                <a:srgbClr val="FFFFFF"/>
              </a:solidFill>
              <a:latin typeface="Maven Pro"/>
              <a:ea typeface="Maven Pro"/>
              <a:cs typeface="Maven Pro"/>
              <a:sym typeface="Maven Pro"/>
            </a:endParaRPr>
          </a:p>
          <a:p>
            <a:pPr indent="-323850" lvl="0" marL="914400" rtl="0" algn="l">
              <a:lnSpc>
                <a:spcPct val="115000"/>
              </a:lnSpc>
              <a:spcBef>
                <a:spcPts val="0"/>
              </a:spcBef>
              <a:spcAft>
                <a:spcPts val="0"/>
              </a:spcAft>
              <a:buClr>
                <a:srgbClr val="FFFFFF"/>
              </a:buClr>
              <a:buSzPts val="1500"/>
              <a:buFont typeface="Maven Pro"/>
              <a:buChar char="●"/>
            </a:pPr>
            <a:r>
              <a:rPr b="1" lang="id" sz="1500">
                <a:solidFill>
                  <a:srgbClr val="FFFFFF"/>
                </a:solidFill>
                <a:latin typeface="Maven Pro"/>
                <a:ea typeface="Maven Pro"/>
                <a:cs typeface="Maven Pro"/>
                <a:sym typeface="Maven Pro"/>
              </a:rPr>
              <a:t>Activation : Relu</a:t>
            </a:r>
            <a:endParaRPr b="1" sz="1500">
              <a:solidFill>
                <a:srgbClr val="FFFFFF"/>
              </a:solidFill>
              <a:latin typeface="Maven Pro"/>
              <a:ea typeface="Maven Pro"/>
              <a:cs typeface="Maven Pro"/>
              <a:sym typeface="Maven Pro"/>
            </a:endParaRPr>
          </a:p>
          <a:p>
            <a:pPr indent="0" lvl="0" marL="914400" rtl="0" algn="l">
              <a:lnSpc>
                <a:spcPct val="115000"/>
              </a:lnSpc>
              <a:spcBef>
                <a:spcPts val="0"/>
              </a:spcBef>
              <a:spcAft>
                <a:spcPts val="0"/>
              </a:spcAft>
              <a:buNone/>
            </a:pPr>
            <a:r>
              <a:rPr lang="id" sz="1500">
                <a:solidFill>
                  <a:srgbClr val="FFFFFF"/>
                </a:solidFill>
                <a:latin typeface="Maven Pro"/>
                <a:ea typeface="Maven Pro"/>
                <a:cs typeface="Maven Pro"/>
                <a:sym typeface="Maven Pro"/>
              </a:rPr>
              <a:t>Activation relu merupakan jenis activation yang paling banyak direkomendasikan untuk digunakan dalam rangka pencapaian hasil yang optimal. ReLU dapat mempercepat proses konvergensi yang dilakukan dengan stochastic gradient descent jika dibandingkan dengan sigmoid / tanh. Jika dibandingkan dengan sigmoid/tanh yang memiliki operasi-operasi yang “expensive” (exponentials, etc.), ReLU bisa diimplementasikan hanya dengan membuat pembatas(threshold) pada bilangan nol.</a:t>
            </a:r>
            <a:endParaRPr sz="1500">
              <a:solidFill>
                <a:srgbClr val="FFFFFF"/>
              </a:solidFill>
              <a:latin typeface="Maven Pro"/>
              <a:ea typeface="Maven Pro"/>
              <a:cs typeface="Maven Pro"/>
              <a:sym typeface="Maven Pro"/>
            </a:endParaRPr>
          </a:p>
          <a:p>
            <a:pPr indent="0" lvl="0" marL="914400" rtl="0" algn="l">
              <a:lnSpc>
                <a:spcPct val="115000"/>
              </a:lnSpc>
              <a:spcBef>
                <a:spcPts val="0"/>
              </a:spcBef>
              <a:spcAft>
                <a:spcPts val="0"/>
              </a:spcAft>
              <a:buNone/>
            </a:pPr>
            <a:r>
              <a:t/>
            </a:r>
            <a:endParaRPr sz="1500">
              <a:solidFill>
                <a:srgbClr val="FFFFFF"/>
              </a:solidFill>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4"/>
          <p:cNvSpPr txBox="1"/>
          <p:nvPr>
            <p:ph type="ctrTitle"/>
          </p:nvPr>
        </p:nvSpPr>
        <p:spPr>
          <a:xfrm>
            <a:off x="463025" y="23737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id" sz="1500">
                <a:solidFill>
                  <a:srgbClr val="FFFFFF"/>
                </a:solidFill>
              </a:rPr>
              <a:t>Optimizer : Adam</a:t>
            </a:r>
            <a:endParaRPr sz="1500">
              <a:solidFill>
                <a:srgbClr val="FFFFFF"/>
              </a:solidFill>
            </a:endParaRPr>
          </a:p>
          <a:p>
            <a:pPr indent="0" lvl="0" marL="0" rtl="0" algn="l">
              <a:lnSpc>
                <a:spcPct val="120000"/>
              </a:lnSpc>
              <a:spcBef>
                <a:spcPts val="1000"/>
              </a:spcBef>
              <a:spcAft>
                <a:spcPts val="0"/>
              </a:spcAft>
              <a:buNone/>
            </a:pPr>
            <a:r>
              <a:rPr b="0" lang="id" sz="1500">
                <a:solidFill>
                  <a:srgbClr val="FFFFFF"/>
                </a:solidFill>
              </a:rPr>
              <a:t>Adam merupakan  algoritma yang populer di bidang data mining karena memperoleh hasil yang baik dengan cepat. Algoritma ini melakukan pengoptimalan yang dapat digunakan sebagai pengganti prosedur penurunan stochastic gradient descent untuk memperbarui bobot jaringan secara berulang-ulang berdasarkan data pelatihan.</a:t>
            </a:r>
            <a:endParaRPr b="0" sz="1500">
              <a:solidFill>
                <a:srgbClr val="FFFFFF"/>
              </a:solidFill>
            </a:endParaRPr>
          </a:p>
          <a:p>
            <a:pPr indent="0" lvl="0" marL="0" rtl="0" algn="l">
              <a:lnSpc>
                <a:spcPct val="120000"/>
              </a:lnSpc>
              <a:spcBef>
                <a:spcPts val="1000"/>
              </a:spcBef>
              <a:spcAft>
                <a:spcPts val="0"/>
              </a:spcAft>
              <a:buNone/>
            </a:pPr>
            <a:r>
              <a:rPr b="0" lang="id" sz="1500">
                <a:solidFill>
                  <a:srgbClr val="FFFFFF"/>
                </a:solidFill>
              </a:rPr>
              <a:t>Selain menyimpan rata-rata secara eksponensial dari gradien kuadrat sebelumnya, seperti Adadelta, Adam juga mempertahankan rata-rata eksponensial gradien lama.</a:t>
            </a:r>
            <a:endParaRPr b="0" sz="1500">
              <a:solidFill>
                <a:srgbClr val="FFFFFF"/>
              </a:solidFill>
            </a:endParaRPr>
          </a:p>
          <a:p>
            <a:pPr indent="0" lvl="0" marL="0" rtl="0" algn="l">
              <a:lnSpc>
                <a:spcPct val="120000"/>
              </a:lnSpc>
              <a:spcBef>
                <a:spcPts val="1000"/>
              </a:spcBef>
              <a:spcAft>
                <a:spcPts val="0"/>
              </a:spcAft>
              <a:buNone/>
            </a:pPr>
            <a:r>
              <a:rPr b="0" lang="id" sz="1500">
                <a:solidFill>
                  <a:srgbClr val="FFFFFF"/>
                </a:solidFill>
              </a:rPr>
              <a:t>Adadelta dianggap sebagai optimizer yang cepat namun tidak mempertahankan rata rata eksponensial gradient lama seperti adam, oleh karena itu adam jauh lebih banyak disarankan untuk digunakan daripada adadelta.</a:t>
            </a:r>
            <a:endParaRPr b="0" sz="1500">
              <a:solidFill>
                <a:srgbClr val="FFFFFF"/>
              </a:solidFill>
            </a:endParaRPr>
          </a:p>
          <a:p>
            <a:pPr indent="0" lvl="0" marL="0" rtl="0" algn="l">
              <a:lnSpc>
                <a:spcPct val="120000"/>
              </a:lnSpc>
              <a:spcBef>
                <a:spcPts val="1000"/>
              </a:spcBef>
              <a:spcAft>
                <a:spcPts val="0"/>
              </a:spcAft>
              <a:buNone/>
            </a:pPr>
            <a:r>
              <a:t/>
            </a:r>
            <a:endParaRPr b="0" sz="1500">
              <a:solidFill>
                <a:srgbClr val="FFFFFF"/>
              </a:solidFill>
            </a:endParaRPr>
          </a:p>
          <a:p>
            <a:pPr indent="0" lvl="0" marL="0" rtl="0" algn="l">
              <a:lnSpc>
                <a:spcPct val="120000"/>
              </a:lnSpc>
              <a:spcBef>
                <a:spcPts val="1000"/>
              </a:spcBef>
              <a:spcAft>
                <a:spcPts val="1000"/>
              </a:spcAft>
              <a:buNone/>
            </a:pPr>
            <a:r>
              <a:t/>
            </a:r>
            <a:endParaRPr b="0" sz="15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5"/>
          <p:cNvSpPr txBox="1"/>
          <p:nvPr>
            <p:ph type="ctrTitle"/>
          </p:nvPr>
        </p:nvSpPr>
        <p:spPr>
          <a:xfrm>
            <a:off x="463025" y="23737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id" sz="2000">
                <a:solidFill>
                  <a:srgbClr val="FFFFFF"/>
                </a:solidFill>
              </a:rPr>
              <a:t>KESIMPULAN</a:t>
            </a:r>
            <a:endParaRPr sz="2000">
              <a:solidFill>
                <a:srgbClr val="FFFFFF"/>
              </a:solidFill>
            </a:endParaRPr>
          </a:p>
          <a:p>
            <a:pPr indent="0" lvl="0" marL="0" rtl="0" algn="l">
              <a:lnSpc>
                <a:spcPct val="120000"/>
              </a:lnSpc>
              <a:spcBef>
                <a:spcPts val="1000"/>
              </a:spcBef>
              <a:spcAft>
                <a:spcPts val="0"/>
              </a:spcAft>
              <a:buNone/>
            </a:pPr>
            <a:r>
              <a:rPr b="0" lang="id" sz="1500">
                <a:solidFill>
                  <a:srgbClr val="FFFFFF"/>
                </a:solidFill>
              </a:rPr>
              <a:t>Jadi metode terbaik untuk memprediksi data adalah ANN. </a:t>
            </a:r>
            <a:endParaRPr b="0" sz="1500">
              <a:solidFill>
                <a:srgbClr val="FFFFFF"/>
              </a:solidFill>
            </a:endParaRPr>
          </a:p>
          <a:p>
            <a:pPr indent="0" lvl="0" marL="0" rtl="0" algn="l">
              <a:lnSpc>
                <a:spcPct val="120000"/>
              </a:lnSpc>
              <a:spcBef>
                <a:spcPts val="1000"/>
              </a:spcBef>
              <a:spcAft>
                <a:spcPts val="0"/>
              </a:spcAft>
              <a:buNone/>
            </a:pPr>
            <a:r>
              <a:t/>
            </a:r>
            <a:endParaRPr b="0" sz="1500">
              <a:solidFill>
                <a:srgbClr val="FFFFFF"/>
              </a:solidFill>
            </a:endParaRPr>
          </a:p>
          <a:p>
            <a:pPr indent="0" lvl="0" marL="0" rtl="0" algn="l">
              <a:lnSpc>
                <a:spcPct val="120000"/>
              </a:lnSpc>
              <a:spcBef>
                <a:spcPts val="1000"/>
              </a:spcBef>
              <a:spcAft>
                <a:spcPts val="0"/>
              </a:spcAft>
              <a:buNone/>
            </a:pPr>
            <a:r>
              <a:t/>
            </a:r>
            <a:endParaRPr b="0" sz="1500">
              <a:solidFill>
                <a:srgbClr val="FFFFFF"/>
              </a:solidFill>
            </a:endParaRPr>
          </a:p>
          <a:p>
            <a:pPr indent="0" lvl="0" marL="0" rtl="0" algn="l">
              <a:lnSpc>
                <a:spcPct val="120000"/>
              </a:lnSpc>
              <a:spcBef>
                <a:spcPts val="1000"/>
              </a:spcBef>
              <a:spcAft>
                <a:spcPts val="1000"/>
              </a:spcAft>
              <a:buNone/>
            </a:pPr>
            <a:r>
              <a:t/>
            </a:r>
            <a:endParaRPr b="0" sz="15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6"/>
          <p:cNvSpPr txBox="1"/>
          <p:nvPr>
            <p:ph type="ctrTitle"/>
          </p:nvPr>
        </p:nvSpPr>
        <p:spPr>
          <a:xfrm>
            <a:off x="492400" y="1728900"/>
            <a:ext cx="8496000" cy="127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3</a:t>
            </a:r>
            <a:r>
              <a:rPr lang="id" sz="2000">
                <a:solidFill>
                  <a:srgbClr val="FFFFFF"/>
                </a:solidFill>
              </a:rPr>
              <a:t>.</a:t>
            </a:r>
            <a:endParaRPr sz="2000">
              <a:solidFill>
                <a:srgbClr val="FFFFFF"/>
              </a:solidFill>
            </a:endParaRPr>
          </a:p>
          <a:p>
            <a:pPr indent="0" lvl="0" marL="0" rtl="0" algn="l">
              <a:lnSpc>
                <a:spcPct val="115000"/>
              </a:lnSpc>
              <a:spcBef>
                <a:spcPts val="0"/>
              </a:spcBef>
              <a:spcAft>
                <a:spcPts val="0"/>
              </a:spcAft>
              <a:buNone/>
            </a:pPr>
            <a:r>
              <a:rPr lang="id" sz="2000">
                <a:solidFill>
                  <a:srgbClr val="FFFFFF"/>
                </a:solidFill>
              </a:rPr>
              <a:t>Bagaimana perbedaan hasil akurasi antara fitur paling berpengaruh dan tidak berpengaruh?</a:t>
            </a:r>
            <a:endParaRPr sz="2000">
              <a:solidFill>
                <a:srgbClr val="FFFFFF"/>
              </a:solidFill>
            </a:endParaRPr>
          </a:p>
        </p:txBody>
      </p:sp>
      <p:sp>
        <p:nvSpPr>
          <p:cNvPr id="504" name="Google Shape;504;p46"/>
          <p:cNvSpPr txBox="1"/>
          <p:nvPr>
            <p:ph idx="1" type="subTitle"/>
          </p:nvPr>
        </p:nvSpPr>
        <p:spPr>
          <a:xfrm>
            <a:off x="557525" y="3006300"/>
            <a:ext cx="5071800" cy="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000">
                <a:solidFill>
                  <a:srgbClr val="FFFFFF"/>
                </a:solidFill>
                <a:latin typeface="Barlow Medium"/>
                <a:ea typeface="Barlow Medium"/>
                <a:cs typeface="Barlow Medium"/>
                <a:sym typeface="Barlow Medium"/>
              </a:rPr>
              <a:t>METODE : ANN, KNN, SVM, DT</a:t>
            </a:r>
            <a:endParaRPr sz="2000">
              <a:solidFill>
                <a:srgbClr val="FFFFFF"/>
              </a:solidFill>
              <a:latin typeface="Barlow Medium"/>
              <a:ea typeface="Barlow Medium"/>
              <a:cs typeface="Barlow Medium"/>
              <a:sym typeface="Barlow Medium"/>
            </a:endParaRPr>
          </a:p>
          <a:p>
            <a:pPr indent="0" lvl="0" marL="0" rtl="0" algn="l">
              <a:spcBef>
                <a:spcPts val="0"/>
              </a:spcBef>
              <a:spcAft>
                <a:spcPts val="0"/>
              </a:spcAft>
              <a:buNone/>
            </a:pPr>
            <a:r>
              <a:t/>
            </a:r>
            <a:endParaRPr sz="2000">
              <a:solidFill>
                <a:srgbClr val="FFFFFF"/>
              </a:solidFill>
              <a:latin typeface="Barlow Medium"/>
              <a:ea typeface="Barlow Medium"/>
              <a:cs typeface="Barlow Medium"/>
              <a:sym typeface="Barlow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7"/>
          <p:cNvSpPr txBox="1"/>
          <p:nvPr>
            <p:ph type="ctrTitle"/>
          </p:nvPr>
        </p:nvSpPr>
        <p:spPr>
          <a:xfrm>
            <a:off x="492400" y="1728900"/>
            <a:ext cx="8496000" cy="127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2000">
                <a:solidFill>
                  <a:srgbClr val="FFFFFF"/>
                </a:solidFill>
              </a:rPr>
              <a:t>F</a:t>
            </a:r>
            <a:r>
              <a:rPr lang="id" sz="2000">
                <a:solidFill>
                  <a:srgbClr val="FFFFFF"/>
                </a:solidFill>
              </a:rPr>
              <a:t>itur paling berpengaruh </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id" sz="2000">
                <a:solidFill>
                  <a:srgbClr val="FFFFFF"/>
                </a:solidFill>
              </a:rPr>
              <a:t>Designation</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id" sz="2000">
                <a:solidFill>
                  <a:srgbClr val="FFFFFF"/>
                </a:solidFill>
              </a:rPr>
              <a:t>Winery</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id" sz="2000">
                <a:solidFill>
                  <a:srgbClr val="FFFFFF"/>
                </a:solidFill>
              </a:rPr>
              <a:t>Price</a:t>
            </a:r>
            <a:endParaRPr sz="2000">
              <a:solidFill>
                <a:srgbClr val="FFFFFF"/>
              </a:solidFill>
            </a:endParaRPr>
          </a:p>
          <a:p>
            <a:pPr indent="0" lvl="0" marL="0" rtl="0" algn="l">
              <a:lnSpc>
                <a:spcPct val="115000"/>
              </a:lnSpc>
              <a:spcBef>
                <a:spcPts val="0"/>
              </a:spcBef>
              <a:spcAft>
                <a:spcPts val="0"/>
              </a:spcAft>
              <a:buNone/>
            </a:pPr>
            <a:r>
              <a:t/>
            </a:r>
            <a:endParaRPr sz="2000">
              <a:solidFill>
                <a:srgbClr val="FFFFFF"/>
              </a:solidFill>
            </a:endParaRPr>
          </a:p>
          <a:p>
            <a:pPr indent="0" lvl="0" marL="0" rtl="0" algn="l">
              <a:lnSpc>
                <a:spcPct val="115000"/>
              </a:lnSpc>
              <a:spcBef>
                <a:spcPts val="0"/>
              </a:spcBef>
              <a:spcAft>
                <a:spcPts val="0"/>
              </a:spcAft>
              <a:buNone/>
            </a:pPr>
            <a:r>
              <a:rPr lang="id" sz="2000">
                <a:solidFill>
                  <a:srgbClr val="FFFFFF"/>
                </a:solidFill>
              </a:rPr>
              <a:t>Tidak berpengaruh</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id" sz="2000">
                <a:solidFill>
                  <a:srgbClr val="FFFFFF"/>
                </a:solidFill>
              </a:rPr>
              <a:t>country</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id" sz="2000">
                <a:solidFill>
                  <a:srgbClr val="FFFFFF"/>
                </a:solidFill>
              </a:rPr>
              <a:t>province</a:t>
            </a:r>
            <a:endParaRPr sz="2000">
              <a:solidFill>
                <a:srgbClr val="FFFFFF"/>
              </a:solidFill>
            </a:endParaRPr>
          </a:p>
        </p:txBody>
      </p:sp>
      <p:graphicFrame>
        <p:nvGraphicFramePr>
          <p:cNvPr id="510" name="Google Shape;510;p47"/>
          <p:cNvGraphicFramePr/>
          <p:nvPr/>
        </p:nvGraphicFramePr>
        <p:xfrm>
          <a:off x="6258300" y="1104575"/>
          <a:ext cx="3000000" cy="3000000"/>
        </p:xfrm>
        <a:graphic>
          <a:graphicData uri="http://schemas.openxmlformats.org/drawingml/2006/table">
            <a:tbl>
              <a:tblPr>
                <a:noFill/>
                <a:tableStyleId>{7FBBA05B-1A69-40BA-A6D5-8A98677CE85D}</a:tableStyleId>
              </a:tblPr>
              <a:tblGrid>
                <a:gridCol w="1257300"/>
                <a:gridCol w="1242375"/>
              </a:tblGrid>
              <a:tr h="349925">
                <a:tc>
                  <a:txBody>
                    <a:bodyPr/>
                    <a:lstStyle/>
                    <a:p>
                      <a:pPr indent="0" lvl="0" marL="0" rtl="0" algn="ctr">
                        <a:lnSpc>
                          <a:spcPct val="115000"/>
                        </a:lnSpc>
                        <a:spcBef>
                          <a:spcPts val="0"/>
                        </a:spcBef>
                        <a:spcAft>
                          <a:spcPts val="0"/>
                        </a:spcAft>
                        <a:buNone/>
                      </a:pPr>
                      <a:r>
                        <a:rPr b="1" lang="id" sz="1200">
                          <a:solidFill>
                            <a:srgbClr val="FFFFFF"/>
                          </a:solidFill>
                          <a:latin typeface="Times New Roman"/>
                          <a:ea typeface="Times New Roman"/>
                          <a:cs typeface="Times New Roman"/>
                          <a:sym typeface="Times New Roman"/>
                        </a:rPr>
                        <a:t>Fitur</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id" sz="1200">
                          <a:solidFill>
                            <a:srgbClr val="FFFFFF"/>
                          </a:solidFill>
                          <a:latin typeface="Times New Roman"/>
                          <a:ea typeface="Times New Roman"/>
                          <a:cs typeface="Times New Roman"/>
                          <a:sym typeface="Times New Roman"/>
                        </a:rPr>
                        <a:t>Gain</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country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0.404</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03400">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province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0.579</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variety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0.910</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region_1</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0.944</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price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0.991</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winery</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0.992</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9925">
                <a:tc>
                  <a:txBody>
                    <a:bodyPr/>
                    <a:lstStyle/>
                    <a:p>
                      <a:pPr indent="0" lvl="0" marL="89999"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designation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457200" rtl="0" algn="l">
                        <a:lnSpc>
                          <a:spcPct val="115000"/>
                        </a:lnSpc>
                        <a:spcBef>
                          <a:spcPts val="0"/>
                        </a:spcBef>
                        <a:spcAft>
                          <a:spcPts val="0"/>
                        </a:spcAft>
                        <a:buNone/>
                      </a:pPr>
                      <a:r>
                        <a:rPr lang="id" sz="1200">
                          <a:solidFill>
                            <a:srgbClr val="FFFFFF"/>
                          </a:solidFill>
                          <a:latin typeface="Times New Roman"/>
                          <a:ea typeface="Times New Roman"/>
                          <a:cs typeface="Times New Roman"/>
                          <a:sym typeface="Times New Roman"/>
                        </a:rPr>
                        <a:t>0.993</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8"/>
          <p:cNvSpPr txBox="1"/>
          <p:nvPr/>
        </p:nvSpPr>
        <p:spPr>
          <a:xfrm>
            <a:off x="290850" y="367400"/>
            <a:ext cx="8220300" cy="1148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Font typeface="Maven Pro"/>
              <a:buAutoNum type="arabicPeriod"/>
            </a:pPr>
            <a:r>
              <a:rPr b="1" lang="id" sz="2000">
                <a:solidFill>
                  <a:srgbClr val="FFFFFF"/>
                </a:solidFill>
                <a:latin typeface="Maven Pro"/>
                <a:ea typeface="Maven Pro"/>
                <a:cs typeface="Maven Pro"/>
                <a:sym typeface="Maven Pro"/>
              </a:rPr>
              <a:t>Melakukan drop kolom</a:t>
            </a:r>
            <a:r>
              <a:rPr lang="id" sz="2000">
                <a:solidFill>
                  <a:srgbClr val="FFFFFF"/>
                </a:solidFill>
                <a:latin typeface="Maven Pro"/>
                <a:ea typeface="Maven Pro"/>
                <a:cs typeface="Maven Pro"/>
                <a:sym typeface="Maven Pro"/>
              </a:rPr>
              <a:t> </a:t>
            </a:r>
            <a:endParaRPr sz="2000">
              <a:solidFill>
                <a:srgbClr val="FFFFFF"/>
              </a:solidFill>
              <a:latin typeface="Maven Pro"/>
              <a:ea typeface="Maven Pro"/>
              <a:cs typeface="Maven Pro"/>
              <a:sym typeface="Maven Pro"/>
            </a:endParaRPr>
          </a:p>
          <a:p>
            <a:pPr indent="0" lvl="0" marL="450000" rtl="0" algn="l">
              <a:lnSpc>
                <a:spcPct val="115000"/>
              </a:lnSpc>
              <a:spcBef>
                <a:spcPts val="1000"/>
              </a:spcBef>
              <a:spcAft>
                <a:spcPts val="0"/>
              </a:spcAft>
              <a:buNone/>
            </a:pPr>
            <a:r>
              <a:rPr lang="id" sz="1500">
                <a:solidFill>
                  <a:srgbClr val="FFFFFF"/>
                </a:solidFill>
                <a:latin typeface="Maven Pro"/>
                <a:ea typeface="Maven Pro"/>
                <a:cs typeface="Maven Pro"/>
                <a:sym typeface="Maven Pro"/>
              </a:rPr>
              <a:t>Lakukan drop kolom, sisakan fitur fitur yang diperlukan saja (variasi versi fitur berpengaruh, variasi versi fitur tidak berpengaruh).</a:t>
            </a:r>
            <a:endParaRPr sz="1500">
              <a:solidFill>
                <a:srgbClr val="FFFFFF"/>
              </a:solidFill>
              <a:latin typeface="Maven Pro"/>
              <a:ea typeface="Maven Pro"/>
              <a:cs typeface="Maven Pro"/>
              <a:sym typeface="Maven Pro"/>
            </a:endParaRPr>
          </a:p>
          <a:p>
            <a:pPr indent="-355600" lvl="0" marL="457200" rtl="0" algn="l">
              <a:lnSpc>
                <a:spcPct val="115000"/>
              </a:lnSpc>
              <a:spcBef>
                <a:spcPts val="1000"/>
              </a:spcBef>
              <a:spcAft>
                <a:spcPts val="0"/>
              </a:spcAft>
              <a:buClr>
                <a:srgbClr val="FFFFFF"/>
              </a:buClr>
              <a:buSzPts val="2000"/>
              <a:buFont typeface="Maven Pro"/>
              <a:buAutoNum type="arabicPeriod"/>
            </a:pPr>
            <a:r>
              <a:rPr b="1" lang="id" sz="2000">
                <a:solidFill>
                  <a:srgbClr val="FFFFFF"/>
                </a:solidFill>
                <a:latin typeface="Maven Pro"/>
                <a:ea typeface="Maven Pro"/>
                <a:cs typeface="Maven Pro"/>
                <a:sym typeface="Maven Pro"/>
              </a:rPr>
              <a:t>ANN</a:t>
            </a:r>
            <a:endParaRPr b="1" sz="20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5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500">
              <a:solidFill>
                <a:srgbClr val="FFFFFF"/>
              </a:solidFill>
              <a:latin typeface="Maven Pro"/>
              <a:ea typeface="Maven Pro"/>
              <a:cs typeface="Maven Pro"/>
              <a:sym typeface="Maven Pro"/>
            </a:endParaRPr>
          </a:p>
        </p:txBody>
      </p:sp>
      <p:pic>
        <p:nvPicPr>
          <p:cNvPr id="516" name="Google Shape;516;p48"/>
          <p:cNvPicPr preferRelativeResize="0"/>
          <p:nvPr/>
        </p:nvPicPr>
        <p:blipFill>
          <a:blip r:embed="rId3">
            <a:alphaModFix/>
          </a:blip>
          <a:stretch>
            <a:fillRect/>
          </a:stretch>
        </p:blipFill>
        <p:spPr>
          <a:xfrm>
            <a:off x="795325" y="2140950"/>
            <a:ext cx="7715825" cy="291714"/>
          </a:xfrm>
          <a:prstGeom prst="rect">
            <a:avLst/>
          </a:prstGeom>
          <a:noFill/>
          <a:ln>
            <a:noFill/>
          </a:ln>
        </p:spPr>
      </p:pic>
      <p:pic>
        <p:nvPicPr>
          <p:cNvPr id="517" name="Google Shape;517;p48"/>
          <p:cNvPicPr preferRelativeResize="0"/>
          <p:nvPr/>
        </p:nvPicPr>
        <p:blipFill>
          <a:blip r:embed="rId4">
            <a:alphaModFix/>
          </a:blip>
          <a:stretch>
            <a:fillRect/>
          </a:stretch>
        </p:blipFill>
        <p:spPr>
          <a:xfrm>
            <a:off x="795325" y="2523856"/>
            <a:ext cx="7715825" cy="1283540"/>
          </a:xfrm>
          <a:prstGeom prst="rect">
            <a:avLst/>
          </a:prstGeom>
          <a:noFill/>
          <a:ln>
            <a:noFill/>
          </a:ln>
        </p:spPr>
      </p:pic>
      <p:pic>
        <p:nvPicPr>
          <p:cNvPr id="518" name="Google Shape;518;p48"/>
          <p:cNvPicPr preferRelativeResize="0"/>
          <p:nvPr/>
        </p:nvPicPr>
        <p:blipFill>
          <a:blip r:embed="rId5">
            <a:alphaModFix/>
          </a:blip>
          <a:stretch>
            <a:fillRect/>
          </a:stretch>
        </p:blipFill>
        <p:spPr>
          <a:xfrm>
            <a:off x="795325" y="3898577"/>
            <a:ext cx="7715825" cy="4813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49"/>
          <p:cNvPicPr preferRelativeResize="0"/>
          <p:nvPr/>
        </p:nvPicPr>
        <p:blipFill>
          <a:blip r:embed="rId3">
            <a:alphaModFix/>
          </a:blip>
          <a:stretch>
            <a:fillRect/>
          </a:stretch>
        </p:blipFill>
        <p:spPr>
          <a:xfrm>
            <a:off x="489175" y="619125"/>
            <a:ext cx="7481744" cy="466725"/>
          </a:xfrm>
          <a:prstGeom prst="rect">
            <a:avLst/>
          </a:prstGeom>
          <a:noFill/>
          <a:ln>
            <a:noFill/>
          </a:ln>
        </p:spPr>
      </p:pic>
      <p:pic>
        <p:nvPicPr>
          <p:cNvPr id="524" name="Google Shape;524;p49"/>
          <p:cNvPicPr preferRelativeResize="0"/>
          <p:nvPr/>
        </p:nvPicPr>
        <p:blipFill>
          <a:blip r:embed="rId4">
            <a:alphaModFix/>
          </a:blip>
          <a:stretch>
            <a:fillRect/>
          </a:stretch>
        </p:blipFill>
        <p:spPr>
          <a:xfrm>
            <a:off x="489175" y="1174650"/>
            <a:ext cx="7481750" cy="1711327"/>
          </a:xfrm>
          <a:prstGeom prst="rect">
            <a:avLst/>
          </a:prstGeom>
          <a:noFill/>
          <a:ln>
            <a:noFill/>
          </a:ln>
        </p:spPr>
      </p:pic>
      <p:pic>
        <p:nvPicPr>
          <p:cNvPr id="525" name="Google Shape;525;p49"/>
          <p:cNvPicPr preferRelativeResize="0"/>
          <p:nvPr/>
        </p:nvPicPr>
        <p:blipFill>
          <a:blip r:embed="rId5">
            <a:alphaModFix/>
          </a:blip>
          <a:stretch>
            <a:fillRect/>
          </a:stretch>
        </p:blipFill>
        <p:spPr>
          <a:xfrm>
            <a:off x="489175" y="2974775"/>
            <a:ext cx="7481750" cy="84859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0"/>
          <p:cNvSpPr txBox="1"/>
          <p:nvPr/>
        </p:nvSpPr>
        <p:spPr>
          <a:xfrm>
            <a:off x="-199000" y="0"/>
            <a:ext cx="8220300" cy="1148100"/>
          </a:xfrm>
          <a:prstGeom prst="rect">
            <a:avLst/>
          </a:prstGeom>
          <a:noFill/>
          <a:ln>
            <a:noFill/>
          </a:ln>
        </p:spPr>
        <p:txBody>
          <a:bodyPr anchorCtr="0" anchor="t" bIns="91425" lIns="91425" spcFirstLastPara="1" rIns="91425" wrap="square" tIns="91425">
            <a:noAutofit/>
          </a:bodyPr>
          <a:lstStyle/>
          <a:p>
            <a:pPr indent="0" lvl="0" marL="450000" rtl="0" algn="l">
              <a:lnSpc>
                <a:spcPct val="115000"/>
              </a:lnSpc>
              <a:spcBef>
                <a:spcPts val="0"/>
              </a:spcBef>
              <a:spcAft>
                <a:spcPts val="0"/>
              </a:spcAft>
              <a:buNone/>
            </a:pPr>
            <a:r>
              <a:t/>
            </a:r>
            <a:endParaRPr b="1" sz="15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b="1" lang="id" sz="2000">
                <a:solidFill>
                  <a:srgbClr val="FFFFFF"/>
                </a:solidFill>
                <a:latin typeface="Maven Pro"/>
                <a:ea typeface="Maven Pro"/>
                <a:cs typeface="Maven Pro"/>
                <a:sym typeface="Maven Pro"/>
              </a:rPr>
              <a:t>3. DECISION TREE</a:t>
            </a:r>
            <a:endParaRPr b="1" sz="20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15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1500">
              <a:solidFill>
                <a:srgbClr val="FFFFFF"/>
              </a:solidFill>
              <a:latin typeface="Maven Pro"/>
              <a:ea typeface="Maven Pro"/>
              <a:cs typeface="Maven Pro"/>
              <a:sym typeface="Maven Pro"/>
            </a:endParaRPr>
          </a:p>
        </p:txBody>
      </p:sp>
      <p:sp>
        <p:nvSpPr>
          <p:cNvPr id="531" name="Google Shape;531;p50"/>
          <p:cNvSpPr txBox="1"/>
          <p:nvPr/>
        </p:nvSpPr>
        <p:spPr>
          <a:xfrm>
            <a:off x="0" y="643275"/>
            <a:ext cx="6276300" cy="6123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1000"/>
              </a:spcAft>
              <a:buNone/>
            </a:pPr>
            <a:r>
              <a:rPr lang="id" sz="1800">
                <a:solidFill>
                  <a:srgbClr val="FFFFFF"/>
                </a:solidFill>
                <a:latin typeface="Maven Pro"/>
                <a:ea typeface="Maven Pro"/>
                <a:cs typeface="Maven Pro"/>
                <a:sym typeface="Maven Pro"/>
              </a:rPr>
              <a:t>Pembuatan parameter yang akan di uji</a:t>
            </a:r>
            <a:endParaRPr sz="1800">
              <a:solidFill>
                <a:srgbClr val="FFFFFF"/>
              </a:solidFill>
              <a:latin typeface="Maven Pro"/>
              <a:ea typeface="Maven Pro"/>
              <a:cs typeface="Maven Pro"/>
              <a:sym typeface="Maven Pro"/>
            </a:endParaRPr>
          </a:p>
        </p:txBody>
      </p:sp>
      <p:pic>
        <p:nvPicPr>
          <p:cNvPr id="532" name="Google Shape;532;p50"/>
          <p:cNvPicPr preferRelativeResize="0"/>
          <p:nvPr/>
        </p:nvPicPr>
        <p:blipFill>
          <a:blip r:embed="rId3">
            <a:alphaModFix/>
          </a:blip>
          <a:stretch>
            <a:fillRect/>
          </a:stretch>
        </p:blipFill>
        <p:spPr>
          <a:xfrm>
            <a:off x="535100" y="1086850"/>
            <a:ext cx="5038725" cy="714375"/>
          </a:xfrm>
          <a:prstGeom prst="rect">
            <a:avLst/>
          </a:prstGeom>
          <a:noFill/>
          <a:ln>
            <a:noFill/>
          </a:ln>
        </p:spPr>
      </p:pic>
      <p:sp>
        <p:nvSpPr>
          <p:cNvPr id="533" name="Google Shape;533;p50"/>
          <p:cNvSpPr txBox="1"/>
          <p:nvPr/>
        </p:nvSpPr>
        <p:spPr>
          <a:xfrm>
            <a:off x="0" y="1892375"/>
            <a:ext cx="8465400" cy="612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1000"/>
              </a:spcAft>
              <a:buNone/>
            </a:pPr>
            <a:r>
              <a:rPr lang="id" sz="1800">
                <a:solidFill>
                  <a:srgbClr val="FFFFFF"/>
                </a:solidFill>
                <a:latin typeface="Maven Pro"/>
                <a:ea typeface="Maven Pro"/>
                <a:cs typeface="Maven Pro"/>
                <a:sym typeface="Maven Pro"/>
              </a:rPr>
              <a:t>Menjalankan Decision Tree sekaligus didapatkan variasi untuk hasil akurasi yang paling baik</a:t>
            </a:r>
            <a:endParaRPr sz="1800">
              <a:solidFill>
                <a:srgbClr val="FFFFFF"/>
              </a:solidFill>
              <a:latin typeface="Maven Pro"/>
              <a:ea typeface="Maven Pro"/>
              <a:cs typeface="Maven Pro"/>
              <a:sym typeface="Maven Pro"/>
            </a:endParaRPr>
          </a:p>
        </p:txBody>
      </p:sp>
      <p:pic>
        <p:nvPicPr>
          <p:cNvPr id="534" name="Google Shape;534;p50"/>
          <p:cNvPicPr preferRelativeResize="0"/>
          <p:nvPr/>
        </p:nvPicPr>
        <p:blipFill rotWithShape="1">
          <a:blip r:embed="rId4">
            <a:alphaModFix/>
          </a:blip>
          <a:srcRect b="0" l="0" r="18187" t="0"/>
          <a:stretch/>
        </p:blipFill>
        <p:spPr>
          <a:xfrm>
            <a:off x="535100" y="2672025"/>
            <a:ext cx="4233968" cy="2181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1"/>
          <p:cNvSpPr txBox="1"/>
          <p:nvPr/>
        </p:nvSpPr>
        <p:spPr>
          <a:xfrm>
            <a:off x="-199000" y="0"/>
            <a:ext cx="8220300" cy="1148100"/>
          </a:xfrm>
          <a:prstGeom prst="rect">
            <a:avLst/>
          </a:prstGeom>
          <a:noFill/>
          <a:ln>
            <a:noFill/>
          </a:ln>
        </p:spPr>
        <p:txBody>
          <a:bodyPr anchorCtr="0" anchor="t" bIns="91425" lIns="91425" spcFirstLastPara="1" rIns="91425" wrap="square" tIns="91425">
            <a:noAutofit/>
          </a:bodyPr>
          <a:lstStyle/>
          <a:p>
            <a:pPr indent="0" lvl="0" marL="450000" rtl="0" algn="l">
              <a:lnSpc>
                <a:spcPct val="115000"/>
              </a:lnSpc>
              <a:spcBef>
                <a:spcPts val="0"/>
              </a:spcBef>
              <a:spcAft>
                <a:spcPts val="0"/>
              </a:spcAft>
              <a:buNone/>
            </a:pPr>
            <a:r>
              <a:t/>
            </a:r>
            <a:endParaRPr b="1" sz="15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b="1" lang="id" sz="2000">
                <a:solidFill>
                  <a:srgbClr val="FFFFFF"/>
                </a:solidFill>
                <a:latin typeface="Maven Pro"/>
                <a:ea typeface="Maven Pro"/>
                <a:cs typeface="Maven Pro"/>
                <a:sym typeface="Maven Pro"/>
              </a:rPr>
              <a:t>4</a:t>
            </a:r>
            <a:r>
              <a:rPr b="1" lang="id" sz="2000">
                <a:solidFill>
                  <a:srgbClr val="FFFFFF"/>
                </a:solidFill>
                <a:latin typeface="Maven Pro"/>
                <a:ea typeface="Maven Pro"/>
                <a:cs typeface="Maven Pro"/>
                <a:sym typeface="Maven Pro"/>
              </a:rPr>
              <a:t>. SVM</a:t>
            </a:r>
            <a:endParaRPr b="1" sz="20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15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1500">
              <a:solidFill>
                <a:srgbClr val="FFFFFF"/>
              </a:solidFill>
              <a:latin typeface="Maven Pro"/>
              <a:ea typeface="Maven Pro"/>
              <a:cs typeface="Maven Pro"/>
              <a:sym typeface="Maven Pro"/>
            </a:endParaRPr>
          </a:p>
        </p:txBody>
      </p:sp>
      <p:sp>
        <p:nvSpPr>
          <p:cNvPr id="540" name="Google Shape;540;p51"/>
          <p:cNvSpPr txBox="1"/>
          <p:nvPr/>
        </p:nvSpPr>
        <p:spPr>
          <a:xfrm>
            <a:off x="0" y="643275"/>
            <a:ext cx="6276300" cy="6123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1000"/>
              </a:spcAft>
              <a:buNone/>
            </a:pPr>
            <a:r>
              <a:rPr lang="id" sz="1800">
                <a:solidFill>
                  <a:srgbClr val="FFFFFF"/>
                </a:solidFill>
                <a:latin typeface="Maven Pro"/>
                <a:ea typeface="Maven Pro"/>
                <a:cs typeface="Maven Pro"/>
                <a:sym typeface="Maven Pro"/>
              </a:rPr>
              <a:t>Pembuatan parameter yang akan di uji</a:t>
            </a:r>
            <a:endParaRPr sz="1800">
              <a:solidFill>
                <a:srgbClr val="FFFFFF"/>
              </a:solidFill>
              <a:latin typeface="Maven Pro"/>
              <a:ea typeface="Maven Pro"/>
              <a:cs typeface="Maven Pro"/>
              <a:sym typeface="Maven Pro"/>
            </a:endParaRPr>
          </a:p>
        </p:txBody>
      </p:sp>
      <p:sp>
        <p:nvSpPr>
          <p:cNvPr id="541" name="Google Shape;541;p51"/>
          <p:cNvSpPr txBox="1"/>
          <p:nvPr/>
        </p:nvSpPr>
        <p:spPr>
          <a:xfrm>
            <a:off x="0" y="1892375"/>
            <a:ext cx="8465400" cy="612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1000"/>
              </a:spcAft>
              <a:buNone/>
            </a:pPr>
            <a:r>
              <a:rPr lang="id" sz="1800">
                <a:solidFill>
                  <a:srgbClr val="FFFFFF"/>
                </a:solidFill>
                <a:latin typeface="Maven Pro"/>
                <a:ea typeface="Maven Pro"/>
                <a:cs typeface="Maven Pro"/>
                <a:sym typeface="Maven Pro"/>
              </a:rPr>
              <a:t>Menjalankan SVM sekaligus didapatkan variasi untuk hasil akurasi yang paling baik</a:t>
            </a:r>
            <a:endParaRPr sz="1800">
              <a:solidFill>
                <a:srgbClr val="FFFFFF"/>
              </a:solidFill>
              <a:latin typeface="Maven Pro"/>
              <a:ea typeface="Maven Pro"/>
              <a:cs typeface="Maven Pro"/>
              <a:sym typeface="Maven Pro"/>
            </a:endParaRPr>
          </a:p>
        </p:txBody>
      </p:sp>
      <p:pic>
        <p:nvPicPr>
          <p:cNvPr id="542" name="Google Shape;542;p51"/>
          <p:cNvPicPr preferRelativeResize="0"/>
          <p:nvPr/>
        </p:nvPicPr>
        <p:blipFill>
          <a:blip r:embed="rId3">
            <a:alphaModFix/>
          </a:blip>
          <a:stretch>
            <a:fillRect/>
          </a:stretch>
        </p:blipFill>
        <p:spPr>
          <a:xfrm>
            <a:off x="535100" y="1148100"/>
            <a:ext cx="5038725" cy="733425"/>
          </a:xfrm>
          <a:prstGeom prst="rect">
            <a:avLst/>
          </a:prstGeom>
          <a:noFill/>
          <a:ln>
            <a:noFill/>
          </a:ln>
        </p:spPr>
      </p:pic>
      <p:pic>
        <p:nvPicPr>
          <p:cNvPr id="543" name="Google Shape;543;p51"/>
          <p:cNvPicPr preferRelativeResize="0"/>
          <p:nvPr/>
        </p:nvPicPr>
        <p:blipFill rotWithShape="1">
          <a:blip r:embed="rId4">
            <a:alphaModFix/>
          </a:blip>
          <a:srcRect b="0" l="0" r="20829" t="0"/>
          <a:stretch/>
        </p:blipFill>
        <p:spPr>
          <a:xfrm>
            <a:off x="535100" y="2667925"/>
            <a:ext cx="4721913" cy="233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idx="1" type="subTitle"/>
          </p:nvPr>
        </p:nvSpPr>
        <p:spPr>
          <a:xfrm>
            <a:off x="466975" y="615863"/>
            <a:ext cx="7733100" cy="3457200"/>
          </a:xfrm>
          <a:prstGeom prst="rect">
            <a:avLst/>
          </a:prstGeom>
        </p:spPr>
        <p:txBody>
          <a:bodyPr anchorCtr="0" anchor="t" bIns="91425" lIns="91425" spcFirstLastPara="1" rIns="91425" wrap="square" tIns="91425">
            <a:noAutofit/>
          </a:bodyPr>
          <a:lstStyle/>
          <a:p>
            <a:pPr indent="-358899" lvl="0" marL="630000" rtl="0" algn="just">
              <a:lnSpc>
                <a:spcPct val="150000"/>
              </a:lnSpc>
              <a:spcBef>
                <a:spcPts val="0"/>
              </a:spcBef>
              <a:spcAft>
                <a:spcPts val="0"/>
              </a:spcAft>
              <a:buSzPts val="1400"/>
              <a:buFont typeface="Maven Pro"/>
              <a:buAutoNum type="arabicPeriod" startAt="3"/>
            </a:pPr>
            <a:r>
              <a:rPr lang="id" sz="1400">
                <a:latin typeface="Maven Pro"/>
                <a:ea typeface="Maven Pro"/>
                <a:cs typeface="Maven Pro"/>
                <a:sym typeface="Maven Pro"/>
              </a:rPr>
              <a:t>Melihat ringkasan data numerik.</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p:txBody>
      </p:sp>
      <p:pic>
        <p:nvPicPr>
          <p:cNvPr id="300" name="Google Shape;300;p16"/>
          <p:cNvPicPr preferRelativeResize="0"/>
          <p:nvPr/>
        </p:nvPicPr>
        <p:blipFill>
          <a:blip r:embed="rId3">
            <a:alphaModFix/>
          </a:blip>
          <a:stretch>
            <a:fillRect/>
          </a:stretch>
        </p:blipFill>
        <p:spPr>
          <a:xfrm>
            <a:off x="1207925" y="1307201"/>
            <a:ext cx="3974875" cy="2905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nvSpPr>
        <p:spPr>
          <a:xfrm>
            <a:off x="-199000" y="0"/>
            <a:ext cx="8220300" cy="1148100"/>
          </a:xfrm>
          <a:prstGeom prst="rect">
            <a:avLst/>
          </a:prstGeom>
          <a:noFill/>
          <a:ln>
            <a:noFill/>
          </a:ln>
        </p:spPr>
        <p:txBody>
          <a:bodyPr anchorCtr="0" anchor="t" bIns="91425" lIns="91425" spcFirstLastPara="1" rIns="91425" wrap="square" tIns="91425">
            <a:noAutofit/>
          </a:bodyPr>
          <a:lstStyle/>
          <a:p>
            <a:pPr indent="0" lvl="0" marL="450000" rtl="0" algn="l">
              <a:lnSpc>
                <a:spcPct val="115000"/>
              </a:lnSpc>
              <a:spcBef>
                <a:spcPts val="0"/>
              </a:spcBef>
              <a:spcAft>
                <a:spcPts val="0"/>
              </a:spcAft>
              <a:buNone/>
            </a:pPr>
            <a:r>
              <a:t/>
            </a:r>
            <a:endParaRPr b="1" sz="15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b="1" lang="id" sz="2000">
                <a:solidFill>
                  <a:srgbClr val="FFFFFF"/>
                </a:solidFill>
                <a:latin typeface="Maven Pro"/>
                <a:ea typeface="Maven Pro"/>
                <a:cs typeface="Maven Pro"/>
                <a:sym typeface="Maven Pro"/>
              </a:rPr>
              <a:t>5</a:t>
            </a:r>
            <a:r>
              <a:rPr b="1" lang="id" sz="2000">
                <a:solidFill>
                  <a:srgbClr val="FFFFFF"/>
                </a:solidFill>
                <a:latin typeface="Maven Pro"/>
                <a:ea typeface="Maven Pro"/>
                <a:cs typeface="Maven Pro"/>
                <a:sym typeface="Maven Pro"/>
              </a:rPr>
              <a:t>. KNN</a:t>
            </a:r>
            <a:endParaRPr b="1" sz="20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15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1500">
              <a:solidFill>
                <a:srgbClr val="FFFFFF"/>
              </a:solidFill>
              <a:latin typeface="Maven Pro"/>
              <a:ea typeface="Maven Pro"/>
              <a:cs typeface="Maven Pro"/>
              <a:sym typeface="Maven Pro"/>
            </a:endParaRPr>
          </a:p>
        </p:txBody>
      </p:sp>
      <p:sp>
        <p:nvSpPr>
          <p:cNvPr id="549" name="Google Shape;549;p52"/>
          <p:cNvSpPr txBox="1"/>
          <p:nvPr/>
        </p:nvSpPr>
        <p:spPr>
          <a:xfrm>
            <a:off x="0" y="643275"/>
            <a:ext cx="6276300" cy="6123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1000"/>
              </a:spcAft>
              <a:buNone/>
            </a:pPr>
            <a:r>
              <a:rPr lang="id" sz="1800">
                <a:solidFill>
                  <a:srgbClr val="FFFFFF"/>
                </a:solidFill>
                <a:latin typeface="Maven Pro"/>
                <a:ea typeface="Maven Pro"/>
                <a:cs typeface="Maven Pro"/>
                <a:sym typeface="Maven Pro"/>
              </a:rPr>
              <a:t>Pembuatan parameter yang akan di uji</a:t>
            </a:r>
            <a:endParaRPr sz="1800">
              <a:solidFill>
                <a:srgbClr val="FFFFFF"/>
              </a:solidFill>
              <a:latin typeface="Maven Pro"/>
              <a:ea typeface="Maven Pro"/>
              <a:cs typeface="Maven Pro"/>
              <a:sym typeface="Maven Pro"/>
            </a:endParaRPr>
          </a:p>
        </p:txBody>
      </p:sp>
      <p:sp>
        <p:nvSpPr>
          <p:cNvPr id="550" name="Google Shape;550;p52"/>
          <p:cNvSpPr txBox="1"/>
          <p:nvPr/>
        </p:nvSpPr>
        <p:spPr>
          <a:xfrm>
            <a:off x="0" y="1892375"/>
            <a:ext cx="8465400" cy="612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1000"/>
              </a:spcAft>
              <a:buNone/>
            </a:pPr>
            <a:r>
              <a:rPr lang="id" sz="1800">
                <a:solidFill>
                  <a:srgbClr val="FFFFFF"/>
                </a:solidFill>
                <a:latin typeface="Maven Pro"/>
                <a:ea typeface="Maven Pro"/>
                <a:cs typeface="Maven Pro"/>
                <a:sym typeface="Maven Pro"/>
              </a:rPr>
              <a:t>Menjalankan KNN sekaligus didapatkan variasi untuk hasil akurasi yang paling baik</a:t>
            </a:r>
            <a:endParaRPr sz="1800">
              <a:solidFill>
                <a:srgbClr val="FFFFFF"/>
              </a:solidFill>
              <a:latin typeface="Maven Pro"/>
              <a:ea typeface="Maven Pro"/>
              <a:cs typeface="Maven Pro"/>
              <a:sym typeface="Maven Pro"/>
            </a:endParaRPr>
          </a:p>
        </p:txBody>
      </p:sp>
      <p:pic>
        <p:nvPicPr>
          <p:cNvPr id="551" name="Google Shape;551;p52"/>
          <p:cNvPicPr preferRelativeResize="0"/>
          <p:nvPr/>
        </p:nvPicPr>
        <p:blipFill>
          <a:blip r:embed="rId3">
            <a:alphaModFix/>
          </a:blip>
          <a:stretch>
            <a:fillRect/>
          </a:stretch>
        </p:blipFill>
        <p:spPr>
          <a:xfrm>
            <a:off x="519800" y="1148100"/>
            <a:ext cx="5038725" cy="771525"/>
          </a:xfrm>
          <a:prstGeom prst="rect">
            <a:avLst/>
          </a:prstGeom>
          <a:noFill/>
          <a:ln>
            <a:noFill/>
          </a:ln>
        </p:spPr>
      </p:pic>
      <p:pic>
        <p:nvPicPr>
          <p:cNvPr id="552" name="Google Shape;552;p52"/>
          <p:cNvPicPr preferRelativeResize="0"/>
          <p:nvPr/>
        </p:nvPicPr>
        <p:blipFill rotWithShape="1">
          <a:blip r:embed="rId4">
            <a:alphaModFix/>
          </a:blip>
          <a:srcRect b="0" l="0" r="7595" t="0"/>
          <a:stretch/>
        </p:blipFill>
        <p:spPr>
          <a:xfrm>
            <a:off x="524563" y="2672375"/>
            <a:ext cx="5029200" cy="2152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3"/>
          <p:cNvSpPr txBox="1"/>
          <p:nvPr>
            <p:ph type="ctrTitle"/>
          </p:nvPr>
        </p:nvSpPr>
        <p:spPr>
          <a:xfrm>
            <a:off x="247800" y="400925"/>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lang="id" sz="2500">
                <a:solidFill>
                  <a:srgbClr val="FFFFFF"/>
                </a:solidFill>
              </a:rPr>
              <a:t>Hasil</a:t>
            </a:r>
            <a:endParaRPr sz="1500">
              <a:solidFill>
                <a:srgbClr val="FFFFFF"/>
              </a:solidFill>
            </a:endParaRPr>
          </a:p>
        </p:txBody>
      </p:sp>
      <p:sp>
        <p:nvSpPr>
          <p:cNvPr id="558" name="Google Shape;558;p53"/>
          <p:cNvSpPr txBox="1"/>
          <p:nvPr/>
        </p:nvSpPr>
        <p:spPr>
          <a:xfrm>
            <a:off x="214200" y="814275"/>
            <a:ext cx="8929800" cy="40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700">
                <a:solidFill>
                  <a:srgbClr val="FFFFFF"/>
                </a:solidFill>
                <a:latin typeface="Maven Pro"/>
                <a:ea typeface="Maven Pro"/>
                <a:cs typeface="Maven Pro"/>
                <a:sym typeface="Maven Pro"/>
              </a:rPr>
              <a:t>Menggunakan fitur paling berpengaruh</a:t>
            </a:r>
            <a:endParaRPr b="1"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ANN</a:t>
            </a:r>
            <a:endParaRPr sz="1700">
              <a:solidFill>
                <a:srgbClr val="FFFFFF"/>
              </a:solidFill>
              <a:latin typeface="Maven Pro"/>
              <a:ea typeface="Maven Pro"/>
              <a:cs typeface="Maven Pro"/>
              <a:sym typeface="Maven Pro"/>
            </a:endParaRPr>
          </a:p>
          <a:p>
            <a:pPr indent="0" lvl="0" marL="450000" rtl="0" algn="l">
              <a:lnSpc>
                <a:spcPct val="115000"/>
              </a:lnSpc>
              <a:spcBef>
                <a:spcPts val="0"/>
              </a:spcBef>
              <a:spcAft>
                <a:spcPts val="0"/>
              </a:spcAft>
              <a:buNone/>
            </a:pPr>
            <a:r>
              <a:rPr lang="id" sz="1700">
                <a:solidFill>
                  <a:srgbClr val="FFFFFF"/>
                </a:solidFill>
                <a:latin typeface="Maven Pro"/>
                <a:ea typeface="Maven Pro"/>
                <a:cs typeface="Maven Pro"/>
                <a:sym typeface="Maven Pro"/>
              </a:rPr>
              <a:t>Train: 0.901, Test: 0.877</a:t>
            </a:r>
            <a:endParaRPr sz="1700">
              <a:solidFill>
                <a:srgbClr val="FFFFFF"/>
              </a:solidFill>
              <a:latin typeface="Maven Pro"/>
              <a:ea typeface="Maven Pro"/>
              <a:cs typeface="Maven Pro"/>
              <a:sym typeface="Maven Pro"/>
            </a:endParaRPr>
          </a:p>
          <a:p>
            <a:pPr indent="0" lvl="0" marL="450000" rtl="0" algn="l">
              <a:lnSpc>
                <a:spcPct val="115000"/>
              </a:lnSpc>
              <a:spcBef>
                <a:spcPts val="0"/>
              </a:spcBef>
              <a:spcAft>
                <a:spcPts val="0"/>
              </a:spcAft>
              <a:buNone/>
            </a:pPr>
            <a:r>
              <a:rPr lang="id" sz="1700">
                <a:solidFill>
                  <a:srgbClr val="FFFFFF"/>
                </a:solidFill>
                <a:latin typeface="Maven Pro"/>
                <a:ea typeface="Maven Pro"/>
                <a:cs typeface="Maven Pro"/>
                <a:sym typeface="Maven Pro"/>
              </a:rPr>
              <a:t>time: 9 min 38 s</a:t>
            </a:r>
            <a:endParaRPr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Decision Tree</a:t>
            </a:r>
            <a:endParaRPr sz="1700">
              <a:solidFill>
                <a:srgbClr val="FFFFFF"/>
              </a:solidFill>
              <a:latin typeface="Maven Pro"/>
              <a:ea typeface="Maven Pro"/>
              <a:cs typeface="Maven Pro"/>
              <a:sym typeface="Maven Pro"/>
            </a:endParaRPr>
          </a:p>
          <a:p>
            <a:pPr indent="0" lvl="0" marL="450000" rtl="0" algn="l">
              <a:lnSpc>
                <a:spcPct val="115000"/>
              </a:lnSpc>
              <a:spcBef>
                <a:spcPts val="0"/>
              </a:spcBef>
              <a:spcAft>
                <a:spcPts val="0"/>
              </a:spcAft>
              <a:buNone/>
            </a:pPr>
            <a:r>
              <a:rPr lang="id" sz="1700">
                <a:solidFill>
                  <a:srgbClr val="FFFFFF"/>
                </a:solidFill>
                <a:latin typeface="Maven Pro"/>
                <a:ea typeface="Maven Pro"/>
                <a:cs typeface="Maven Pro"/>
                <a:sym typeface="Maven Pro"/>
              </a:rPr>
              <a:t>best param:  {'t_size': 0.1, 'max_depth': 7, 'criterion': 'gini', 'accuracy': 0.8852118695811454, 'f1': 0.8724905046120457} time: 2.27 s</a:t>
            </a:r>
            <a:endParaRPr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SVM</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lang="id" sz="1700">
                <a:solidFill>
                  <a:srgbClr val="FFFFFF"/>
                </a:solidFill>
                <a:latin typeface="Maven Pro"/>
                <a:ea typeface="Maven Pro"/>
                <a:cs typeface="Maven Pro"/>
                <a:sym typeface="Maven Pro"/>
              </a:rPr>
              <a:t>best param:  {'t_size': 0.1, 'C': 10, 'gamma': 1.0, 'kernel': 'rbf', 'accuracy': 0.8832580290633777, 'f1': 0.866778149386845} time: 3h 22min 14s</a:t>
            </a:r>
            <a:endParaRPr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KNN</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lang="id" sz="1700">
                <a:solidFill>
                  <a:srgbClr val="FFFFFF"/>
                </a:solidFill>
                <a:latin typeface="Maven Pro"/>
                <a:ea typeface="Maven Pro"/>
                <a:cs typeface="Maven Pro"/>
                <a:sym typeface="Maven Pro"/>
              </a:rPr>
              <a:t>best param:  {'t_size': 0.1, 'n_beighbors': 5, 'weights': 'distance', 'algorithm': 'auto', 'accuracy': 0.9013310538527293, 'f1': 0.8864530635188307} time: 6min 57s </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t/>
            </a:r>
            <a:endParaRPr sz="17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700">
              <a:solidFill>
                <a:srgbClr val="FFFFFF"/>
              </a:solidFill>
              <a:latin typeface="Maven Pro"/>
              <a:ea typeface="Maven Pro"/>
              <a:cs typeface="Maven Pro"/>
              <a:sym typeface="Maven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4"/>
          <p:cNvSpPr txBox="1"/>
          <p:nvPr/>
        </p:nvSpPr>
        <p:spPr>
          <a:xfrm>
            <a:off x="464200" y="290550"/>
            <a:ext cx="7218300" cy="40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700">
                <a:solidFill>
                  <a:srgbClr val="FFFFFF"/>
                </a:solidFill>
                <a:latin typeface="Maven Pro"/>
                <a:ea typeface="Maven Pro"/>
                <a:cs typeface="Maven Pro"/>
                <a:sym typeface="Maven Pro"/>
              </a:rPr>
              <a:t>Menggunakan fitur paling tidak berpengaruh</a:t>
            </a:r>
            <a:endParaRPr b="1"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ANN</a:t>
            </a:r>
            <a:endParaRPr sz="1700">
              <a:solidFill>
                <a:srgbClr val="FFFFFF"/>
              </a:solidFill>
              <a:latin typeface="Maven Pro"/>
              <a:ea typeface="Maven Pro"/>
              <a:cs typeface="Maven Pro"/>
              <a:sym typeface="Maven Pro"/>
            </a:endParaRPr>
          </a:p>
          <a:p>
            <a:pPr indent="0" lvl="0" marL="450000" rtl="0" algn="l">
              <a:lnSpc>
                <a:spcPct val="115000"/>
              </a:lnSpc>
              <a:spcBef>
                <a:spcPts val="0"/>
              </a:spcBef>
              <a:spcAft>
                <a:spcPts val="0"/>
              </a:spcAft>
              <a:buNone/>
            </a:pPr>
            <a:r>
              <a:rPr lang="id" sz="1700">
                <a:solidFill>
                  <a:srgbClr val="FFFFFF"/>
                </a:solidFill>
                <a:latin typeface="Maven Pro"/>
                <a:ea typeface="Maven Pro"/>
                <a:cs typeface="Maven Pro"/>
                <a:sym typeface="Maven Pro"/>
              </a:rPr>
              <a:t>Train: 0.640, Test: 0.642</a:t>
            </a:r>
            <a:endParaRPr sz="1700">
              <a:solidFill>
                <a:srgbClr val="FFFFFF"/>
              </a:solidFill>
              <a:latin typeface="Maven Pro"/>
              <a:ea typeface="Maven Pro"/>
              <a:cs typeface="Maven Pro"/>
              <a:sym typeface="Maven Pro"/>
            </a:endParaRPr>
          </a:p>
          <a:p>
            <a:pPr indent="0" lvl="0" marL="450000" rtl="0" algn="l">
              <a:lnSpc>
                <a:spcPct val="115000"/>
              </a:lnSpc>
              <a:spcBef>
                <a:spcPts val="0"/>
              </a:spcBef>
              <a:spcAft>
                <a:spcPts val="0"/>
              </a:spcAft>
              <a:buNone/>
            </a:pPr>
            <a:r>
              <a:rPr lang="id" sz="1700">
                <a:solidFill>
                  <a:srgbClr val="FFFFFF"/>
                </a:solidFill>
                <a:latin typeface="Maven Pro"/>
                <a:ea typeface="Maven Pro"/>
                <a:cs typeface="Maven Pro"/>
                <a:sym typeface="Maven Pro"/>
              </a:rPr>
              <a:t>time: 17 min 2 s</a:t>
            </a:r>
            <a:endParaRPr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Decision Tree</a:t>
            </a:r>
            <a:endParaRPr sz="1700">
              <a:solidFill>
                <a:srgbClr val="FFFFFF"/>
              </a:solidFill>
              <a:latin typeface="Maven Pro"/>
              <a:ea typeface="Maven Pro"/>
              <a:cs typeface="Maven Pro"/>
              <a:sym typeface="Maven Pro"/>
            </a:endParaRPr>
          </a:p>
          <a:p>
            <a:pPr indent="0" lvl="0" marL="450000" rtl="0" algn="l">
              <a:lnSpc>
                <a:spcPct val="115000"/>
              </a:lnSpc>
              <a:spcBef>
                <a:spcPts val="0"/>
              </a:spcBef>
              <a:spcAft>
                <a:spcPts val="0"/>
              </a:spcAft>
              <a:buNone/>
            </a:pPr>
            <a:r>
              <a:rPr lang="id" sz="1700">
                <a:solidFill>
                  <a:srgbClr val="FFFFFF"/>
                </a:solidFill>
                <a:latin typeface="Maven Pro"/>
                <a:ea typeface="Maven Pro"/>
                <a:cs typeface="Maven Pro"/>
                <a:sym typeface="Maven Pro"/>
              </a:rPr>
              <a:t>best param:  {'t_size': 0.1, 'max_depth': 5, 'criterion': 'gini', 'accuracy': 0.6445755185897011, 'f1': 0.4918032786885245}</a:t>
            </a:r>
            <a:endParaRPr sz="1700">
              <a:solidFill>
                <a:srgbClr val="FFFFFF"/>
              </a:solidFill>
              <a:latin typeface="Maven Pro"/>
              <a:ea typeface="Maven Pro"/>
              <a:cs typeface="Maven Pro"/>
              <a:sym typeface="Maven Pro"/>
            </a:endParaRPr>
          </a:p>
          <a:p>
            <a:pPr indent="0" lvl="0" marL="450000" rtl="0" algn="l">
              <a:lnSpc>
                <a:spcPct val="115000"/>
              </a:lnSpc>
              <a:spcBef>
                <a:spcPts val="0"/>
              </a:spcBef>
              <a:spcAft>
                <a:spcPts val="0"/>
              </a:spcAft>
              <a:buNone/>
            </a:pPr>
            <a:r>
              <a:rPr lang="id" sz="1700">
                <a:solidFill>
                  <a:srgbClr val="FFFFFF"/>
                </a:solidFill>
                <a:latin typeface="Maven Pro"/>
                <a:ea typeface="Maven Pro"/>
                <a:cs typeface="Maven Pro"/>
                <a:sym typeface="Maven Pro"/>
              </a:rPr>
              <a:t>time: 2.56 s</a:t>
            </a:r>
            <a:endParaRPr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SVM</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lang="id" sz="1700">
                <a:solidFill>
                  <a:srgbClr val="FFFFFF"/>
                </a:solidFill>
                <a:latin typeface="Maven Pro"/>
                <a:ea typeface="Maven Pro"/>
                <a:cs typeface="Maven Pro"/>
                <a:sym typeface="Maven Pro"/>
              </a:rPr>
              <a:t>Tidak didapatkan hasil.</a:t>
            </a:r>
            <a:endParaRPr sz="1700">
              <a:solidFill>
                <a:srgbClr val="FFFFFF"/>
              </a:solidFill>
              <a:latin typeface="Maven Pro"/>
              <a:ea typeface="Maven Pro"/>
              <a:cs typeface="Maven Pro"/>
              <a:sym typeface="Maven Pro"/>
            </a:endParaRPr>
          </a:p>
          <a:p>
            <a:pPr indent="-336550" lvl="0" marL="457200" rtl="0" algn="l">
              <a:lnSpc>
                <a:spcPct val="115000"/>
              </a:lnSpc>
              <a:spcBef>
                <a:spcPts val="0"/>
              </a:spcBef>
              <a:spcAft>
                <a:spcPts val="0"/>
              </a:spcAft>
              <a:buClr>
                <a:srgbClr val="FFFFFF"/>
              </a:buClr>
              <a:buSzPts val="1700"/>
              <a:buFont typeface="Maven Pro"/>
              <a:buAutoNum type="arabicPeriod"/>
            </a:pPr>
            <a:r>
              <a:rPr lang="id" sz="1700">
                <a:solidFill>
                  <a:srgbClr val="FFFFFF"/>
                </a:solidFill>
                <a:latin typeface="Maven Pro"/>
                <a:ea typeface="Maven Pro"/>
                <a:cs typeface="Maven Pro"/>
                <a:sym typeface="Maven Pro"/>
              </a:rPr>
              <a:t>KNN</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lang="id" sz="1700">
                <a:solidFill>
                  <a:srgbClr val="FFFFFF"/>
                </a:solidFill>
                <a:latin typeface="Maven Pro"/>
                <a:ea typeface="Maven Pro"/>
                <a:cs typeface="Maven Pro"/>
                <a:sym typeface="Maven Pro"/>
              </a:rPr>
              <a:t>best param:  {'t_size': 0.5, 'n_beighbors': 5, 'weights': 'uniform', 'algorithm': 'brute', 'accuracy': 0.6278283691891677, 'f1': 0.48381225525343335}</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lang="id" sz="1700">
                <a:solidFill>
                  <a:srgbClr val="FFFFFF"/>
                </a:solidFill>
                <a:latin typeface="Maven Pro"/>
                <a:ea typeface="Maven Pro"/>
                <a:cs typeface="Maven Pro"/>
                <a:sym typeface="Maven Pro"/>
              </a:rPr>
              <a:t>time: 44min 36s</a:t>
            </a:r>
            <a:endParaRPr sz="17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t/>
            </a:r>
            <a:endParaRPr sz="1700">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sz="17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700">
              <a:solidFill>
                <a:srgbClr val="FFFFFF"/>
              </a:solidFill>
              <a:latin typeface="Maven Pro"/>
              <a:ea typeface="Maven Pro"/>
              <a:cs typeface="Maven Pro"/>
              <a:sym typeface="Maven Pr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5"/>
          <p:cNvSpPr txBox="1"/>
          <p:nvPr>
            <p:ph type="ctrTitle"/>
          </p:nvPr>
        </p:nvSpPr>
        <p:spPr>
          <a:xfrm>
            <a:off x="338075" y="698850"/>
            <a:ext cx="68367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Perbandingan akurasi</a:t>
            </a:r>
            <a:endParaRPr/>
          </a:p>
        </p:txBody>
      </p:sp>
      <p:sp>
        <p:nvSpPr>
          <p:cNvPr id="569" name="Google Shape;569;p55"/>
          <p:cNvSpPr txBox="1"/>
          <p:nvPr>
            <p:ph idx="1" type="subTitle"/>
          </p:nvPr>
        </p:nvSpPr>
        <p:spPr>
          <a:xfrm>
            <a:off x="338075" y="19184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 paling berpengaruh</a:t>
            </a:r>
            <a:endParaRPr/>
          </a:p>
        </p:txBody>
      </p:sp>
      <p:pic>
        <p:nvPicPr>
          <p:cNvPr id="570" name="Google Shape;570;p55"/>
          <p:cNvPicPr preferRelativeResize="0"/>
          <p:nvPr/>
        </p:nvPicPr>
        <p:blipFill>
          <a:blip r:embed="rId3">
            <a:alphaModFix/>
          </a:blip>
          <a:stretch>
            <a:fillRect/>
          </a:stretch>
        </p:blipFill>
        <p:spPr>
          <a:xfrm>
            <a:off x="5763500" y="1519350"/>
            <a:ext cx="2795775" cy="2732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6"/>
          <p:cNvSpPr txBox="1"/>
          <p:nvPr>
            <p:ph type="ctrTitle"/>
          </p:nvPr>
        </p:nvSpPr>
        <p:spPr>
          <a:xfrm>
            <a:off x="338075" y="698850"/>
            <a:ext cx="68367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Perbandingan akurasi</a:t>
            </a:r>
            <a:endParaRPr/>
          </a:p>
        </p:txBody>
      </p:sp>
      <p:sp>
        <p:nvSpPr>
          <p:cNvPr id="576" name="Google Shape;576;p56"/>
          <p:cNvSpPr txBox="1"/>
          <p:nvPr>
            <p:ph idx="1" type="subTitle"/>
          </p:nvPr>
        </p:nvSpPr>
        <p:spPr>
          <a:xfrm>
            <a:off x="338075" y="19184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 paling tidak berpengaruh</a:t>
            </a:r>
            <a:endParaRPr/>
          </a:p>
        </p:txBody>
      </p:sp>
      <p:pic>
        <p:nvPicPr>
          <p:cNvPr id="577" name="Google Shape;577;p56"/>
          <p:cNvPicPr preferRelativeResize="0"/>
          <p:nvPr/>
        </p:nvPicPr>
        <p:blipFill>
          <a:blip r:embed="rId3">
            <a:alphaModFix/>
          </a:blip>
          <a:stretch>
            <a:fillRect/>
          </a:stretch>
        </p:blipFill>
        <p:spPr>
          <a:xfrm>
            <a:off x="5800175" y="1236438"/>
            <a:ext cx="2783175" cy="2670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7"/>
          <p:cNvSpPr txBox="1"/>
          <p:nvPr>
            <p:ph type="ctrTitle"/>
          </p:nvPr>
        </p:nvSpPr>
        <p:spPr>
          <a:xfrm>
            <a:off x="556050" y="386650"/>
            <a:ext cx="8496000" cy="7491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1000"/>
              </a:spcAft>
              <a:buNone/>
            </a:pPr>
            <a:r>
              <a:rPr lang="id" sz="2000">
                <a:solidFill>
                  <a:srgbClr val="FFFFFF"/>
                </a:solidFill>
              </a:rPr>
              <a:t>Kesimpulan</a:t>
            </a:r>
            <a:endParaRPr sz="1000">
              <a:solidFill>
                <a:srgbClr val="FFFFFF"/>
              </a:solidFill>
            </a:endParaRPr>
          </a:p>
        </p:txBody>
      </p:sp>
      <p:sp>
        <p:nvSpPr>
          <p:cNvPr id="583" name="Google Shape;583;p57"/>
          <p:cNvSpPr txBox="1"/>
          <p:nvPr/>
        </p:nvSpPr>
        <p:spPr>
          <a:xfrm>
            <a:off x="556050" y="887550"/>
            <a:ext cx="7218300" cy="12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700">
                <a:solidFill>
                  <a:srgbClr val="FFFFFF"/>
                </a:solidFill>
                <a:latin typeface="Maven Pro"/>
                <a:ea typeface="Maven Pro"/>
                <a:cs typeface="Maven Pro"/>
                <a:sym typeface="Maven Pro"/>
              </a:rPr>
              <a:t>Akurasi dengan menggunakan data dengan fitur fitur berpengaruh cenderung tinggi dan waktu runtime yang dilakukan cepat. Sebaliknya akurasi dengan fitur fitur tidak berpengaruh memiliki akurasi rendah dan waktu runtime yang lama.</a:t>
            </a:r>
            <a:endParaRPr sz="1700">
              <a:solidFill>
                <a:srgbClr val="FFFFFF"/>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idx="1" type="subTitle"/>
          </p:nvPr>
        </p:nvSpPr>
        <p:spPr>
          <a:xfrm>
            <a:off x="458325" y="331063"/>
            <a:ext cx="7733100" cy="3457200"/>
          </a:xfrm>
          <a:prstGeom prst="rect">
            <a:avLst/>
          </a:prstGeom>
        </p:spPr>
        <p:txBody>
          <a:bodyPr anchorCtr="0" anchor="t" bIns="91425" lIns="91425" spcFirstLastPara="1" rIns="91425" wrap="square" tIns="91425">
            <a:noAutofit/>
          </a:bodyPr>
          <a:lstStyle/>
          <a:p>
            <a:pPr indent="-358899" lvl="0" marL="630000" rtl="0" algn="just">
              <a:lnSpc>
                <a:spcPct val="150000"/>
              </a:lnSpc>
              <a:spcBef>
                <a:spcPts val="0"/>
              </a:spcBef>
              <a:spcAft>
                <a:spcPts val="0"/>
              </a:spcAft>
              <a:buSzPts val="1400"/>
              <a:buFont typeface="Maven Pro"/>
              <a:buAutoNum type="arabicPeriod" startAt="4"/>
            </a:pPr>
            <a:r>
              <a:rPr lang="id" sz="1400">
                <a:latin typeface="Maven Pro"/>
                <a:ea typeface="Maven Pro"/>
                <a:cs typeface="Maven Pro"/>
                <a:sym typeface="Maven Pro"/>
              </a:rPr>
              <a:t>Menghitung jumlah instances/data dari setiap value.</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358899" lvl="0" marL="630000" rtl="0" algn="just">
              <a:lnSpc>
                <a:spcPct val="150000"/>
              </a:lnSpc>
              <a:spcBef>
                <a:spcPts val="0"/>
              </a:spcBef>
              <a:spcAft>
                <a:spcPts val="0"/>
              </a:spcAft>
              <a:buSzPts val="1400"/>
              <a:buFont typeface="Maven Pro"/>
              <a:buAutoNum type="arabicPeriod" startAt="4"/>
            </a:pPr>
            <a:r>
              <a:rPr lang="id" sz="1400">
                <a:latin typeface="Maven Pro"/>
                <a:ea typeface="Maven Pro"/>
                <a:cs typeface="Maven Pro"/>
                <a:sym typeface="Maven Pro"/>
              </a:rPr>
              <a:t>Mengidentifikasi value dari setiap kolom.</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p:txBody>
      </p:sp>
      <p:pic>
        <p:nvPicPr>
          <p:cNvPr id="306" name="Google Shape;306;p17"/>
          <p:cNvPicPr preferRelativeResize="0"/>
          <p:nvPr/>
        </p:nvPicPr>
        <p:blipFill>
          <a:blip r:embed="rId3">
            <a:alphaModFix/>
          </a:blip>
          <a:stretch>
            <a:fillRect/>
          </a:stretch>
        </p:blipFill>
        <p:spPr>
          <a:xfrm>
            <a:off x="1161525" y="772263"/>
            <a:ext cx="3521500" cy="2281325"/>
          </a:xfrm>
          <a:prstGeom prst="rect">
            <a:avLst/>
          </a:prstGeom>
          <a:noFill/>
          <a:ln>
            <a:noFill/>
          </a:ln>
        </p:spPr>
      </p:pic>
      <p:pic>
        <p:nvPicPr>
          <p:cNvPr id="307" name="Google Shape;307;p17"/>
          <p:cNvPicPr preferRelativeResize="0"/>
          <p:nvPr/>
        </p:nvPicPr>
        <p:blipFill>
          <a:blip r:embed="rId4">
            <a:alphaModFix/>
          </a:blip>
          <a:stretch>
            <a:fillRect/>
          </a:stretch>
        </p:blipFill>
        <p:spPr>
          <a:xfrm>
            <a:off x="1196050" y="3662176"/>
            <a:ext cx="4314700" cy="124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idx="1" type="subTitle"/>
          </p:nvPr>
        </p:nvSpPr>
        <p:spPr>
          <a:xfrm>
            <a:off x="458325" y="331063"/>
            <a:ext cx="7733100" cy="3457200"/>
          </a:xfrm>
          <a:prstGeom prst="rect">
            <a:avLst/>
          </a:prstGeom>
        </p:spPr>
        <p:txBody>
          <a:bodyPr anchorCtr="0" anchor="t" bIns="91425" lIns="91425" spcFirstLastPara="1" rIns="91425" wrap="square" tIns="91425">
            <a:noAutofit/>
          </a:bodyPr>
          <a:lstStyle/>
          <a:p>
            <a:pPr indent="-358899" lvl="0" marL="630000" rtl="0" algn="just">
              <a:lnSpc>
                <a:spcPct val="150000"/>
              </a:lnSpc>
              <a:spcBef>
                <a:spcPts val="0"/>
              </a:spcBef>
              <a:spcAft>
                <a:spcPts val="0"/>
              </a:spcAft>
              <a:buSzPts val="1400"/>
              <a:buFont typeface="Maven Pro"/>
              <a:buAutoNum type="arabicPeriod" startAt="6"/>
            </a:pPr>
            <a:r>
              <a:rPr lang="id" sz="1400">
                <a:latin typeface="Maven Pro"/>
                <a:ea typeface="Maven Pro"/>
                <a:cs typeface="Maven Pro"/>
                <a:sym typeface="Maven Pro"/>
              </a:rPr>
              <a:t>Mengidentifikasi jumlah null value pada setiap kolom.</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latin typeface="Maven Pro"/>
              <a:ea typeface="Maven Pro"/>
              <a:cs typeface="Maven Pro"/>
              <a:sym typeface="Maven Pro"/>
            </a:endParaRPr>
          </a:p>
          <a:p>
            <a:pPr indent="0" lvl="0" marL="0" rtl="0" algn="just">
              <a:lnSpc>
                <a:spcPct val="150000"/>
              </a:lnSpc>
              <a:spcBef>
                <a:spcPts val="0"/>
              </a:spcBef>
              <a:spcAft>
                <a:spcPts val="0"/>
              </a:spcAft>
              <a:buNone/>
            </a:pPr>
            <a:r>
              <a:t/>
            </a:r>
            <a:endParaRPr sz="1400">
              <a:latin typeface="Maven Pro"/>
              <a:ea typeface="Maven Pro"/>
              <a:cs typeface="Maven Pro"/>
              <a:sym typeface="Maven Pro"/>
            </a:endParaRPr>
          </a:p>
          <a:p>
            <a:pPr indent="-358899" lvl="0" marL="630000" rtl="0" algn="just">
              <a:lnSpc>
                <a:spcPct val="150000"/>
              </a:lnSpc>
              <a:spcBef>
                <a:spcPts val="0"/>
              </a:spcBef>
              <a:spcAft>
                <a:spcPts val="0"/>
              </a:spcAft>
              <a:buSzPts val="1400"/>
              <a:buFont typeface="Maven Pro"/>
              <a:buAutoNum type="arabicPeriod" startAt="6"/>
            </a:pPr>
            <a:r>
              <a:rPr lang="id" sz="1400">
                <a:latin typeface="Maven Pro"/>
                <a:ea typeface="Maven Pro"/>
                <a:cs typeface="Maven Pro"/>
                <a:sym typeface="Maven Pro"/>
              </a:rPr>
              <a:t>Melihat persebaran data dengan menggunakan histogram</a:t>
            </a:r>
            <a:endParaRPr sz="1400">
              <a:latin typeface="Maven Pro"/>
              <a:ea typeface="Maven Pro"/>
              <a:cs typeface="Maven Pro"/>
              <a:sym typeface="Maven Pro"/>
            </a:endParaRPr>
          </a:p>
          <a:p>
            <a:pPr indent="0" lvl="0" marL="630000" rtl="0" algn="just">
              <a:lnSpc>
                <a:spcPct val="150000"/>
              </a:lnSpc>
              <a:spcBef>
                <a:spcPts val="0"/>
              </a:spcBef>
              <a:spcAft>
                <a:spcPts val="0"/>
              </a:spcAft>
              <a:buNone/>
            </a:pPr>
            <a:r>
              <a:t/>
            </a:r>
            <a:endParaRPr sz="1400">
              <a:solidFill>
                <a:srgbClr val="FFFFFF"/>
              </a:solidFill>
              <a:latin typeface="Maven Pro"/>
              <a:ea typeface="Maven Pro"/>
              <a:cs typeface="Maven Pro"/>
              <a:sym typeface="Maven Pro"/>
            </a:endParaRPr>
          </a:p>
        </p:txBody>
      </p:sp>
      <p:pic>
        <p:nvPicPr>
          <p:cNvPr id="313" name="Google Shape;313;p18"/>
          <p:cNvPicPr preferRelativeResize="0"/>
          <p:nvPr/>
        </p:nvPicPr>
        <p:blipFill>
          <a:blip r:embed="rId3">
            <a:alphaModFix/>
          </a:blip>
          <a:stretch>
            <a:fillRect/>
          </a:stretch>
        </p:blipFill>
        <p:spPr>
          <a:xfrm>
            <a:off x="1325420" y="780775"/>
            <a:ext cx="2623300" cy="1790975"/>
          </a:xfrm>
          <a:prstGeom prst="rect">
            <a:avLst/>
          </a:prstGeom>
          <a:noFill/>
          <a:ln>
            <a:noFill/>
          </a:ln>
        </p:spPr>
      </p:pic>
      <p:pic>
        <p:nvPicPr>
          <p:cNvPr id="314" name="Google Shape;314;p18"/>
          <p:cNvPicPr preferRelativeResize="0"/>
          <p:nvPr/>
        </p:nvPicPr>
        <p:blipFill>
          <a:blip r:embed="rId4">
            <a:alphaModFix/>
          </a:blip>
          <a:stretch>
            <a:fillRect/>
          </a:stretch>
        </p:blipFill>
        <p:spPr>
          <a:xfrm>
            <a:off x="1325419" y="2966900"/>
            <a:ext cx="2796775" cy="213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400550" y="559225"/>
            <a:ext cx="8496000" cy="2854500"/>
          </a:xfrm>
          <a:prstGeom prst="rect">
            <a:avLst/>
          </a:prstGeom>
        </p:spPr>
        <p:txBody>
          <a:bodyPr anchorCtr="0" anchor="ctr" bIns="91425" lIns="91425" spcFirstLastPara="1" rIns="91425" wrap="square" tIns="91425">
            <a:noAutofit/>
          </a:bodyPr>
          <a:lstStyle/>
          <a:p>
            <a:pPr indent="-355600" lvl="0" marL="457200" rtl="0" algn="l">
              <a:lnSpc>
                <a:spcPct val="120000"/>
              </a:lnSpc>
              <a:spcBef>
                <a:spcPts val="0"/>
              </a:spcBef>
              <a:spcAft>
                <a:spcPts val="0"/>
              </a:spcAft>
              <a:buClr>
                <a:srgbClr val="FFFFFF"/>
              </a:buClr>
              <a:buSzPts val="2000"/>
              <a:buAutoNum type="arabicPeriod" startAt="8"/>
            </a:pPr>
            <a:r>
              <a:rPr b="0" lang="id" sz="2000">
                <a:solidFill>
                  <a:srgbClr val="FFFFFF"/>
                </a:solidFill>
              </a:rPr>
              <a:t>Membersihkan data</a:t>
            </a:r>
            <a:endParaRPr b="0" sz="2000">
              <a:solidFill>
                <a:srgbClr val="FFFFFF"/>
              </a:solidFill>
            </a:endParaRPr>
          </a:p>
          <a:p>
            <a:pPr indent="0" lvl="0" marL="457200" rtl="0" algn="l">
              <a:lnSpc>
                <a:spcPct val="120000"/>
              </a:lnSpc>
              <a:spcBef>
                <a:spcPts val="1000"/>
              </a:spcBef>
              <a:spcAft>
                <a:spcPts val="0"/>
              </a:spcAft>
              <a:buNone/>
            </a:pPr>
            <a:r>
              <a:t/>
            </a:r>
            <a:endParaRPr b="0" sz="2000">
              <a:solidFill>
                <a:srgbClr val="FFFFFF"/>
              </a:solidFill>
            </a:endParaRPr>
          </a:p>
          <a:p>
            <a:pPr indent="0" lvl="0" marL="457200" rtl="0" algn="l">
              <a:lnSpc>
                <a:spcPct val="120000"/>
              </a:lnSpc>
              <a:spcBef>
                <a:spcPts val="1000"/>
              </a:spcBef>
              <a:spcAft>
                <a:spcPts val="0"/>
              </a:spcAft>
              <a:buNone/>
            </a:pPr>
            <a:r>
              <a:t/>
            </a:r>
            <a:endParaRPr b="0" sz="2000">
              <a:solidFill>
                <a:srgbClr val="FFFFFF"/>
              </a:solidFill>
            </a:endParaRPr>
          </a:p>
          <a:p>
            <a:pPr indent="-355600" lvl="0" marL="457200" rtl="0" algn="l">
              <a:lnSpc>
                <a:spcPct val="120000"/>
              </a:lnSpc>
              <a:spcBef>
                <a:spcPts val="1000"/>
              </a:spcBef>
              <a:spcAft>
                <a:spcPts val="0"/>
              </a:spcAft>
              <a:buClr>
                <a:srgbClr val="FFFFFF"/>
              </a:buClr>
              <a:buSzPts val="2000"/>
              <a:buAutoNum type="arabicPeriod" startAt="8"/>
            </a:pPr>
            <a:r>
              <a:rPr b="0" lang="id" sz="2000">
                <a:solidFill>
                  <a:srgbClr val="FFFFFF"/>
                </a:solidFill>
              </a:rPr>
              <a:t>Remove NULL Value</a:t>
            </a:r>
            <a:endParaRPr b="0" sz="2000">
              <a:solidFill>
                <a:srgbClr val="FFFFFF"/>
              </a:solidFill>
            </a:endParaRPr>
          </a:p>
          <a:p>
            <a:pPr indent="0" lvl="0" marL="457200" rtl="0" algn="l">
              <a:lnSpc>
                <a:spcPct val="120000"/>
              </a:lnSpc>
              <a:spcBef>
                <a:spcPts val="1000"/>
              </a:spcBef>
              <a:spcAft>
                <a:spcPts val="0"/>
              </a:spcAft>
              <a:buNone/>
            </a:pPr>
            <a:r>
              <a:t/>
            </a:r>
            <a:endParaRPr b="0" sz="2000">
              <a:solidFill>
                <a:srgbClr val="FFFFFF"/>
              </a:solidFill>
            </a:endParaRPr>
          </a:p>
          <a:p>
            <a:pPr indent="0" lvl="0" marL="457200" rtl="0" algn="l">
              <a:lnSpc>
                <a:spcPct val="120000"/>
              </a:lnSpc>
              <a:spcBef>
                <a:spcPts val="1000"/>
              </a:spcBef>
              <a:spcAft>
                <a:spcPts val="1000"/>
              </a:spcAft>
              <a:buNone/>
            </a:pPr>
            <a:r>
              <a:t/>
            </a:r>
            <a:endParaRPr b="0" sz="2000">
              <a:solidFill>
                <a:srgbClr val="FFFFFF"/>
              </a:solidFill>
            </a:endParaRPr>
          </a:p>
        </p:txBody>
      </p:sp>
      <p:pic>
        <p:nvPicPr>
          <p:cNvPr id="320" name="Google Shape;320;p19"/>
          <p:cNvPicPr preferRelativeResize="0"/>
          <p:nvPr/>
        </p:nvPicPr>
        <p:blipFill>
          <a:blip r:embed="rId3">
            <a:alphaModFix/>
          </a:blip>
          <a:stretch>
            <a:fillRect/>
          </a:stretch>
        </p:blipFill>
        <p:spPr>
          <a:xfrm>
            <a:off x="887200" y="1116825"/>
            <a:ext cx="7855650" cy="475200"/>
          </a:xfrm>
          <a:prstGeom prst="rect">
            <a:avLst/>
          </a:prstGeom>
          <a:noFill/>
          <a:ln>
            <a:noFill/>
          </a:ln>
        </p:spPr>
      </p:pic>
      <p:pic>
        <p:nvPicPr>
          <p:cNvPr id="321" name="Google Shape;321;p19"/>
          <p:cNvPicPr preferRelativeResize="0"/>
          <p:nvPr/>
        </p:nvPicPr>
        <p:blipFill>
          <a:blip r:embed="rId4">
            <a:alphaModFix/>
          </a:blip>
          <a:stretch>
            <a:fillRect/>
          </a:stretch>
        </p:blipFill>
        <p:spPr>
          <a:xfrm>
            <a:off x="887200" y="2571750"/>
            <a:ext cx="7814118" cy="84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ctrTitle"/>
          </p:nvPr>
        </p:nvSpPr>
        <p:spPr>
          <a:xfrm>
            <a:off x="142800" y="374025"/>
            <a:ext cx="8496000" cy="3337200"/>
          </a:xfrm>
          <a:prstGeom prst="rect">
            <a:avLst/>
          </a:prstGeom>
        </p:spPr>
        <p:txBody>
          <a:bodyPr anchorCtr="0" anchor="ctr" bIns="91425" lIns="91425" spcFirstLastPara="1" rIns="91425" wrap="square" tIns="91425">
            <a:noAutofit/>
          </a:bodyPr>
          <a:lstStyle/>
          <a:p>
            <a:pPr indent="-277200" lvl="0" marL="457200" rtl="0" algn="l">
              <a:lnSpc>
                <a:spcPct val="120000"/>
              </a:lnSpc>
              <a:spcBef>
                <a:spcPts val="0"/>
              </a:spcBef>
              <a:spcAft>
                <a:spcPts val="0"/>
              </a:spcAft>
              <a:buNone/>
            </a:pPr>
            <a:r>
              <a:rPr b="0" lang="id" sz="2000">
                <a:solidFill>
                  <a:srgbClr val="FFFFFF"/>
                </a:solidFill>
              </a:rPr>
              <a:t>10. Mengambil data yang pricenya di bawah 1000.</a:t>
            </a:r>
            <a:endParaRPr b="0" sz="2000">
              <a:solidFill>
                <a:srgbClr val="FFFFFF"/>
              </a:solidFill>
            </a:endParaRPr>
          </a:p>
          <a:p>
            <a:pPr indent="0" lvl="0" marL="0" rtl="0" algn="l">
              <a:lnSpc>
                <a:spcPct val="120000"/>
              </a:lnSpc>
              <a:spcBef>
                <a:spcPts val="1000"/>
              </a:spcBef>
              <a:spcAft>
                <a:spcPts val="0"/>
              </a:spcAft>
              <a:buNone/>
            </a:pPr>
            <a:r>
              <a:t/>
            </a:r>
            <a:endParaRPr b="0" sz="2000">
              <a:solidFill>
                <a:srgbClr val="FFFFFF"/>
              </a:solidFill>
            </a:endParaRPr>
          </a:p>
          <a:p>
            <a:pPr indent="0" lvl="0" marL="0" rtl="0" algn="l">
              <a:lnSpc>
                <a:spcPct val="120000"/>
              </a:lnSpc>
              <a:spcBef>
                <a:spcPts val="1000"/>
              </a:spcBef>
              <a:spcAft>
                <a:spcPts val="0"/>
              </a:spcAft>
              <a:buNone/>
            </a:pPr>
            <a:r>
              <a:t/>
            </a:r>
            <a:endParaRPr b="0" sz="2000">
              <a:solidFill>
                <a:srgbClr val="FFFFFF"/>
              </a:solidFill>
            </a:endParaRPr>
          </a:p>
          <a:p>
            <a:pPr indent="-277200" lvl="0" marL="457200" rtl="0" algn="l">
              <a:lnSpc>
                <a:spcPct val="120000"/>
              </a:lnSpc>
              <a:spcBef>
                <a:spcPts val="1000"/>
              </a:spcBef>
              <a:spcAft>
                <a:spcPts val="1000"/>
              </a:spcAft>
              <a:buNone/>
            </a:pPr>
            <a:r>
              <a:t/>
            </a:r>
            <a:endParaRPr b="0" sz="2000">
              <a:solidFill>
                <a:srgbClr val="FFFFFF"/>
              </a:solidFill>
            </a:endParaRPr>
          </a:p>
        </p:txBody>
      </p:sp>
      <p:pic>
        <p:nvPicPr>
          <p:cNvPr id="327" name="Google Shape;327;p20"/>
          <p:cNvPicPr preferRelativeResize="0"/>
          <p:nvPr/>
        </p:nvPicPr>
        <p:blipFill>
          <a:blip r:embed="rId3">
            <a:alphaModFix/>
          </a:blip>
          <a:stretch>
            <a:fillRect/>
          </a:stretch>
        </p:blipFill>
        <p:spPr>
          <a:xfrm>
            <a:off x="910050" y="1512375"/>
            <a:ext cx="6190500" cy="643625"/>
          </a:xfrm>
          <a:prstGeom prst="rect">
            <a:avLst/>
          </a:prstGeom>
          <a:noFill/>
          <a:ln>
            <a:noFill/>
          </a:ln>
        </p:spPr>
      </p:pic>
      <p:pic>
        <p:nvPicPr>
          <p:cNvPr id="328" name="Google Shape;328;p20"/>
          <p:cNvPicPr preferRelativeResize="0"/>
          <p:nvPr/>
        </p:nvPicPr>
        <p:blipFill>
          <a:blip r:embed="rId4">
            <a:alphaModFix/>
          </a:blip>
          <a:stretch>
            <a:fillRect/>
          </a:stretch>
        </p:blipFill>
        <p:spPr>
          <a:xfrm>
            <a:off x="910049" y="2271750"/>
            <a:ext cx="4125850" cy="2603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ctrTitle"/>
          </p:nvPr>
        </p:nvSpPr>
        <p:spPr>
          <a:xfrm>
            <a:off x="109725" y="903150"/>
            <a:ext cx="8496000" cy="3337200"/>
          </a:xfrm>
          <a:prstGeom prst="rect">
            <a:avLst/>
          </a:prstGeom>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0" sz="2000">
              <a:solidFill>
                <a:srgbClr val="FFFFFF"/>
              </a:solidFill>
            </a:endParaRPr>
          </a:p>
          <a:p>
            <a:pPr indent="-277200" lvl="0" marL="457200" rtl="0" algn="l">
              <a:lnSpc>
                <a:spcPct val="120000"/>
              </a:lnSpc>
              <a:spcBef>
                <a:spcPts val="1000"/>
              </a:spcBef>
              <a:spcAft>
                <a:spcPts val="0"/>
              </a:spcAft>
              <a:buNone/>
            </a:pPr>
            <a:r>
              <a:rPr b="0" lang="id" sz="2000">
                <a:solidFill>
                  <a:srgbClr val="FFFFFF"/>
                </a:solidFill>
              </a:rPr>
              <a:t>11. Mendiskritkan target menjadi kontinu menggunakan qcut dari pandas dengan parameter pd.qcut(kolom, jumlah_kelas, label) dan replace kolom target (point) dengan angka</a:t>
            </a:r>
            <a:endParaRPr b="0" sz="2000">
              <a:solidFill>
                <a:srgbClr val="FFFFFF"/>
              </a:solidFill>
            </a:endParaRPr>
          </a:p>
          <a:p>
            <a:pPr indent="0" lvl="0" marL="457200" rtl="0" algn="l">
              <a:lnSpc>
                <a:spcPct val="120000"/>
              </a:lnSpc>
              <a:spcBef>
                <a:spcPts val="1000"/>
              </a:spcBef>
              <a:spcAft>
                <a:spcPts val="0"/>
              </a:spcAft>
              <a:buNone/>
            </a:pPr>
            <a:r>
              <a:t/>
            </a:r>
            <a:endParaRPr b="0" sz="2000">
              <a:solidFill>
                <a:srgbClr val="FFFFFF"/>
              </a:solidFill>
            </a:endParaRPr>
          </a:p>
          <a:p>
            <a:pPr indent="0" lvl="0" marL="457200" rtl="0" algn="l">
              <a:lnSpc>
                <a:spcPct val="120000"/>
              </a:lnSpc>
              <a:spcBef>
                <a:spcPts val="1000"/>
              </a:spcBef>
              <a:spcAft>
                <a:spcPts val="1000"/>
              </a:spcAft>
              <a:buNone/>
            </a:pPr>
            <a:r>
              <a:t/>
            </a:r>
            <a:endParaRPr b="0" sz="2000">
              <a:solidFill>
                <a:srgbClr val="FFFFFF"/>
              </a:solidFill>
            </a:endParaRPr>
          </a:p>
        </p:txBody>
      </p:sp>
      <p:pic>
        <p:nvPicPr>
          <p:cNvPr id="334" name="Google Shape;334;p21"/>
          <p:cNvPicPr preferRelativeResize="0"/>
          <p:nvPr/>
        </p:nvPicPr>
        <p:blipFill>
          <a:blip r:embed="rId3">
            <a:alphaModFix/>
          </a:blip>
          <a:stretch>
            <a:fillRect/>
          </a:stretch>
        </p:blipFill>
        <p:spPr>
          <a:xfrm>
            <a:off x="703500" y="3036975"/>
            <a:ext cx="6190502" cy="64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