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sldIdLst>
    <p:sldId id="897" r:id="rId5"/>
    <p:sldId id="903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9DA9F-6771-4DB6-A0FD-8C7E1B1848A7}" type="datetimeFigureOut">
              <a:rPr lang="es-CO" smtClean="0"/>
              <a:t>19/07/2022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0416E4-FDD3-4736-8D60-79D5E0CABD9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46811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48901-77ED-4BDA-9FDA-6211BF5BEA8A}" type="slidenum">
              <a:rPr lang="es-CO" smtClean="0"/>
              <a:pPr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43306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A48901-77ED-4BDA-9FDA-6211BF5BEA8A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7072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61172-5E32-4C8C-BE6C-A6AB525203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167B81-1D54-4AD7-A93F-B21B708657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F2A53-8923-4C78-B62A-BF12E0608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0F7C2-861A-4477-B9DB-881692DCCB63}" type="datetimeFigureOut">
              <a:rPr lang="es-ES" smtClean="0"/>
              <a:t>19/07/2022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D1582-692F-41ED-9FE1-0DD817DFC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1B63A-27FF-4CE3-BDCA-36A209B38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CE049-61DF-4B8C-A98C-242984305C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3442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8464B-9DEF-4A35-8EED-25DFE2530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81950E-CF67-4267-A95B-A8E1DB98F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ACDDB-0956-4F30-A844-D527BF858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0F7C2-861A-4477-B9DB-881692DCCB63}" type="datetimeFigureOut">
              <a:rPr lang="es-ES" smtClean="0"/>
              <a:t>19/07/2022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61AC-36B8-4314-9F98-AA3A1DCE5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765E6-1728-483D-9804-ED0436543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CE049-61DF-4B8C-A98C-242984305C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6212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AE2424-3F51-495F-A2AB-4ACB332E5D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AC857E-DE1D-4927-B545-3408A7487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8CAFE-1565-4FC9-8D7B-73A4DA7B5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0F7C2-861A-4477-B9DB-881692DCCB63}" type="datetimeFigureOut">
              <a:rPr lang="es-ES" smtClean="0"/>
              <a:t>19/07/2022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7C56A-8E6C-4C2D-8D5C-6382577DD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D4AC9-DEC7-4E40-852A-46BEE1868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CE049-61DF-4B8C-A98C-242984305C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8554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B6D45-E331-4114-BCAD-66CF504DB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54696-AAF8-4213-A39F-EC47C2E60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F2475-5C8D-4B06-A91A-00CD39023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0F7C2-861A-4477-B9DB-881692DCCB63}" type="datetimeFigureOut">
              <a:rPr lang="es-ES" smtClean="0"/>
              <a:t>19/07/2022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163F4-2BA7-4777-956F-9D38FED61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5603D-A372-48F9-ACBA-BDB7702B4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CE049-61DF-4B8C-A98C-242984305C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08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FF0E9-B9EA-4B8D-BB7A-715F07E53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C19CC4-A889-4022-B285-235958305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D81B7-B4F8-4808-BA1B-568134DE4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0F7C2-861A-4477-B9DB-881692DCCB63}" type="datetimeFigureOut">
              <a:rPr lang="es-ES" smtClean="0"/>
              <a:t>19/07/2022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41CDE-D266-4E5B-A7E1-00D0CA961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2D273-53D6-433A-86A6-8C6EFE8E5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CE049-61DF-4B8C-A98C-242984305C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3872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1E2D8-D745-4E5B-A754-9FC8D5934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F4DDD-1589-4D49-ABF6-19D49808F2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4B4FCC-F380-42E5-8E36-57C3F19BB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D6F774-79AF-4B36-ACD3-D32C1ECE7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0F7C2-861A-4477-B9DB-881692DCCB63}" type="datetimeFigureOut">
              <a:rPr lang="es-ES" smtClean="0"/>
              <a:t>19/07/2022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AAAA9C-9BA5-4208-81BB-97F7DEB51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F889B-FD6F-436C-BA9A-31D65E6CF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CE049-61DF-4B8C-A98C-242984305C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3540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1E8C4-E19B-4FBF-9005-9C9DCC835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FE5A4-A08A-4436-A8E4-9F8BBEA02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0BFB11-F93D-4DEA-B81D-304CAC14D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312915-40F2-4A50-A822-8ABFAD0EC0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578794-4BE6-45D4-BEB1-EEB60BE9D3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B0C1BC-F833-4E6E-8ACE-F3D2622D8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0F7C2-861A-4477-B9DB-881692DCCB63}" type="datetimeFigureOut">
              <a:rPr lang="es-ES" smtClean="0"/>
              <a:t>19/07/2022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2A0D26-4B4E-49E8-9550-860F91FDD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10BF12-B994-48FA-B58A-2C0241F2B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CE049-61DF-4B8C-A98C-242984305C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7218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7F65D-CC19-4593-84A9-1EF4F966A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A8E549-900D-4AF9-8E92-9B327C917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0F7C2-861A-4477-B9DB-881692DCCB63}" type="datetimeFigureOut">
              <a:rPr lang="es-ES" smtClean="0"/>
              <a:t>19/07/2022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D088EA-3D93-4722-9631-31866815A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269143-A8A2-4BBD-9DBC-E7CE0BDBB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CE049-61DF-4B8C-A98C-242984305C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9773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C4F680-D2C6-442B-878A-FDACD0B2E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0F7C2-861A-4477-B9DB-881692DCCB63}" type="datetimeFigureOut">
              <a:rPr lang="es-ES" smtClean="0"/>
              <a:t>19/07/2022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424F06-0D88-478F-BD7E-25BEAC6B5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5CFFCC-2DD2-4FAC-AC8B-E86541221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CE049-61DF-4B8C-A98C-242984305C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5997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27753-4F32-4EDD-851E-F35A54256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C7B13-248F-4A7D-9B50-F6D76850F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3DC0D8-2185-4A98-8295-36A9107538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DB7E82-292C-4552-9B2E-51C2EC65E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0F7C2-861A-4477-B9DB-881692DCCB63}" type="datetimeFigureOut">
              <a:rPr lang="es-ES" smtClean="0"/>
              <a:t>19/07/2022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29BF65-79EA-4C3D-AEAA-D8550DD13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A8932A-23D5-4347-BF7A-11EFB2CC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CE049-61DF-4B8C-A98C-242984305C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914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34D9B-E0CC-4149-9EAC-2FA12CD69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4BA0F9-2958-4B5E-978E-67F10ADE1C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903EED-99A3-4859-83C5-58D89A454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E52249-9885-4470-8158-4221DA092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0F7C2-861A-4477-B9DB-881692DCCB63}" type="datetimeFigureOut">
              <a:rPr lang="es-ES" smtClean="0"/>
              <a:t>19/07/2022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2F8E84-11FD-49F3-A1EE-0A80C5E3C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464125-43BC-41B8-A6FD-13889A830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CE049-61DF-4B8C-A98C-242984305C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42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DEF606-C357-4BD0-8E45-9FE060DD3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CC38B-E4CC-45AA-987A-B798861D6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5EDC0-FB25-462E-9AFB-E7C4008CC8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0F7C2-861A-4477-B9DB-881692DCCB63}" type="datetimeFigureOut">
              <a:rPr lang="es-ES" smtClean="0"/>
              <a:t>19/07/2022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F2F99-BFA5-41F8-A7F3-BF0CC67658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45836-8813-4ED6-9A40-9AE04883F9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CE049-61DF-4B8C-A98C-242984305C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0132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5" name="Conector recto 154">
            <a:extLst>
              <a:ext uri="{FF2B5EF4-FFF2-40B4-BE49-F238E27FC236}">
                <a16:creationId xmlns:a16="http://schemas.microsoft.com/office/drawing/2014/main" id="{FC2B79EB-8DDA-4CBC-B93A-82A750C6195B}"/>
              </a:ext>
            </a:extLst>
          </p:cNvPr>
          <p:cNvCxnSpPr>
            <a:cxnSpLocks/>
          </p:cNvCxnSpPr>
          <p:nvPr/>
        </p:nvCxnSpPr>
        <p:spPr>
          <a:xfrm flipV="1">
            <a:off x="1489962" y="1988213"/>
            <a:ext cx="0" cy="327511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recto 138">
            <a:extLst>
              <a:ext uri="{FF2B5EF4-FFF2-40B4-BE49-F238E27FC236}">
                <a16:creationId xmlns:a16="http://schemas.microsoft.com/office/drawing/2014/main" id="{0821112C-B711-477F-840B-07B25679D529}"/>
              </a:ext>
            </a:extLst>
          </p:cNvPr>
          <p:cNvCxnSpPr>
            <a:cxnSpLocks/>
            <a:stCxn id="121" idx="2"/>
          </p:cNvCxnSpPr>
          <p:nvPr/>
        </p:nvCxnSpPr>
        <p:spPr>
          <a:xfrm>
            <a:off x="7497101" y="4445732"/>
            <a:ext cx="27332" cy="208301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ector recto 168">
            <a:extLst>
              <a:ext uri="{FF2B5EF4-FFF2-40B4-BE49-F238E27FC236}">
                <a16:creationId xmlns:a16="http://schemas.microsoft.com/office/drawing/2014/main" id="{74C6869C-5A8F-4C34-A950-5542633C3614}"/>
              </a:ext>
            </a:extLst>
          </p:cNvPr>
          <p:cNvCxnSpPr>
            <a:cxnSpLocks/>
          </p:cNvCxnSpPr>
          <p:nvPr/>
        </p:nvCxnSpPr>
        <p:spPr>
          <a:xfrm flipV="1">
            <a:off x="4083603" y="1979946"/>
            <a:ext cx="0" cy="327511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ector recto 167">
            <a:extLst>
              <a:ext uri="{FF2B5EF4-FFF2-40B4-BE49-F238E27FC236}">
                <a16:creationId xmlns:a16="http://schemas.microsoft.com/office/drawing/2014/main" id="{A175021B-A744-409F-BC71-9744808FCE96}"/>
              </a:ext>
            </a:extLst>
          </p:cNvPr>
          <p:cNvCxnSpPr>
            <a:cxnSpLocks/>
          </p:cNvCxnSpPr>
          <p:nvPr/>
        </p:nvCxnSpPr>
        <p:spPr>
          <a:xfrm flipV="1">
            <a:off x="2703804" y="1989183"/>
            <a:ext cx="0" cy="327511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ector recto 158">
            <a:extLst>
              <a:ext uri="{FF2B5EF4-FFF2-40B4-BE49-F238E27FC236}">
                <a16:creationId xmlns:a16="http://schemas.microsoft.com/office/drawing/2014/main" id="{845D70B5-2CE0-4EBA-8607-41A8B888F54A}"/>
              </a:ext>
            </a:extLst>
          </p:cNvPr>
          <p:cNvCxnSpPr>
            <a:cxnSpLocks/>
          </p:cNvCxnSpPr>
          <p:nvPr/>
        </p:nvCxnSpPr>
        <p:spPr>
          <a:xfrm flipV="1">
            <a:off x="3627553" y="2937852"/>
            <a:ext cx="2216191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angular 139">
            <a:extLst>
              <a:ext uri="{FF2B5EF4-FFF2-40B4-BE49-F238E27FC236}">
                <a16:creationId xmlns:a16="http://schemas.microsoft.com/office/drawing/2014/main" id="{D3ACFE92-6894-7A47-BED0-1B5925DBA84D}"/>
              </a:ext>
            </a:extLst>
          </p:cNvPr>
          <p:cNvCxnSpPr>
            <a:cxnSpLocks/>
          </p:cNvCxnSpPr>
          <p:nvPr/>
        </p:nvCxnSpPr>
        <p:spPr>
          <a:xfrm rot="5400000">
            <a:off x="3166530" y="5282846"/>
            <a:ext cx="762802" cy="220831"/>
          </a:xfrm>
          <a:prstGeom prst="bentConnector2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cto 112">
            <a:extLst>
              <a:ext uri="{FF2B5EF4-FFF2-40B4-BE49-F238E27FC236}">
                <a16:creationId xmlns:a16="http://schemas.microsoft.com/office/drawing/2014/main" id="{731DBDCB-1201-490D-942B-1246CA8CBC1E}"/>
              </a:ext>
            </a:extLst>
          </p:cNvPr>
          <p:cNvCxnSpPr/>
          <p:nvPr/>
        </p:nvCxnSpPr>
        <p:spPr>
          <a:xfrm>
            <a:off x="5156359" y="5848374"/>
            <a:ext cx="44384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recto 121">
            <a:extLst>
              <a:ext uri="{FF2B5EF4-FFF2-40B4-BE49-F238E27FC236}">
                <a16:creationId xmlns:a16="http://schemas.microsoft.com/office/drawing/2014/main" id="{5E8B79B6-81A0-4BC4-860A-32CEE372A72A}"/>
              </a:ext>
            </a:extLst>
          </p:cNvPr>
          <p:cNvCxnSpPr/>
          <p:nvPr/>
        </p:nvCxnSpPr>
        <p:spPr>
          <a:xfrm>
            <a:off x="5153734" y="5297176"/>
            <a:ext cx="44384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cto 134">
            <a:extLst>
              <a:ext uri="{FF2B5EF4-FFF2-40B4-BE49-F238E27FC236}">
                <a16:creationId xmlns:a16="http://schemas.microsoft.com/office/drawing/2014/main" id="{3D94EC5D-0546-401D-BE89-612A7B3A6D8F}"/>
              </a:ext>
            </a:extLst>
          </p:cNvPr>
          <p:cNvCxnSpPr/>
          <p:nvPr/>
        </p:nvCxnSpPr>
        <p:spPr>
          <a:xfrm>
            <a:off x="5148842" y="4750659"/>
            <a:ext cx="44384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68993416-F166-4D6E-A85F-502C70EBBC99}"/>
              </a:ext>
            </a:extLst>
          </p:cNvPr>
          <p:cNvCxnSpPr/>
          <p:nvPr/>
        </p:nvCxnSpPr>
        <p:spPr>
          <a:xfrm>
            <a:off x="5152308" y="6436059"/>
            <a:ext cx="44384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recto 140">
            <a:extLst>
              <a:ext uri="{FF2B5EF4-FFF2-40B4-BE49-F238E27FC236}">
                <a16:creationId xmlns:a16="http://schemas.microsoft.com/office/drawing/2014/main" id="{57828183-77D2-4541-85EA-4158AA679457}"/>
              </a:ext>
            </a:extLst>
          </p:cNvPr>
          <p:cNvCxnSpPr/>
          <p:nvPr/>
        </p:nvCxnSpPr>
        <p:spPr>
          <a:xfrm>
            <a:off x="5122892" y="6436059"/>
            <a:ext cx="44384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recto 142">
            <a:extLst>
              <a:ext uri="{FF2B5EF4-FFF2-40B4-BE49-F238E27FC236}">
                <a16:creationId xmlns:a16="http://schemas.microsoft.com/office/drawing/2014/main" id="{B49CEC88-B748-4582-A6EA-2DE7344B738D}"/>
              </a:ext>
            </a:extLst>
          </p:cNvPr>
          <p:cNvCxnSpPr/>
          <p:nvPr/>
        </p:nvCxnSpPr>
        <p:spPr>
          <a:xfrm>
            <a:off x="5126943" y="5848374"/>
            <a:ext cx="44384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ector recto 151">
            <a:extLst>
              <a:ext uri="{FF2B5EF4-FFF2-40B4-BE49-F238E27FC236}">
                <a16:creationId xmlns:a16="http://schemas.microsoft.com/office/drawing/2014/main" id="{18F2536E-C5E5-415F-BA57-E2E9D1D75CA3}"/>
              </a:ext>
            </a:extLst>
          </p:cNvPr>
          <p:cNvCxnSpPr/>
          <p:nvPr/>
        </p:nvCxnSpPr>
        <p:spPr>
          <a:xfrm>
            <a:off x="5124318" y="5297176"/>
            <a:ext cx="44384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recto 149">
            <a:extLst>
              <a:ext uri="{FF2B5EF4-FFF2-40B4-BE49-F238E27FC236}">
                <a16:creationId xmlns:a16="http://schemas.microsoft.com/office/drawing/2014/main" id="{F31B283B-6D31-4F0C-8DB5-7F094B06D03E}"/>
              </a:ext>
            </a:extLst>
          </p:cNvPr>
          <p:cNvCxnSpPr>
            <a:cxnSpLocks/>
          </p:cNvCxnSpPr>
          <p:nvPr/>
        </p:nvCxnSpPr>
        <p:spPr>
          <a:xfrm>
            <a:off x="3569242" y="1287350"/>
            <a:ext cx="4568053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cto 129">
            <a:extLst>
              <a:ext uri="{FF2B5EF4-FFF2-40B4-BE49-F238E27FC236}">
                <a16:creationId xmlns:a16="http://schemas.microsoft.com/office/drawing/2014/main" id="{367289E9-8A95-4871-9BFA-62F7875BDD6C}"/>
              </a:ext>
            </a:extLst>
          </p:cNvPr>
          <p:cNvCxnSpPr>
            <a:cxnSpLocks/>
          </p:cNvCxnSpPr>
          <p:nvPr/>
        </p:nvCxnSpPr>
        <p:spPr>
          <a:xfrm flipV="1">
            <a:off x="5876108" y="2936968"/>
            <a:ext cx="3029767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108">
            <a:extLst>
              <a:ext uri="{FF2B5EF4-FFF2-40B4-BE49-F238E27FC236}">
                <a16:creationId xmlns:a16="http://schemas.microsoft.com/office/drawing/2014/main" id="{3E346D5E-BB78-49DA-B58E-C39A359D0F4B}"/>
              </a:ext>
            </a:extLst>
          </p:cNvPr>
          <p:cNvCxnSpPr>
            <a:cxnSpLocks/>
          </p:cNvCxnSpPr>
          <p:nvPr/>
        </p:nvCxnSpPr>
        <p:spPr>
          <a:xfrm flipV="1">
            <a:off x="4463255" y="2593064"/>
            <a:ext cx="1945789" cy="33049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106">
            <a:extLst>
              <a:ext uri="{FF2B5EF4-FFF2-40B4-BE49-F238E27FC236}">
                <a16:creationId xmlns:a16="http://schemas.microsoft.com/office/drawing/2014/main" id="{EDAB96F0-85F8-4C2F-99EA-153044E5AC36}"/>
              </a:ext>
            </a:extLst>
          </p:cNvPr>
          <p:cNvCxnSpPr>
            <a:cxnSpLocks/>
          </p:cNvCxnSpPr>
          <p:nvPr/>
        </p:nvCxnSpPr>
        <p:spPr>
          <a:xfrm>
            <a:off x="4631402" y="3346400"/>
            <a:ext cx="1464598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ector recto 164">
            <a:extLst>
              <a:ext uri="{FF2B5EF4-FFF2-40B4-BE49-F238E27FC236}">
                <a16:creationId xmlns:a16="http://schemas.microsoft.com/office/drawing/2014/main" id="{7F9A8472-BB2F-40C9-ADE7-5F22DC910517}"/>
              </a:ext>
            </a:extLst>
          </p:cNvPr>
          <p:cNvCxnSpPr>
            <a:cxnSpLocks/>
          </p:cNvCxnSpPr>
          <p:nvPr/>
        </p:nvCxnSpPr>
        <p:spPr>
          <a:xfrm flipV="1">
            <a:off x="3641968" y="3633423"/>
            <a:ext cx="4993565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ector recto 157">
            <a:extLst>
              <a:ext uri="{FF2B5EF4-FFF2-40B4-BE49-F238E27FC236}">
                <a16:creationId xmlns:a16="http://schemas.microsoft.com/office/drawing/2014/main" id="{44A2F112-A100-418D-B397-3137384F1A83}"/>
              </a:ext>
            </a:extLst>
          </p:cNvPr>
          <p:cNvCxnSpPr>
            <a:cxnSpLocks/>
          </p:cNvCxnSpPr>
          <p:nvPr/>
        </p:nvCxnSpPr>
        <p:spPr>
          <a:xfrm>
            <a:off x="1478387" y="2294540"/>
            <a:ext cx="6244936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angular 107">
            <a:extLst>
              <a:ext uri="{FF2B5EF4-FFF2-40B4-BE49-F238E27FC236}">
                <a16:creationId xmlns:a16="http://schemas.microsoft.com/office/drawing/2014/main" id="{B36C2666-D597-6640-9BBF-2C6E69F5E2DC}"/>
              </a:ext>
            </a:extLst>
          </p:cNvPr>
          <p:cNvCxnSpPr>
            <a:cxnSpLocks/>
          </p:cNvCxnSpPr>
          <p:nvPr/>
        </p:nvCxnSpPr>
        <p:spPr>
          <a:xfrm rot="5400000">
            <a:off x="692858" y="5375922"/>
            <a:ext cx="2058692" cy="209291"/>
          </a:xfrm>
          <a:prstGeom prst="bentConnector3">
            <a:avLst>
              <a:gd name="adj1" fmla="val 100601"/>
            </a:avLst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recto 161">
            <a:extLst>
              <a:ext uri="{FF2B5EF4-FFF2-40B4-BE49-F238E27FC236}">
                <a16:creationId xmlns:a16="http://schemas.microsoft.com/office/drawing/2014/main" id="{6B882371-4AA8-408A-8C26-846C354CC808}"/>
              </a:ext>
            </a:extLst>
          </p:cNvPr>
          <p:cNvCxnSpPr>
            <a:cxnSpLocks/>
          </p:cNvCxnSpPr>
          <p:nvPr/>
        </p:nvCxnSpPr>
        <p:spPr>
          <a:xfrm>
            <a:off x="2583287" y="4150444"/>
            <a:ext cx="816737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62B890CD-FF83-4E0B-8087-B05D8E82253C}"/>
              </a:ext>
            </a:extLst>
          </p:cNvPr>
          <p:cNvCxnSpPr>
            <a:cxnSpLocks/>
          </p:cNvCxnSpPr>
          <p:nvPr/>
        </p:nvCxnSpPr>
        <p:spPr>
          <a:xfrm>
            <a:off x="5865271" y="2152945"/>
            <a:ext cx="0" cy="1836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ángulo redondeado 34">
            <a:extLst>
              <a:ext uri="{FF2B5EF4-FFF2-40B4-BE49-F238E27FC236}">
                <a16:creationId xmlns:a16="http://schemas.microsoft.com/office/drawing/2014/main" id="{DB64C841-6655-3D4D-BA2C-878A999899E2}"/>
              </a:ext>
            </a:extLst>
          </p:cNvPr>
          <p:cNvSpPr/>
          <p:nvPr/>
        </p:nvSpPr>
        <p:spPr>
          <a:xfrm>
            <a:off x="4865370" y="1799724"/>
            <a:ext cx="2003926" cy="419716"/>
          </a:xfrm>
          <a:prstGeom prst="roundRect">
            <a:avLst/>
          </a:prstGeom>
          <a:solidFill>
            <a:srgbClr val="306C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000" dirty="0">
              <a:solidFill>
                <a:schemeClr val="bg1"/>
              </a:solidFill>
            </a:endParaRPr>
          </a:p>
          <a:p>
            <a:pPr algn="ctr"/>
            <a:r>
              <a:rPr lang="es-ES_tradnl" sz="1200" dirty="0">
                <a:solidFill>
                  <a:schemeClr val="bg1"/>
                </a:solidFill>
              </a:rPr>
              <a:t>Director de Salud</a:t>
            </a:r>
          </a:p>
          <a:p>
            <a:pPr algn="ctr"/>
            <a:endParaRPr lang="es-ES_tradnl" sz="1000" dirty="0">
              <a:solidFill>
                <a:schemeClr val="bg1"/>
              </a:solidFill>
            </a:endParaRPr>
          </a:p>
        </p:txBody>
      </p:sp>
      <p:sp>
        <p:nvSpPr>
          <p:cNvPr id="225" name="Rectángulo redondeado 224">
            <a:extLst>
              <a:ext uri="{FF2B5EF4-FFF2-40B4-BE49-F238E27FC236}">
                <a16:creationId xmlns:a16="http://schemas.microsoft.com/office/drawing/2014/main" id="{F155B602-5BE8-C24C-8999-45E6E5DC76EA}"/>
              </a:ext>
            </a:extLst>
          </p:cNvPr>
          <p:cNvSpPr/>
          <p:nvPr/>
        </p:nvSpPr>
        <p:spPr>
          <a:xfrm>
            <a:off x="2228281" y="1871325"/>
            <a:ext cx="1177200" cy="334800"/>
          </a:xfrm>
          <a:prstGeom prst="roundRect">
            <a:avLst/>
          </a:prstGeom>
          <a:solidFill>
            <a:srgbClr val="F080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000" dirty="0">
                <a:solidFill>
                  <a:schemeClr val="bg1"/>
                </a:solidFill>
              </a:rPr>
              <a:t>Comité de Gestión</a:t>
            </a:r>
          </a:p>
        </p:txBody>
      </p:sp>
      <p:sp>
        <p:nvSpPr>
          <p:cNvPr id="229" name="Rectángulo redondeado 228">
            <a:extLst>
              <a:ext uri="{FF2B5EF4-FFF2-40B4-BE49-F238E27FC236}">
                <a16:creationId xmlns:a16="http://schemas.microsoft.com/office/drawing/2014/main" id="{F3770A4B-2385-5C45-A2C3-A4915A7BA0D1}"/>
              </a:ext>
            </a:extLst>
          </p:cNvPr>
          <p:cNvSpPr/>
          <p:nvPr/>
        </p:nvSpPr>
        <p:spPr>
          <a:xfrm>
            <a:off x="904105" y="1884640"/>
            <a:ext cx="1177200" cy="334800"/>
          </a:xfrm>
          <a:prstGeom prst="roundRect">
            <a:avLst/>
          </a:prstGeom>
          <a:solidFill>
            <a:srgbClr val="F080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000" dirty="0">
                <a:solidFill>
                  <a:schemeClr val="bg1"/>
                </a:solidFill>
              </a:rPr>
              <a:t>Comité de Calidad</a:t>
            </a:r>
          </a:p>
        </p:txBody>
      </p:sp>
      <p:sp>
        <p:nvSpPr>
          <p:cNvPr id="233" name="Rectángulo redondeado 232">
            <a:extLst>
              <a:ext uri="{FF2B5EF4-FFF2-40B4-BE49-F238E27FC236}">
                <a16:creationId xmlns:a16="http://schemas.microsoft.com/office/drawing/2014/main" id="{4A69AC71-3ED3-4141-AF0D-69C65646D293}"/>
              </a:ext>
            </a:extLst>
          </p:cNvPr>
          <p:cNvSpPr/>
          <p:nvPr/>
        </p:nvSpPr>
        <p:spPr>
          <a:xfrm>
            <a:off x="6230294" y="1345569"/>
            <a:ext cx="1126800" cy="416091"/>
          </a:xfrm>
          <a:prstGeom prst="roundRect">
            <a:avLst/>
          </a:prstGeom>
          <a:solidFill>
            <a:srgbClr val="F080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000" dirty="0">
                <a:solidFill>
                  <a:schemeClr val="bg1"/>
                </a:solidFill>
              </a:rPr>
              <a:t>Comité de Conducta</a:t>
            </a:r>
          </a:p>
        </p:txBody>
      </p:sp>
      <p:cxnSp>
        <p:nvCxnSpPr>
          <p:cNvPr id="235" name="Conector angular 234">
            <a:extLst>
              <a:ext uri="{FF2B5EF4-FFF2-40B4-BE49-F238E27FC236}">
                <a16:creationId xmlns:a16="http://schemas.microsoft.com/office/drawing/2014/main" id="{706E6D23-7EAA-8046-89D2-948A84028EE9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67505" y="1202255"/>
            <a:ext cx="360555" cy="365023"/>
          </a:xfrm>
          <a:prstGeom prst="bentConnector2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ángulo redondeado 88">
            <a:extLst>
              <a:ext uri="{FF2B5EF4-FFF2-40B4-BE49-F238E27FC236}">
                <a16:creationId xmlns:a16="http://schemas.microsoft.com/office/drawing/2014/main" id="{6C3ABA6C-8DC5-B742-8EEE-3C6D17F4AD7D}"/>
              </a:ext>
            </a:extLst>
          </p:cNvPr>
          <p:cNvSpPr/>
          <p:nvPr/>
        </p:nvSpPr>
        <p:spPr>
          <a:xfrm>
            <a:off x="2751584" y="3301817"/>
            <a:ext cx="1360800" cy="471600"/>
          </a:xfrm>
          <a:prstGeom prst="roundRect">
            <a:avLst/>
          </a:prstGeom>
          <a:solidFill>
            <a:srgbClr val="3CAD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000" b="1">
                <a:solidFill>
                  <a:schemeClr val="bg1"/>
                </a:solidFill>
              </a:rPr>
              <a:t>Oficina Jurídica</a:t>
            </a:r>
            <a:endParaRPr lang="es-ES_tradnl" sz="1000" b="1" dirty="0">
              <a:solidFill>
                <a:schemeClr val="bg1"/>
              </a:solidFill>
            </a:endParaRPr>
          </a:p>
        </p:txBody>
      </p:sp>
      <p:sp>
        <p:nvSpPr>
          <p:cNvPr id="17" name="Rectángulo redondeado 16">
            <a:extLst>
              <a:ext uri="{FF2B5EF4-FFF2-40B4-BE49-F238E27FC236}">
                <a16:creationId xmlns:a16="http://schemas.microsoft.com/office/drawing/2014/main" id="{70855AC0-CF4F-2E49-8A98-6B73409AD3D0}"/>
              </a:ext>
            </a:extLst>
          </p:cNvPr>
          <p:cNvSpPr/>
          <p:nvPr/>
        </p:nvSpPr>
        <p:spPr>
          <a:xfrm>
            <a:off x="794805" y="3875041"/>
            <a:ext cx="1778400" cy="579600"/>
          </a:xfrm>
          <a:prstGeom prst="roundRect">
            <a:avLst/>
          </a:prstGeom>
          <a:solidFill>
            <a:srgbClr val="6DAE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000" b="1" dirty="0">
                <a:solidFill>
                  <a:schemeClr val="bg1"/>
                </a:solidFill>
              </a:rPr>
              <a:t>Subdirección Nacional de Operaciones </a:t>
            </a:r>
          </a:p>
        </p:txBody>
      </p:sp>
      <p:sp>
        <p:nvSpPr>
          <p:cNvPr id="110" name="Rectángulo redondeado 109">
            <a:extLst>
              <a:ext uri="{FF2B5EF4-FFF2-40B4-BE49-F238E27FC236}">
                <a16:creationId xmlns:a16="http://schemas.microsoft.com/office/drawing/2014/main" id="{E1FFCC9D-4443-C240-930A-21A5936A6707}"/>
              </a:ext>
            </a:extLst>
          </p:cNvPr>
          <p:cNvSpPr/>
          <p:nvPr/>
        </p:nvSpPr>
        <p:spPr>
          <a:xfrm>
            <a:off x="12197" y="4525344"/>
            <a:ext cx="1596890" cy="4896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000" dirty="0">
                <a:solidFill>
                  <a:schemeClr val="tx1"/>
                </a:solidFill>
              </a:rPr>
              <a:t>Coordinación Nacional de Afiliación y Registro</a:t>
            </a:r>
          </a:p>
        </p:txBody>
      </p:sp>
      <p:sp>
        <p:nvSpPr>
          <p:cNvPr id="121" name="Rectángulo redondeado 120">
            <a:extLst>
              <a:ext uri="{FF2B5EF4-FFF2-40B4-BE49-F238E27FC236}">
                <a16:creationId xmlns:a16="http://schemas.microsoft.com/office/drawing/2014/main" id="{CB474156-122A-1B4D-9388-3E89F0C11BED}"/>
              </a:ext>
            </a:extLst>
          </p:cNvPr>
          <p:cNvSpPr/>
          <p:nvPr/>
        </p:nvSpPr>
        <p:spPr>
          <a:xfrm>
            <a:off x="6724802" y="3866132"/>
            <a:ext cx="1544598" cy="579600"/>
          </a:xfrm>
          <a:prstGeom prst="roundRect">
            <a:avLst/>
          </a:prstGeom>
          <a:solidFill>
            <a:srgbClr val="6DAE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000" b="1" dirty="0">
                <a:solidFill>
                  <a:schemeClr val="bg1"/>
                </a:solidFill>
              </a:rPr>
              <a:t>Subdirección Nacional de Redes de Prestadores de Servicios de Salud</a:t>
            </a:r>
          </a:p>
        </p:txBody>
      </p:sp>
      <p:sp>
        <p:nvSpPr>
          <p:cNvPr id="126" name="Rectángulo redondeado 125">
            <a:extLst>
              <a:ext uri="{FF2B5EF4-FFF2-40B4-BE49-F238E27FC236}">
                <a16:creationId xmlns:a16="http://schemas.microsoft.com/office/drawing/2014/main" id="{19081857-75CE-F544-A436-E40EC9F83441}"/>
              </a:ext>
            </a:extLst>
          </p:cNvPr>
          <p:cNvSpPr/>
          <p:nvPr/>
        </p:nvSpPr>
        <p:spPr>
          <a:xfrm>
            <a:off x="3739193" y="4529512"/>
            <a:ext cx="1598400" cy="4536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000" dirty="0">
              <a:solidFill>
                <a:schemeClr val="tx1"/>
              </a:solidFill>
            </a:endParaRPr>
          </a:p>
          <a:p>
            <a:pPr algn="ctr"/>
            <a:r>
              <a:rPr lang="es-ES_tradnl" sz="1000" dirty="0">
                <a:solidFill>
                  <a:schemeClr val="tx1"/>
                </a:solidFill>
              </a:rPr>
              <a:t>Coordinación Nacional de Epidemiología </a:t>
            </a:r>
          </a:p>
          <a:p>
            <a:pPr algn="ctr"/>
            <a:endParaRPr lang="es-ES_tradnl" sz="1000" dirty="0">
              <a:solidFill>
                <a:schemeClr val="tx1"/>
              </a:solidFill>
            </a:endParaRPr>
          </a:p>
        </p:txBody>
      </p:sp>
      <p:sp>
        <p:nvSpPr>
          <p:cNvPr id="131" name="Rectángulo redondeado 130">
            <a:extLst>
              <a:ext uri="{FF2B5EF4-FFF2-40B4-BE49-F238E27FC236}">
                <a16:creationId xmlns:a16="http://schemas.microsoft.com/office/drawing/2014/main" id="{18659B37-2FE7-B147-9B7F-2F6CE54D7BDC}"/>
              </a:ext>
            </a:extLst>
          </p:cNvPr>
          <p:cNvSpPr/>
          <p:nvPr/>
        </p:nvSpPr>
        <p:spPr>
          <a:xfrm>
            <a:off x="3747926" y="5038310"/>
            <a:ext cx="1598400" cy="56304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000" dirty="0">
                <a:solidFill>
                  <a:schemeClr val="tx1"/>
                </a:solidFill>
              </a:rPr>
              <a:t>Coordinación Nacional de Programas de Salud Administrada </a:t>
            </a:r>
          </a:p>
        </p:txBody>
      </p:sp>
      <p:sp>
        <p:nvSpPr>
          <p:cNvPr id="137" name="Rectángulo redondeado 136">
            <a:extLst>
              <a:ext uri="{FF2B5EF4-FFF2-40B4-BE49-F238E27FC236}">
                <a16:creationId xmlns:a16="http://schemas.microsoft.com/office/drawing/2014/main" id="{0BCBD831-8D7E-DA49-9F17-10A4BB6D6314}"/>
              </a:ext>
            </a:extLst>
          </p:cNvPr>
          <p:cNvSpPr/>
          <p:nvPr/>
        </p:nvSpPr>
        <p:spPr>
          <a:xfrm>
            <a:off x="3756689" y="6162165"/>
            <a:ext cx="1634172" cy="66220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000" dirty="0">
                <a:solidFill>
                  <a:schemeClr val="tx1"/>
                </a:solidFill>
              </a:rPr>
              <a:t>Coordinación Nacional de Salud Pública  y Promoción y Mantenimiento de la Salud </a:t>
            </a:r>
            <a:endParaRPr lang="es-ES_tradnl" sz="1000" dirty="0">
              <a:solidFill>
                <a:srgbClr val="C00000"/>
              </a:solidFill>
            </a:endParaRPr>
          </a:p>
        </p:txBody>
      </p:sp>
      <p:sp>
        <p:nvSpPr>
          <p:cNvPr id="149" name="Rectángulo redondeado 148">
            <a:extLst>
              <a:ext uri="{FF2B5EF4-FFF2-40B4-BE49-F238E27FC236}">
                <a16:creationId xmlns:a16="http://schemas.microsoft.com/office/drawing/2014/main" id="{C3B19D42-D850-A543-8C65-8172FB0C428B}"/>
              </a:ext>
            </a:extLst>
          </p:cNvPr>
          <p:cNvSpPr/>
          <p:nvPr/>
        </p:nvSpPr>
        <p:spPr>
          <a:xfrm>
            <a:off x="7675411" y="4515295"/>
            <a:ext cx="1583361" cy="51971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950" dirty="0">
                <a:solidFill>
                  <a:schemeClr val="tx1"/>
                </a:solidFill>
              </a:rPr>
              <a:t>Coordinación Nacional de Infraestructura, Dotación y Logística </a:t>
            </a:r>
          </a:p>
        </p:txBody>
      </p:sp>
      <p:sp>
        <p:nvSpPr>
          <p:cNvPr id="164" name="Rectángulo redondeado 163">
            <a:extLst>
              <a:ext uri="{FF2B5EF4-FFF2-40B4-BE49-F238E27FC236}">
                <a16:creationId xmlns:a16="http://schemas.microsoft.com/office/drawing/2014/main" id="{B065B53A-0AD4-C347-ABF2-3671DC914AB2}"/>
              </a:ext>
            </a:extLst>
          </p:cNvPr>
          <p:cNvSpPr/>
          <p:nvPr/>
        </p:nvSpPr>
        <p:spPr>
          <a:xfrm>
            <a:off x="8571411" y="3860046"/>
            <a:ext cx="1634170" cy="579600"/>
          </a:xfrm>
          <a:prstGeom prst="roundRect">
            <a:avLst/>
          </a:prstGeom>
          <a:solidFill>
            <a:srgbClr val="6DAE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000" b="1" dirty="0">
                <a:solidFill>
                  <a:schemeClr val="bg1"/>
                </a:solidFill>
              </a:rPr>
              <a:t>Subdirección Nacional Administrativa y Financiera </a:t>
            </a:r>
          </a:p>
        </p:txBody>
      </p:sp>
      <p:sp>
        <p:nvSpPr>
          <p:cNvPr id="173" name="Rectángulo redondeado 172">
            <a:extLst>
              <a:ext uri="{FF2B5EF4-FFF2-40B4-BE49-F238E27FC236}">
                <a16:creationId xmlns:a16="http://schemas.microsoft.com/office/drawing/2014/main" id="{CC7C1BEF-DCC7-D242-9807-9F62BCC52004}"/>
              </a:ext>
            </a:extLst>
          </p:cNvPr>
          <p:cNvSpPr/>
          <p:nvPr/>
        </p:nvSpPr>
        <p:spPr>
          <a:xfrm>
            <a:off x="7648301" y="5919967"/>
            <a:ext cx="1634170" cy="48960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950" dirty="0">
                <a:solidFill>
                  <a:schemeClr val="tx1"/>
                </a:solidFill>
              </a:rPr>
              <a:t>Coordinación Nacional de Auditoría de  Cuentas Médicas </a:t>
            </a:r>
          </a:p>
        </p:txBody>
      </p:sp>
      <p:sp>
        <p:nvSpPr>
          <p:cNvPr id="100" name="Rectángulo redondeado 99">
            <a:extLst>
              <a:ext uri="{FF2B5EF4-FFF2-40B4-BE49-F238E27FC236}">
                <a16:creationId xmlns:a16="http://schemas.microsoft.com/office/drawing/2014/main" id="{AA559190-972B-E749-AEF9-BF7E84CB8CD7}"/>
              </a:ext>
            </a:extLst>
          </p:cNvPr>
          <p:cNvSpPr/>
          <p:nvPr/>
        </p:nvSpPr>
        <p:spPr>
          <a:xfrm>
            <a:off x="4863308" y="710989"/>
            <a:ext cx="2003926" cy="31297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000" dirty="0">
                <a:solidFill>
                  <a:schemeClr val="bg1"/>
                </a:solidFill>
              </a:rPr>
              <a:t>Comité de Dirección EPS</a:t>
            </a:r>
          </a:p>
        </p:txBody>
      </p:sp>
      <p:cxnSp>
        <p:nvCxnSpPr>
          <p:cNvPr id="118" name="Conector recto 117">
            <a:extLst>
              <a:ext uri="{FF2B5EF4-FFF2-40B4-BE49-F238E27FC236}">
                <a16:creationId xmlns:a16="http://schemas.microsoft.com/office/drawing/2014/main" id="{6C524D99-5705-AD44-ABA6-2BC1CD414260}"/>
              </a:ext>
            </a:extLst>
          </p:cNvPr>
          <p:cNvCxnSpPr>
            <a:cxnSpLocks/>
          </p:cNvCxnSpPr>
          <p:nvPr/>
        </p:nvCxnSpPr>
        <p:spPr>
          <a:xfrm>
            <a:off x="5865271" y="1035995"/>
            <a:ext cx="2062" cy="75600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ángulo redondeado 131">
            <a:extLst>
              <a:ext uri="{FF2B5EF4-FFF2-40B4-BE49-F238E27FC236}">
                <a16:creationId xmlns:a16="http://schemas.microsoft.com/office/drawing/2014/main" id="{0B2C424B-2A8F-7D42-B346-AE075812E880}"/>
              </a:ext>
            </a:extLst>
          </p:cNvPr>
          <p:cNvSpPr/>
          <p:nvPr/>
        </p:nvSpPr>
        <p:spPr>
          <a:xfrm>
            <a:off x="7677031" y="5102516"/>
            <a:ext cx="1561938" cy="30118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000" dirty="0">
                <a:solidFill>
                  <a:schemeClr val="tx1"/>
                </a:solidFill>
              </a:rPr>
              <a:t>Contador General </a:t>
            </a:r>
          </a:p>
        </p:txBody>
      </p:sp>
      <p:sp>
        <p:nvSpPr>
          <p:cNvPr id="138" name="Rectángulo redondeado 137">
            <a:extLst>
              <a:ext uri="{FF2B5EF4-FFF2-40B4-BE49-F238E27FC236}">
                <a16:creationId xmlns:a16="http://schemas.microsoft.com/office/drawing/2014/main" id="{99719EF4-F344-044F-A675-E3782E2C657B}"/>
              </a:ext>
            </a:extLst>
          </p:cNvPr>
          <p:cNvSpPr/>
          <p:nvPr/>
        </p:nvSpPr>
        <p:spPr>
          <a:xfrm>
            <a:off x="7616050" y="2087700"/>
            <a:ext cx="1360797" cy="471600"/>
          </a:xfrm>
          <a:prstGeom prst="roundRect">
            <a:avLst/>
          </a:prstGeom>
          <a:solidFill>
            <a:srgbClr val="3CAD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000" b="1" dirty="0">
                <a:solidFill>
                  <a:schemeClr val="bg1"/>
                </a:solidFill>
              </a:rPr>
              <a:t>Oficina de  Comunicaciones</a:t>
            </a:r>
          </a:p>
        </p:txBody>
      </p:sp>
      <p:sp>
        <p:nvSpPr>
          <p:cNvPr id="144" name="Rectángulo redondeado 143">
            <a:extLst>
              <a:ext uri="{FF2B5EF4-FFF2-40B4-BE49-F238E27FC236}">
                <a16:creationId xmlns:a16="http://schemas.microsoft.com/office/drawing/2014/main" id="{95BEDC40-21E0-0B4A-BC70-F2A213ED7FC3}"/>
              </a:ext>
            </a:extLst>
          </p:cNvPr>
          <p:cNvSpPr/>
          <p:nvPr/>
        </p:nvSpPr>
        <p:spPr>
          <a:xfrm>
            <a:off x="2977531" y="1049217"/>
            <a:ext cx="1126800" cy="546669"/>
          </a:xfrm>
          <a:prstGeom prst="roundRect">
            <a:avLst/>
          </a:prstGeom>
          <a:solidFill>
            <a:srgbClr val="F080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000" dirty="0">
                <a:solidFill>
                  <a:schemeClr val="bg1"/>
                </a:solidFill>
              </a:rPr>
              <a:t> Comité de Contraloría Interna</a:t>
            </a:r>
          </a:p>
        </p:txBody>
      </p:sp>
      <p:sp>
        <p:nvSpPr>
          <p:cNvPr id="147" name="Rectángulo redondeado 146">
            <a:extLst>
              <a:ext uri="{FF2B5EF4-FFF2-40B4-BE49-F238E27FC236}">
                <a16:creationId xmlns:a16="http://schemas.microsoft.com/office/drawing/2014/main" id="{E93FA8D2-4EDD-9C42-9757-B2D4AC525735}"/>
              </a:ext>
            </a:extLst>
          </p:cNvPr>
          <p:cNvSpPr/>
          <p:nvPr/>
        </p:nvSpPr>
        <p:spPr>
          <a:xfrm>
            <a:off x="7550789" y="1050360"/>
            <a:ext cx="1126800" cy="547200"/>
          </a:xfrm>
          <a:prstGeom prst="roundRect">
            <a:avLst/>
          </a:prstGeom>
          <a:solidFill>
            <a:srgbClr val="F080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000" dirty="0">
                <a:solidFill>
                  <a:schemeClr val="bg1"/>
                </a:solidFill>
              </a:rPr>
              <a:t>Comité de Gobierno Organizacional</a:t>
            </a:r>
          </a:p>
        </p:txBody>
      </p:sp>
      <p:sp>
        <p:nvSpPr>
          <p:cNvPr id="151" name="Rectángulo redondeado 150">
            <a:extLst>
              <a:ext uri="{FF2B5EF4-FFF2-40B4-BE49-F238E27FC236}">
                <a16:creationId xmlns:a16="http://schemas.microsoft.com/office/drawing/2014/main" id="{1BA576B3-6EC1-6640-99A1-858720883D7A}"/>
              </a:ext>
            </a:extLst>
          </p:cNvPr>
          <p:cNvSpPr/>
          <p:nvPr/>
        </p:nvSpPr>
        <p:spPr>
          <a:xfrm>
            <a:off x="4309488" y="1345569"/>
            <a:ext cx="1126800" cy="416091"/>
          </a:xfrm>
          <a:prstGeom prst="roundRect">
            <a:avLst/>
          </a:prstGeom>
          <a:solidFill>
            <a:srgbClr val="F080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000" dirty="0">
                <a:solidFill>
                  <a:schemeClr val="bg1"/>
                </a:solidFill>
              </a:rPr>
              <a:t> Comité de Riesgos</a:t>
            </a:r>
          </a:p>
        </p:txBody>
      </p:sp>
      <p:cxnSp>
        <p:nvCxnSpPr>
          <p:cNvPr id="153" name="Conector angular 152">
            <a:extLst>
              <a:ext uri="{FF2B5EF4-FFF2-40B4-BE49-F238E27FC236}">
                <a16:creationId xmlns:a16="http://schemas.microsoft.com/office/drawing/2014/main" id="{46945D71-21DE-EE4F-B0F1-FF0209CB2ED1}"/>
              </a:ext>
            </a:extLst>
          </p:cNvPr>
          <p:cNvCxnSpPr>
            <a:cxnSpLocks/>
          </p:cNvCxnSpPr>
          <p:nvPr/>
        </p:nvCxnSpPr>
        <p:spPr>
          <a:xfrm rot="5400000">
            <a:off x="5482308" y="1181851"/>
            <a:ext cx="336805" cy="429121"/>
          </a:xfrm>
          <a:prstGeom prst="bentConnector2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ectángulo redondeado 190">
            <a:extLst>
              <a:ext uri="{FF2B5EF4-FFF2-40B4-BE49-F238E27FC236}">
                <a16:creationId xmlns:a16="http://schemas.microsoft.com/office/drawing/2014/main" id="{19041719-792A-114C-ABFF-CFC5754C3B1B}"/>
              </a:ext>
            </a:extLst>
          </p:cNvPr>
          <p:cNvSpPr/>
          <p:nvPr/>
        </p:nvSpPr>
        <p:spPr>
          <a:xfrm>
            <a:off x="4863308" y="4937"/>
            <a:ext cx="2003926" cy="480604"/>
          </a:xfrm>
          <a:prstGeom prst="roundRect">
            <a:avLst/>
          </a:prstGeom>
          <a:solidFill>
            <a:srgbClr val="2D57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400" b="1" dirty="0">
                <a:solidFill>
                  <a:schemeClr val="bg1"/>
                </a:solidFill>
              </a:rPr>
              <a:t>Subdirección General</a:t>
            </a:r>
          </a:p>
        </p:txBody>
      </p:sp>
      <p:cxnSp>
        <p:nvCxnSpPr>
          <p:cNvPr id="192" name="Conector recto 191">
            <a:extLst>
              <a:ext uri="{FF2B5EF4-FFF2-40B4-BE49-F238E27FC236}">
                <a16:creationId xmlns:a16="http://schemas.microsoft.com/office/drawing/2014/main" id="{F676D8B7-0132-B745-96FC-5BEAD515688D}"/>
              </a:ext>
            </a:extLst>
          </p:cNvPr>
          <p:cNvCxnSpPr>
            <a:cxnSpLocks/>
            <a:stCxn id="191" idx="2"/>
            <a:endCxn id="100" idx="0"/>
          </p:cNvCxnSpPr>
          <p:nvPr/>
        </p:nvCxnSpPr>
        <p:spPr>
          <a:xfrm>
            <a:off x="5865271" y="485541"/>
            <a:ext cx="0" cy="225448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ángulo redondeado 69">
            <a:extLst>
              <a:ext uri="{FF2B5EF4-FFF2-40B4-BE49-F238E27FC236}">
                <a16:creationId xmlns:a16="http://schemas.microsoft.com/office/drawing/2014/main" id="{AD5869E4-24A4-DD48-B75F-49AE40A0B32B}"/>
              </a:ext>
            </a:extLst>
          </p:cNvPr>
          <p:cNvSpPr/>
          <p:nvPr/>
        </p:nvSpPr>
        <p:spPr>
          <a:xfrm>
            <a:off x="4293647" y="2360219"/>
            <a:ext cx="1360800" cy="486000"/>
          </a:xfrm>
          <a:prstGeom prst="roundRect">
            <a:avLst/>
          </a:prstGeom>
          <a:solidFill>
            <a:srgbClr val="3CAD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000" b="1" dirty="0">
              <a:solidFill>
                <a:schemeClr val="bg1"/>
              </a:solidFill>
            </a:endParaRPr>
          </a:p>
          <a:p>
            <a:pPr algn="ctr"/>
            <a:r>
              <a:rPr lang="es-ES_tradnl" sz="1000" b="1" dirty="0">
                <a:solidFill>
                  <a:schemeClr val="bg1"/>
                </a:solidFill>
              </a:rPr>
              <a:t>Oficina de Calidad</a:t>
            </a:r>
          </a:p>
          <a:p>
            <a:pPr algn="ctr"/>
            <a:endParaRPr lang="es-ES_tradnl" sz="1000" b="1" dirty="0">
              <a:solidFill>
                <a:schemeClr val="bg1"/>
              </a:solidFill>
            </a:endParaRPr>
          </a:p>
        </p:txBody>
      </p:sp>
      <p:sp>
        <p:nvSpPr>
          <p:cNvPr id="81" name="Rectángulo redondeado 80">
            <a:extLst>
              <a:ext uri="{FF2B5EF4-FFF2-40B4-BE49-F238E27FC236}">
                <a16:creationId xmlns:a16="http://schemas.microsoft.com/office/drawing/2014/main" id="{C450AED8-38C8-A849-860D-71B3614E6F82}"/>
              </a:ext>
            </a:extLst>
          </p:cNvPr>
          <p:cNvSpPr/>
          <p:nvPr/>
        </p:nvSpPr>
        <p:spPr>
          <a:xfrm>
            <a:off x="6047765" y="3029137"/>
            <a:ext cx="1361176" cy="486000"/>
          </a:xfrm>
          <a:prstGeom prst="roundRect">
            <a:avLst/>
          </a:prstGeom>
          <a:solidFill>
            <a:srgbClr val="3CAD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000" b="1" dirty="0">
                <a:solidFill>
                  <a:schemeClr val="bg1"/>
                </a:solidFill>
              </a:rPr>
              <a:t>Oficina de Planeación </a:t>
            </a:r>
          </a:p>
        </p:txBody>
      </p:sp>
      <p:sp>
        <p:nvSpPr>
          <p:cNvPr id="96" name="Rectángulo redondeado 95">
            <a:extLst>
              <a:ext uri="{FF2B5EF4-FFF2-40B4-BE49-F238E27FC236}">
                <a16:creationId xmlns:a16="http://schemas.microsoft.com/office/drawing/2014/main" id="{D1BD8B50-7774-8745-A41A-D2E2FCFF0780}"/>
              </a:ext>
            </a:extLst>
          </p:cNvPr>
          <p:cNvSpPr/>
          <p:nvPr/>
        </p:nvSpPr>
        <p:spPr>
          <a:xfrm>
            <a:off x="14944" y="5099476"/>
            <a:ext cx="1596890" cy="4896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000" dirty="0">
                <a:solidFill>
                  <a:schemeClr val="tx1"/>
                </a:solidFill>
              </a:rPr>
              <a:t>Coordinación Nacional de Recaudo y Compensación</a:t>
            </a:r>
          </a:p>
        </p:txBody>
      </p:sp>
      <p:sp>
        <p:nvSpPr>
          <p:cNvPr id="106" name="Rectángulo redondeado 105">
            <a:extLst>
              <a:ext uri="{FF2B5EF4-FFF2-40B4-BE49-F238E27FC236}">
                <a16:creationId xmlns:a16="http://schemas.microsoft.com/office/drawing/2014/main" id="{59AF83D1-8DBF-F748-94AB-E3E568CFE644}"/>
              </a:ext>
            </a:extLst>
          </p:cNvPr>
          <p:cNvSpPr/>
          <p:nvPr/>
        </p:nvSpPr>
        <p:spPr>
          <a:xfrm>
            <a:off x="2730327" y="2707564"/>
            <a:ext cx="1360800" cy="467839"/>
          </a:xfrm>
          <a:prstGeom prst="roundRect">
            <a:avLst/>
          </a:prstGeom>
          <a:solidFill>
            <a:srgbClr val="3CAD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000" b="1" dirty="0">
                <a:solidFill>
                  <a:schemeClr val="bg1"/>
                </a:solidFill>
              </a:rPr>
              <a:t>Oficina de Auditoría Interna</a:t>
            </a:r>
          </a:p>
        </p:txBody>
      </p:sp>
      <p:sp>
        <p:nvSpPr>
          <p:cNvPr id="111" name="Rectángulo redondeado 110">
            <a:extLst>
              <a:ext uri="{FF2B5EF4-FFF2-40B4-BE49-F238E27FC236}">
                <a16:creationId xmlns:a16="http://schemas.microsoft.com/office/drawing/2014/main" id="{2CAA1CE0-70E3-DD42-9235-EB5AD5BFC457}"/>
              </a:ext>
            </a:extLst>
          </p:cNvPr>
          <p:cNvSpPr/>
          <p:nvPr/>
        </p:nvSpPr>
        <p:spPr>
          <a:xfrm>
            <a:off x="2764841" y="3875041"/>
            <a:ext cx="1778400" cy="579600"/>
          </a:xfrm>
          <a:prstGeom prst="roundRect">
            <a:avLst/>
          </a:prstGeom>
          <a:solidFill>
            <a:srgbClr val="6DAE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000" b="1" dirty="0">
                <a:solidFill>
                  <a:schemeClr val="bg1"/>
                </a:solidFill>
              </a:rPr>
              <a:t>Subdirección Nacional de Atención al Usuario </a:t>
            </a:r>
          </a:p>
        </p:txBody>
      </p:sp>
      <p:sp>
        <p:nvSpPr>
          <p:cNvPr id="128" name="Rectángulo redondeado 127">
            <a:extLst>
              <a:ext uri="{FF2B5EF4-FFF2-40B4-BE49-F238E27FC236}">
                <a16:creationId xmlns:a16="http://schemas.microsoft.com/office/drawing/2014/main" id="{C67FB1D4-6941-D74E-AB30-F44AB5E26FC0}"/>
              </a:ext>
            </a:extLst>
          </p:cNvPr>
          <p:cNvSpPr/>
          <p:nvPr/>
        </p:nvSpPr>
        <p:spPr>
          <a:xfrm>
            <a:off x="19889" y="5672565"/>
            <a:ext cx="1598400" cy="4896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000" dirty="0">
                <a:solidFill>
                  <a:schemeClr val="tx1"/>
                </a:solidFill>
              </a:rPr>
              <a:t>Coordinación Nacional de Prestaciones Económicas</a:t>
            </a:r>
          </a:p>
        </p:txBody>
      </p:sp>
      <p:sp>
        <p:nvSpPr>
          <p:cNvPr id="142" name="Rectángulo redondeado 141">
            <a:extLst>
              <a:ext uri="{FF2B5EF4-FFF2-40B4-BE49-F238E27FC236}">
                <a16:creationId xmlns:a16="http://schemas.microsoft.com/office/drawing/2014/main" id="{4E7F8D7C-B85F-9044-9CA7-E1BD83BBE1F7}"/>
              </a:ext>
            </a:extLst>
          </p:cNvPr>
          <p:cNvSpPr/>
          <p:nvPr/>
        </p:nvSpPr>
        <p:spPr>
          <a:xfrm>
            <a:off x="7636726" y="6462493"/>
            <a:ext cx="1634172" cy="38902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000" dirty="0">
                <a:solidFill>
                  <a:schemeClr val="tx1"/>
                </a:solidFill>
              </a:rPr>
              <a:t>Coordinación Nacional de Cartera </a:t>
            </a:r>
            <a:endParaRPr lang="es-ES_tradnl" sz="1000" dirty="0">
              <a:solidFill>
                <a:srgbClr val="C00000"/>
              </a:solidFill>
            </a:endParaRPr>
          </a:p>
        </p:txBody>
      </p:sp>
      <p:sp>
        <p:nvSpPr>
          <p:cNvPr id="85" name="Rectángulo redondeado 84">
            <a:extLst>
              <a:ext uri="{FF2B5EF4-FFF2-40B4-BE49-F238E27FC236}">
                <a16:creationId xmlns:a16="http://schemas.microsoft.com/office/drawing/2014/main" id="{98655DEE-7F16-954D-ABB6-BD65CD1093FF}"/>
              </a:ext>
            </a:extLst>
          </p:cNvPr>
          <p:cNvSpPr/>
          <p:nvPr/>
        </p:nvSpPr>
        <p:spPr>
          <a:xfrm>
            <a:off x="3753930" y="5653367"/>
            <a:ext cx="1598400" cy="4536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000" dirty="0">
                <a:solidFill>
                  <a:schemeClr val="tx1"/>
                </a:solidFill>
              </a:rPr>
              <a:t>Coordinación Nacional  de Alto Costo </a:t>
            </a:r>
          </a:p>
        </p:txBody>
      </p:sp>
      <p:sp>
        <p:nvSpPr>
          <p:cNvPr id="95" name="Rectángulo redondeado 94">
            <a:extLst>
              <a:ext uri="{FF2B5EF4-FFF2-40B4-BE49-F238E27FC236}">
                <a16:creationId xmlns:a16="http://schemas.microsoft.com/office/drawing/2014/main" id="{F9130F10-A0D4-D248-8A09-521BCB0BAE02}"/>
              </a:ext>
            </a:extLst>
          </p:cNvPr>
          <p:cNvSpPr/>
          <p:nvPr/>
        </p:nvSpPr>
        <p:spPr>
          <a:xfrm>
            <a:off x="3529917" y="1861937"/>
            <a:ext cx="1176186" cy="334247"/>
          </a:xfrm>
          <a:prstGeom prst="roundRect">
            <a:avLst/>
          </a:prstGeom>
          <a:solidFill>
            <a:srgbClr val="F080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000" dirty="0">
                <a:solidFill>
                  <a:schemeClr val="bg1"/>
                </a:solidFill>
              </a:rPr>
              <a:t>Comité de Contratación</a:t>
            </a:r>
          </a:p>
        </p:txBody>
      </p:sp>
      <p:sp>
        <p:nvSpPr>
          <p:cNvPr id="90" name="Rectángulo redondeado 89">
            <a:extLst>
              <a:ext uri="{FF2B5EF4-FFF2-40B4-BE49-F238E27FC236}">
                <a16:creationId xmlns:a16="http://schemas.microsoft.com/office/drawing/2014/main" id="{F174EBF1-8743-1A43-AC95-F1AE7758E190}"/>
              </a:ext>
            </a:extLst>
          </p:cNvPr>
          <p:cNvSpPr/>
          <p:nvPr/>
        </p:nvSpPr>
        <p:spPr>
          <a:xfrm>
            <a:off x="1928590" y="4626115"/>
            <a:ext cx="1586067" cy="75327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000" dirty="0">
                <a:solidFill>
                  <a:schemeClr val="tx1"/>
                </a:solidFill>
              </a:rPr>
              <a:t>Coordinación Nacional de Información a Usuarios Y Participación Social</a:t>
            </a:r>
          </a:p>
        </p:txBody>
      </p:sp>
      <p:cxnSp>
        <p:nvCxnSpPr>
          <p:cNvPr id="99" name="Conector angular 98">
            <a:extLst>
              <a:ext uri="{FF2B5EF4-FFF2-40B4-BE49-F238E27FC236}">
                <a16:creationId xmlns:a16="http://schemas.microsoft.com/office/drawing/2014/main" id="{2F15B5F2-2459-DF49-921C-E7FEA9CA759C}"/>
              </a:ext>
            </a:extLst>
          </p:cNvPr>
          <p:cNvCxnSpPr>
            <a:cxnSpLocks/>
            <a:stCxn id="111" idx="2"/>
            <a:endCxn id="90" idx="3"/>
          </p:cNvCxnSpPr>
          <p:nvPr/>
        </p:nvCxnSpPr>
        <p:spPr>
          <a:xfrm rot="5400000">
            <a:off x="3310295" y="4659003"/>
            <a:ext cx="548109" cy="139384"/>
          </a:xfrm>
          <a:prstGeom prst="bentConnector2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ángulo redondeado 101">
            <a:extLst>
              <a:ext uri="{FF2B5EF4-FFF2-40B4-BE49-F238E27FC236}">
                <a16:creationId xmlns:a16="http://schemas.microsoft.com/office/drawing/2014/main" id="{912B7182-9AC4-5F4F-8D72-31E4DEFC1B07}"/>
              </a:ext>
            </a:extLst>
          </p:cNvPr>
          <p:cNvSpPr/>
          <p:nvPr/>
        </p:nvSpPr>
        <p:spPr>
          <a:xfrm>
            <a:off x="7666339" y="5478370"/>
            <a:ext cx="1596890" cy="37000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000" dirty="0">
                <a:solidFill>
                  <a:schemeClr val="tx1"/>
                </a:solidFill>
              </a:rPr>
              <a:t>Coordinación Nacional de Pagaduría</a:t>
            </a:r>
          </a:p>
        </p:txBody>
      </p:sp>
      <p:sp>
        <p:nvSpPr>
          <p:cNvPr id="105" name="Rectángulo redondeado 104">
            <a:extLst>
              <a:ext uri="{FF2B5EF4-FFF2-40B4-BE49-F238E27FC236}">
                <a16:creationId xmlns:a16="http://schemas.microsoft.com/office/drawing/2014/main" id="{693665A4-5991-8947-8B09-CE28D68BB559}"/>
              </a:ext>
            </a:extLst>
          </p:cNvPr>
          <p:cNvSpPr/>
          <p:nvPr/>
        </p:nvSpPr>
        <p:spPr>
          <a:xfrm>
            <a:off x="30733" y="6265113"/>
            <a:ext cx="1598400" cy="4896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000" dirty="0">
                <a:solidFill>
                  <a:schemeClr val="tx1"/>
                </a:solidFill>
              </a:rPr>
              <a:t>Coordinación Nacional  Comercial </a:t>
            </a:r>
          </a:p>
        </p:txBody>
      </p:sp>
      <p:sp>
        <p:nvSpPr>
          <p:cNvPr id="112" name="Rectángulo redondeado 111">
            <a:extLst>
              <a:ext uri="{FF2B5EF4-FFF2-40B4-BE49-F238E27FC236}">
                <a16:creationId xmlns:a16="http://schemas.microsoft.com/office/drawing/2014/main" id="{EDC55746-BFC1-A14C-A8E0-3B043757A7FE}"/>
              </a:ext>
            </a:extLst>
          </p:cNvPr>
          <p:cNvSpPr/>
          <p:nvPr/>
        </p:nvSpPr>
        <p:spPr>
          <a:xfrm>
            <a:off x="5755680" y="4580060"/>
            <a:ext cx="1571268" cy="45495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000" dirty="0">
                <a:solidFill>
                  <a:schemeClr val="tx1"/>
                </a:solidFill>
              </a:rPr>
              <a:t>Coordinación Nacional de Red de Servicios de Salud</a:t>
            </a:r>
            <a:endParaRPr lang="es-ES_tradnl" sz="1000" dirty="0">
              <a:solidFill>
                <a:srgbClr val="C00000"/>
              </a:solidFill>
            </a:endParaRPr>
          </a:p>
        </p:txBody>
      </p:sp>
      <p:sp>
        <p:nvSpPr>
          <p:cNvPr id="104" name="Rectángulo redondeado 103">
            <a:extLst>
              <a:ext uri="{FF2B5EF4-FFF2-40B4-BE49-F238E27FC236}">
                <a16:creationId xmlns:a16="http://schemas.microsoft.com/office/drawing/2014/main" id="{C21BB82F-ECD3-CC44-B723-581E3E09862B}"/>
              </a:ext>
            </a:extLst>
          </p:cNvPr>
          <p:cNvSpPr/>
          <p:nvPr/>
        </p:nvSpPr>
        <p:spPr>
          <a:xfrm>
            <a:off x="4735578" y="3871621"/>
            <a:ext cx="1778400" cy="579600"/>
          </a:xfrm>
          <a:prstGeom prst="roundRect">
            <a:avLst/>
          </a:prstGeom>
          <a:solidFill>
            <a:srgbClr val="6DAE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000" b="1" dirty="0">
                <a:solidFill>
                  <a:schemeClr val="bg1"/>
                </a:solidFill>
              </a:rPr>
              <a:t>Subdirección Nacional de Gestión del Riesgo en Salud</a:t>
            </a:r>
          </a:p>
        </p:txBody>
      </p:sp>
      <p:sp>
        <p:nvSpPr>
          <p:cNvPr id="114" name="Rectángulo redondeado 113">
            <a:extLst>
              <a:ext uri="{FF2B5EF4-FFF2-40B4-BE49-F238E27FC236}">
                <a16:creationId xmlns:a16="http://schemas.microsoft.com/office/drawing/2014/main" id="{CA6E1210-7586-0042-920A-8A0F44182CB9}"/>
              </a:ext>
            </a:extLst>
          </p:cNvPr>
          <p:cNvSpPr/>
          <p:nvPr/>
        </p:nvSpPr>
        <p:spPr>
          <a:xfrm>
            <a:off x="7616049" y="3323810"/>
            <a:ext cx="1360797" cy="473108"/>
          </a:xfrm>
          <a:prstGeom prst="roundRect">
            <a:avLst/>
          </a:prstGeom>
          <a:solidFill>
            <a:srgbClr val="3CAD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000" b="1" dirty="0">
                <a:solidFill>
                  <a:schemeClr val="bg1"/>
                </a:solidFill>
              </a:rPr>
              <a:t>Oficina de  Sistemas de Información </a:t>
            </a:r>
          </a:p>
        </p:txBody>
      </p:sp>
      <p:sp>
        <p:nvSpPr>
          <p:cNvPr id="124" name="Rectángulo redondeado 123">
            <a:extLst>
              <a:ext uri="{FF2B5EF4-FFF2-40B4-BE49-F238E27FC236}">
                <a16:creationId xmlns:a16="http://schemas.microsoft.com/office/drawing/2014/main" id="{9BFB19BC-F2E7-2B48-A6A8-BFEF32CC52E6}"/>
              </a:ext>
            </a:extLst>
          </p:cNvPr>
          <p:cNvSpPr/>
          <p:nvPr/>
        </p:nvSpPr>
        <p:spPr>
          <a:xfrm>
            <a:off x="4309489" y="3051617"/>
            <a:ext cx="1360800" cy="486000"/>
          </a:xfrm>
          <a:prstGeom prst="roundRect">
            <a:avLst/>
          </a:prstGeom>
          <a:solidFill>
            <a:srgbClr val="3CAD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000" b="1" dirty="0">
                <a:solidFill>
                  <a:schemeClr val="bg1"/>
                </a:solidFill>
              </a:rPr>
              <a:t>Oficina de Contratación </a:t>
            </a:r>
          </a:p>
        </p:txBody>
      </p:sp>
      <p:sp>
        <p:nvSpPr>
          <p:cNvPr id="133" name="Rectángulo redondeado 132">
            <a:extLst>
              <a:ext uri="{FF2B5EF4-FFF2-40B4-BE49-F238E27FC236}">
                <a16:creationId xmlns:a16="http://schemas.microsoft.com/office/drawing/2014/main" id="{6ED734B8-CB90-9240-9AA6-1F2315996C37}"/>
              </a:ext>
            </a:extLst>
          </p:cNvPr>
          <p:cNvSpPr/>
          <p:nvPr/>
        </p:nvSpPr>
        <p:spPr>
          <a:xfrm>
            <a:off x="5767488" y="5086218"/>
            <a:ext cx="1558961" cy="58563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000" dirty="0">
                <a:solidFill>
                  <a:schemeClr val="tx1"/>
                </a:solidFill>
              </a:rPr>
              <a:t>Coordinación Nacional de Auditoria de Calidad  en Salud </a:t>
            </a:r>
          </a:p>
        </p:txBody>
      </p:sp>
      <p:sp>
        <p:nvSpPr>
          <p:cNvPr id="136" name="Rectángulo redondeado 135">
            <a:extLst>
              <a:ext uri="{FF2B5EF4-FFF2-40B4-BE49-F238E27FC236}">
                <a16:creationId xmlns:a16="http://schemas.microsoft.com/office/drawing/2014/main" id="{0EB7642A-E823-704B-B213-21A5B41790B6}"/>
              </a:ext>
            </a:extLst>
          </p:cNvPr>
          <p:cNvSpPr/>
          <p:nvPr/>
        </p:nvSpPr>
        <p:spPr>
          <a:xfrm>
            <a:off x="2004053" y="5448915"/>
            <a:ext cx="1442987" cy="651493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000" dirty="0">
                <a:solidFill>
                  <a:schemeClr val="tx1"/>
                </a:solidFill>
              </a:rPr>
              <a:t>Coordinación Nacional de Atención y Satisfacción a Usuario</a:t>
            </a:r>
            <a:endParaRPr lang="es-ES_tradnl" sz="1000" dirty="0">
              <a:solidFill>
                <a:srgbClr val="A50021"/>
              </a:solidFill>
            </a:endParaRPr>
          </a:p>
        </p:txBody>
      </p:sp>
      <p:sp>
        <p:nvSpPr>
          <p:cNvPr id="117" name="Rectángulo redondeado 116">
            <a:extLst>
              <a:ext uri="{FF2B5EF4-FFF2-40B4-BE49-F238E27FC236}">
                <a16:creationId xmlns:a16="http://schemas.microsoft.com/office/drawing/2014/main" id="{0D081AA5-BF62-DA4D-93FB-99F8EE369D2C}"/>
              </a:ext>
            </a:extLst>
          </p:cNvPr>
          <p:cNvSpPr/>
          <p:nvPr/>
        </p:nvSpPr>
        <p:spPr>
          <a:xfrm>
            <a:off x="7616049" y="2707633"/>
            <a:ext cx="1360799" cy="471600"/>
          </a:xfrm>
          <a:prstGeom prst="roundRect">
            <a:avLst/>
          </a:prstGeom>
          <a:solidFill>
            <a:srgbClr val="3CAD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000" b="1" dirty="0">
              <a:solidFill>
                <a:schemeClr val="bg1"/>
              </a:solidFill>
            </a:endParaRPr>
          </a:p>
          <a:p>
            <a:pPr algn="ctr"/>
            <a:r>
              <a:rPr lang="es-ES_tradnl" sz="1000" b="1" dirty="0">
                <a:solidFill>
                  <a:schemeClr val="bg1"/>
                </a:solidFill>
              </a:rPr>
              <a:t>Oficina de Talento Humano</a:t>
            </a:r>
          </a:p>
          <a:p>
            <a:pPr algn="ctr"/>
            <a:endParaRPr lang="es-ES_tradnl" sz="1000" b="1" dirty="0">
              <a:solidFill>
                <a:schemeClr val="bg1"/>
              </a:solidFill>
            </a:endParaRPr>
          </a:p>
        </p:txBody>
      </p:sp>
      <p:sp>
        <p:nvSpPr>
          <p:cNvPr id="123" name="Rectángulo redondeado 122">
            <a:extLst>
              <a:ext uri="{FF2B5EF4-FFF2-40B4-BE49-F238E27FC236}">
                <a16:creationId xmlns:a16="http://schemas.microsoft.com/office/drawing/2014/main" id="{8D333D35-0155-A947-918E-BD9AFC837BED}"/>
              </a:ext>
            </a:extLst>
          </p:cNvPr>
          <p:cNvSpPr/>
          <p:nvPr/>
        </p:nvSpPr>
        <p:spPr>
          <a:xfrm>
            <a:off x="9642569" y="6467057"/>
            <a:ext cx="1634172" cy="38157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000" dirty="0">
                <a:solidFill>
                  <a:schemeClr val="tx1"/>
                </a:solidFill>
              </a:rPr>
              <a:t>Coordinación Nacional de Presupuestos Máximos</a:t>
            </a:r>
            <a:endParaRPr lang="es-ES_tradnl" sz="1000" dirty="0">
              <a:solidFill>
                <a:srgbClr val="C00000"/>
              </a:solidFill>
            </a:endParaRPr>
          </a:p>
        </p:txBody>
      </p:sp>
      <p:sp>
        <p:nvSpPr>
          <p:cNvPr id="101" name="Rectángulo redondeado 116">
            <a:extLst>
              <a:ext uri="{FF2B5EF4-FFF2-40B4-BE49-F238E27FC236}">
                <a16:creationId xmlns:a16="http://schemas.microsoft.com/office/drawing/2014/main" id="{F13FC62A-9A54-48AF-87B6-3207CB46DCC9}"/>
              </a:ext>
            </a:extLst>
          </p:cNvPr>
          <p:cNvSpPr/>
          <p:nvPr/>
        </p:nvSpPr>
        <p:spPr>
          <a:xfrm>
            <a:off x="6051465" y="2363449"/>
            <a:ext cx="1360800" cy="486000"/>
          </a:xfrm>
          <a:prstGeom prst="roundRect">
            <a:avLst/>
          </a:prstGeom>
          <a:solidFill>
            <a:srgbClr val="3CAD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000" b="1" dirty="0">
                <a:solidFill>
                  <a:schemeClr val="bg1"/>
                </a:solidFill>
              </a:rPr>
              <a:t>Oficina de Programas de Salud Mental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4EA14C41-97FF-4553-9EEA-ABE99FE61AC1}"/>
              </a:ext>
            </a:extLst>
          </p:cNvPr>
          <p:cNvCxnSpPr>
            <a:cxnSpLocks/>
          </p:cNvCxnSpPr>
          <p:nvPr/>
        </p:nvCxnSpPr>
        <p:spPr>
          <a:xfrm>
            <a:off x="5583824" y="4451221"/>
            <a:ext cx="12332" cy="19848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ángulo redondeado 132">
            <a:extLst>
              <a:ext uri="{FF2B5EF4-FFF2-40B4-BE49-F238E27FC236}">
                <a16:creationId xmlns:a16="http://schemas.microsoft.com/office/drawing/2014/main" id="{8C52A808-7300-4930-A32F-6CE5318CD021}"/>
              </a:ext>
            </a:extLst>
          </p:cNvPr>
          <p:cNvSpPr/>
          <p:nvPr/>
        </p:nvSpPr>
        <p:spPr>
          <a:xfrm>
            <a:off x="5778706" y="5743958"/>
            <a:ext cx="1542389" cy="45703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000" dirty="0">
                <a:solidFill>
                  <a:schemeClr val="tx1"/>
                </a:solidFill>
              </a:rPr>
              <a:t>Coordinación Nacional de Autorizaciones</a:t>
            </a:r>
            <a:endParaRPr lang="es-ES_tradnl" sz="1000" dirty="0">
              <a:solidFill>
                <a:srgbClr val="C00000"/>
              </a:solidFill>
            </a:endParaRPr>
          </a:p>
        </p:txBody>
      </p:sp>
      <p:sp>
        <p:nvSpPr>
          <p:cNvPr id="98" name="Rectángulo redondeado 132">
            <a:extLst>
              <a:ext uri="{FF2B5EF4-FFF2-40B4-BE49-F238E27FC236}">
                <a16:creationId xmlns:a16="http://schemas.microsoft.com/office/drawing/2014/main" id="{5B56F95F-FC75-D44D-B77F-08070890C272}"/>
              </a:ext>
            </a:extLst>
          </p:cNvPr>
          <p:cNvSpPr/>
          <p:nvPr/>
        </p:nvSpPr>
        <p:spPr>
          <a:xfrm>
            <a:off x="5777508" y="6302083"/>
            <a:ext cx="1542389" cy="45703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000" dirty="0">
                <a:solidFill>
                  <a:schemeClr val="tx1"/>
                </a:solidFill>
              </a:rPr>
              <a:t>Coordinación Nacional de Medicamentos y Dispositivos</a:t>
            </a:r>
            <a:endParaRPr lang="es-ES_tradnl" sz="1000" dirty="0">
              <a:solidFill>
                <a:srgbClr val="C00000"/>
              </a:solidFill>
            </a:endParaRPr>
          </a:p>
        </p:txBody>
      </p:sp>
      <p:cxnSp>
        <p:nvCxnSpPr>
          <p:cNvPr id="119" name="Conector recto 118">
            <a:extLst>
              <a:ext uri="{FF2B5EF4-FFF2-40B4-BE49-F238E27FC236}">
                <a16:creationId xmlns:a16="http://schemas.microsoft.com/office/drawing/2014/main" id="{77279B97-BD98-4233-4645-6FC0EA53F27C}"/>
              </a:ext>
            </a:extLst>
          </p:cNvPr>
          <p:cNvCxnSpPr>
            <a:cxnSpLocks/>
          </p:cNvCxnSpPr>
          <p:nvPr/>
        </p:nvCxnSpPr>
        <p:spPr>
          <a:xfrm>
            <a:off x="7311143" y="5960594"/>
            <a:ext cx="21009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cto 133">
            <a:extLst>
              <a:ext uri="{FF2B5EF4-FFF2-40B4-BE49-F238E27FC236}">
                <a16:creationId xmlns:a16="http://schemas.microsoft.com/office/drawing/2014/main" id="{0A5B7F11-3763-28C5-C2CC-34B0E0348982}"/>
              </a:ext>
            </a:extLst>
          </p:cNvPr>
          <p:cNvCxnSpPr>
            <a:cxnSpLocks/>
          </p:cNvCxnSpPr>
          <p:nvPr/>
        </p:nvCxnSpPr>
        <p:spPr>
          <a:xfrm>
            <a:off x="7324681" y="6523049"/>
            <a:ext cx="21009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recto 155">
            <a:extLst>
              <a:ext uri="{FF2B5EF4-FFF2-40B4-BE49-F238E27FC236}">
                <a16:creationId xmlns:a16="http://schemas.microsoft.com/office/drawing/2014/main" id="{44AE7313-D062-7EC3-B6A7-E67E73CCB9E9}"/>
              </a:ext>
            </a:extLst>
          </p:cNvPr>
          <p:cNvCxnSpPr>
            <a:cxnSpLocks/>
          </p:cNvCxnSpPr>
          <p:nvPr/>
        </p:nvCxnSpPr>
        <p:spPr>
          <a:xfrm>
            <a:off x="7301530" y="5380596"/>
            <a:ext cx="21009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ector recto 156">
            <a:extLst>
              <a:ext uri="{FF2B5EF4-FFF2-40B4-BE49-F238E27FC236}">
                <a16:creationId xmlns:a16="http://schemas.microsoft.com/office/drawing/2014/main" id="{E1596A2E-DF1B-2CAA-E1D8-AC75296EFB37}"/>
              </a:ext>
            </a:extLst>
          </p:cNvPr>
          <p:cNvCxnSpPr>
            <a:cxnSpLocks/>
          </p:cNvCxnSpPr>
          <p:nvPr/>
        </p:nvCxnSpPr>
        <p:spPr>
          <a:xfrm>
            <a:off x="7297518" y="4809096"/>
            <a:ext cx="21009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ector recto 159">
            <a:extLst>
              <a:ext uri="{FF2B5EF4-FFF2-40B4-BE49-F238E27FC236}">
                <a16:creationId xmlns:a16="http://schemas.microsoft.com/office/drawing/2014/main" id="{8E26F9CE-7BAA-095A-7A67-DCC4A6B1310F}"/>
              </a:ext>
            </a:extLst>
          </p:cNvPr>
          <p:cNvCxnSpPr>
            <a:cxnSpLocks/>
          </p:cNvCxnSpPr>
          <p:nvPr/>
        </p:nvCxnSpPr>
        <p:spPr>
          <a:xfrm>
            <a:off x="9455150" y="4424512"/>
            <a:ext cx="0" cy="22324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ector recto 160">
            <a:extLst>
              <a:ext uri="{FF2B5EF4-FFF2-40B4-BE49-F238E27FC236}">
                <a16:creationId xmlns:a16="http://schemas.microsoft.com/office/drawing/2014/main" id="{8463BC64-BE4D-19F6-99AB-632CC006E556}"/>
              </a:ext>
            </a:extLst>
          </p:cNvPr>
          <p:cNvCxnSpPr>
            <a:cxnSpLocks/>
          </p:cNvCxnSpPr>
          <p:nvPr/>
        </p:nvCxnSpPr>
        <p:spPr>
          <a:xfrm>
            <a:off x="9255567" y="5661579"/>
            <a:ext cx="21009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ector recto 162">
            <a:extLst>
              <a:ext uri="{FF2B5EF4-FFF2-40B4-BE49-F238E27FC236}">
                <a16:creationId xmlns:a16="http://schemas.microsoft.com/office/drawing/2014/main" id="{818B8759-ACC1-07CA-3168-68655E341BEF}"/>
              </a:ext>
            </a:extLst>
          </p:cNvPr>
          <p:cNvCxnSpPr>
            <a:cxnSpLocks/>
          </p:cNvCxnSpPr>
          <p:nvPr/>
        </p:nvCxnSpPr>
        <p:spPr>
          <a:xfrm>
            <a:off x="9257530" y="6177736"/>
            <a:ext cx="21009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ector recto 165">
            <a:extLst>
              <a:ext uri="{FF2B5EF4-FFF2-40B4-BE49-F238E27FC236}">
                <a16:creationId xmlns:a16="http://schemas.microsoft.com/office/drawing/2014/main" id="{FE8E29B4-16B6-A59D-5331-805108E154C0}"/>
              </a:ext>
            </a:extLst>
          </p:cNvPr>
          <p:cNvCxnSpPr>
            <a:cxnSpLocks/>
          </p:cNvCxnSpPr>
          <p:nvPr/>
        </p:nvCxnSpPr>
        <p:spPr>
          <a:xfrm>
            <a:off x="9222804" y="5255201"/>
            <a:ext cx="24810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ector recto 166">
            <a:extLst>
              <a:ext uri="{FF2B5EF4-FFF2-40B4-BE49-F238E27FC236}">
                <a16:creationId xmlns:a16="http://schemas.microsoft.com/office/drawing/2014/main" id="{C163DFE1-F78C-2E7E-4D4D-7919464C1FF5}"/>
              </a:ext>
            </a:extLst>
          </p:cNvPr>
          <p:cNvCxnSpPr>
            <a:cxnSpLocks/>
          </p:cNvCxnSpPr>
          <p:nvPr/>
        </p:nvCxnSpPr>
        <p:spPr>
          <a:xfrm>
            <a:off x="9243992" y="4776301"/>
            <a:ext cx="21009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ector recto 169">
            <a:extLst>
              <a:ext uri="{FF2B5EF4-FFF2-40B4-BE49-F238E27FC236}">
                <a16:creationId xmlns:a16="http://schemas.microsoft.com/office/drawing/2014/main" id="{064DF39C-8BBC-DA47-73EB-453EFB88D046}"/>
              </a:ext>
            </a:extLst>
          </p:cNvPr>
          <p:cNvCxnSpPr>
            <a:cxnSpLocks/>
            <a:stCxn id="142" idx="3"/>
            <a:endCxn id="123" idx="1"/>
          </p:cNvCxnSpPr>
          <p:nvPr/>
        </p:nvCxnSpPr>
        <p:spPr>
          <a:xfrm>
            <a:off x="9270898" y="6657003"/>
            <a:ext cx="371671" cy="8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ector recto 171">
            <a:extLst>
              <a:ext uri="{FF2B5EF4-FFF2-40B4-BE49-F238E27FC236}">
                <a16:creationId xmlns:a16="http://schemas.microsoft.com/office/drawing/2014/main" id="{C94C0275-51D9-7663-1873-703D76033AF3}"/>
              </a:ext>
            </a:extLst>
          </p:cNvPr>
          <p:cNvCxnSpPr>
            <a:cxnSpLocks/>
          </p:cNvCxnSpPr>
          <p:nvPr/>
        </p:nvCxnSpPr>
        <p:spPr>
          <a:xfrm>
            <a:off x="1616270" y="5927794"/>
            <a:ext cx="21009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ector recto 173">
            <a:extLst>
              <a:ext uri="{FF2B5EF4-FFF2-40B4-BE49-F238E27FC236}">
                <a16:creationId xmlns:a16="http://schemas.microsoft.com/office/drawing/2014/main" id="{177E5C25-106A-5110-EC7B-798C7E31DA95}"/>
              </a:ext>
            </a:extLst>
          </p:cNvPr>
          <p:cNvCxnSpPr>
            <a:cxnSpLocks/>
          </p:cNvCxnSpPr>
          <p:nvPr/>
        </p:nvCxnSpPr>
        <p:spPr>
          <a:xfrm>
            <a:off x="1606657" y="5347796"/>
            <a:ext cx="21009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ector recto 174">
            <a:extLst>
              <a:ext uri="{FF2B5EF4-FFF2-40B4-BE49-F238E27FC236}">
                <a16:creationId xmlns:a16="http://schemas.microsoft.com/office/drawing/2014/main" id="{5C4DC2D8-E59F-1AC6-DEEB-1A16B6562377}"/>
              </a:ext>
            </a:extLst>
          </p:cNvPr>
          <p:cNvCxnSpPr>
            <a:cxnSpLocks/>
          </p:cNvCxnSpPr>
          <p:nvPr/>
        </p:nvCxnSpPr>
        <p:spPr>
          <a:xfrm>
            <a:off x="1612170" y="4776296"/>
            <a:ext cx="21009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ector angular 175">
            <a:extLst>
              <a:ext uri="{FF2B5EF4-FFF2-40B4-BE49-F238E27FC236}">
                <a16:creationId xmlns:a16="http://schemas.microsoft.com/office/drawing/2014/main" id="{B2606990-8F5C-4A4A-6FBB-5203F1F404A4}"/>
              </a:ext>
            </a:extLst>
          </p:cNvPr>
          <p:cNvCxnSpPr>
            <a:cxnSpLocks/>
            <a:endCxn id="181" idx="3"/>
          </p:cNvCxnSpPr>
          <p:nvPr/>
        </p:nvCxnSpPr>
        <p:spPr>
          <a:xfrm rot="5400000">
            <a:off x="10507812" y="5160252"/>
            <a:ext cx="1658221" cy="197718"/>
          </a:xfrm>
          <a:prstGeom prst="bentConnector2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tángulo redondeado 176">
            <a:extLst>
              <a:ext uri="{FF2B5EF4-FFF2-40B4-BE49-F238E27FC236}">
                <a16:creationId xmlns:a16="http://schemas.microsoft.com/office/drawing/2014/main" id="{2604864C-6C1D-22D3-A87D-1E8166CD6B0D}"/>
              </a:ext>
            </a:extLst>
          </p:cNvPr>
          <p:cNvSpPr/>
          <p:nvPr/>
        </p:nvSpPr>
        <p:spPr>
          <a:xfrm>
            <a:off x="10623660" y="3853819"/>
            <a:ext cx="1544596" cy="579600"/>
          </a:xfrm>
          <a:prstGeom prst="roundRect">
            <a:avLst/>
          </a:prstGeom>
          <a:solidFill>
            <a:srgbClr val="6DAE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000" b="1" dirty="0">
                <a:solidFill>
                  <a:schemeClr val="bg1"/>
                </a:solidFill>
              </a:rPr>
              <a:t>Subdirección Nacional de Riesgos </a:t>
            </a:r>
          </a:p>
        </p:txBody>
      </p:sp>
      <p:sp>
        <p:nvSpPr>
          <p:cNvPr id="178" name="Rectángulo redondeado 177">
            <a:extLst>
              <a:ext uri="{FF2B5EF4-FFF2-40B4-BE49-F238E27FC236}">
                <a16:creationId xmlns:a16="http://schemas.microsoft.com/office/drawing/2014/main" id="{EA84637D-8566-FDA6-7CB2-DC4D9E9F5095}"/>
              </a:ext>
            </a:extLst>
          </p:cNvPr>
          <p:cNvSpPr/>
          <p:nvPr/>
        </p:nvSpPr>
        <p:spPr>
          <a:xfrm>
            <a:off x="9586761" y="4491375"/>
            <a:ext cx="1722063" cy="43489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000" dirty="0">
                <a:solidFill>
                  <a:schemeClr val="tx1"/>
                </a:solidFill>
              </a:rPr>
              <a:t>Coordinación Nacional de Riesgo Actuarial de Salud</a:t>
            </a:r>
          </a:p>
        </p:txBody>
      </p:sp>
      <p:sp>
        <p:nvSpPr>
          <p:cNvPr id="179" name="Rectángulo redondeado 178">
            <a:extLst>
              <a:ext uri="{FF2B5EF4-FFF2-40B4-BE49-F238E27FC236}">
                <a16:creationId xmlns:a16="http://schemas.microsoft.com/office/drawing/2014/main" id="{3BA65844-8BFB-B10E-1D8D-E999F56314FD}"/>
              </a:ext>
            </a:extLst>
          </p:cNvPr>
          <p:cNvSpPr/>
          <p:nvPr/>
        </p:nvSpPr>
        <p:spPr>
          <a:xfrm>
            <a:off x="9623874" y="5008806"/>
            <a:ext cx="1596890" cy="360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000" dirty="0">
                <a:solidFill>
                  <a:schemeClr val="tx1"/>
                </a:solidFill>
              </a:rPr>
              <a:t>Coordinación Nacional de Riesgo Financiero</a:t>
            </a:r>
          </a:p>
        </p:txBody>
      </p:sp>
      <p:sp>
        <p:nvSpPr>
          <p:cNvPr id="180" name="Rectángulo redondeado 179">
            <a:extLst>
              <a:ext uri="{FF2B5EF4-FFF2-40B4-BE49-F238E27FC236}">
                <a16:creationId xmlns:a16="http://schemas.microsoft.com/office/drawing/2014/main" id="{559B3670-4D34-3354-C98C-35C3BC723557}"/>
              </a:ext>
            </a:extLst>
          </p:cNvPr>
          <p:cNvSpPr/>
          <p:nvPr/>
        </p:nvSpPr>
        <p:spPr>
          <a:xfrm>
            <a:off x="9628819" y="5454574"/>
            <a:ext cx="1598400" cy="360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000" dirty="0">
                <a:solidFill>
                  <a:schemeClr val="tx1"/>
                </a:solidFill>
              </a:rPr>
              <a:t>Coordinación Nacional de Riesgos Operativos</a:t>
            </a:r>
          </a:p>
        </p:txBody>
      </p:sp>
      <p:sp>
        <p:nvSpPr>
          <p:cNvPr id="181" name="Rectángulo redondeado 180">
            <a:extLst>
              <a:ext uri="{FF2B5EF4-FFF2-40B4-BE49-F238E27FC236}">
                <a16:creationId xmlns:a16="http://schemas.microsoft.com/office/drawing/2014/main" id="{06134759-DE23-3CEC-71CA-5FF6CFF91BCA}"/>
              </a:ext>
            </a:extLst>
          </p:cNvPr>
          <p:cNvSpPr/>
          <p:nvPr/>
        </p:nvSpPr>
        <p:spPr>
          <a:xfrm>
            <a:off x="9639663" y="5908222"/>
            <a:ext cx="1598400" cy="360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000" dirty="0">
                <a:solidFill>
                  <a:schemeClr val="tx1"/>
                </a:solidFill>
              </a:rPr>
              <a:t>Coordinación Nacional  Analítica de Datos </a:t>
            </a:r>
          </a:p>
        </p:txBody>
      </p:sp>
      <p:cxnSp>
        <p:nvCxnSpPr>
          <p:cNvPr id="182" name="Conector recto 181">
            <a:extLst>
              <a:ext uri="{FF2B5EF4-FFF2-40B4-BE49-F238E27FC236}">
                <a16:creationId xmlns:a16="http://schemas.microsoft.com/office/drawing/2014/main" id="{19C2319E-611D-0E62-77AC-F37624BF0419}"/>
              </a:ext>
            </a:extLst>
          </p:cNvPr>
          <p:cNvCxnSpPr>
            <a:cxnSpLocks/>
          </p:cNvCxnSpPr>
          <p:nvPr/>
        </p:nvCxnSpPr>
        <p:spPr>
          <a:xfrm>
            <a:off x="11225200" y="5628777"/>
            <a:ext cx="21009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ector recto 182">
            <a:extLst>
              <a:ext uri="{FF2B5EF4-FFF2-40B4-BE49-F238E27FC236}">
                <a16:creationId xmlns:a16="http://schemas.microsoft.com/office/drawing/2014/main" id="{F46657DF-D07E-BBE6-C470-9D80AD0B0672}"/>
              </a:ext>
            </a:extLst>
          </p:cNvPr>
          <p:cNvCxnSpPr>
            <a:cxnSpLocks/>
          </p:cNvCxnSpPr>
          <p:nvPr/>
        </p:nvCxnSpPr>
        <p:spPr>
          <a:xfrm>
            <a:off x="11215587" y="5187678"/>
            <a:ext cx="21009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ector recto 183">
            <a:extLst>
              <a:ext uri="{FF2B5EF4-FFF2-40B4-BE49-F238E27FC236}">
                <a16:creationId xmlns:a16="http://schemas.microsoft.com/office/drawing/2014/main" id="{7612C963-C99D-1E69-19ED-30DB356CC801}"/>
              </a:ext>
            </a:extLst>
          </p:cNvPr>
          <p:cNvCxnSpPr>
            <a:cxnSpLocks/>
          </p:cNvCxnSpPr>
          <p:nvPr/>
        </p:nvCxnSpPr>
        <p:spPr>
          <a:xfrm>
            <a:off x="11290910" y="4750659"/>
            <a:ext cx="14438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FCF3F2DE-8820-42C8-6125-1CFAC028F1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28" y="-257516"/>
            <a:ext cx="2437237" cy="1370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52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Conector recto 70">
            <a:extLst>
              <a:ext uri="{FF2B5EF4-FFF2-40B4-BE49-F238E27FC236}">
                <a16:creationId xmlns:a16="http://schemas.microsoft.com/office/drawing/2014/main" id="{D9EF4B12-1ABE-473B-95F6-E3526CC1A053}"/>
              </a:ext>
            </a:extLst>
          </p:cNvPr>
          <p:cNvCxnSpPr>
            <a:cxnSpLocks/>
          </p:cNvCxnSpPr>
          <p:nvPr/>
        </p:nvCxnSpPr>
        <p:spPr>
          <a:xfrm>
            <a:off x="1958688" y="3377390"/>
            <a:ext cx="0" cy="41174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91">
            <a:extLst>
              <a:ext uri="{FF2B5EF4-FFF2-40B4-BE49-F238E27FC236}">
                <a16:creationId xmlns:a16="http://schemas.microsoft.com/office/drawing/2014/main" id="{4327284E-38D9-4943-BB4D-5D0938495BC8}"/>
              </a:ext>
            </a:extLst>
          </p:cNvPr>
          <p:cNvCxnSpPr>
            <a:cxnSpLocks/>
          </p:cNvCxnSpPr>
          <p:nvPr/>
        </p:nvCxnSpPr>
        <p:spPr>
          <a:xfrm flipH="1">
            <a:off x="6076109" y="204124"/>
            <a:ext cx="0" cy="3312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68">
            <a:extLst>
              <a:ext uri="{FF2B5EF4-FFF2-40B4-BE49-F238E27FC236}">
                <a16:creationId xmlns:a16="http://schemas.microsoft.com/office/drawing/2014/main" id="{AE355D6C-E745-4B6B-84D2-D8719516104D}"/>
              </a:ext>
            </a:extLst>
          </p:cNvPr>
          <p:cNvCxnSpPr>
            <a:cxnSpLocks/>
          </p:cNvCxnSpPr>
          <p:nvPr/>
        </p:nvCxnSpPr>
        <p:spPr>
          <a:xfrm>
            <a:off x="6051785" y="3307105"/>
            <a:ext cx="26826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8299AA49-9FA7-4987-A3E3-058F6C6D8609}"/>
              </a:ext>
            </a:extLst>
          </p:cNvPr>
          <p:cNvCxnSpPr>
            <a:cxnSpLocks/>
          </p:cNvCxnSpPr>
          <p:nvPr/>
        </p:nvCxnSpPr>
        <p:spPr>
          <a:xfrm>
            <a:off x="6076109" y="2701178"/>
            <a:ext cx="26826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29DA152A-9079-4CA8-9A2A-2B2D343B11B0}"/>
              </a:ext>
            </a:extLst>
          </p:cNvPr>
          <p:cNvCxnSpPr>
            <a:cxnSpLocks/>
          </p:cNvCxnSpPr>
          <p:nvPr/>
        </p:nvCxnSpPr>
        <p:spPr>
          <a:xfrm>
            <a:off x="6069396" y="2103750"/>
            <a:ext cx="26826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ángulo redondeado 80">
            <a:extLst>
              <a:ext uri="{FF2B5EF4-FFF2-40B4-BE49-F238E27FC236}">
                <a16:creationId xmlns:a16="http://schemas.microsoft.com/office/drawing/2014/main" id="{56A9AAA0-287F-A64C-B2A3-C694B30065DF}"/>
              </a:ext>
            </a:extLst>
          </p:cNvPr>
          <p:cNvSpPr/>
          <p:nvPr/>
        </p:nvSpPr>
        <p:spPr>
          <a:xfrm>
            <a:off x="8752036" y="1759090"/>
            <a:ext cx="1530000" cy="496800"/>
          </a:xfrm>
          <a:prstGeom prst="roundRect">
            <a:avLst/>
          </a:prstGeom>
          <a:solidFill>
            <a:srgbClr val="3CADD7"/>
          </a:solidFill>
          <a:ln>
            <a:solidFill>
              <a:srgbClr val="306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Asistente Regional de Programas de Salud Administrada</a:t>
            </a:r>
          </a:p>
        </p:txBody>
      </p:sp>
      <p:cxnSp>
        <p:nvCxnSpPr>
          <p:cNvPr id="122" name="Conector recto 121">
            <a:extLst>
              <a:ext uri="{FF2B5EF4-FFF2-40B4-BE49-F238E27FC236}">
                <a16:creationId xmlns:a16="http://schemas.microsoft.com/office/drawing/2014/main" id="{652A7D75-AD63-4034-BC32-72F44A646289}"/>
              </a:ext>
            </a:extLst>
          </p:cNvPr>
          <p:cNvCxnSpPr>
            <a:cxnSpLocks/>
          </p:cNvCxnSpPr>
          <p:nvPr/>
        </p:nvCxnSpPr>
        <p:spPr>
          <a:xfrm flipV="1">
            <a:off x="5001115" y="2489093"/>
            <a:ext cx="2189767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EE710EB4-3497-4D96-A88D-2ADD692F3CFD}"/>
              </a:ext>
            </a:extLst>
          </p:cNvPr>
          <p:cNvCxnSpPr>
            <a:cxnSpLocks/>
          </p:cNvCxnSpPr>
          <p:nvPr/>
        </p:nvCxnSpPr>
        <p:spPr>
          <a:xfrm flipV="1">
            <a:off x="5001116" y="1750389"/>
            <a:ext cx="2189767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128">
            <a:extLst>
              <a:ext uri="{FF2B5EF4-FFF2-40B4-BE49-F238E27FC236}">
                <a16:creationId xmlns:a16="http://schemas.microsoft.com/office/drawing/2014/main" id="{ECA1CBD1-72E0-4FC7-8F9E-42E73AC415D5}"/>
              </a:ext>
            </a:extLst>
          </p:cNvPr>
          <p:cNvCxnSpPr>
            <a:cxnSpLocks/>
          </p:cNvCxnSpPr>
          <p:nvPr/>
        </p:nvCxnSpPr>
        <p:spPr>
          <a:xfrm flipV="1">
            <a:off x="8295047" y="6003614"/>
            <a:ext cx="1530000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recto 137">
            <a:extLst>
              <a:ext uri="{FF2B5EF4-FFF2-40B4-BE49-F238E27FC236}">
                <a16:creationId xmlns:a16="http://schemas.microsoft.com/office/drawing/2014/main" id="{0C546031-F17C-4AF8-B45D-7963F77343A4}"/>
              </a:ext>
            </a:extLst>
          </p:cNvPr>
          <p:cNvCxnSpPr>
            <a:cxnSpLocks/>
          </p:cNvCxnSpPr>
          <p:nvPr/>
        </p:nvCxnSpPr>
        <p:spPr>
          <a:xfrm flipV="1">
            <a:off x="8303899" y="6616076"/>
            <a:ext cx="1530000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cto 131">
            <a:extLst>
              <a:ext uri="{FF2B5EF4-FFF2-40B4-BE49-F238E27FC236}">
                <a16:creationId xmlns:a16="http://schemas.microsoft.com/office/drawing/2014/main" id="{110313A6-6A91-4813-9B04-BE4D202741E7}"/>
              </a:ext>
            </a:extLst>
          </p:cNvPr>
          <p:cNvCxnSpPr>
            <a:cxnSpLocks/>
          </p:cNvCxnSpPr>
          <p:nvPr/>
        </p:nvCxnSpPr>
        <p:spPr>
          <a:xfrm flipV="1">
            <a:off x="8241251" y="4302533"/>
            <a:ext cx="1592648" cy="145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cto 129">
            <a:extLst>
              <a:ext uri="{FF2B5EF4-FFF2-40B4-BE49-F238E27FC236}">
                <a16:creationId xmlns:a16="http://schemas.microsoft.com/office/drawing/2014/main" id="{4544873D-D4D3-4718-826D-E02515D137D6}"/>
              </a:ext>
            </a:extLst>
          </p:cNvPr>
          <p:cNvCxnSpPr>
            <a:cxnSpLocks/>
          </p:cNvCxnSpPr>
          <p:nvPr/>
        </p:nvCxnSpPr>
        <p:spPr>
          <a:xfrm flipV="1">
            <a:off x="8287732" y="5475235"/>
            <a:ext cx="1530000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cto 130">
            <a:extLst>
              <a:ext uri="{FF2B5EF4-FFF2-40B4-BE49-F238E27FC236}">
                <a16:creationId xmlns:a16="http://schemas.microsoft.com/office/drawing/2014/main" id="{CA344CA0-2D95-4F9B-9CF9-33E6CE7A8C77}"/>
              </a:ext>
            </a:extLst>
          </p:cNvPr>
          <p:cNvCxnSpPr>
            <a:cxnSpLocks/>
          </p:cNvCxnSpPr>
          <p:nvPr/>
        </p:nvCxnSpPr>
        <p:spPr>
          <a:xfrm>
            <a:off x="8319594" y="4774119"/>
            <a:ext cx="1530000" cy="2824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125">
            <a:extLst>
              <a:ext uri="{FF2B5EF4-FFF2-40B4-BE49-F238E27FC236}">
                <a16:creationId xmlns:a16="http://schemas.microsoft.com/office/drawing/2014/main" id="{7C2B7AA8-75D8-4589-81BC-95A8CA25C7E4}"/>
              </a:ext>
            </a:extLst>
          </p:cNvPr>
          <p:cNvCxnSpPr>
            <a:cxnSpLocks/>
          </p:cNvCxnSpPr>
          <p:nvPr/>
        </p:nvCxnSpPr>
        <p:spPr>
          <a:xfrm>
            <a:off x="8849073" y="3390514"/>
            <a:ext cx="0" cy="76761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recto 119">
            <a:extLst>
              <a:ext uri="{FF2B5EF4-FFF2-40B4-BE49-F238E27FC236}">
                <a16:creationId xmlns:a16="http://schemas.microsoft.com/office/drawing/2014/main" id="{81233A20-6244-4D43-9A54-F7893C9DAB0B}"/>
              </a:ext>
            </a:extLst>
          </p:cNvPr>
          <p:cNvCxnSpPr>
            <a:cxnSpLocks/>
          </p:cNvCxnSpPr>
          <p:nvPr/>
        </p:nvCxnSpPr>
        <p:spPr>
          <a:xfrm>
            <a:off x="6051785" y="3777190"/>
            <a:ext cx="0" cy="75307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103">
            <a:extLst>
              <a:ext uri="{FF2B5EF4-FFF2-40B4-BE49-F238E27FC236}">
                <a16:creationId xmlns:a16="http://schemas.microsoft.com/office/drawing/2014/main" id="{3008D566-D81F-4612-9092-4D0E6E218F4B}"/>
              </a:ext>
            </a:extLst>
          </p:cNvPr>
          <p:cNvCxnSpPr>
            <a:cxnSpLocks/>
          </p:cNvCxnSpPr>
          <p:nvPr/>
        </p:nvCxnSpPr>
        <p:spPr>
          <a:xfrm>
            <a:off x="1938135" y="4324538"/>
            <a:ext cx="88412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6EE712A7-E0F5-45DB-8242-2A4F92633A4C}"/>
              </a:ext>
            </a:extLst>
          </p:cNvPr>
          <p:cNvCxnSpPr>
            <a:cxnSpLocks/>
          </p:cNvCxnSpPr>
          <p:nvPr/>
        </p:nvCxnSpPr>
        <p:spPr>
          <a:xfrm>
            <a:off x="1914071" y="4916199"/>
            <a:ext cx="88412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105">
            <a:extLst>
              <a:ext uri="{FF2B5EF4-FFF2-40B4-BE49-F238E27FC236}">
                <a16:creationId xmlns:a16="http://schemas.microsoft.com/office/drawing/2014/main" id="{BFB27C4F-39E6-4E53-8755-1F4A66A1778C}"/>
              </a:ext>
            </a:extLst>
          </p:cNvPr>
          <p:cNvCxnSpPr>
            <a:cxnSpLocks/>
          </p:cNvCxnSpPr>
          <p:nvPr/>
        </p:nvCxnSpPr>
        <p:spPr>
          <a:xfrm>
            <a:off x="1936397" y="5504706"/>
            <a:ext cx="88412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106">
            <a:extLst>
              <a:ext uri="{FF2B5EF4-FFF2-40B4-BE49-F238E27FC236}">
                <a16:creationId xmlns:a16="http://schemas.microsoft.com/office/drawing/2014/main" id="{F640A1BF-BEDA-4E8E-9AA1-925AB8E094A4}"/>
              </a:ext>
            </a:extLst>
          </p:cNvPr>
          <p:cNvCxnSpPr>
            <a:cxnSpLocks/>
          </p:cNvCxnSpPr>
          <p:nvPr/>
        </p:nvCxnSpPr>
        <p:spPr>
          <a:xfrm>
            <a:off x="1936397" y="6070396"/>
            <a:ext cx="88412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cto 102">
            <a:extLst>
              <a:ext uri="{FF2B5EF4-FFF2-40B4-BE49-F238E27FC236}">
                <a16:creationId xmlns:a16="http://schemas.microsoft.com/office/drawing/2014/main" id="{FE0DF8AA-645B-4936-A47E-0303B2971017}"/>
              </a:ext>
            </a:extLst>
          </p:cNvPr>
          <p:cNvCxnSpPr>
            <a:cxnSpLocks/>
          </p:cNvCxnSpPr>
          <p:nvPr/>
        </p:nvCxnSpPr>
        <p:spPr>
          <a:xfrm flipH="1">
            <a:off x="1922278" y="3740764"/>
            <a:ext cx="0" cy="23296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cto 96">
            <a:extLst>
              <a:ext uri="{FF2B5EF4-FFF2-40B4-BE49-F238E27FC236}">
                <a16:creationId xmlns:a16="http://schemas.microsoft.com/office/drawing/2014/main" id="{AF376167-02AF-4C4E-965F-0D487F6C47CD}"/>
              </a:ext>
            </a:extLst>
          </p:cNvPr>
          <p:cNvCxnSpPr>
            <a:cxnSpLocks/>
          </p:cNvCxnSpPr>
          <p:nvPr/>
        </p:nvCxnSpPr>
        <p:spPr>
          <a:xfrm>
            <a:off x="1965157" y="3396440"/>
            <a:ext cx="688391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ángulo redondeado 142">
            <a:extLst>
              <a:ext uri="{FF2B5EF4-FFF2-40B4-BE49-F238E27FC236}">
                <a16:creationId xmlns:a16="http://schemas.microsoft.com/office/drawing/2014/main" id="{48C76415-C6DE-314E-9339-649CB51D85A1}"/>
              </a:ext>
            </a:extLst>
          </p:cNvPr>
          <p:cNvSpPr/>
          <p:nvPr/>
        </p:nvSpPr>
        <p:spPr>
          <a:xfrm>
            <a:off x="8046905" y="4043829"/>
            <a:ext cx="1530000" cy="485710"/>
          </a:xfrm>
          <a:prstGeom prst="roundRect">
            <a:avLst/>
          </a:prstGeom>
          <a:solidFill>
            <a:srgbClr val="3CADD7"/>
          </a:solidFill>
          <a:ln>
            <a:solidFill>
              <a:srgbClr val="306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Asistente Regional Administrativo y Financiero</a:t>
            </a:r>
          </a:p>
        </p:txBody>
      </p: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826CD8F8-FCFA-45CB-9DCC-E4878033944C}"/>
              </a:ext>
            </a:extLst>
          </p:cNvPr>
          <p:cNvCxnSpPr>
            <a:cxnSpLocks/>
            <a:endCxn id="222" idx="3"/>
          </p:cNvCxnSpPr>
          <p:nvPr/>
        </p:nvCxnSpPr>
        <p:spPr>
          <a:xfrm>
            <a:off x="2827421" y="1220392"/>
            <a:ext cx="6773362" cy="453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ángulo redondeado 34">
            <a:extLst>
              <a:ext uri="{FF2B5EF4-FFF2-40B4-BE49-F238E27FC236}">
                <a16:creationId xmlns:a16="http://schemas.microsoft.com/office/drawing/2014/main" id="{DB64C841-6655-3D4D-BA2C-878A999899E2}"/>
              </a:ext>
            </a:extLst>
          </p:cNvPr>
          <p:cNvSpPr/>
          <p:nvPr/>
        </p:nvSpPr>
        <p:spPr>
          <a:xfrm>
            <a:off x="5219700" y="960953"/>
            <a:ext cx="1595601" cy="574173"/>
          </a:xfrm>
          <a:prstGeom prst="roundRect">
            <a:avLst/>
          </a:prstGeom>
          <a:solidFill>
            <a:srgbClr val="6DAE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Gerente Regional</a:t>
            </a:r>
          </a:p>
        </p:txBody>
      </p:sp>
      <p:sp>
        <p:nvSpPr>
          <p:cNvPr id="222" name="Rectángulo redondeado 221">
            <a:extLst>
              <a:ext uri="{FF2B5EF4-FFF2-40B4-BE49-F238E27FC236}">
                <a16:creationId xmlns:a16="http://schemas.microsoft.com/office/drawing/2014/main" id="{D0F0981E-511A-FC4F-8F7C-46411D98F6B0}"/>
              </a:ext>
            </a:extLst>
          </p:cNvPr>
          <p:cNvSpPr/>
          <p:nvPr/>
        </p:nvSpPr>
        <p:spPr>
          <a:xfrm>
            <a:off x="8003893" y="994102"/>
            <a:ext cx="1596890" cy="543339"/>
          </a:xfrm>
          <a:prstGeom prst="roundRect">
            <a:avLst/>
          </a:prstGeom>
          <a:solidFill>
            <a:srgbClr val="F08026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Comité de Mejoramiento Continuo</a:t>
            </a:r>
          </a:p>
        </p:txBody>
      </p:sp>
      <p:sp>
        <p:nvSpPr>
          <p:cNvPr id="89" name="Rectángulo redondeado 88">
            <a:extLst>
              <a:ext uri="{FF2B5EF4-FFF2-40B4-BE49-F238E27FC236}">
                <a16:creationId xmlns:a16="http://schemas.microsoft.com/office/drawing/2014/main" id="{6C3ABA6C-8DC5-B742-8EEE-3C6D17F4AD7D}"/>
              </a:ext>
            </a:extLst>
          </p:cNvPr>
          <p:cNvSpPr/>
          <p:nvPr/>
        </p:nvSpPr>
        <p:spPr>
          <a:xfrm>
            <a:off x="6950687" y="2150632"/>
            <a:ext cx="1285200" cy="496800"/>
          </a:xfrm>
          <a:prstGeom prst="roundRect">
            <a:avLst/>
          </a:prstGeom>
          <a:solidFill>
            <a:srgbClr val="3CADD7"/>
          </a:solidFill>
          <a:ln>
            <a:solidFill>
              <a:srgbClr val="306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Asistente Regional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Jurídico</a:t>
            </a:r>
          </a:p>
        </p:txBody>
      </p:sp>
      <p:sp>
        <p:nvSpPr>
          <p:cNvPr id="17" name="Rectángulo redondeado 16">
            <a:extLst>
              <a:ext uri="{FF2B5EF4-FFF2-40B4-BE49-F238E27FC236}">
                <a16:creationId xmlns:a16="http://schemas.microsoft.com/office/drawing/2014/main" id="{70855AC0-CF4F-2E49-8A98-6B73409AD3D0}"/>
              </a:ext>
            </a:extLst>
          </p:cNvPr>
          <p:cNvSpPr/>
          <p:nvPr/>
        </p:nvSpPr>
        <p:spPr>
          <a:xfrm>
            <a:off x="1815657" y="3461170"/>
            <a:ext cx="1596890" cy="558315"/>
          </a:xfrm>
          <a:prstGeom prst="roundRect">
            <a:avLst/>
          </a:prstGeom>
          <a:solidFill>
            <a:srgbClr val="E62D2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Especialista Regional de Operaciones</a:t>
            </a:r>
          </a:p>
        </p:txBody>
      </p:sp>
      <p:sp>
        <p:nvSpPr>
          <p:cNvPr id="110" name="Rectángulo redondeado 109">
            <a:extLst>
              <a:ext uri="{FF2B5EF4-FFF2-40B4-BE49-F238E27FC236}">
                <a16:creationId xmlns:a16="http://schemas.microsoft.com/office/drawing/2014/main" id="{E1FFCC9D-4443-C240-930A-21A5936A6707}"/>
              </a:ext>
            </a:extLst>
          </p:cNvPr>
          <p:cNvSpPr/>
          <p:nvPr/>
        </p:nvSpPr>
        <p:spPr>
          <a:xfrm>
            <a:off x="2079825" y="4116429"/>
            <a:ext cx="1530000" cy="455601"/>
          </a:xfrm>
          <a:prstGeom prst="roundRect">
            <a:avLst/>
          </a:prstGeom>
          <a:solidFill>
            <a:srgbClr val="3CADD7"/>
          </a:solidFill>
          <a:ln>
            <a:solidFill>
              <a:srgbClr val="306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Asistente Regional de Afiliación y Registro </a:t>
            </a:r>
          </a:p>
        </p:txBody>
      </p:sp>
      <p:sp>
        <p:nvSpPr>
          <p:cNvPr id="116" name="Rectángulo redondeado 115">
            <a:extLst>
              <a:ext uri="{FF2B5EF4-FFF2-40B4-BE49-F238E27FC236}">
                <a16:creationId xmlns:a16="http://schemas.microsoft.com/office/drawing/2014/main" id="{A849F65D-0F0C-1F46-9AEE-D2C38F690435}"/>
              </a:ext>
            </a:extLst>
          </p:cNvPr>
          <p:cNvSpPr/>
          <p:nvPr/>
        </p:nvSpPr>
        <p:spPr>
          <a:xfrm>
            <a:off x="6968132" y="2753741"/>
            <a:ext cx="1285200" cy="496800"/>
          </a:xfrm>
          <a:prstGeom prst="roundRect">
            <a:avLst/>
          </a:prstGeom>
          <a:solidFill>
            <a:srgbClr val="3CADD7"/>
          </a:solidFill>
          <a:ln>
            <a:solidFill>
              <a:srgbClr val="306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Asistente Regional de Participación Social</a:t>
            </a:r>
          </a:p>
        </p:txBody>
      </p:sp>
      <p:sp>
        <p:nvSpPr>
          <p:cNvPr id="146" name="Rectángulo redondeado 145">
            <a:extLst>
              <a:ext uri="{FF2B5EF4-FFF2-40B4-BE49-F238E27FC236}">
                <a16:creationId xmlns:a16="http://schemas.microsoft.com/office/drawing/2014/main" id="{8DA52968-2F17-9B47-8E86-CE2E8538291C}"/>
              </a:ext>
            </a:extLst>
          </p:cNvPr>
          <p:cNvSpPr/>
          <p:nvPr/>
        </p:nvSpPr>
        <p:spPr>
          <a:xfrm>
            <a:off x="8037338" y="5203395"/>
            <a:ext cx="1530000" cy="52806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Auxiliar Regional  de Talento Humano</a:t>
            </a:r>
          </a:p>
        </p:txBody>
      </p:sp>
      <p:sp>
        <p:nvSpPr>
          <p:cNvPr id="149" name="Rectángulo redondeado 148">
            <a:extLst>
              <a:ext uri="{FF2B5EF4-FFF2-40B4-BE49-F238E27FC236}">
                <a16:creationId xmlns:a16="http://schemas.microsoft.com/office/drawing/2014/main" id="{C3B19D42-D850-A543-8C65-8172FB0C428B}"/>
              </a:ext>
            </a:extLst>
          </p:cNvPr>
          <p:cNvSpPr/>
          <p:nvPr/>
        </p:nvSpPr>
        <p:spPr>
          <a:xfrm>
            <a:off x="8050633" y="4603595"/>
            <a:ext cx="1530000" cy="48571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Auxiliar Regional Administrativo</a:t>
            </a:r>
          </a:p>
        </p:txBody>
      </p:sp>
      <p:sp>
        <p:nvSpPr>
          <p:cNvPr id="152" name="Rectángulo redondeado 151">
            <a:extLst>
              <a:ext uri="{FF2B5EF4-FFF2-40B4-BE49-F238E27FC236}">
                <a16:creationId xmlns:a16="http://schemas.microsoft.com/office/drawing/2014/main" id="{56AC4F27-94EE-9B4E-8FF3-CA67B5B91EEE}"/>
              </a:ext>
            </a:extLst>
          </p:cNvPr>
          <p:cNvSpPr/>
          <p:nvPr/>
        </p:nvSpPr>
        <p:spPr>
          <a:xfrm>
            <a:off x="8050633" y="6386146"/>
            <a:ext cx="1530000" cy="45184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Auxiliar Regional de Servicios Generales</a:t>
            </a:r>
          </a:p>
        </p:txBody>
      </p:sp>
      <p:sp>
        <p:nvSpPr>
          <p:cNvPr id="171" name="Rectángulo redondeado 170">
            <a:extLst>
              <a:ext uri="{FF2B5EF4-FFF2-40B4-BE49-F238E27FC236}">
                <a16:creationId xmlns:a16="http://schemas.microsoft.com/office/drawing/2014/main" id="{147F72F6-EA32-B24B-927D-652BFB17DD8A}"/>
              </a:ext>
            </a:extLst>
          </p:cNvPr>
          <p:cNvSpPr/>
          <p:nvPr/>
        </p:nvSpPr>
        <p:spPr>
          <a:xfrm>
            <a:off x="8037339" y="5832756"/>
            <a:ext cx="1530000" cy="45560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Asistente Regional de Cuentas Médicas</a:t>
            </a:r>
          </a:p>
        </p:txBody>
      </p:sp>
      <p:sp>
        <p:nvSpPr>
          <p:cNvPr id="181" name="Rectángulo redondeado 180">
            <a:extLst>
              <a:ext uri="{FF2B5EF4-FFF2-40B4-BE49-F238E27FC236}">
                <a16:creationId xmlns:a16="http://schemas.microsoft.com/office/drawing/2014/main" id="{38C8E998-EB33-7C46-BE8F-9CE391912650}"/>
              </a:ext>
            </a:extLst>
          </p:cNvPr>
          <p:cNvSpPr/>
          <p:nvPr/>
        </p:nvSpPr>
        <p:spPr>
          <a:xfrm>
            <a:off x="2079825" y="5892498"/>
            <a:ext cx="1530000" cy="455601"/>
          </a:xfrm>
          <a:prstGeom prst="roundRect">
            <a:avLst/>
          </a:prstGeom>
          <a:solidFill>
            <a:srgbClr val="3CADD7"/>
          </a:solidFill>
          <a:ln>
            <a:solidFill>
              <a:srgbClr val="306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Gestor Municipal</a:t>
            </a:r>
          </a:p>
        </p:txBody>
      </p:sp>
      <p:sp>
        <p:nvSpPr>
          <p:cNvPr id="84" name="Rectángulo redondeado 83">
            <a:extLst>
              <a:ext uri="{FF2B5EF4-FFF2-40B4-BE49-F238E27FC236}">
                <a16:creationId xmlns:a16="http://schemas.microsoft.com/office/drawing/2014/main" id="{6D289D99-D6B9-EB42-A2D7-0AA78296FB88}"/>
              </a:ext>
            </a:extLst>
          </p:cNvPr>
          <p:cNvSpPr/>
          <p:nvPr/>
        </p:nvSpPr>
        <p:spPr>
          <a:xfrm>
            <a:off x="5298817" y="3482179"/>
            <a:ext cx="1505936" cy="509838"/>
          </a:xfrm>
          <a:prstGeom prst="roundRect">
            <a:avLst/>
          </a:prstGeom>
          <a:solidFill>
            <a:srgbClr val="E62D2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Auditor Médico Regional </a:t>
            </a:r>
          </a:p>
        </p:txBody>
      </p:sp>
      <p:sp>
        <p:nvSpPr>
          <p:cNvPr id="93" name="Rectángulo redondeado 92">
            <a:extLst>
              <a:ext uri="{FF2B5EF4-FFF2-40B4-BE49-F238E27FC236}">
                <a16:creationId xmlns:a16="http://schemas.microsoft.com/office/drawing/2014/main" id="{F7031AE0-2DC6-B149-B47E-E26CD472F7E2}"/>
              </a:ext>
            </a:extLst>
          </p:cNvPr>
          <p:cNvSpPr/>
          <p:nvPr/>
        </p:nvSpPr>
        <p:spPr>
          <a:xfrm>
            <a:off x="3872616" y="1551222"/>
            <a:ext cx="1283521" cy="496800"/>
          </a:xfrm>
          <a:prstGeom prst="roundRect">
            <a:avLst/>
          </a:prstGeom>
          <a:solidFill>
            <a:srgbClr val="E62D2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Auditor Regional Hospitalario</a:t>
            </a:r>
          </a:p>
        </p:txBody>
      </p:sp>
      <p:sp>
        <p:nvSpPr>
          <p:cNvPr id="95" name="Rectángulo redondeado 94">
            <a:extLst>
              <a:ext uri="{FF2B5EF4-FFF2-40B4-BE49-F238E27FC236}">
                <a16:creationId xmlns:a16="http://schemas.microsoft.com/office/drawing/2014/main" id="{6E54BD4E-9D56-8C44-BAD5-70FD6E75D44E}"/>
              </a:ext>
            </a:extLst>
          </p:cNvPr>
          <p:cNvSpPr/>
          <p:nvPr/>
        </p:nvSpPr>
        <p:spPr>
          <a:xfrm>
            <a:off x="8729464" y="2861712"/>
            <a:ext cx="1530000" cy="496800"/>
          </a:xfrm>
          <a:prstGeom prst="roundRect">
            <a:avLst/>
          </a:prstGeom>
          <a:solidFill>
            <a:srgbClr val="3CADD7"/>
          </a:solidFill>
          <a:ln>
            <a:solidFill>
              <a:srgbClr val="306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Asistente Regional de Salud Pública</a:t>
            </a:r>
          </a:p>
        </p:txBody>
      </p:sp>
      <p:sp>
        <p:nvSpPr>
          <p:cNvPr id="68" name="Rectángulo redondeado 67">
            <a:extLst>
              <a:ext uri="{FF2B5EF4-FFF2-40B4-BE49-F238E27FC236}">
                <a16:creationId xmlns:a16="http://schemas.microsoft.com/office/drawing/2014/main" id="{45B638D8-0769-3949-A7F3-D70228555651}"/>
              </a:ext>
            </a:extLst>
          </p:cNvPr>
          <p:cNvSpPr/>
          <p:nvPr/>
        </p:nvSpPr>
        <p:spPr>
          <a:xfrm>
            <a:off x="2274045" y="937135"/>
            <a:ext cx="1596890" cy="543339"/>
          </a:xfrm>
          <a:prstGeom prst="roundRect">
            <a:avLst/>
          </a:prstGeom>
          <a:solidFill>
            <a:srgbClr val="F08026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Comité de Gestión Regional</a:t>
            </a:r>
          </a:p>
        </p:txBody>
      </p:sp>
      <p:sp>
        <p:nvSpPr>
          <p:cNvPr id="61" name="Rectángulo redondeado 60">
            <a:extLst>
              <a:ext uri="{FF2B5EF4-FFF2-40B4-BE49-F238E27FC236}">
                <a16:creationId xmlns:a16="http://schemas.microsoft.com/office/drawing/2014/main" id="{107252C3-1149-BF4F-9290-B5B833C6EB5F}"/>
              </a:ext>
            </a:extLst>
          </p:cNvPr>
          <p:cNvSpPr/>
          <p:nvPr/>
        </p:nvSpPr>
        <p:spPr>
          <a:xfrm>
            <a:off x="2079825" y="4667358"/>
            <a:ext cx="1530000" cy="501161"/>
          </a:xfrm>
          <a:prstGeom prst="roundRect">
            <a:avLst/>
          </a:prstGeom>
          <a:solidFill>
            <a:srgbClr val="3CADD7"/>
          </a:solidFill>
          <a:ln>
            <a:solidFill>
              <a:srgbClr val="306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Asistente Regional de Afiliación de Movilidad Ascendente</a:t>
            </a:r>
          </a:p>
        </p:txBody>
      </p:sp>
      <p:sp>
        <p:nvSpPr>
          <p:cNvPr id="67" name="Rectángulo redondeado 66">
            <a:extLst>
              <a:ext uri="{FF2B5EF4-FFF2-40B4-BE49-F238E27FC236}">
                <a16:creationId xmlns:a16="http://schemas.microsoft.com/office/drawing/2014/main" id="{6CD0A327-A7D7-204B-9049-CBBE702C61B6}"/>
              </a:ext>
            </a:extLst>
          </p:cNvPr>
          <p:cNvSpPr/>
          <p:nvPr/>
        </p:nvSpPr>
        <p:spPr>
          <a:xfrm>
            <a:off x="3872616" y="2759026"/>
            <a:ext cx="1283519" cy="496800"/>
          </a:xfrm>
          <a:prstGeom prst="roundRect">
            <a:avLst/>
          </a:prstGeom>
          <a:solidFill>
            <a:srgbClr val="3CADD7"/>
          </a:solidFill>
          <a:ln>
            <a:solidFill>
              <a:srgbClr val="306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Asistente Regional de Atención al Usuario</a:t>
            </a:r>
          </a:p>
        </p:txBody>
      </p:sp>
      <p:sp>
        <p:nvSpPr>
          <p:cNvPr id="82" name="Rectángulo redondeado 81">
            <a:extLst>
              <a:ext uri="{FF2B5EF4-FFF2-40B4-BE49-F238E27FC236}">
                <a16:creationId xmlns:a16="http://schemas.microsoft.com/office/drawing/2014/main" id="{00AB5F9E-A7FA-6541-A4C9-C4D63DCA98BA}"/>
              </a:ext>
            </a:extLst>
          </p:cNvPr>
          <p:cNvSpPr/>
          <p:nvPr/>
        </p:nvSpPr>
        <p:spPr>
          <a:xfrm>
            <a:off x="8753808" y="2304296"/>
            <a:ext cx="1530000" cy="496800"/>
          </a:xfrm>
          <a:prstGeom prst="roundRect">
            <a:avLst/>
          </a:prstGeom>
          <a:solidFill>
            <a:srgbClr val="3CADD7"/>
          </a:solidFill>
          <a:ln>
            <a:solidFill>
              <a:srgbClr val="306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Asistente Regional de Alto Costo</a:t>
            </a:r>
          </a:p>
        </p:txBody>
      </p:sp>
      <p:sp>
        <p:nvSpPr>
          <p:cNvPr id="117" name="Rectángulo redondeado 116">
            <a:extLst>
              <a:ext uri="{FF2B5EF4-FFF2-40B4-BE49-F238E27FC236}">
                <a16:creationId xmlns:a16="http://schemas.microsoft.com/office/drawing/2014/main" id="{FB8ED27A-E8CB-0648-8B97-F97EF9F48910}"/>
              </a:ext>
            </a:extLst>
          </p:cNvPr>
          <p:cNvSpPr/>
          <p:nvPr/>
        </p:nvSpPr>
        <p:spPr>
          <a:xfrm>
            <a:off x="2079825" y="5279928"/>
            <a:ext cx="1530000" cy="501161"/>
          </a:xfrm>
          <a:prstGeom prst="roundRect">
            <a:avLst/>
          </a:prstGeom>
          <a:solidFill>
            <a:srgbClr val="3CADD7"/>
          </a:solidFill>
          <a:ln>
            <a:solidFill>
              <a:srgbClr val="306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Asistente Regional de Prestaciones Económicas</a:t>
            </a:r>
          </a:p>
        </p:txBody>
      </p:sp>
      <p:sp>
        <p:nvSpPr>
          <p:cNvPr id="124" name="Rectángulo redondeado 123">
            <a:extLst>
              <a:ext uri="{FF2B5EF4-FFF2-40B4-BE49-F238E27FC236}">
                <a16:creationId xmlns:a16="http://schemas.microsoft.com/office/drawing/2014/main" id="{0F3EE84A-0134-8A45-AA3D-4752DE23D008}"/>
              </a:ext>
            </a:extLst>
          </p:cNvPr>
          <p:cNvSpPr/>
          <p:nvPr/>
        </p:nvSpPr>
        <p:spPr>
          <a:xfrm>
            <a:off x="5285301" y="4116429"/>
            <a:ext cx="1530000" cy="457315"/>
          </a:xfrm>
          <a:prstGeom prst="roundRect">
            <a:avLst/>
          </a:prstGeom>
          <a:solidFill>
            <a:srgbClr val="3CADD7"/>
          </a:solidFill>
          <a:ln>
            <a:solidFill>
              <a:srgbClr val="306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Asistente Regional de Autorizaciones</a:t>
            </a:r>
          </a:p>
        </p:txBody>
      </p:sp>
      <p:sp>
        <p:nvSpPr>
          <p:cNvPr id="55" name="Rectángulo redondeado 88">
            <a:extLst>
              <a:ext uri="{FF2B5EF4-FFF2-40B4-BE49-F238E27FC236}">
                <a16:creationId xmlns:a16="http://schemas.microsoft.com/office/drawing/2014/main" id="{9A32AAFC-17C0-498C-8BD5-58A8AC2C0BC6}"/>
              </a:ext>
            </a:extLst>
          </p:cNvPr>
          <p:cNvSpPr/>
          <p:nvPr/>
        </p:nvSpPr>
        <p:spPr>
          <a:xfrm>
            <a:off x="6968132" y="1552821"/>
            <a:ext cx="1285200" cy="496800"/>
          </a:xfrm>
          <a:prstGeom prst="roundRect">
            <a:avLst/>
          </a:prstGeom>
          <a:solidFill>
            <a:srgbClr val="3CADD7"/>
          </a:solidFill>
          <a:ln>
            <a:solidFill>
              <a:srgbClr val="306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Asistente Regional de Sistemas de Información</a:t>
            </a:r>
          </a:p>
        </p:txBody>
      </p:sp>
      <p:sp>
        <p:nvSpPr>
          <p:cNvPr id="112" name="Rectángulo redondeado 92">
            <a:extLst>
              <a:ext uri="{FF2B5EF4-FFF2-40B4-BE49-F238E27FC236}">
                <a16:creationId xmlns:a16="http://schemas.microsoft.com/office/drawing/2014/main" id="{EB0F6CE1-AAC6-4CB1-BCCD-AA505BFF521D}"/>
              </a:ext>
            </a:extLst>
          </p:cNvPr>
          <p:cNvSpPr/>
          <p:nvPr/>
        </p:nvSpPr>
        <p:spPr>
          <a:xfrm>
            <a:off x="3870935" y="2150632"/>
            <a:ext cx="1285200" cy="496800"/>
          </a:xfrm>
          <a:prstGeom prst="roundRect">
            <a:avLst/>
          </a:prstGeom>
          <a:solidFill>
            <a:srgbClr val="E62D2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Auditor Regional de Calidad en Salud</a:t>
            </a:r>
          </a:p>
        </p:txBody>
      </p:sp>
      <p:cxnSp>
        <p:nvCxnSpPr>
          <p:cNvPr id="133" name="Conector recto 132">
            <a:extLst>
              <a:ext uri="{FF2B5EF4-FFF2-40B4-BE49-F238E27FC236}">
                <a16:creationId xmlns:a16="http://schemas.microsoft.com/office/drawing/2014/main" id="{B40980BA-5B0F-45BC-819B-7B67318817E6}"/>
              </a:ext>
            </a:extLst>
          </p:cNvPr>
          <p:cNvCxnSpPr>
            <a:cxnSpLocks/>
          </p:cNvCxnSpPr>
          <p:nvPr/>
        </p:nvCxnSpPr>
        <p:spPr>
          <a:xfrm>
            <a:off x="9826961" y="4293269"/>
            <a:ext cx="0" cy="23309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ángulo redondeado 34">
            <a:extLst>
              <a:ext uri="{FF2B5EF4-FFF2-40B4-BE49-F238E27FC236}">
                <a16:creationId xmlns:a16="http://schemas.microsoft.com/office/drawing/2014/main" id="{FCF13F11-F854-B842-4BD0-83E03FEC4532}"/>
              </a:ext>
            </a:extLst>
          </p:cNvPr>
          <p:cNvSpPr/>
          <p:nvPr/>
        </p:nvSpPr>
        <p:spPr>
          <a:xfrm>
            <a:off x="5135547" y="518673"/>
            <a:ext cx="1800000" cy="360000"/>
          </a:xfrm>
          <a:prstGeom prst="roundRect">
            <a:avLst/>
          </a:prstGeom>
          <a:solidFill>
            <a:srgbClr val="306C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000" dirty="0">
              <a:solidFill>
                <a:schemeClr val="bg1"/>
              </a:solidFill>
            </a:endParaRPr>
          </a:p>
          <a:p>
            <a:pPr algn="ctr"/>
            <a:r>
              <a:rPr lang="es-ES_tradnl" sz="1200" dirty="0">
                <a:solidFill>
                  <a:schemeClr val="bg1"/>
                </a:solidFill>
              </a:rPr>
              <a:t>Director de Salud</a:t>
            </a:r>
          </a:p>
          <a:p>
            <a:pPr algn="ctr"/>
            <a:endParaRPr lang="es-ES_tradnl" sz="1000" dirty="0">
              <a:solidFill>
                <a:schemeClr val="bg1"/>
              </a:solidFill>
            </a:endParaRPr>
          </a:p>
        </p:txBody>
      </p:sp>
      <p:sp>
        <p:nvSpPr>
          <p:cNvPr id="50" name="Rectángulo redondeado 34">
            <a:extLst>
              <a:ext uri="{FF2B5EF4-FFF2-40B4-BE49-F238E27FC236}">
                <a16:creationId xmlns:a16="http://schemas.microsoft.com/office/drawing/2014/main" id="{6848A7CE-A685-D2CC-DB13-483304FBAD86}"/>
              </a:ext>
            </a:extLst>
          </p:cNvPr>
          <p:cNvSpPr/>
          <p:nvPr/>
        </p:nvSpPr>
        <p:spPr>
          <a:xfrm>
            <a:off x="5027360" y="13312"/>
            <a:ext cx="2016000" cy="396000"/>
          </a:xfrm>
          <a:prstGeom prst="roundRect">
            <a:avLst/>
          </a:prstGeom>
          <a:solidFill>
            <a:srgbClr val="2D57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200" b="1" dirty="0">
              <a:solidFill>
                <a:schemeClr val="bg1"/>
              </a:solidFill>
            </a:endParaRPr>
          </a:p>
          <a:p>
            <a:pPr algn="ctr"/>
            <a:r>
              <a:rPr lang="es-ES_tradnl" sz="1400" b="1" dirty="0">
                <a:solidFill>
                  <a:schemeClr val="bg1"/>
                </a:solidFill>
              </a:rPr>
              <a:t>Subdirección General</a:t>
            </a:r>
          </a:p>
          <a:p>
            <a:pPr algn="ctr"/>
            <a:endParaRPr lang="es-ES_tradnl" sz="1200" b="1" dirty="0">
              <a:solidFill>
                <a:schemeClr val="bg1"/>
              </a:solidFill>
            </a:endParaRPr>
          </a:p>
        </p:txBody>
      </p:sp>
      <p:pic>
        <p:nvPicPr>
          <p:cNvPr id="54" name="Imagen 53" descr="Logotipo&#10;&#10;Descripción generada automáticamente">
            <a:extLst>
              <a:ext uri="{FF2B5EF4-FFF2-40B4-BE49-F238E27FC236}">
                <a16:creationId xmlns:a16="http://schemas.microsoft.com/office/drawing/2014/main" id="{23387DE6-9231-7460-7A56-3DC9DED94D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2" y="-257453"/>
            <a:ext cx="2437237" cy="1370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907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C1DFA5A202E0E438237DD0179F7299D" ma:contentTypeVersion="13" ma:contentTypeDescription="Crear nuevo documento." ma:contentTypeScope="" ma:versionID="07c6b6c75f02c4cb9f319ee8d9223190">
  <xsd:schema xmlns:xsd="http://www.w3.org/2001/XMLSchema" xmlns:xs="http://www.w3.org/2001/XMLSchema" xmlns:p="http://schemas.microsoft.com/office/2006/metadata/properties" xmlns:ns3="828e2d9d-9baf-4573-a4be-a5a503e85fbf" xmlns:ns4="3390ae1b-112d-4996-9988-bec8437fdc70" targetNamespace="http://schemas.microsoft.com/office/2006/metadata/properties" ma:root="true" ma:fieldsID="9e4e034fbdf4d6b275b8b67364abf006" ns3:_="" ns4:_="">
    <xsd:import namespace="828e2d9d-9baf-4573-a4be-a5a503e85fbf"/>
    <xsd:import namespace="3390ae1b-112d-4996-9988-bec8437fdc7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8e2d9d-9baf-4573-a4be-a5a503e85fb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90ae1b-112d-4996-9988-bec8437fdc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4B1F636-A9C8-4E49-BF7D-F237CBA87B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28e2d9d-9baf-4573-a4be-a5a503e85fbf"/>
    <ds:schemaRef ds:uri="3390ae1b-112d-4996-9988-bec8437fdc7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728ACF7-71A1-4F83-A76C-2DF38C40F59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1B0799A-11D7-404A-89EC-AA88173D7107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3390ae1b-112d-4996-9988-bec8437fdc70"/>
    <ds:schemaRef ds:uri="828e2d9d-9baf-4573-a4be-a5a503e85fbf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364</Words>
  <Application>Microsoft Office PowerPoint</Application>
  <PresentationFormat>Panorámica</PresentationFormat>
  <Paragraphs>84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TEXTO TITULO</dc:title>
  <dc:creator>jeffer</dc:creator>
  <cp:lastModifiedBy>Olga Patricia Toloza Gutierrez</cp:lastModifiedBy>
  <cp:revision>10</cp:revision>
  <dcterms:created xsi:type="dcterms:W3CDTF">2022-03-17T20:25:17Z</dcterms:created>
  <dcterms:modified xsi:type="dcterms:W3CDTF">2022-07-19T20:23:27Z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0x010100DC1DFA5A202E0E438237DD0179F7299D</vt:lpwstr>
  </property>
</Properties>
</file>