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59" r:id="rId1"/>
  </p:sldMasterIdLst>
  <p:notesMasterIdLst>
    <p:notesMasterId r:id="rId19"/>
  </p:notesMasterIdLst>
  <p:handoutMasterIdLst>
    <p:handoutMasterId r:id="rId20"/>
  </p:handoutMasterIdLst>
  <p:sldIdLst>
    <p:sldId id="256" r:id="rId2"/>
    <p:sldId id="257" r:id="rId3"/>
    <p:sldId id="259" r:id="rId4"/>
    <p:sldId id="260" r:id="rId5"/>
    <p:sldId id="265" r:id="rId6"/>
    <p:sldId id="267" r:id="rId7"/>
    <p:sldId id="275" r:id="rId8"/>
    <p:sldId id="280" r:id="rId9"/>
    <p:sldId id="281" r:id="rId10"/>
    <p:sldId id="276" r:id="rId11"/>
    <p:sldId id="274" r:id="rId12"/>
    <p:sldId id="278" r:id="rId13"/>
    <p:sldId id="270" r:id="rId14"/>
    <p:sldId id="269" r:id="rId15"/>
    <p:sldId id="272" r:id="rId16"/>
    <p:sldId id="273"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07" autoAdjust="0"/>
    <p:restoredTop sz="84021"/>
  </p:normalViewPr>
  <p:slideViewPr>
    <p:cSldViewPr snapToGrid="0">
      <p:cViewPr>
        <p:scale>
          <a:sx n="118" d="100"/>
          <a:sy n="118" d="100"/>
        </p:scale>
        <p:origin x="-18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698BBC-998D-4A4A-A014-030CE3B46C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a:extLst>
              <a:ext uri="{FF2B5EF4-FFF2-40B4-BE49-F238E27FC236}">
                <a16:creationId xmlns:a16="http://schemas.microsoft.com/office/drawing/2014/main" id="{F9EAD47A-507B-4ABE-A02A-EA4A7273C3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16E7DA-9815-429E-8825-293A581BCCCC}" type="datetimeFigureOut">
              <a:rPr lang="fr-FR" smtClean="0"/>
              <a:t>07/01/2019</a:t>
            </a:fld>
            <a:endParaRPr lang="fr-FR"/>
          </a:p>
        </p:txBody>
      </p:sp>
      <p:sp>
        <p:nvSpPr>
          <p:cNvPr id="4" name="Footer Placeholder 3">
            <a:extLst>
              <a:ext uri="{FF2B5EF4-FFF2-40B4-BE49-F238E27FC236}">
                <a16:creationId xmlns:a16="http://schemas.microsoft.com/office/drawing/2014/main" id="{295E121C-3481-4EDA-8C02-6299047804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a:extLst>
              <a:ext uri="{FF2B5EF4-FFF2-40B4-BE49-F238E27FC236}">
                <a16:creationId xmlns:a16="http://schemas.microsoft.com/office/drawing/2014/main" id="{141D3CCA-A718-4045-8F1B-9C676D2849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80C83B-77F1-41B1-BC3B-4C1429E75FBF}" type="slidenum">
              <a:rPr lang="fr-FR" smtClean="0"/>
              <a:t>‹N°›</a:t>
            </a:fld>
            <a:endParaRPr lang="fr-FR"/>
          </a:p>
        </p:txBody>
      </p:sp>
    </p:spTree>
    <p:extLst>
      <p:ext uri="{BB962C8B-B14F-4D97-AF65-F5344CB8AC3E}">
        <p14:creationId xmlns:p14="http://schemas.microsoft.com/office/powerpoint/2010/main" val="10343871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298EBE-80EB-49D7-8D4A-F58DD175FD1F}" type="datetimeFigureOut">
              <a:rPr lang="fr-FR" smtClean="0"/>
              <a:t>07/01/2019</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ABA33C-A1EE-44E6-BF17-7014AE78A0E3}" type="slidenum">
              <a:rPr lang="fr-FR" smtClean="0"/>
              <a:t>‹N°›</a:t>
            </a:fld>
            <a:endParaRPr lang="fr-FR"/>
          </a:p>
        </p:txBody>
      </p:sp>
    </p:spTree>
    <p:extLst>
      <p:ext uri="{BB962C8B-B14F-4D97-AF65-F5344CB8AC3E}">
        <p14:creationId xmlns:p14="http://schemas.microsoft.com/office/powerpoint/2010/main" val="18322623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Pour mener à bien notre projet et répondre le plus </a:t>
            </a:r>
            <a:r>
              <a:rPr lang="fr-FR" sz="1200" b="0" i="0" kern="1200" dirty="0" err="1">
                <a:solidFill>
                  <a:schemeClr val="tx1"/>
                </a:solidFill>
                <a:effectLst/>
                <a:latin typeface="+mn-lt"/>
                <a:ea typeface="+mn-ea"/>
                <a:cs typeface="+mn-cs"/>
              </a:rPr>
              <a:t>précisement</a:t>
            </a:r>
            <a:r>
              <a:rPr lang="fr-FR" sz="1200" b="0" i="0" kern="1200" dirty="0">
                <a:solidFill>
                  <a:schemeClr val="tx1"/>
                </a:solidFill>
                <a:effectLst/>
                <a:latin typeface="+mn-lt"/>
                <a:ea typeface="+mn-ea"/>
                <a:cs typeface="+mn-cs"/>
              </a:rPr>
              <a:t> possible aux objectifs</a:t>
            </a:r>
          </a:p>
          <a:p>
            <a:endParaRPr lang="fr-FR" dirty="0"/>
          </a:p>
        </p:txBody>
      </p:sp>
      <p:sp>
        <p:nvSpPr>
          <p:cNvPr id="4" name="Espace réservé du numéro de diapositive 3"/>
          <p:cNvSpPr>
            <a:spLocks noGrp="1"/>
          </p:cNvSpPr>
          <p:nvPr>
            <p:ph type="sldNum" sz="quarter" idx="10"/>
          </p:nvPr>
        </p:nvSpPr>
        <p:spPr/>
        <p:txBody>
          <a:bodyPr/>
          <a:lstStyle/>
          <a:p>
            <a:fld id="{F0ABA33C-A1EE-44E6-BF17-7014AE78A0E3}" type="slidenum">
              <a:rPr lang="fr-FR" smtClean="0"/>
              <a:t>3</a:t>
            </a:fld>
            <a:endParaRPr lang="fr-FR"/>
          </a:p>
        </p:txBody>
      </p:sp>
    </p:spTree>
    <p:extLst>
      <p:ext uri="{BB962C8B-B14F-4D97-AF65-F5344CB8AC3E}">
        <p14:creationId xmlns:p14="http://schemas.microsoft.com/office/powerpoint/2010/main" val="2690944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Tout d'abord nous avons voulu tracer la courbe de l'évolution du cours du bitcoin sur plusieurs années pour avoir une vue d'ensemble de l'</a:t>
            </a:r>
            <a:r>
              <a:rPr lang="fr-FR" dirty="0" err="1"/>
              <a:t>augemnetation</a:t>
            </a:r>
            <a:r>
              <a:rPr lang="fr-FR" dirty="0"/>
              <a:t> de valeur de cette </a:t>
            </a:r>
            <a:r>
              <a:rPr lang="fr-FR" dirty="0" err="1"/>
              <a:t>cryptomonnaie.Pour</a:t>
            </a:r>
            <a:r>
              <a:rPr lang="fr-FR" dirty="0"/>
              <a:t> cela, nous avons en premier lieu eu à trier le tableaux dans l'ordre croissant des années afin d'avoir une courbe cohérente. </a:t>
            </a:r>
          </a:p>
          <a:p>
            <a:endParaRPr lang="fr-FR" dirty="0"/>
          </a:p>
          <a:p>
            <a:r>
              <a:rPr lang="fr-FR" dirty="0"/>
              <a:t>Nous remarquons dans la courbe générée que le cours du bitcoin est en augmentation constante de 2015 jusqu'en 2017. Le cours du bitcoin subit durant l'année 2017 une évolution exponentielle, le prix d'un bitcoin </a:t>
            </a:r>
            <a:r>
              <a:rPr lang="fr-FR" dirty="0" err="1"/>
              <a:t>frole</a:t>
            </a:r>
            <a:r>
              <a:rPr lang="fr-FR" dirty="0"/>
              <a:t> les 20 000 \$, </a:t>
            </a:r>
            <a:r>
              <a:rPr lang="fr-FR" dirty="0" err="1"/>
              <a:t>apres</a:t>
            </a:r>
            <a:r>
              <a:rPr lang="fr-FR" dirty="0"/>
              <a:t> ce pic, son cours chute durant l'année pour osciller autour des 10 000 \$.</a:t>
            </a:r>
          </a:p>
          <a:p>
            <a:endParaRPr lang="fr-FR" dirty="0"/>
          </a:p>
          <a:p>
            <a:r>
              <a:rPr lang="fr-FR" dirty="0"/>
              <a:t>Afin d'y voir plus clair et de poser une hypothèse sur les variations du cours du bitcoin, nous avons fait le choix de diviser cette courbe en trois courbes </a:t>
            </a:r>
            <a:r>
              <a:rPr lang="fr-FR" dirty="0" err="1"/>
              <a:t>representant</a:t>
            </a:r>
            <a:r>
              <a:rPr lang="fr-FR" dirty="0"/>
              <a:t> chaque année. Nous pourrons donc analyser les variations du bitcoin en fonction de la période de l'année et donc comparer le cours des différentes années en fonction des mois car elles seront superposées.</a:t>
            </a:r>
          </a:p>
          <a:p>
            <a:r>
              <a:rPr lang="fr-FR" dirty="0"/>
              <a:t>En analysant cette courbe nous remarquons que les années de 2015 et 2016 du bitcoin subissent les même variations tandis que celle de 2017 en a des </a:t>
            </a:r>
            <a:r>
              <a:rPr lang="fr-FR" dirty="0" err="1"/>
              <a:t>beaucoups</a:t>
            </a:r>
            <a:r>
              <a:rPr lang="fr-FR" dirty="0"/>
              <a:t> plus marqués.</a:t>
            </a:r>
          </a:p>
          <a:p>
            <a:r>
              <a:rPr lang="fr-FR" dirty="0"/>
              <a:t>Si l'on regarde bien les variations, on remarque que milieu janvier le court du bitcoin subit une légère baisse de sa valeur peu importe l'année, ce phénomène se produit aussi durant le mois d'août pour toutes les années. Début novembre, une </a:t>
            </a:r>
            <a:r>
              <a:rPr lang="fr-FR" dirty="0" err="1"/>
              <a:t>augmenation</a:t>
            </a:r>
            <a:r>
              <a:rPr lang="fr-FR" dirty="0"/>
              <a:t> soudaine du cours est à déplorer pour les années 2015 et 2016. Ses petits pics de variations montre bien que certaine période de l'année sont plus propices à la baisse ou à la hausse de la valeur du bitcoin, la période de l'année influe donc bien le cours du bitcoin.</a:t>
            </a:r>
          </a:p>
        </p:txBody>
      </p:sp>
      <p:sp>
        <p:nvSpPr>
          <p:cNvPr id="4" name="Espace réservé du numéro de diapositive 3"/>
          <p:cNvSpPr>
            <a:spLocks noGrp="1"/>
          </p:cNvSpPr>
          <p:nvPr>
            <p:ph type="sldNum" sz="quarter" idx="5"/>
          </p:nvPr>
        </p:nvSpPr>
        <p:spPr/>
        <p:txBody>
          <a:bodyPr/>
          <a:lstStyle/>
          <a:p>
            <a:fld id="{F0ABA33C-A1EE-44E6-BF17-7014AE78A0E3}" type="slidenum">
              <a:rPr lang="fr-FR" smtClean="0"/>
              <a:t>8</a:t>
            </a:fld>
            <a:endParaRPr lang="fr-FR"/>
          </a:p>
        </p:txBody>
      </p:sp>
    </p:spTree>
    <p:extLst>
      <p:ext uri="{BB962C8B-B14F-4D97-AF65-F5344CB8AC3E}">
        <p14:creationId xmlns:p14="http://schemas.microsoft.com/office/powerpoint/2010/main" val="178525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0ABA33C-A1EE-44E6-BF17-7014AE78A0E3}" type="slidenum">
              <a:rPr lang="fr-FR" smtClean="0"/>
              <a:t>9</a:t>
            </a:fld>
            <a:endParaRPr lang="fr-FR"/>
          </a:p>
        </p:txBody>
      </p:sp>
    </p:spTree>
    <p:extLst>
      <p:ext uri="{BB962C8B-B14F-4D97-AF65-F5344CB8AC3E}">
        <p14:creationId xmlns:p14="http://schemas.microsoft.com/office/powerpoint/2010/main" val="372765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DB89C229-12E7-4008-8C62-0DE0E66585F5}" type="datetime1">
              <a:rPr lang="fr-FR" smtClean="0"/>
              <a:t>07/01/2019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292511758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B89C229-12E7-4008-8C62-0DE0E66585F5}" type="datetime1">
              <a:rPr lang="fr-FR" smtClean="0"/>
              <a:t>07/01/2019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134559970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DB89C229-12E7-4008-8C62-0DE0E66585F5}" type="datetime1">
              <a:rPr lang="fr-FR" smtClean="0"/>
              <a:t>07/01/2019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331330892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DB89C229-12E7-4008-8C62-0DE0E66585F5}" type="datetime1">
              <a:rPr lang="fr-FR" smtClean="0"/>
              <a:t>07/01/2019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861039-20C2-4DB6-BA69-9002EF63577B}"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0302885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B89C229-12E7-4008-8C62-0DE0E66585F5}" type="datetime1">
              <a:rPr lang="fr-FR" smtClean="0"/>
              <a:t>07/01/2019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341025549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89C229-12E7-4008-8C62-0DE0E66585F5}" type="datetime1">
              <a:rPr lang="fr-FR" smtClean="0"/>
              <a:t>07/01/2019</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342517197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B89C229-12E7-4008-8C62-0DE0E66585F5}" type="datetime1">
              <a:rPr lang="fr-FR" smtClean="0"/>
              <a:t>07/01/2019</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367873316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B89C229-12E7-4008-8C62-0DE0E66585F5}" type="datetime1">
              <a:rPr lang="fr-FR" smtClean="0"/>
              <a:t>07/01/2019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117017143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B89C229-12E7-4008-8C62-0DE0E66585F5}" type="datetime1">
              <a:rPr lang="fr-FR" smtClean="0"/>
              <a:t>07/01/2019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397579141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fld id="{DB89C229-12E7-4008-8C62-0DE0E66585F5}" type="datetime1">
              <a:rPr lang="fr-FR" smtClean="0"/>
              <a:t>07/01/2019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258347544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B89C229-12E7-4008-8C62-0DE0E66585F5}" type="datetime1">
              <a:rPr lang="fr-FR" smtClean="0"/>
              <a:t>07/01/2019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41484201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B89C229-12E7-4008-8C62-0DE0E66585F5}" type="datetime1">
              <a:rPr lang="fr-FR" smtClean="0"/>
              <a:t>07/01/2019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93487671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B89C229-12E7-4008-8C62-0DE0E66585F5}" type="datetime1">
              <a:rPr lang="fr-FR" smtClean="0"/>
              <a:t>07/01/2019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392233204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DB89C229-12E7-4008-8C62-0DE0E66585F5}" type="datetime1">
              <a:rPr lang="fr-FR" smtClean="0"/>
              <a:t>07/01/2019</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7915225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B89C229-12E7-4008-8C62-0DE0E66585F5}" type="datetime1">
              <a:rPr lang="fr-FR" smtClean="0"/>
              <a:t>07/01/2019</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140522058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DB89C229-12E7-4008-8C62-0DE0E66585F5}" type="datetime1">
              <a:rPr lang="fr-FR" smtClean="0"/>
              <a:t>07/01/2019</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69069677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B89C229-12E7-4008-8C62-0DE0E66585F5}" type="datetime1">
              <a:rPr lang="fr-FR" smtClean="0"/>
              <a:t>07/01/2019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4861039-20C2-4DB6-BA69-9002EF63577B}" type="slidenum">
              <a:rPr lang="fr-FR" smtClean="0"/>
              <a:t>‹N°›</a:t>
            </a:fld>
            <a:endParaRPr lang="fr-FR"/>
          </a:p>
        </p:txBody>
      </p:sp>
    </p:spTree>
    <p:extLst>
      <p:ext uri="{BB962C8B-B14F-4D97-AF65-F5344CB8AC3E}">
        <p14:creationId xmlns:p14="http://schemas.microsoft.com/office/powerpoint/2010/main" val="77613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B89C229-12E7-4008-8C62-0DE0E66585F5}" type="datetime1">
              <a:rPr lang="fr-FR" smtClean="0"/>
              <a:t>07/01/2019</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4861039-20C2-4DB6-BA69-9002EF63577B}" type="slidenum">
              <a:rPr lang="fr-FR" smtClean="0"/>
              <a:t>‹N°›</a:t>
            </a:fld>
            <a:endParaRPr lang="fr-FR"/>
          </a:p>
        </p:txBody>
      </p:sp>
    </p:spTree>
    <p:extLst>
      <p:ext uri="{BB962C8B-B14F-4D97-AF65-F5344CB8AC3E}">
        <p14:creationId xmlns:p14="http://schemas.microsoft.com/office/powerpoint/2010/main" val="3153969783"/>
      </p:ext>
    </p:extLst>
  </p:cSld>
  <p:clrMap bg1="dk1" tx1="lt1" bg2="dk2" tx2="lt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9EB5-D137-456C-AF12-4C4C68CACC1C}"/>
              </a:ext>
            </a:extLst>
          </p:cNvPr>
          <p:cNvSpPr>
            <a:spLocks noGrp="1"/>
          </p:cNvSpPr>
          <p:nvPr>
            <p:ph type="ctrTitle"/>
          </p:nvPr>
        </p:nvSpPr>
        <p:spPr>
          <a:xfrm>
            <a:off x="1154955" y="1219200"/>
            <a:ext cx="8825658" cy="3329581"/>
          </a:xfrm>
        </p:spPr>
        <p:txBody>
          <a:bodyPr/>
          <a:lstStyle/>
          <a:p>
            <a:r>
              <a:rPr lang="fr-FR" dirty="0"/>
              <a:t>Les crypto-devises</a:t>
            </a:r>
          </a:p>
        </p:txBody>
      </p:sp>
      <p:sp>
        <p:nvSpPr>
          <p:cNvPr id="3" name="Subtitle 2">
            <a:extLst>
              <a:ext uri="{FF2B5EF4-FFF2-40B4-BE49-F238E27FC236}">
                <a16:creationId xmlns:a16="http://schemas.microsoft.com/office/drawing/2014/main" id="{D8654487-D697-4EF5-9B51-7F8016248861}"/>
              </a:ext>
            </a:extLst>
          </p:cNvPr>
          <p:cNvSpPr>
            <a:spLocks noGrp="1"/>
          </p:cNvSpPr>
          <p:nvPr>
            <p:ph type="subTitle" idx="1"/>
          </p:nvPr>
        </p:nvSpPr>
        <p:spPr/>
        <p:txBody>
          <a:bodyPr/>
          <a:lstStyle/>
          <a:p>
            <a:r>
              <a:rPr lang="fr-FR" dirty="0">
                <a:solidFill>
                  <a:schemeClr val="tx1"/>
                </a:solidFill>
              </a:rPr>
              <a:t>Groupe 1 : Kevin </a:t>
            </a:r>
            <a:r>
              <a:rPr lang="fr-FR" dirty="0" err="1">
                <a:solidFill>
                  <a:schemeClr val="tx1"/>
                </a:solidFill>
              </a:rPr>
              <a:t>aubriet</a:t>
            </a:r>
            <a:r>
              <a:rPr lang="fr-FR" dirty="0">
                <a:solidFill>
                  <a:schemeClr val="tx1"/>
                </a:solidFill>
              </a:rPr>
              <a:t> - Habiba </a:t>
            </a:r>
            <a:r>
              <a:rPr lang="fr-FR" dirty="0" err="1">
                <a:solidFill>
                  <a:schemeClr val="tx1"/>
                </a:solidFill>
              </a:rPr>
              <a:t>bouajla</a:t>
            </a:r>
            <a:r>
              <a:rPr lang="fr-FR" dirty="0">
                <a:solidFill>
                  <a:schemeClr val="tx1"/>
                </a:solidFill>
              </a:rPr>
              <a:t> – Gabriel </a:t>
            </a:r>
            <a:r>
              <a:rPr lang="fr-FR" dirty="0" err="1">
                <a:solidFill>
                  <a:schemeClr val="tx1"/>
                </a:solidFill>
              </a:rPr>
              <a:t>curinga</a:t>
            </a:r>
            <a:endParaRPr lang="fr-FR" dirty="0">
              <a:solidFill>
                <a:schemeClr val="tx1"/>
              </a:solidFill>
            </a:endParaRPr>
          </a:p>
          <a:p>
            <a:r>
              <a:rPr lang="fr-FR" sz="1400" dirty="0">
                <a:solidFill>
                  <a:schemeClr val="tx1"/>
                </a:solidFill>
              </a:rPr>
              <a:t>Master 1 </a:t>
            </a:r>
            <a:r>
              <a:rPr lang="fr-FR" sz="1400" dirty="0" err="1">
                <a:solidFill>
                  <a:schemeClr val="tx1"/>
                </a:solidFill>
              </a:rPr>
              <a:t>miage</a:t>
            </a:r>
            <a:r>
              <a:rPr lang="fr-FR" sz="1400" dirty="0">
                <a:solidFill>
                  <a:schemeClr val="tx1"/>
                </a:solidFill>
              </a:rPr>
              <a:t> - 7/01/2019</a:t>
            </a:r>
          </a:p>
        </p:txBody>
      </p:sp>
      <p:pic>
        <p:nvPicPr>
          <p:cNvPr id="4" name="Image 3">
            <a:extLst>
              <a:ext uri="{FF2B5EF4-FFF2-40B4-BE49-F238E27FC236}">
                <a16:creationId xmlns:a16="http://schemas.microsoft.com/office/drawing/2014/main" id="{3213662C-38F8-AE43-8330-19677A2A2632}"/>
              </a:ext>
            </a:extLst>
          </p:cNvPr>
          <p:cNvPicPr>
            <a:picLocks noChangeAspect="1"/>
          </p:cNvPicPr>
          <p:nvPr/>
        </p:nvPicPr>
        <p:blipFill>
          <a:blip r:embed="rId2"/>
          <a:stretch>
            <a:fillRect/>
          </a:stretch>
        </p:blipFill>
        <p:spPr>
          <a:xfrm>
            <a:off x="1154955" y="342901"/>
            <a:ext cx="2552700" cy="1295400"/>
          </a:xfrm>
          <a:prstGeom prst="rect">
            <a:avLst/>
          </a:prstGeom>
        </p:spPr>
      </p:pic>
    </p:spTree>
    <p:extLst>
      <p:ext uri="{BB962C8B-B14F-4D97-AF65-F5344CB8AC3E}">
        <p14:creationId xmlns:p14="http://schemas.microsoft.com/office/powerpoint/2010/main" val="128948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42476F-5A9A-41FA-A892-29C794CEF87E}"/>
              </a:ext>
            </a:extLst>
          </p:cNvPr>
          <p:cNvSpPr>
            <a:spLocks noChangeAspect="1"/>
          </p:cNvSpPr>
          <p:nvPr/>
        </p:nvSpPr>
        <p:spPr>
          <a:xfrm rot="16200000">
            <a:off x="2603955" y="-2730048"/>
            <a:ext cx="6984092" cy="12192002"/>
          </a:xfrm>
          <a:prstGeom prst="rect">
            <a:avLst/>
          </a:prstGeom>
          <a:solidFill>
            <a:srgbClr val="2F3A49">
              <a:alpha val="8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2F65DEF-9B93-4A01-8B89-95E79368CC00}"/>
              </a:ext>
            </a:extLst>
          </p:cNvPr>
          <p:cNvSpPr txBox="1"/>
          <p:nvPr/>
        </p:nvSpPr>
        <p:spPr>
          <a:xfrm>
            <a:off x="760946" y="2782669"/>
            <a:ext cx="10670108" cy="1754326"/>
          </a:xfrm>
          <a:prstGeom prst="rect">
            <a:avLst/>
          </a:prstGeom>
          <a:noFill/>
        </p:spPr>
        <p:txBody>
          <a:bodyPr wrap="square" rtlCol="0">
            <a:spAutoFit/>
          </a:bodyPr>
          <a:lstStyle/>
          <a:p>
            <a:pPr algn="ctr"/>
            <a:r>
              <a:rPr lang="en-US" sz="3600" dirty="0" err="1">
                <a:latin typeface="Roboto Black"/>
                <a:cs typeface="Roboto Black"/>
              </a:rPr>
              <a:t>Hypothèse</a:t>
            </a:r>
            <a:r>
              <a:rPr lang="en-US" sz="3600" dirty="0">
                <a:latin typeface="Roboto Black"/>
                <a:cs typeface="Roboto Black"/>
              </a:rPr>
              <a:t> </a:t>
            </a:r>
            <a:r>
              <a:rPr lang="en-US" sz="3600" dirty="0">
                <a:solidFill>
                  <a:srgbClr val="EBEBEB"/>
                </a:solidFill>
                <a:latin typeface="Roboto Black"/>
              </a:rPr>
              <a:t>: on </a:t>
            </a:r>
            <a:r>
              <a:rPr lang="en-US" sz="3600" dirty="0" err="1">
                <a:solidFill>
                  <a:srgbClr val="EBEBEB"/>
                </a:solidFill>
                <a:latin typeface="Roboto Black"/>
              </a:rPr>
              <a:t>n’obtiendra</a:t>
            </a:r>
            <a:r>
              <a:rPr lang="en-US" sz="3600" dirty="0">
                <a:solidFill>
                  <a:srgbClr val="EBEBEB"/>
                </a:solidFill>
                <a:latin typeface="Roboto Black"/>
              </a:rPr>
              <a:t> pas les </a:t>
            </a:r>
            <a:r>
              <a:rPr lang="en-US" sz="3600" dirty="0" err="1">
                <a:solidFill>
                  <a:srgbClr val="EBEBEB"/>
                </a:solidFill>
                <a:latin typeface="Roboto Black"/>
              </a:rPr>
              <a:t>mêmes</a:t>
            </a:r>
            <a:r>
              <a:rPr lang="en-US" sz="3600" dirty="0">
                <a:solidFill>
                  <a:srgbClr val="EBEBEB"/>
                </a:solidFill>
                <a:latin typeface="Roboto Black"/>
              </a:rPr>
              <a:t> </a:t>
            </a:r>
            <a:r>
              <a:rPr lang="en-US" sz="3600" dirty="0" err="1">
                <a:solidFill>
                  <a:srgbClr val="EBEBEB"/>
                </a:solidFill>
                <a:latin typeface="Roboto Black"/>
              </a:rPr>
              <a:t>résultats</a:t>
            </a:r>
            <a:r>
              <a:rPr lang="en-US" sz="3600" dirty="0">
                <a:solidFill>
                  <a:srgbClr val="EBEBEB"/>
                </a:solidFill>
                <a:latin typeface="Roboto Black"/>
              </a:rPr>
              <a:t> </a:t>
            </a:r>
            <a:r>
              <a:rPr lang="en-US" sz="3600" dirty="0" err="1">
                <a:solidFill>
                  <a:srgbClr val="EBEBEB"/>
                </a:solidFill>
                <a:latin typeface="Roboto Black"/>
              </a:rPr>
              <a:t>finaux</a:t>
            </a:r>
            <a:r>
              <a:rPr lang="en-US" sz="3600" dirty="0">
                <a:solidFill>
                  <a:srgbClr val="EBEBEB"/>
                </a:solidFill>
                <a:latin typeface="Roboto Black"/>
              </a:rPr>
              <a:t> </a:t>
            </a:r>
            <a:r>
              <a:rPr lang="en-US" sz="3600" dirty="0" err="1">
                <a:solidFill>
                  <a:srgbClr val="EBEBEB"/>
                </a:solidFill>
                <a:latin typeface="Roboto Black"/>
              </a:rPr>
              <a:t>si</a:t>
            </a:r>
            <a:r>
              <a:rPr lang="en-US" sz="3600" dirty="0">
                <a:solidFill>
                  <a:srgbClr val="EBEBEB"/>
                </a:solidFill>
                <a:latin typeface="Roboto Black"/>
              </a:rPr>
              <a:t> </a:t>
            </a:r>
            <a:r>
              <a:rPr lang="en-US" sz="3600" dirty="0" err="1">
                <a:solidFill>
                  <a:srgbClr val="EBEBEB"/>
                </a:solidFill>
                <a:latin typeface="Roboto Black"/>
              </a:rPr>
              <a:t>l’on</a:t>
            </a:r>
            <a:r>
              <a:rPr lang="en-US" sz="3600" dirty="0">
                <a:solidFill>
                  <a:srgbClr val="EBEBEB"/>
                </a:solidFill>
                <a:latin typeface="Roboto Black"/>
              </a:rPr>
              <a:t> </a:t>
            </a:r>
            <a:r>
              <a:rPr lang="en-US" sz="3600" dirty="0" err="1">
                <a:solidFill>
                  <a:srgbClr val="EBEBEB"/>
                </a:solidFill>
                <a:latin typeface="Roboto Black"/>
              </a:rPr>
              <a:t>considère</a:t>
            </a:r>
            <a:r>
              <a:rPr lang="en-US" sz="3600" dirty="0">
                <a:solidFill>
                  <a:srgbClr val="EBEBEB"/>
                </a:solidFill>
                <a:latin typeface="Roboto Black"/>
              </a:rPr>
              <a:t> </a:t>
            </a:r>
            <a:r>
              <a:rPr lang="en-US" sz="3600" dirty="0" err="1">
                <a:solidFill>
                  <a:srgbClr val="EBEBEB"/>
                </a:solidFill>
                <a:latin typeface="Roboto Black"/>
              </a:rPr>
              <a:t>une</a:t>
            </a:r>
            <a:r>
              <a:rPr lang="en-US" sz="3600" dirty="0">
                <a:solidFill>
                  <a:srgbClr val="EBEBEB"/>
                </a:solidFill>
                <a:latin typeface="Roboto Black"/>
              </a:rPr>
              <a:t> </a:t>
            </a:r>
            <a:r>
              <a:rPr lang="en-US" sz="3600" dirty="0" err="1">
                <a:solidFill>
                  <a:srgbClr val="EBEBEB"/>
                </a:solidFill>
                <a:latin typeface="Roboto Black"/>
              </a:rPr>
              <a:t>fenêtre</a:t>
            </a:r>
            <a:r>
              <a:rPr lang="en-US" sz="3600" dirty="0">
                <a:solidFill>
                  <a:srgbClr val="EBEBEB"/>
                </a:solidFill>
                <a:latin typeface="Roboto Black"/>
              </a:rPr>
              <a:t> de temps plus </a:t>
            </a:r>
            <a:r>
              <a:rPr lang="en-US" sz="3600" dirty="0" err="1">
                <a:solidFill>
                  <a:srgbClr val="EBEBEB"/>
                </a:solidFill>
                <a:latin typeface="Roboto Black"/>
              </a:rPr>
              <a:t>grande</a:t>
            </a:r>
            <a:r>
              <a:rPr lang="en-US" sz="3600" dirty="0">
                <a:solidFill>
                  <a:srgbClr val="EBEBEB"/>
                </a:solidFill>
                <a:latin typeface="Roboto Black"/>
              </a:rPr>
              <a:t> pour </a:t>
            </a:r>
            <a:r>
              <a:rPr lang="en-US" sz="3600" dirty="0" err="1">
                <a:solidFill>
                  <a:srgbClr val="EBEBEB"/>
                </a:solidFill>
                <a:latin typeface="Roboto Black"/>
              </a:rPr>
              <a:t>calculer</a:t>
            </a:r>
            <a:r>
              <a:rPr lang="en-US" sz="3600" dirty="0">
                <a:solidFill>
                  <a:srgbClr val="EBEBEB"/>
                </a:solidFill>
                <a:latin typeface="Roboto Black"/>
              </a:rPr>
              <a:t> les </a:t>
            </a:r>
            <a:r>
              <a:rPr lang="en-US" sz="3600" dirty="0" err="1">
                <a:solidFill>
                  <a:srgbClr val="EBEBEB"/>
                </a:solidFill>
                <a:latin typeface="Roboto Black"/>
              </a:rPr>
              <a:t>moyennes</a:t>
            </a:r>
            <a:endParaRPr lang="en-US" sz="3600" dirty="0">
              <a:solidFill>
                <a:schemeClr val="bg1"/>
              </a:solidFill>
              <a:latin typeface="Roboto Black"/>
              <a:cs typeface="Roboto Black"/>
            </a:endParaRPr>
          </a:p>
        </p:txBody>
      </p:sp>
      <p:sp>
        <p:nvSpPr>
          <p:cNvPr id="5" name="Slide Number Placeholder 4">
            <a:extLst>
              <a:ext uri="{FF2B5EF4-FFF2-40B4-BE49-F238E27FC236}">
                <a16:creationId xmlns:a16="http://schemas.microsoft.com/office/drawing/2014/main" id="{EF34B29E-7823-4813-8575-45A0A260D4B7}"/>
              </a:ext>
            </a:extLst>
          </p:cNvPr>
          <p:cNvSpPr>
            <a:spLocks noGrp="1"/>
          </p:cNvSpPr>
          <p:nvPr>
            <p:ph type="sldNum" sz="quarter" idx="12"/>
          </p:nvPr>
        </p:nvSpPr>
        <p:spPr/>
        <p:txBody>
          <a:bodyPr/>
          <a:lstStyle/>
          <a:p>
            <a:fld id="{84861039-20C2-4DB6-BA69-9002EF63577B}" type="slidenum">
              <a:rPr lang="fr-FR" smtClean="0"/>
              <a:t>10</a:t>
            </a:fld>
            <a:endParaRPr lang="fr-FR"/>
          </a:p>
        </p:txBody>
      </p:sp>
      <p:pic>
        <p:nvPicPr>
          <p:cNvPr id="6" name="Image 5">
            <a:extLst>
              <a:ext uri="{FF2B5EF4-FFF2-40B4-BE49-F238E27FC236}">
                <a16:creationId xmlns:a16="http://schemas.microsoft.com/office/drawing/2014/main" id="{544645A1-0CE2-604F-A58A-B8F50B04FE5A}"/>
              </a:ext>
            </a:extLst>
          </p:cNvPr>
          <p:cNvPicPr>
            <a:picLocks noChangeAspect="1"/>
          </p:cNvPicPr>
          <p:nvPr/>
        </p:nvPicPr>
        <p:blipFill>
          <a:blip r:embed="rId2"/>
          <a:stretch>
            <a:fillRect/>
          </a:stretch>
        </p:blipFill>
        <p:spPr>
          <a:xfrm>
            <a:off x="11139054" y="22597"/>
            <a:ext cx="1056173" cy="559650"/>
          </a:xfrm>
          <a:prstGeom prst="rect">
            <a:avLst/>
          </a:prstGeom>
        </p:spPr>
      </p:pic>
      <p:sp>
        <p:nvSpPr>
          <p:cNvPr id="7" name="Rectangle 6">
            <a:extLst>
              <a:ext uri="{FF2B5EF4-FFF2-40B4-BE49-F238E27FC236}">
                <a16:creationId xmlns:a16="http://schemas.microsoft.com/office/drawing/2014/main" id="{FCCBF01B-3C87-9E49-B20E-E09912A68BB5}"/>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3035160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7747-A4D6-437C-85F3-501562EDD038}"/>
              </a:ext>
            </a:extLst>
          </p:cNvPr>
          <p:cNvSpPr>
            <a:spLocks noGrp="1"/>
          </p:cNvSpPr>
          <p:nvPr>
            <p:ph type="title"/>
          </p:nvPr>
        </p:nvSpPr>
        <p:spPr>
          <a:xfrm>
            <a:off x="648930" y="629267"/>
            <a:ext cx="9252154" cy="522639"/>
          </a:xfrm>
        </p:spPr>
        <p:txBody>
          <a:bodyPr>
            <a:normAutofit fontScale="90000"/>
          </a:bodyPr>
          <a:lstStyle/>
          <a:p>
            <a:pPr>
              <a:lnSpc>
                <a:spcPct val="90000"/>
              </a:lnSpc>
            </a:pPr>
            <a:r>
              <a:rPr lang="fr-FR" sz="3300" dirty="0">
                <a:solidFill>
                  <a:srgbClr val="EBEBEB"/>
                </a:solidFill>
              </a:rPr>
              <a:t>Moyennes et écart-type</a:t>
            </a:r>
          </a:p>
        </p:txBody>
      </p:sp>
      <p:sp>
        <p:nvSpPr>
          <p:cNvPr id="12" name="Content Placeholder 13">
            <a:extLst>
              <a:ext uri="{FF2B5EF4-FFF2-40B4-BE49-F238E27FC236}">
                <a16:creationId xmlns:a16="http://schemas.microsoft.com/office/drawing/2014/main" id="{A8525B2E-1B93-AA4A-BC9C-8B05CC0F28E7}"/>
              </a:ext>
            </a:extLst>
          </p:cNvPr>
          <p:cNvSpPr>
            <a:spLocks noGrp="1"/>
          </p:cNvSpPr>
          <p:nvPr>
            <p:ph idx="1"/>
          </p:nvPr>
        </p:nvSpPr>
        <p:spPr>
          <a:xfrm>
            <a:off x="295789" y="1790958"/>
            <a:ext cx="2985013" cy="4336710"/>
          </a:xfrm>
        </p:spPr>
        <p:txBody>
          <a:bodyPr>
            <a:normAutofit/>
          </a:bodyPr>
          <a:lstStyle/>
          <a:p>
            <a:r>
              <a:rPr lang="fr-FR" dirty="0"/>
              <a:t>En 2016</a:t>
            </a:r>
          </a:p>
          <a:p>
            <a:pPr lvl="1"/>
            <a:r>
              <a:rPr lang="fr-FR" dirty="0"/>
              <a:t>Peu de variations</a:t>
            </a:r>
          </a:p>
          <a:p>
            <a:pPr lvl="1"/>
            <a:r>
              <a:rPr lang="fr-FR" dirty="0"/>
              <a:t>Augmentation linéaire</a:t>
            </a:r>
          </a:p>
          <a:p>
            <a:pPr lvl="1"/>
            <a:endParaRPr lang="fr-FR" dirty="0"/>
          </a:p>
          <a:p>
            <a:r>
              <a:rPr lang="fr-FR" dirty="0"/>
              <a:t>En 2017</a:t>
            </a:r>
          </a:p>
          <a:p>
            <a:pPr lvl="1"/>
            <a:r>
              <a:rPr lang="fr-FR" dirty="0"/>
              <a:t>Beaucoup de variations</a:t>
            </a:r>
          </a:p>
          <a:p>
            <a:pPr lvl="1"/>
            <a:r>
              <a:rPr lang="fr-FR" dirty="0"/>
              <a:t>Augmentation exponentielle</a:t>
            </a:r>
          </a:p>
          <a:p>
            <a:endParaRPr lang="fr-FR" dirty="0"/>
          </a:p>
          <a:p>
            <a:endParaRPr lang="fr-FR" dirty="0"/>
          </a:p>
          <a:p>
            <a:pPr lvl="1"/>
            <a:endParaRPr lang="fr-FR" dirty="0"/>
          </a:p>
        </p:txBody>
      </p:sp>
      <p:sp>
        <p:nvSpPr>
          <p:cNvPr id="3" name="Slide Number Placeholder 2">
            <a:extLst>
              <a:ext uri="{FF2B5EF4-FFF2-40B4-BE49-F238E27FC236}">
                <a16:creationId xmlns:a16="http://schemas.microsoft.com/office/drawing/2014/main" id="{F86499F8-7A5E-4FEE-AADB-1C619C4D47F0}"/>
              </a:ext>
            </a:extLst>
          </p:cNvPr>
          <p:cNvSpPr>
            <a:spLocks noGrp="1"/>
          </p:cNvSpPr>
          <p:nvPr>
            <p:ph type="sldNum" sz="quarter" idx="12"/>
          </p:nvPr>
        </p:nvSpPr>
        <p:spPr/>
        <p:txBody>
          <a:bodyPr/>
          <a:lstStyle/>
          <a:p>
            <a:fld id="{84861039-20C2-4DB6-BA69-9002EF63577B}" type="slidenum">
              <a:rPr lang="fr-FR" smtClean="0"/>
              <a:t>11</a:t>
            </a:fld>
            <a:endParaRPr lang="fr-FR"/>
          </a:p>
        </p:txBody>
      </p:sp>
      <p:pic>
        <p:nvPicPr>
          <p:cNvPr id="8" name="Image 7">
            <a:extLst>
              <a:ext uri="{FF2B5EF4-FFF2-40B4-BE49-F238E27FC236}">
                <a16:creationId xmlns:a16="http://schemas.microsoft.com/office/drawing/2014/main" id="{F6F5D15F-56A2-2C40-9D3C-01D38C50E61E}"/>
              </a:ext>
            </a:extLst>
          </p:cNvPr>
          <p:cNvPicPr>
            <a:picLocks noChangeAspect="1"/>
          </p:cNvPicPr>
          <p:nvPr/>
        </p:nvPicPr>
        <p:blipFill>
          <a:blip r:embed="rId2"/>
          <a:stretch>
            <a:fillRect/>
          </a:stretch>
        </p:blipFill>
        <p:spPr>
          <a:xfrm>
            <a:off x="3451507" y="1252582"/>
            <a:ext cx="4318000" cy="5067300"/>
          </a:xfrm>
          <a:prstGeom prst="rect">
            <a:avLst/>
          </a:prstGeom>
        </p:spPr>
      </p:pic>
      <p:pic>
        <p:nvPicPr>
          <p:cNvPr id="9" name="Image 8">
            <a:extLst>
              <a:ext uri="{FF2B5EF4-FFF2-40B4-BE49-F238E27FC236}">
                <a16:creationId xmlns:a16="http://schemas.microsoft.com/office/drawing/2014/main" id="{D1C38C3C-F051-454B-8BD5-E69EF56EBA47}"/>
              </a:ext>
            </a:extLst>
          </p:cNvPr>
          <p:cNvPicPr>
            <a:picLocks noChangeAspect="1"/>
          </p:cNvPicPr>
          <p:nvPr/>
        </p:nvPicPr>
        <p:blipFill>
          <a:blip r:embed="rId3"/>
          <a:stretch>
            <a:fillRect/>
          </a:stretch>
        </p:blipFill>
        <p:spPr>
          <a:xfrm>
            <a:off x="7940212" y="1252582"/>
            <a:ext cx="3921743" cy="5101954"/>
          </a:xfrm>
          <a:prstGeom prst="rect">
            <a:avLst/>
          </a:prstGeom>
        </p:spPr>
      </p:pic>
      <p:pic>
        <p:nvPicPr>
          <p:cNvPr id="13" name="Image 12">
            <a:extLst>
              <a:ext uri="{FF2B5EF4-FFF2-40B4-BE49-F238E27FC236}">
                <a16:creationId xmlns:a16="http://schemas.microsoft.com/office/drawing/2014/main" id="{88CC8A5A-9520-CF44-AED4-3DC68DB00B94}"/>
              </a:ext>
            </a:extLst>
          </p:cNvPr>
          <p:cNvPicPr>
            <a:picLocks noChangeAspect="1"/>
          </p:cNvPicPr>
          <p:nvPr/>
        </p:nvPicPr>
        <p:blipFill>
          <a:blip r:embed="rId4"/>
          <a:stretch>
            <a:fillRect/>
          </a:stretch>
        </p:blipFill>
        <p:spPr>
          <a:xfrm>
            <a:off x="11139054" y="22597"/>
            <a:ext cx="1056173" cy="559650"/>
          </a:xfrm>
          <a:prstGeom prst="rect">
            <a:avLst/>
          </a:prstGeom>
        </p:spPr>
      </p:pic>
      <p:sp>
        <p:nvSpPr>
          <p:cNvPr id="14" name="Rectangle 13">
            <a:extLst>
              <a:ext uri="{FF2B5EF4-FFF2-40B4-BE49-F238E27FC236}">
                <a16:creationId xmlns:a16="http://schemas.microsoft.com/office/drawing/2014/main" id="{62CAD822-4966-B549-95A9-BD7169E516BF}"/>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pic>
        <p:nvPicPr>
          <p:cNvPr id="4" name="Image 3">
            <a:extLst>
              <a:ext uri="{FF2B5EF4-FFF2-40B4-BE49-F238E27FC236}">
                <a16:creationId xmlns:a16="http://schemas.microsoft.com/office/drawing/2014/main" id="{641BF32F-1416-D34E-BA30-15759D10C785}"/>
              </a:ext>
            </a:extLst>
          </p:cNvPr>
          <p:cNvPicPr>
            <a:picLocks noChangeAspect="1"/>
          </p:cNvPicPr>
          <p:nvPr/>
        </p:nvPicPr>
        <p:blipFill>
          <a:blip r:embed="rId5"/>
          <a:stretch>
            <a:fillRect/>
          </a:stretch>
        </p:blipFill>
        <p:spPr>
          <a:xfrm>
            <a:off x="5610507" y="1252581"/>
            <a:ext cx="1066800" cy="5034933"/>
          </a:xfrm>
          <a:prstGeom prst="rect">
            <a:avLst/>
          </a:prstGeom>
        </p:spPr>
      </p:pic>
      <p:pic>
        <p:nvPicPr>
          <p:cNvPr id="6" name="Image 5">
            <a:extLst>
              <a:ext uri="{FF2B5EF4-FFF2-40B4-BE49-F238E27FC236}">
                <a16:creationId xmlns:a16="http://schemas.microsoft.com/office/drawing/2014/main" id="{735D897D-480B-BD47-87EF-2D6FC591D0E5}"/>
              </a:ext>
            </a:extLst>
          </p:cNvPr>
          <p:cNvPicPr>
            <a:picLocks noChangeAspect="1"/>
          </p:cNvPicPr>
          <p:nvPr/>
        </p:nvPicPr>
        <p:blipFill>
          <a:blip r:embed="rId6"/>
          <a:stretch>
            <a:fillRect/>
          </a:stretch>
        </p:blipFill>
        <p:spPr>
          <a:xfrm>
            <a:off x="9831840" y="1336548"/>
            <a:ext cx="1041400" cy="5021434"/>
          </a:xfrm>
          <a:prstGeom prst="rect">
            <a:avLst/>
          </a:prstGeom>
        </p:spPr>
      </p:pic>
    </p:spTree>
    <p:extLst>
      <p:ext uri="{BB962C8B-B14F-4D97-AF65-F5344CB8AC3E}">
        <p14:creationId xmlns:p14="http://schemas.microsoft.com/office/powerpoint/2010/main" val="4164224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42476F-5A9A-41FA-A892-29C794CEF87E}"/>
              </a:ext>
            </a:extLst>
          </p:cNvPr>
          <p:cNvSpPr>
            <a:spLocks noChangeAspect="1"/>
          </p:cNvSpPr>
          <p:nvPr/>
        </p:nvSpPr>
        <p:spPr>
          <a:xfrm rot="16200000">
            <a:off x="2603955" y="-2730048"/>
            <a:ext cx="6984092" cy="12192002"/>
          </a:xfrm>
          <a:prstGeom prst="rect">
            <a:avLst/>
          </a:prstGeom>
          <a:solidFill>
            <a:srgbClr val="2F3A49">
              <a:alpha val="8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2F65DEF-9B93-4A01-8B89-95E79368CC00}"/>
              </a:ext>
            </a:extLst>
          </p:cNvPr>
          <p:cNvSpPr txBox="1"/>
          <p:nvPr/>
        </p:nvSpPr>
        <p:spPr>
          <a:xfrm>
            <a:off x="760946" y="2782669"/>
            <a:ext cx="10670108" cy="1754326"/>
          </a:xfrm>
          <a:prstGeom prst="rect">
            <a:avLst/>
          </a:prstGeom>
          <a:noFill/>
        </p:spPr>
        <p:txBody>
          <a:bodyPr wrap="square" rtlCol="0">
            <a:spAutoFit/>
          </a:bodyPr>
          <a:lstStyle/>
          <a:p>
            <a:pPr algn="ctr"/>
            <a:r>
              <a:rPr lang="en-US" sz="3600" dirty="0" err="1">
                <a:latin typeface="Roboto Black"/>
                <a:cs typeface="Roboto Black"/>
              </a:rPr>
              <a:t>Hypothèse</a:t>
            </a:r>
            <a:r>
              <a:rPr lang="en-US" sz="3600" dirty="0">
                <a:latin typeface="Roboto Black"/>
                <a:cs typeface="Roboto Black"/>
              </a:rPr>
              <a:t> </a:t>
            </a:r>
            <a:r>
              <a:rPr lang="en-US" sz="3600" dirty="0">
                <a:solidFill>
                  <a:srgbClr val="EBEBEB"/>
                </a:solidFill>
                <a:latin typeface="Roboto Black"/>
              </a:rPr>
              <a:t>: le </a:t>
            </a:r>
            <a:r>
              <a:rPr lang="en-US" sz="3600" dirty="0" err="1">
                <a:solidFill>
                  <a:srgbClr val="EBEBEB"/>
                </a:solidFill>
                <a:latin typeface="Roboto Black"/>
              </a:rPr>
              <a:t>cours</a:t>
            </a:r>
            <a:r>
              <a:rPr lang="en-US" sz="3600" dirty="0">
                <a:solidFill>
                  <a:srgbClr val="EBEBEB"/>
                </a:solidFill>
                <a:latin typeface="Roboto Black"/>
              </a:rPr>
              <a:t> du bitcoin a </a:t>
            </a:r>
            <a:r>
              <a:rPr lang="en-US" sz="3600" dirty="0" err="1">
                <a:solidFill>
                  <a:srgbClr val="EBEBEB"/>
                </a:solidFill>
                <a:latin typeface="Roboto Black"/>
              </a:rPr>
              <a:t>une</a:t>
            </a:r>
            <a:r>
              <a:rPr lang="en-US" sz="3600" dirty="0">
                <a:solidFill>
                  <a:srgbClr val="EBEBEB"/>
                </a:solidFill>
                <a:latin typeface="Roboto Black"/>
              </a:rPr>
              <a:t> influence sur les </a:t>
            </a:r>
            <a:r>
              <a:rPr lang="en-US" sz="3600" dirty="0" err="1">
                <a:solidFill>
                  <a:srgbClr val="EBEBEB"/>
                </a:solidFill>
                <a:latin typeface="Roboto Black"/>
              </a:rPr>
              <a:t>autres</a:t>
            </a:r>
            <a:r>
              <a:rPr lang="en-US" sz="3600" dirty="0">
                <a:solidFill>
                  <a:srgbClr val="EBEBEB"/>
                </a:solidFill>
                <a:latin typeface="Roboto Black"/>
              </a:rPr>
              <a:t> </a:t>
            </a:r>
            <a:r>
              <a:rPr lang="en-US" sz="3600" dirty="0" err="1">
                <a:solidFill>
                  <a:srgbClr val="EBEBEB"/>
                </a:solidFill>
                <a:latin typeface="Roboto Black"/>
              </a:rPr>
              <a:t>cours</a:t>
            </a:r>
            <a:r>
              <a:rPr lang="en-US" sz="3600" dirty="0">
                <a:solidFill>
                  <a:srgbClr val="EBEBEB"/>
                </a:solidFill>
                <a:latin typeface="Roboto Black"/>
              </a:rPr>
              <a:t> de crypto-</a:t>
            </a:r>
            <a:r>
              <a:rPr lang="en-US" sz="3600" dirty="0" err="1">
                <a:solidFill>
                  <a:srgbClr val="EBEBEB"/>
                </a:solidFill>
                <a:latin typeface="Roboto Black"/>
              </a:rPr>
              <a:t>monnaies</a:t>
            </a:r>
            <a:endParaRPr lang="en-US" sz="3600" dirty="0">
              <a:solidFill>
                <a:srgbClr val="EBEBEB"/>
              </a:solidFill>
              <a:latin typeface="Roboto Black"/>
            </a:endParaRPr>
          </a:p>
          <a:p>
            <a:pPr algn="ctr"/>
            <a:r>
              <a:rPr lang="en-US" sz="3600" dirty="0">
                <a:solidFill>
                  <a:schemeClr val="bg1"/>
                </a:solidFill>
                <a:latin typeface="Roboto Black"/>
                <a:cs typeface="Roboto Black"/>
              </a:rPr>
              <a:t> </a:t>
            </a:r>
          </a:p>
        </p:txBody>
      </p:sp>
      <p:sp>
        <p:nvSpPr>
          <p:cNvPr id="5" name="Slide Number Placeholder 4">
            <a:extLst>
              <a:ext uri="{FF2B5EF4-FFF2-40B4-BE49-F238E27FC236}">
                <a16:creationId xmlns:a16="http://schemas.microsoft.com/office/drawing/2014/main" id="{0EC052E7-3FE8-4FF4-979C-63183DEE9EEC}"/>
              </a:ext>
            </a:extLst>
          </p:cNvPr>
          <p:cNvSpPr>
            <a:spLocks noGrp="1"/>
          </p:cNvSpPr>
          <p:nvPr>
            <p:ph type="sldNum" sz="quarter" idx="12"/>
          </p:nvPr>
        </p:nvSpPr>
        <p:spPr/>
        <p:txBody>
          <a:bodyPr/>
          <a:lstStyle/>
          <a:p>
            <a:fld id="{84861039-20C2-4DB6-BA69-9002EF63577B}" type="slidenum">
              <a:rPr lang="fr-FR" smtClean="0"/>
              <a:t>12</a:t>
            </a:fld>
            <a:endParaRPr lang="fr-FR"/>
          </a:p>
        </p:txBody>
      </p:sp>
      <p:pic>
        <p:nvPicPr>
          <p:cNvPr id="6" name="Image 5">
            <a:extLst>
              <a:ext uri="{FF2B5EF4-FFF2-40B4-BE49-F238E27FC236}">
                <a16:creationId xmlns:a16="http://schemas.microsoft.com/office/drawing/2014/main" id="{9320043D-C375-D341-8ED9-6E7AF4CC83C5}"/>
              </a:ext>
            </a:extLst>
          </p:cNvPr>
          <p:cNvPicPr>
            <a:picLocks noChangeAspect="1"/>
          </p:cNvPicPr>
          <p:nvPr/>
        </p:nvPicPr>
        <p:blipFill>
          <a:blip r:embed="rId2"/>
          <a:stretch>
            <a:fillRect/>
          </a:stretch>
        </p:blipFill>
        <p:spPr>
          <a:xfrm>
            <a:off x="11139054" y="22597"/>
            <a:ext cx="1056173" cy="559650"/>
          </a:xfrm>
          <a:prstGeom prst="rect">
            <a:avLst/>
          </a:prstGeom>
        </p:spPr>
      </p:pic>
      <p:sp>
        <p:nvSpPr>
          <p:cNvPr id="10" name="Rectangle 9">
            <a:extLst>
              <a:ext uri="{FF2B5EF4-FFF2-40B4-BE49-F238E27FC236}">
                <a16:creationId xmlns:a16="http://schemas.microsoft.com/office/drawing/2014/main" id="{F3593D19-7CFF-AB48-92A3-C7FF30153D98}"/>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24746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7747-A4D6-437C-85F3-501562EDD038}"/>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b="0" i="0" kern="1200">
                <a:solidFill>
                  <a:srgbClr val="EBEBEB"/>
                </a:solidFill>
                <a:latin typeface="+mj-lt"/>
                <a:ea typeface="+mj-ea"/>
                <a:cs typeface="+mj-cs"/>
              </a:rPr>
              <a:t>Part de marché par crypto-monnaies</a:t>
            </a:r>
          </a:p>
        </p:txBody>
      </p:sp>
      <p:pic>
        <p:nvPicPr>
          <p:cNvPr id="8" name="Content Placeholder 7" descr="A screenshot of a cell phone&#10;&#10;Description generated with high confidence">
            <a:extLst>
              <a:ext uri="{FF2B5EF4-FFF2-40B4-BE49-F238E27FC236}">
                <a16:creationId xmlns:a16="http://schemas.microsoft.com/office/drawing/2014/main" id="{42EDE4FE-5E80-42F6-B0A1-47953A724E96}"/>
              </a:ext>
            </a:extLst>
          </p:cNvPr>
          <p:cNvPicPr>
            <a:picLocks noGrp="1" noChangeAspect="1"/>
          </p:cNvPicPr>
          <p:nvPr>
            <p:ph idx="1"/>
          </p:nvPr>
        </p:nvPicPr>
        <p:blipFill>
          <a:blip r:embed="rId2"/>
          <a:stretch>
            <a:fillRect/>
          </a:stretch>
        </p:blipFill>
        <p:spPr>
          <a:xfrm>
            <a:off x="643854" y="1390802"/>
            <a:ext cx="6270662" cy="4075931"/>
          </a:xfrm>
          <a:prstGeom prst="rect">
            <a:avLst/>
          </a:prstGeom>
          <a:effectLst/>
        </p:spPr>
      </p:pic>
      <p:sp>
        <p:nvSpPr>
          <p:cNvPr id="12" name="Slide Number Placeholder 11">
            <a:extLst>
              <a:ext uri="{FF2B5EF4-FFF2-40B4-BE49-F238E27FC236}">
                <a16:creationId xmlns:a16="http://schemas.microsoft.com/office/drawing/2014/main" id="{5F6647C1-5A63-413A-A0A0-15FA7880B080}"/>
              </a:ext>
            </a:extLst>
          </p:cNvPr>
          <p:cNvSpPr>
            <a:spLocks noGrp="1"/>
          </p:cNvSpPr>
          <p:nvPr>
            <p:ph type="sldNum" sz="quarter" idx="12"/>
          </p:nvPr>
        </p:nvSpPr>
        <p:spPr/>
        <p:txBody>
          <a:bodyPr/>
          <a:lstStyle/>
          <a:p>
            <a:fld id="{84861039-20C2-4DB6-BA69-9002EF63577B}" type="slidenum">
              <a:rPr lang="fr-FR" smtClean="0"/>
              <a:t>13</a:t>
            </a:fld>
            <a:endParaRPr lang="fr-FR"/>
          </a:p>
        </p:txBody>
      </p:sp>
      <p:pic>
        <p:nvPicPr>
          <p:cNvPr id="15" name="Image 14">
            <a:extLst>
              <a:ext uri="{FF2B5EF4-FFF2-40B4-BE49-F238E27FC236}">
                <a16:creationId xmlns:a16="http://schemas.microsoft.com/office/drawing/2014/main" id="{B7C8CA14-DE42-954A-BEE2-D656DA262099}"/>
              </a:ext>
            </a:extLst>
          </p:cNvPr>
          <p:cNvPicPr>
            <a:picLocks noChangeAspect="1"/>
          </p:cNvPicPr>
          <p:nvPr/>
        </p:nvPicPr>
        <p:blipFill>
          <a:blip r:embed="rId3"/>
          <a:stretch>
            <a:fillRect/>
          </a:stretch>
        </p:blipFill>
        <p:spPr>
          <a:xfrm>
            <a:off x="11139054" y="22597"/>
            <a:ext cx="1056173" cy="559650"/>
          </a:xfrm>
          <a:prstGeom prst="rect">
            <a:avLst/>
          </a:prstGeom>
        </p:spPr>
      </p:pic>
      <p:sp>
        <p:nvSpPr>
          <p:cNvPr id="16" name="Rectangle 15">
            <a:extLst>
              <a:ext uri="{FF2B5EF4-FFF2-40B4-BE49-F238E27FC236}">
                <a16:creationId xmlns:a16="http://schemas.microsoft.com/office/drawing/2014/main" id="{3032C550-0BB2-0843-9730-16B7AAA98264}"/>
              </a:ext>
            </a:extLst>
          </p:cNvPr>
          <p:cNvSpPr/>
          <p:nvPr/>
        </p:nvSpPr>
        <p:spPr>
          <a:xfrm>
            <a:off x="2785392" y="6459237"/>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1786452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7747-A4D6-437C-85F3-501562EDD038}"/>
              </a:ext>
            </a:extLst>
          </p:cNvPr>
          <p:cNvSpPr>
            <a:spLocks noGrp="1"/>
          </p:cNvSpPr>
          <p:nvPr>
            <p:ph type="title"/>
          </p:nvPr>
        </p:nvSpPr>
        <p:spPr>
          <a:xfrm>
            <a:off x="269116" y="141225"/>
            <a:ext cx="9943663" cy="713798"/>
          </a:xfrm>
        </p:spPr>
        <p:txBody>
          <a:bodyPr anchor="b">
            <a:normAutofit/>
          </a:bodyPr>
          <a:lstStyle/>
          <a:p>
            <a:pPr>
              <a:lnSpc>
                <a:spcPct val="90000"/>
              </a:lnSpc>
            </a:pPr>
            <a:r>
              <a:rPr lang="fr-FR" sz="3200" dirty="0">
                <a:solidFill>
                  <a:srgbClr val="EBEBEB"/>
                </a:solidFill>
              </a:rPr>
              <a:t>Évolution du cours de toutes les crypto-monnaies</a:t>
            </a:r>
          </a:p>
        </p:txBody>
      </p:sp>
      <p:sp>
        <p:nvSpPr>
          <p:cNvPr id="7" name="Slide Number Placeholder 6">
            <a:extLst>
              <a:ext uri="{FF2B5EF4-FFF2-40B4-BE49-F238E27FC236}">
                <a16:creationId xmlns:a16="http://schemas.microsoft.com/office/drawing/2014/main" id="{C997B46D-CD43-49D2-93AA-8E54A70BC025}"/>
              </a:ext>
            </a:extLst>
          </p:cNvPr>
          <p:cNvSpPr>
            <a:spLocks noGrp="1"/>
          </p:cNvSpPr>
          <p:nvPr>
            <p:ph type="sldNum" sz="quarter" idx="12"/>
          </p:nvPr>
        </p:nvSpPr>
        <p:spPr/>
        <p:txBody>
          <a:bodyPr/>
          <a:lstStyle/>
          <a:p>
            <a:fld id="{84861039-20C2-4DB6-BA69-9002EF63577B}" type="slidenum">
              <a:rPr lang="fr-FR" smtClean="0"/>
              <a:t>14</a:t>
            </a:fld>
            <a:endParaRPr lang="fr-FR"/>
          </a:p>
        </p:txBody>
      </p:sp>
      <p:pic>
        <p:nvPicPr>
          <p:cNvPr id="9" name="Content Placeholder 5">
            <a:extLst>
              <a:ext uri="{FF2B5EF4-FFF2-40B4-BE49-F238E27FC236}">
                <a16:creationId xmlns:a16="http://schemas.microsoft.com/office/drawing/2014/main" id="{0E181E2B-3380-4114-AA70-72F5C4C89F07}"/>
              </a:ext>
            </a:extLst>
          </p:cNvPr>
          <p:cNvPicPr>
            <a:picLocks noChangeAspect="1"/>
          </p:cNvPicPr>
          <p:nvPr/>
        </p:nvPicPr>
        <p:blipFill>
          <a:blip r:embed="rId2"/>
          <a:stretch>
            <a:fillRect/>
          </a:stretch>
        </p:blipFill>
        <p:spPr>
          <a:xfrm>
            <a:off x="2466395" y="950524"/>
            <a:ext cx="7177068" cy="5418686"/>
          </a:xfrm>
          <a:prstGeom prst="rect">
            <a:avLst/>
          </a:prstGeom>
          <a:effectLst/>
        </p:spPr>
      </p:pic>
      <p:pic>
        <p:nvPicPr>
          <p:cNvPr id="10" name="Image 9">
            <a:extLst>
              <a:ext uri="{FF2B5EF4-FFF2-40B4-BE49-F238E27FC236}">
                <a16:creationId xmlns:a16="http://schemas.microsoft.com/office/drawing/2014/main" id="{8F145E64-34A1-F648-9927-F01E8BEED6ED}"/>
              </a:ext>
            </a:extLst>
          </p:cNvPr>
          <p:cNvPicPr>
            <a:picLocks noChangeAspect="1"/>
          </p:cNvPicPr>
          <p:nvPr/>
        </p:nvPicPr>
        <p:blipFill>
          <a:blip r:embed="rId3"/>
          <a:stretch>
            <a:fillRect/>
          </a:stretch>
        </p:blipFill>
        <p:spPr>
          <a:xfrm>
            <a:off x="11139054" y="22597"/>
            <a:ext cx="1056173" cy="559650"/>
          </a:xfrm>
          <a:prstGeom prst="rect">
            <a:avLst/>
          </a:prstGeom>
        </p:spPr>
      </p:pic>
      <p:sp>
        <p:nvSpPr>
          <p:cNvPr id="12" name="Rectangle 11">
            <a:extLst>
              <a:ext uri="{FF2B5EF4-FFF2-40B4-BE49-F238E27FC236}">
                <a16:creationId xmlns:a16="http://schemas.microsoft.com/office/drawing/2014/main" id="{E7BF4894-7370-E344-85A6-20FF9B104BBE}"/>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3839017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A32B7-2868-459A-B986-452DCB9BB669}"/>
              </a:ext>
            </a:extLst>
          </p:cNvPr>
          <p:cNvSpPr>
            <a:spLocks noGrp="1"/>
          </p:cNvSpPr>
          <p:nvPr>
            <p:ph type="title"/>
          </p:nvPr>
        </p:nvSpPr>
        <p:spPr>
          <a:xfrm>
            <a:off x="8201837" y="1454963"/>
            <a:ext cx="3342462" cy="3308380"/>
          </a:xfrm>
        </p:spPr>
        <p:txBody>
          <a:bodyPr vert="horz" lIns="91440" tIns="45720" rIns="91440" bIns="45720" rtlCol="0" anchor="b">
            <a:normAutofit/>
          </a:bodyPr>
          <a:lstStyle/>
          <a:p>
            <a:pPr>
              <a:lnSpc>
                <a:spcPct val="90000"/>
              </a:lnSpc>
            </a:pPr>
            <a:r>
              <a:rPr lang="en-US" dirty="0" err="1"/>
              <a:t>Matrice</a:t>
            </a:r>
            <a:r>
              <a:rPr lang="en-US" dirty="0"/>
              <a:t> de </a:t>
            </a:r>
            <a:r>
              <a:rPr lang="en-US" dirty="0" err="1"/>
              <a:t>corrélation</a:t>
            </a:r>
            <a:r>
              <a:rPr lang="en-US" dirty="0"/>
              <a:t> des </a:t>
            </a:r>
            <a:r>
              <a:rPr lang="en-US" dirty="0" err="1"/>
              <a:t>valeurs</a:t>
            </a:r>
            <a:r>
              <a:rPr lang="en-US" dirty="0"/>
              <a:t> close</a:t>
            </a:r>
          </a:p>
        </p:txBody>
      </p:sp>
      <p:pic>
        <p:nvPicPr>
          <p:cNvPr id="6" name="Content Placeholder 5" descr="A screenshot of a cell phone&#10;&#10;Description generated with high confidence">
            <a:extLst>
              <a:ext uri="{FF2B5EF4-FFF2-40B4-BE49-F238E27FC236}">
                <a16:creationId xmlns:a16="http://schemas.microsoft.com/office/drawing/2014/main" id="{65613593-9780-4994-877B-2E1C9917C723}"/>
              </a:ext>
            </a:extLst>
          </p:cNvPr>
          <p:cNvPicPr>
            <a:picLocks noGrp="1" noChangeAspect="1"/>
          </p:cNvPicPr>
          <p:nvPr>
            <p:ph idx="1"/>
          </p:nvPr>
        </p:nvPicPr>
        <p:blipFill rotWithShape="1">
          <a:blip r:embed="rId2"/>
          <a:srcRect r="10995" b="-2"/>
          <a:stretch/>
        </p:blipFill>
        <p:spPr>
          <a:xfrm>
            <a:off x="607848" y="609601"/>
            <a:ext cx="6946288" cy="5638797"/>
          </a:xfrm>
          <a:prstGeom prst="rect">
            <a:avLst/>
          </a:prstGeom>
          <a:effectLst>
            <a:outerShdw blurRad="50800" dist="38100" dir="5400000" algn="t" rotWithShape="0">
              <a:prstClr val="black">
                <a:alpha val="43000"/>
              </a:prstClr>
            </a:outerShdw>
          </a:effectLst>
        </p:spPr>
      </p:pic>
      <p:sp>
        <p:nvSpPr>
          <p:cNvPr id="8" name="Slide Number Placeholder 7">
            <a:extLst>
              <a:ext uri="{FF2B5EF4-FFF2-40B4-BE49-F238E27FC236}">
                <a16:creationId xmlns:a16="http://schemas.microsoft.com/office/drawing/2014/main" id="{7977A8FD-7C70-4526-8B8A-E3096DDABE58}"/>
              </a:ext>
            </a:extLst>
          </p:cNvPr>
          <p:cNvSpPr>
            <a:spLocks noGrp="1"/>
          </p:cNvSpPr>
          <p:nvPr>
            <p:ph type="sldNum" sz="quarter" idx="12"/>
          </p:nvPr>
        </p:nvSpPr>
        <p:spPr/>
        <p:txBody>
          <a:bodyPr/>
          <a:lstStyle/>
          <a:p>
            <a:fld id="{84861039-20C2-4DB6-BA69-9002EF63577B}" type="slidenum">
              <a:rPr lang="fr-FR" smtClean="0"/>
              <a:t>15</a:t>
            </a:fld>
            <a:endParaRPr lang="fr-FR"/>
          </a:p>
        </p:txBody>
      </p:sp>
      <p:pic>
        <p:nvPicPr>
          <p:cNvPr id="11" name="Image 10">
            <a:extLst>
              <a:ext uri="{FF2B5EF4-FFF2-40B4-BE49-F238E27FC236}">
                <a16:creationId xmlns:a16="http://schemas.microsoft.com/office/drawing/2014/main" id="{350D37A1-68BB-2E4D-BA22-9555E3E8DF07}"/>
              </a:ext>
            </a:extLst>
          </p:cNvPr>
          <p:cNvPicPr>
            <a:picLocks noChangeAspect="1"/>
          </p:cNvPicPr>
          <p:nvPr/>
        </p:nvPicPr>
        <p:blipFill>
          <a:blip r:embed="rId3"/>
          <a:stretch>
            <a:fillRect/>
          </a:stretch>
        </p:blipFill>
        <p:spPr>
          <a:xfrm>
            <a:off x="11139054" y="22597"/>
            <a:ext cx="1056173" cy="559650"/>
          </a:xfrm>
          <a:prstGeom prst="rect">
            <a:avLst/>
          </a:prstGeom>
        </p:spPr>
      </p:pic>
      <p:sp>
        <p:nvSpPr>
          <p:cNvPr id="12" name="Rectangle 11">
            <a:extLst>
              <a:ext uri="{FF2B5EF4-FFF2-40B4-BE49-F238E27FC236}">
                <a16:creationId xmlns:a16="http://schemas.microsoft.com/office/drawing/2014/main" id="{A7A62531-3B79-9441-BDA0-3A0B613A9D8A}"/>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3259762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DE145-0FD0-4D67-A57D-E0B6DDD94B25}"/>
              </a:ext>
            </a:extLst>
          </p:cNvPr>
          <p:cNvSpPr>
            <a:spLocks noGrp="1"/>
          </p:cNvSpPr>
          <p:nvPr>
            <p:ph type="title"/>
          </p:nvPr>
        </p:nvSpPr>
        <p:spPr>
          <a:xfrm>
            <a:off x="8201837" y="1454963"/>
            <a:ext cx="3342462" cy="3308380"/>
          </a:xfrm>
        </p:spPr>
        <p:txBody>
          <a:bodyPr vert="horz" lIns="91440" tIns="45720" rIns="91440" bIns="45720" rtlCol="0" anchor="b">
            <a:normAutofit/>
          </a:bodyPr>
          <a:lstStyle/>
          <a:p>
            <a:pPr>
              <a:lnSpc>
                <a:spcPct val="90000"/>
              </a:lnSpc>
            </a:pPr>
            <a:r>
              <a:rPr lang="en-US" dirty="0" err="1"/>
              <a:t>Matrice</a:t>
            </a:r>
            <a:r>
              <a:rPr lang="en-US" dirty="0"/>
              <a:t> de </a:t>
            </a:r>
            <a:r>
              <a:rPr lang="en-US" dirty="0" err="1"/>
              <a:t>corrélation</a:t>
            </a:r>
            <a:r>
              <a:rPr lang="en-US" dirty="0"/>
              <a:t> des </a:t>
            </a:r>
            <a:r>
              <a:rPr lang="en-US" dirty="0" err="1"/>
              <a:t>valeurs</a:t>
            </a:r>
            <a:r>
              <a:rPr lang="en-US" dirty="0"/>
              <a:t> market cap</a:t>
            </a:r>
          </a:p>
        </p:txBody>
      </p:sp>
      <p:pic>
        <p:nvPicPr>
          <p:cNvPr id="6" name="Content Placeholder 5" descr="A screenshot of a cell phone&#10;&#10;Description generated with high confidence">
            <a:extLst>
              <a:ext uri="{FF2B5EF4-FFF2-40B4-BE49-F238E27FC236}">
                <a16:creationId xmlns:a16="http://schemas.microsoft.com/office/drawing/2014/main" id="{066D1B8E-302B-4CA6-B672-8B3D36D5208B}"/>
              </a:ext>
            </a:extLst>
          </p:cNvPr>
          <p:cNvPicPr>
            <a:picLocks noGrp="1" noChangeAspect="1"/>
          </p:cNvPicPr>
          <p:nvPr>
            <p:ph idx="1"/>
          </p:nvPr>
        </p:nvPicPr>
        <p:blipFill rotWithShape="1">
          <a:blip r:embed="rId2"/>
          <a:srcRect l="480" r="5590" b="1"/>
          <a:stretch/>
        </p:blipFill>
        <p:spPr>
          <a:xfrm>
            <a:off x="607848" y="609601"/>
            <a:ext cx="6946288" cy="5638797"/>
          </a:xfrm>
          <a:prstGeom prst="rect">
            <a:avLst/>
          </a:prstGeom>
          <a:effectLst>
            <a:outerShdw blurRad="50800" dist="38100" dir="5400000" algn="t" rotWithShape="0">
              <a:prstClr val="black">
                <a:alpha val="43000"/>
              </a:prstClr>
            </a:outerShdw>
          </a:effectLst>
        </p:spPr>
      </p:pic>
      <p:sp>
        <p:nvSpPr>
          <p:cNvPr id="8" name="Slide Number Placeholder 7">
            <a:extLst>
              <a:ext uri="{FF2B5EF4-FFF2-40B4-BE49-F238E27FC236}">
                <a16:creationId xmlns:a16="http://schemas.microsoft.com/office/drawing/2014/main" id="{307DFCFE-E215-4FC2-9018-6F76A76AB58B}"/>
              </a:ext>
            </a:extLst>
          </p:cNvPr>
          <p:cNvSpPr>
            <a:spLocks noGrp="1"/>
          </p:cNvSpPr>
          <p:nvPr>
            <p:ph type="sldNum" sz="quarter" idx="12"/>
          </p:nvPr>
        </p:nvSpPr>
        <p:spPr/>
        <p:txBody>
          <a:bodyPr/>
          <a:lstStyle/>
          <a:p>
            <a:fld id="{84861039-20C2-4DB6-BA69-9002EF63577B}" type="slidenum">
              <a:rPr lang="fr-FR" smtClean="0"/>
              <a:t>16</a:t>
            </a:fld>
            <a:endParaRPr lang="fr-FR"/>
          </a:p>
        </p:txBody>
      </p:sp>
      <p:pic>
        <p:nvPicPr>
          <p:cNvPr id="12" name="Image 11">
            <a:extLst>
              <a:ext uri="{FF2B5EF4-FFF2-40B4-BE49-F238E27FC236}">
                <a16:creationId xmlns:a16="http://schemas.microsoft.com/office/drawing/2014/main" id="{EFFF373C-3ED7-D444-B37E-06B37380E74F}"/>
              </a:ext>
            </a:extLst>
          </p:cNvPr>
          <p:cNvPicPr>
            <a:picLocks noChangeAspect="1"/>
          </p:cNvPicPr>
          <p:nvPr/>
        </p:nvPicPr>
        <p:blipFill>
          <a:blip r:embed="rId3"/>
          <a:stretch>
            <a:fillRect/>
          </a:stretch>
        </p:blipFill>
        <p:spPr>
          <a:xfrm>
            <a:off x="11139054" y="22597"/>
            <a:ext cx="1056173" cy="559650"/>
          </a:xfrm>
          <a:prstGeom prst="rect">
            <a:avLst/>
          </a:prstGeom>
        </p:spPr>
      </p:pic>
      <p:sp>
        <p:nvSpPr>
          <p:cNvPr id="13" name="Rectangle 12">
            <a:extLst>
              <a:ext uri="{FF2B5EF4-FFF2-40B4-BE49-F238E27FC236}">
                <a16:creationId xmlns:a16="http://schemas.microsoft.com/office/drawing/2014/main" id="{A54C03AE-07FD-BE41-AF58-ABEC5D03B4F4}"/>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2501738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87068-4AF4-4EE8-856C-D67813BCF425}"/>
              </a:ext>
            </a:extLst>
          </p:cNvPr>
          <p:cNvSpPr>
            <a:spLocks noGrp="1"/>
          </p:cNvSpPr>
          <p:nvPr>
            <p:ph type="title"/>
          </p:nvPr>
        </p:nvSpPr>
        <p:spPr/>
        <p:txBody>
          <a:bodyPr/>
          <a:lstStyle/>
          <a:p>
            <a:r>
              <a:rPr lang="fr-FR" dirty="0"/>
              <a:t>Conclusion</a:t>
            </a:r>
          </a:p>
        </p:txBody>
      </p:sp>
      <p:sp>
        <p:nvSpPr>
          <p:cNvPr id="3" name="Content Placeholder 2">
            <a:extLst>
              <a:ext uri="{FF2B5EF4-FFF2-40B4-BE49-F238E27FC236}">
                <a16:creationId xmlns:a16="http://schemas.microsoft.com/office/drawing/2014/main" id="{109EE3B1-7DFD-4B83-AAB2-F7B686608169}"/>
              </a:ext>
            </a:extLst>
          </p:cNvPr>
          <p:cNvSpPr>
            <a:spLocks noGrp="1"/>
          </p:cNvSpPr>
          <p:nvPr>
            <p:ph idx="1"/>
          </p:nvPr>
        </p:nvSpPr>
        <p:spPr>
          <a:xfrm>
            <a:off x="710405" y="1853249"/>
            <a:ext cx="10719595" cy="4001452"/>
          </a:xfrm>
        </p:spPr>
        <p:txBody>
          <a:bodyPr/>
          <a:lstStyle/>
          <a:p>
            <a:pPr algn="just"/>
            <a:r>
              <a:rPr lang="en-US" dirty="0" err="1">
                <a:solidFill>
                  <a:srgbClr val="EBEBEB"/>
                </a:solidFill>
                <a:latin typeface="Roboto Black"/>
              </a:rPr>
              <a:t>L’évolution</a:t>
            </a:r>
            <a:r>
              <a:rPr lang="en-US" dirty="0">
                <a:solidFill>
                  <a:srgbClr val="EBEBEB"/>
                </a:solidFill>
                <a:latin typeface="Roboto Black"/>
              </a:rPr>
              <a:t> du </a:t>
            </a:r>
            <a:r>
              <a:rPr lang="en-US" dirty="0" err="1">
                <a:solidFill>
                  <a:srgbClr val="EBEBEB"/>
                </a:solidFill>
                <a:latin typeface="Roboto Black"/>
              </a:rPr>
              <a:t>cours</a:t>
            </a:r>
            <a:r>
              <a:rPr lang="en-US" dirty="0">
                <a:solidFill>
                  <a:srgbClr val="EBEBEB"/>
                </a:solidFill>
                <a:latin typeface="Roboto Black"/>
              </a:rPr>
              <a:t> du bitcoin depend de la </a:t>
            </a:r>
            <a:r>
              <a:rPr lang="en-US" dirty="0" err="1">
                <a:solidFill>
                  <a:srgbClr val="EBEBEB"/>
                </a:solidFill>
                <a:latin typeface="Roboto Black"/>
              </a:rPr>
              <a:t>période</a:t>
            </a:r>
            <a:r>
              <a:rPr lang="en-US" dirty="0">
                <a:solidFill>
                  <a:srgbClr val="EBEBEB"/>
                </a:solidFill>
                <a:latin typeface="Roboto Black"/>
              </a:rPr>
              <a:t> de </a:t>
            </a:r>
            <a:r>
              <a:rPr lang="en-US" dirty="0" err="1">
                <a:solidFill>
                  <a:srgbClr val="EBEBEB"/>
                </a:solidFill>
                <a:latin typeface="Roboto Black"/>
              </a:rPr>
              <a:t>l’année</a:t>
            </a:r>
            <a:endParaRPr lang="en-US" dirty="0">
              <a:solidFill>
                <a:srgbClr val="EBEBEB"/>
              </a:solidFill>
              <a:latin typeface="Roboto Black"/>
            </a:endParaRPr>
          </a:p>
          <a:p>
            <a:pPr algn="just"/>
            <a:endParaRPr lang="en-US" dirty="0">
              <a:solidFill>
                <a:srgbClr val="EBEBEB"/>
              </a:solidFill>
              <a:latin typeface="Roboto Black"/>
            </a:endParaRPr>
          </a:p>
          <a:p>
            <a:pPr algn="just"/>
            <a:r>
              <a:rPr lang="fr-FR" dirty="0">
                <a:solidFill>
                  <a:srgbClr val="EBEBEB"/>
                </a:solidFill>
                <a:latin typeface="Roboto Black"/>
              </a:rPr>
              <a:t>O</a:t>
            </a:r>
            <a:r>
              <a:rPr lang="en-US" dirty="0">
                <a:solidFill>
                  <a:srgbClr val="EBEBEB"/>
                </a:solidFill>
                <a:latin typeface="Roboto Black"/>
              </a:rPr>
              <a:t>n </a:t>
            </a:r>
            <a:r>
              <a:rPr lang="en-US" dirty="0" err="1">
                <a:solidFill>
                  <a:srgbClr val="EBEBEB"/>
                </a:solidFill>
                <a:latin typeface="Roboto Black"/>
              </a:rPr>
              <a:t>n’obtiendra</a:t>
            </a:r>
            <a:r>
              <a:rPr lang="en-US" dirty="0">
                <a:solidFill>
                  <a:srgbClr val="EBEBEB"/>
                </a:solidFill>
                <a:latin typeface="Roboto Black"/>
              </a:rPr>
              <a:t> pas les </a:t>
            </a:r>
            <a:r>
              <a:rPr lang="en-US" dirty="0" err="1">
                <a:solidFill>
                  <a:srgbClr val="EBEBEB"/>
                </a:solidFill>
                <a:latin typeface="Roboto Black"/>
              </a:rPr>
              <a:t>mêmes</a:t>
            </a:r>
            <a:r>
              <a:rPr lang="en-US" dirty="0">
                <a:solidFill>
                  <a:srgbClr val="EBEBEB"/>
                </a:solidFill>
                <a:latin typeface="Roboto Black"/>
              </a:rPr>
              <a:t> </a:t>
            </a:r>
            <a:r>
              <a:rPr lang="en-US" dirty="0" err="1">
                <a:solidFill>
                  <a:srgbClr val="EBEBEB"/>
                </a:solidFill>
                <a:latin typeface="Roboto Black"/>
              </a:rPr>
              <a:t>résultats</a:t>
            </a:r>
            <a:r>
              <a:rPr lang="en-US" dirty="0">
                <a:solidFill>
                  <a:srgbClr val="EBEBEB"/>
                </a:solidFill>
                <a:latin typeface="Roboto Black"/>
              </a:rPr>
              <a:t> </a:t>
            </a:r>
            <a:r>
              <a:rPr lang="en-US" dirty="0" err="1">
                <a:solidFill>
                  <a:srgbClr val="EBEBEB"/>
                </a:solidFill>
                <a:latin typeface="Roboto Black"/>
              </a:rPr>
              <a:t>finaux</a:t>
            </a:r>
            <a:r>
              <a:rPr lang="en-US" dirty="0">
                <a:solidFill>
                  <a:srgbClr val="EBEBEB"/>
                </a:solidFill>
                <a:latin typeface="Roboto Black"/>
              </a:rPr>
              <a:t> </a:t>
            </a:r>
            <a:r>
              <a:rPr lang="en-US" dirty="0" err="1">
                <a:solidFill>
                  <a:srgbClr val="EBEBEB"/>
                </a:solidFill>
                <a:latin typeface="Roboto Black"/>
              </a:rPr>
              <a:t>si</a:t>
            </a:r>
            <a:r>
              <a:rPr lang="en-US" dirty="0">
                <a:solidFill>
                  <a:srgbClr val="EBEBEB"/>
                </a:solidFill>
                <a:latin typeface="Roboto Black"/>
              </a:rPr>
              <a:t> </a:t>
            </a:r>
            <a:r>
              <a:rPr lang="en-US" dirty="0" err="1">
                <a:solidFill>
                  <a:srgbClr val="EBEBEB"/>
                </a:solidFill>
                <a:latin typeface="Roboto Black"/>
              </a:rPr>
              <a:t>l’on</a:t>
            </a:r>
            <a:r>
              <a:rPr lang="en-US" dirty="0">
                <a:solidFill>
                  <a:srgbClr val="EBEBEB"/>
                </a:solidFill>
                <a:latin typeface="Roboto Black"/>
              </a:rPr>
              <a:t> </a:t>
            </a:r>
            <a:r>
              <a:rPr lang="en-US" dirty="0" err="1">
                <a:solidFill>
                  <a:srgbClr val="EBEBEB"/>
                </a:solidFill>
                <a:latin typeface="Roboto Black"/>
              </a:rPr>
              <a:t>considère</a:t>
            </a:r>
            <a:r>
              <a:rPr lang="en-US" dirty="0">
                <a:solidFill>
                  <a:srgbClr val="EBEBEB"/>
                </a:solidFill>
                <a:latin typeface="Roboto Black"/>
              </a:rPr>
              <a:t> </a:t>
            </a:r>
            <a:r>
              <a:rPr lang="en-US" dirty="0" err="1">
                <a:solidFill>
                  <a:srgbClr val="EBEBEB"/>
                </a:solidFill>
                <a:latin typeface="Roboto Black"/>
              </a:rPr>
              <a:t>une</a:t>
            </a:r>
            <a:r>
              <a:rPr lang="en-US" dirty="0">
                <a:solidFill>
                  <a:srgbClr val="EBEBEB"/>
                </a:solidFill>
                <a:latin typeface="Roboto Black"/>
              </a:rPr>
              <a:t> </a:t>
            </a:r>
            <a:r>
              <a:rPr lang="en-US" dirty="0" err="1">
                <a:solidFill>
                  <a:srgbClr val="EBEBEB"/>
                </a:solidFill>
                <a:latin typeface="Roboto Black"/>
              </a:rPr>
              <a:t>fenêtre</a:t>
            </a:r>
            <a:r>
              <a:rPr lang="en-US" dirty="0">
                <a:solidFill>
                  <a:srgbClr val="EBEBEB"/>
                </a:solidFill>
                <a:latin typeface="Roboto Black"/>
              </a:rPr>
              <a:t> de temps plus </a:t>
            </a:r>
            <a:r>
              <a:rPr lang="en-US" dirty="0" err="1">
                <a:solidFill>
                  <a:srgbClr val="EBEBEB"/>
                </a:solidFill>
                <a:latin typeface="Roboto Black"/>
              </a:rPr>
              <a:t>grande</a:t>
            </a:r>
            <a:r>
              <a:rPr lang="en-US" dirty="0">
                <a:solidFill>
                  <a:srgbClr val="EBEBEB"/>
                </a:solidFill>
                <a:latin typeface="Roboto Black"/>
              </a:rPr>
              <a:t> pour </a:t>
            </a:r>
            <a:r>
              <a:rPr lang="en-US" dirty="0" err="1">
                <a:solidFill>
                  <a:srgbClr val="EBEBEB"/>
                </a:solidFill>
                <a:latin typeface="Roboto Black"/>
              </a:rPr>
              <a:t>calculer</a:t>
            </a:r>
            <a:r>
              <a:rPr lang="en-US" dirty="0">
                <a:solidFill>
                  <a:srgbClr val="EBEBEB"/>
                </a:solidFill>
                <a:latin typeface="Roboto Black"/>
              </a:rPr>
              <a:t> les </a:t>
            </a:r>
            <a:r>
              <a:rPr lang="en-US" dirty="0" err="1">
                <a:solidFill>
                  <a:srgbClr val="EBEBEB"/>
                </a:solidFill>
                <a:latin typeface="Roboto Black"/>
              </a:rPr>
              <a:t>moyennes</a:t>
            </a:r>
            <a:endParaRPr lang="en-US" dirty="0">
              <a:solidFill>
                <a:srgbClr val="EBEBEB"/>
              </a:solidFill>
              <a:latin typeface="Roboto Black"/>
            </a:endParaRPr>
          </a:p>
          <a:p>
            <a:pPr algn="just"/>
            <a:endParaRPr lang="en-US" dirty="0">
              <a:solidFill>
                <a:srgbClr val="EBEBEB"/>
              </a:solidFill>
              <a:latin typeface="Roboto Black"/>
            </a:endParaRPr>
          </a:p>
          <a:p>
            <a:pPr algn="just"/>
            <a:r>
              <a:rPr lang="en-US">
                <a:solidFill>
                  <a:srgbClr val="EBEBEB"/>
                </a:solidFill>
                <a:latin typeface="Roboto Black"/>
              </a:rPr>
              <a:t>Le </a:t>
            </a:r>
            <a:r>
              <a:rPr lang="en-US" dirty="0" err="1">
                <a:solidFill>
                  <a:srgbClr val="EBEBEB"/>
                </a:solidFill>
                <a:latin typeface="Roboto Black"/>
              </a:rPr>
              <a:t>cours</a:t>
            </a:r>
            <a:r>
              <a:rPr lang="en-US" dirty="0">
                <a:solidFill>
                  <a:srgbClr val="EBEBEB"/>
                </a:solidFill>
                <a:latin typeface="Roboto Black"/>
              </a:rPr>
              <a:t> du bitcoin a </a:t>
            </a:r>
            <a:r>
              <a:rPr lang="en-US" dirty="0" err="1">
                <a:solidFill>
                  <a:srgbClr val="EBEBEB"/>
                </a:solidFill>
                <a:latin typeface="Roboto Black"/>
              </a:rPr>
              <a:t>une</a:t>
            </a:r>
            <a:r>
              <a:rPr lang="en-US" dirty="0">
                <a:solidFill>
                  <a:srgbClr val="EBEBEB"/>
                </a:solidFill>
                <a:latin typeface="Roboto Black"/>
              </a:rPr>
              <a:t> influence sur les </a:t>
            </a:r>
            <a:r>
              <a:rPr lang="en-US" dirty="0" err="1">
                <a:solidFill>
                  <a:srgbClr val="EBEBEB"/>
                </a:solidFill>
                <a:latin typeface="Roboto Black"/>
              </a:rPr>
              <a:t>autres</a:t>
            </a:r>
            <a:r>
              <a:rPr lang="en-US" dirty="0">
                <a:solidFill>
                  <a:srgbClr val="EBEBEB"/>
                </a:solidFill>
                <a:latin typeface="Roboto Black"/>
              </a:rPr>
              <a:t> </a:t>
            </a:r>
            <a:r>
              <a:rPr lang="en-US" dirty="0" err="1">
                <a:solidFill>
                  <a:srgbClr val="EBEBEB"/>
                </a:solidFill>
                <a:latin typeface="Roboto Black"/>
              </a:rPr>
              <a:t>cours</a:t>
            </a:r>
            <a:r>
              <a:rPr lang="en-US" dirty="0">
                <a:solidFill>
                  <a:srgbClr val="EBEBEB"/>
                </a:solidFill>
                <a:latin typeface="Roboto Black"/>
              </a:rPr>
              <a:t> de crypto-</a:t>
            </a:r>
            <a:r>
              <a:rPr lang="en-US" dirty="0" err="1">
                <a:solidFill>
                  <a:srgbClr val="EBEBEB"/>
                </a:solidFill>
                <a:latin typeface="Roboto Black"/>
              </a:rPr>
              <a:t>monnaies</a:t>
            </a:r>
            <a:endParaRPr lang="fr-FR" dirty="0"/>
          </a:p>
        </p:txBody>
      </p:sp>
      <p:sp>
        <p:nvSpPr>
          <p:cNvPr id="5" name="Slide Number Placeholder 4">
            <a:extLst>
              <a:ext uri="{FF2B5EF4-FFF2-40B4-BE49-F238E27FC236}">
                <a16:creationId xmlns:a16="http://schemas.microsoft.com/office/drawing/2014/main" id="{66BDB5EC-B34D-48DF-A8F9-B2735CEB1634}"/>
              </a:ext>
            </a:extLst>
          </p:cNvPr>
          <p:cNvSpPr>
            <a:spLocks noGrp="1"/>
          </p:cNvSpPr>
          <p:nvPr>
            <p:ph type="sldNum" sz="quarter" idx="12"/>
          </p:nvPr>
        </p:nvSpPr>
        <p:spPr/>
        <p:txBody>
          <a:bodyPr/>
          <a:lstStyle/>
          <a:p>
            <a:fld id="{84861039-20C2-4DB6-BA69-9002EF63577B}" type="slidenum">
              <a:rPr lang="fr-FR" smtClean="0"/>
              <a:t>17</a:t>
            </a:fld>
            <a:endParaRPr lang="fr-FR"/>
          </a:p>
        </p:txBody>
      </p:sp>
      <p:pic>
        <p:nvPicPr>
          <p:cNvPr id="6" name="Image 5">
            <a:extLst>
              <a:ext uri="{FF2B5EF4-FFF2-40B4-BE49-F238E27FC236}">
                <a16:creationId xmlns:a16="http://schemas.microsoft.com/office/drawing/2014/main" id="{728E94DA-FCF1-0447-BAD0-A4745D881B52}"/>
              </a:ext>
            </a:extLst>
          </p:cNvPr>
          <p:cNvPicPr>
            <a:picLocks noChangeAspect="1"/>
          </p:cNvPicPr>
          <p:nvPr/>
        </p:nvPicPr>
        <p:blipFill>
          <a:blip r:embed="rId2"/>
          <a:stretch>
            <a:fillRect/>
          </a:stretch>
        </p:blipFill>
        <p:spPr>
          <a:xfrm>
            <a:off x="11139054" y="22597"/>
            <a:ext cx="1056173" cy="559650"/>
          </a:xfrm>
          <a:prstGeom prst="rect">
            <a:avLst/>
          </a:prstGeom>
        </p:spPr>
      </p:pic>
      <p:sp>
        <p:nvSpPr>
          <p:cNvPr id="7" name="Rectangle 6">
            <a:extLst>
              <a:ext uri="{FF2B5EF4-FFF2-40B4-BE49-F238E27FC236}">
                <a16:creationId xmlns:a16="http://schemas.microsoft.com/office/drawing/2014/main" id="{FC0DAB13-E0EB-9B4A-8116-BD582FD8C402}"/>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3471644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8A3A-4CA1-415F-81B2-651AE3763972}"/>
              </a:ext>
            </a:extLst>
          </p:cNvPr>
          <p:cNvSpPr>
            <a:spLocks noGrp="1"/>
          </p:cNvSpPr>
          <p:nvPr>
            <p:ph type="title"/>
          </p:nvPr>
        </p:nvSpPr>
        <p:spPr>
          <a:xfrm>
            <a:off x="648930" y="629266"/>
            <a:ext cx="9252154" cy="1223983"/>
          </a:xfrm>
        </p:spPr>
        <p:txBody>
          <a:bodyPr>
            <a:normAutofit/>
          </a:bodyPr>
          <a:lstStyle/>
          <a:p>
            <a:r>
              <a:rPr lang="fr-FR" sz="3900" dirty="0"/>
              <a:t>Descriptif du sujet et ses finalités</a:t>
            </a:r>
          </a:p>
        </p:txBody>
      </p:sp>
      <p:sp>
        <p:nvSpPr>
          <p:cNvPr id="37" name="Content Placeholder 12">
            <a:extLst>
              <a:ext uri="{FF2B5EF4-FFF2-40B4-BE49-F238E27FC236}">
                <a16:creationId xmlns:a16="http://schemas.microsoft.com/office/drawing/2014/main" id="{8E8F6C68-8442-4CC1-ADC9-C5519133FA9D}"/>
              </a:ext>
            </a:extLst>
          </p:cNvPr>
          <p:cNvSpPr>
            <a:spLocks noGrp="1"/>
          </p:cNvSpPr>
          <p:nvPr>
            <p:ph idx="1"/>
          </p:nvPr>
        </p:nvSpPr>
        <p:spPr>
          <a:xfrm>
            <a:off x="6750752" y="2052214"/>
            <a:ext cx="4338409" cy="4196185"/>
          </a:xfrm>
        </p:spPr>
        <p:txBody>
          <a:bodyPr>
            <a:normAutofit/>
          </a:bodyPr>
          <a:lstStyle/>
          <a:p>
            <a:r>
              <a:rPr lang="en-US" dirty="0" err="1"/>
              <a:t>Monnaie</a:t>
            </a:r>
            <a:r>
              <a:rPr lang="en-US" dirty="0"/>
              <a:t> </a:t>
            </a:r>
            <a:r>
              <a:rPr lang="en-US" dirty="0" err="1"/>
              <a:t>virtuelle</a:t>
            </a:r>
            <a:r>
              <a:rPr lang="en-US" dirty="0"/>
              <a:t> et </a:t>
            </a:r>
            <a:r>
              <a:rPr lang="en-US" dirty="0" err="1"/>
              <a:t>cryptée</a:t>
            </a:r>
            <a:endParaRPr lang="en-US" dirty="0"/>
          </a:p>
          <a:p>
            <a:endParaRPr lang="en-US" dirty="0"/>
          </a:p>
          <a:p>
            <a:r>
              <a:rPr lang="en-US" b="1" dirty="0"/>
              <a:t>Blockchain</a:t>
            </a:r>
            <a:r>
              <a:rPr lang="en-US" dirty="0"/>
              <a:t> : </a:t>
            </a:r>
            <a:r>
              <a:rPr lang="en-US" dirty="0" err="1"/>
              <a:t>répertorie</a:t>
            </a:r>
            <a:r>
              <a:rPr lang="en-US" dirty="0"/>
              <a:t> </a:t>
            </a:r>
            <a:r>
              <a:rPr lang="en-US" dirty="0" err="1"/>
              <a:t>l’ensemble</a:t>
            </a:r>
            <a:r>
              <a:rPr lang="en-US" dirty="0"/>
              <a:t> des transactions </a:t>
            </a:r>
            <a:r>
              <a:rPr lang="en-US" dirty="0" err="1"/>
              <a:t>depuis</a:t>
            </a:r>
            <a:r>
              <a:rPr lang="en-US" dirty="0"/>
              <a:t> </a:t>
            </a:r>
            <a:r>
              <a:rPr lang="en-US" dirty="0" err="1"/>
              <a:t>l’origine</a:t>
            </a:r>
            <a:endParaRPr lang="en-US" dirty="0"/>
          </a:p>
          <a:p>
            <a:pPr marL="0" indent="0">
              <a:buNone/>
            </a:pPr>
            <a:endParaRPr lang="en-US" dirty="0"/>
          </a:p>
          <a:p>
            <a:r>
              <a:rPr lang="en-US" b="1" dirty="0"/>
              <a:t>Objectif </a:t>
            </a:r>
            <a:r>
              <a:rPr lang="en-US" b="1" dirty="0" err="1"/>
              <a:t>projet</a:t>
            </a:r>
            <a:r>
              <a:rPr lang="en-US" b="1" dirty="0"/>
              <a:t> </a:t>
            </a:r>
            <a:r>
              <a:rPr lang="en-US" dirty="0"/>
              <a:t>: </a:t>
            </a:r>
            <a:r>
              <a:rPr lang="en-US" dirty="0" err="1"/>
              <a:t>utiliser</a:t>
            </a:r>
            <a:r>
              <a:rPr lang="en-US" dirty="0"/>
              <a:t> les </a:t>
            </a:r>
            <a:r>
              <a:rPr lang="en-US" dirty="0" err="1"/>
              <a:t>données</a:t>
            </a:r>
            <a:r>
              <a:rPr lang="en-US" dirty="0"/>
              <a:t> des </a:t>
            </a:r>
            <a:r>
              <a:rPr lang="en-US" dirty="0" err="1"/>
              <a:t>cours</a:t>
            </a:r>
            <a:r>
              <a:rPr lang="en-US" dirty="0"/>
              <a:t> de 2015, 2016 et 2017</a:t>
            </a:r>
          </a:p>
          <a:p>
            <a:endParaRPr lang="en-US" dirty="0"/>
          </a:p>
        </p:txBody>
      </p:sp>
      <p:sp>
        <p:nvSpPr>
          <p:cNvPr id="10" name="Slide Number Placeholder 9">
            <a:extLst>
              <a:ext uri="{FF2B5EF4-FFF2-40B4-BE49-F238E27FC236}">
                <a16:creationId xmlns:a16="http://schemas.microsoft.com/office/drawing/2014/main" id="{B4E355AC-4123-4463-9FA9-0AC501C17C04}"/>
              </a:ext>
            </a:extLst>
          </p:cNvPr>
          <p:cNvSpPr>
            <a:spLocks noGrp="1"/>
          </p:cNvSpPr>
          <p:nvPr>
            <p:ph type="sldNum" sz="quarter" idx="12"/>
          </p:nvPr>
        </p:nvSpPr>
        <p:spPr/>
        <p:txBody>
          <a:bodyPr/>
          <a:lstStyle/>
          <a:p>
            <a:fld id="{84861039-20C2-4DB6-BA69-9002EF63577B}" type="slidenum">
              <a:rPr lang="fr-FR" smtClean="0"/>
              <a:t>2</a:t>
            </a:fld>
            <a:endParaRPr lang="fr-FR"/>
          </a:p>
        </p:txBody>
      </p:sp>
      <p:pic>
        <p:nvPicPr>
          <p:cNvPr id="11" name="Content Placeholder 7">
            <a:extLst>
              <a:ext uri="{FF2B5EF4-FFF2-40B4-BE49-F238E27FC236}">
                <a16:creationId xmlns:a16="http://schemas.microsoft.com/office/drawing/2014/main" id="{AB5C143B-1225-472E-A2FB-18850502697E}"/>
              </a:ext>
            </a:extLst>
          </p:cNvPr>
          <p:cNvPicPr>
            <a:picLocks noChangeAspect="1"/>
          </p:cNvPicPr>
          <p:nvPr/>
        </p:nvPicPr>
        <p:blipFill rotWithShape="1">
          <a:blip r:embed="rId2"/>
          <a:srcRect l="20405" r="25678" b="-1"/>
          <a:stretch/>
        </p:blipFill>
        <p:spPr>
          <a:xfrm>
            <a:off x="648930" y="2052213"/>
            <a:ext cx="5451627" cy="4196185"/>
          </a:xfrm>
          <a:prstGeom prst="rect">
            <a:avLst/>
          </a:prstGeom>
          <a:effectLst>
            <a:outerShdw blurRad="50800" dist="38100" dir="5400000" algn="t" rotWithShape="0">
              <a:prstClr val="black">
                <a:alpha val="43000"/>
              </a:prstClr>
            </a:outerShdw>
          </a:effectLst>
        </p:spPr>
      </p:pic>
      <p:pic>
        <p:nvPicPr>
          <p:cNvPr id="3" name="Image 2">
            <a:extLst>
              <a:ext uri="{FF2B5EF4-FFF2-40B4-BE49-F238E27FC236}">
                <a16:creationId xmlns:a16="http://schemas.microsoft.com/office/drawing/2014/main" id="{9D02B6D5-2019-3C44-A5FB-39FAA1FDDB4F}"/>
              </a:ext>
            </a:extLst>
          </p:cNvPr>
          <p:cNvPicPr>
            <a:picLocks noChangeAspect="1"/>
          </p:cNvPicPr>
          <p:nvPr/>
        </p:nvPicPr>
        <p:blipFill>
          <a:blip r:embed="rId3"/>
          <a:stretch>
            <a:fillRect/>
          </a:stretch>
        </p:blipFill>
        <p:spPr>
          <a:xfrm>
            <a:off x="11139054" y="22597"/>
            <a:ext cx="1056173" cy="559650"/>
          </a:xfrm>
          <a:prstGeom prst="rect">
            <a:avLst/>
          </a:prstGeom>
        </p:spPr>
      </p:pic>
      <p:sp>
        <p:nvSpPr>
          <p:cNvPr id="4" name="Rectangle 3">
            <a:extLst>
              <a:ext uri="{FF2B5EF4-FFF2-40B4-BE49-F238E27FC236}">
                <a16:creationId xmlns:a16="http://schemas.microsoft.com/office/drawing/2014/main" id="{C02D5802-1EAE-6D47-9091-AB8F5AA520AF}"/>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101701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AAFB20E6-3738-4A18-BF80-D581F5F62354}"/>
              </a:ext>
            </a:extLst>
          </p:cNvPr>
          <p:cNvSpPr>
            <a:spLocks noGrp="1"/>
          </p:cNvSpPr>
          <p:nvPr>
            <p:ph idx="1"/>
          </p:nvPr>
        </p:nvSpPr>
        <p:spPr>
          <a:xfrm>
            <a:off x="648930" y="1955704"/>
            <a:ext cx="4338706" cy="4365496"/>
          </a:xfrm>
        </p:spPr>
        <p:txBody>
          <a:bodyPr>
            <a:normAutofit fontScale="92500" lnSpcReduction="10000"/>
          </a:bodyPr>
          <a:lstStyle/>
          <a:p>
            <a:r>
              <a:rPr lang="fr-FR" sz="1800" dirty="0"/>
              <a:t>Collecte des données</a:t>
            </a:r>
          </a:p>
          <a:p>
            <a:pPr lvl="1"/>
            <a:r>
              <a:rPr lang="fr-FR" sz="1600" dirty="0"/>
              <a:t>Sources fiables</a:t>
            </a:r>
          </a:p>
          <a:p>
            <a:endParaRPr lang="fr-FR" sz="1800" dirty="0"/>
          </a:p>
          <a:p>
            <a:r>
              <a:rPr lang="fr-FR" sz="1800" dirty="0"/>
              <a:t>Environnement de travail</a:t>
            </a:r>
          </a:p>
          <a:p>
            <a:pPr lvl="1"/>
            <a:r>
              <a:rPr lang="fr-FR" sz="1600" dirty="0"/>
              <a:t>Architecture du projet</a:t>
            </a:r>
          </a:p>
          <a:p>
            <a:pPr lvl="1"/>
            <a:r>
              <a:rPr lang="fr-FR" sz="1600" dirty="0"/>
              <a:t>Git</a:t>
            </a:r>
          </a:p>
          <a:p>
            <a:pPr marL="0" indent="0">
              <a:buNone/>
            </a:pPr>
            <a:endParaRPr lang="fr-FR" sz="1800" dirty="0"/>
          </a:p>
          <a:p>
            <a:r>
              <a:rPr lang="fr-FR" sz="1800" dirty="0"/>
              <a:t>Traitements de données</a:t>
            </a:r>
          </a:p>
          <a:p>
            <a:r>
              <a:rPr lang="fr-FR" sz="1800" dirty="0"/>
              <a:t>Hypothèses</a:t>
            </a:r>
          </a:p>
          <a:p>
            <a:pPr lvl="1"/>
            <a:r>
              <a:rPr lang="fr-FR" sz="1600" dirty="0"/>
              <a:t>Graphiques</a:t>
            </a:r>
          </a:p>
          <a:p>
            <a:pPr lvl="1"/>
            <a:r>
              <a:rPr lang="fr-FR" sz="1600" dirty="0"/>
              <a:t>Moyennes et variances</a:t>
            </a:r>
          </a:p>
          <a:p>
            <a:pPr lvl="1"/>
            <a:r>
              <a:rPr lang="fr-FR" sz="1600" dirty="0"/>
              <a:t>Tests de corrélations</a:t>
            </a:r>
          </a:p>
          <a:p>
            <a:endParaRPr lang="fr-FR" sz="1800" dirty="0"/>
          </a:p>
          <a:p>
            <a:endParaRPr lang="en-US" sz="1800" dirty="0"/>
          </a:p>
        </p:txBody>
      </p:sp>
      <p:sp>
        <p:nvSpPr>
          <p:cNvPr id="12" name="Slide Number Placeholder 11">
            <a:extLst>
              <a:ext uri="{FF2B5EF4-FFF2-40B4-BE49-F238E27FC236}">
                <a16:creationId xmlns:a16="http://schemas.microsoft.com/office/drawing/2014/main" id="{EB43B6DF-6DAD-44A2-AE36-D47F2B1957BE}"/>
              </a:ext>
            </a:extLst>
          </p:cNvPr>
          <p:cNvSpPr>
            <a:spLocks noGrp="1"/>
          </p:cNvSpPr>
          <p:nvPr>
            <p:ph type="sldNum" sz="quarter" idx="12"/>
          </p:nvPr>
        </p:nvSpPr>
        <p:spPr/>
        <p:txBody>
          <a:bodyPr/>
          <a:lstStyle/>
          <a:p>
            <a:fld id="{84861039-20C2-4DB6-BA69-9002EF63577B}" type="slidenum">
              <a:rPr lang="fr-FR" smtClean="0"/>
              <a:t>3</a:t>
            </a:fld>
            <a:endParaRPr lang="fr-FR" dirty="0"/>
          </a:p>
        </p:txBody>
      </p:sp>
      <p:pic>
        <p:nvPicPr>
          <p:cNvPr id="15" name="Content Placeholder 11" descr="A close up of a toy&#10;&#10;Description generated with high confidence">
            <a:extLst>
              <a:ext uri="{FF2B5EF4-FFF2-40B4-BE49-F238E27FC236}">
                <a16:creationId xmlns:a16="http://schemas.microsoft.com/office/drawing/2014/main" id="{6197919F-A161-412E-BA06-3A40B9B3F08A}"/>
              </a:ext>
            </a:extLst>
          </p:cNvPr>
          <p:cNvPicPr>
            <a:picLocks noChangeAspect="1"/>
          </p:cNvPicPr>
          <p:nvPr/>
        </p:nvPicPr>
        <p:blipFill rotWithShape="1">
          <a:blip r:embed="rId3"/>
          <a:srcRect t="7209" r="-1" b="3184"/>
          <a:stretch/>
        </p:blipFill>
        <p:spPr>
          <a:xfrm>
            <a:off x="5563764" y="1955704"/>
            <a:ext cx="5626975" cy="3961640"/>
          </a:xfrm>
          <a:prstGeom prst="rect">
            <a:avLst/>
          </a:prstGeom>
          <a:effectLst>
            <a:outerShdw blurRad="50800" dist="38100" dir="5400000" algn="t" rotWithShape="0">
              <a:prstClr val="black">
                <a:alpha val="43000"/>
              </a:prstClr>
            </a:outerShdw>
          </a:effectLst>
        </p:spPr>
      </p:pic>
      <p:sp>
        <p:nvSpPr>
          <p:cNvPr id="6" name="Title 1">
            <a:extLst>
              <a:ext uri="{FF2B5EF4-FFF2-40B4-BE49-F238E27FC236}">
                <a16:creationId xmlns:a16="http://schemas.microsoft.com/office/drawing/2014/main" id="{C5E323A8-3509-984B-9B53-90457F882352}"/>
              </a:ext>
            </a:extLst>
          </p:cNvPr>
          <p:cNvSpPr txBox="1">
            <a:spLocks/>
          </p:cNvSpPr>
          <p:nvPr/>
        </p:nvSpPr>
        <p:spPr>
          <a:xfrm>
            <a:off x="648930" y="629266"/>
            <a:ext cx="9252154" cy="12239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900" dirty="0"/>
              <a:t>Méthodologie suivie pour répondre aux questions </a:t>
            </a:r>
          </a:p>
        </p:txBody>
      </p:sp>
      <p:pic>
        <p:nvPicPr>
          <p:cNvPr id="9" name="Image 8">
            <a:extLst>
              <a:ext uri="{FF2B5EF4-FFF2-40B4-BE49-F238E27FC236}">
                <a16:creationId xmlns:a16="http://schemas.microsoft.com/office/drawing/2014/main" id="{78159D90-1B68-E048-AF74-DC718725C860}"/>
              </a:ext>
            </a:extLst>
          </p:cNvPr>
          <p:cNvPicPr>
            <a:picLocks noChangeAspect="1"/>
          </p:cNvPicPr>
          <p:nvPr/>
        </p:nvPicPr>
        <p:blipFill>
          <a:blip r:embed="rId4"/>
          <a:stretch>
            <a:fillRect/>
          </a:stretch>
        </p:blipFill>
        <p:spPr>
          <a:xfrm>
            <a:off x="11139054" y="22597"/>
            <a:ext cx="1056173" cy="559650"/>
          </a:xfrm>
          <a:prstGeom prst="rect">
            <a:avLst/>
          </a:prstGeom>
        </p:spPr>
      </p:pic>
      <p:sp>
        <p:nvSpPr>
          <p:cNvPr id="10" name="Rectangle 9">
            <a:extLst>
              <a:ext uri="{FF2B5EF4-FFF2-40B4-BE49-F238E27FC236}">
                <a16:creationId xmlns:a16="http://schemas.microsoft.com/office/drawing/2014/main" id="{8F9AF6AB-7BB8-2946-9E88-F5D5776005A4}"/>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1768624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8B739-8A9C-4A66-9E09-1A50DBCDA487}"/>
              </a:ext>
            </a:extLst>
          </p:cNvPr>
          <p:cNvSpPr>
            <a:spLocks noGrp="1"/>
          </p:cNvSpPr>
          <p:nvPr>
            <p:ph type="title"/>
          </p:nvPr>
        </p:nvSpPr>
        <p:spPr>
          <a:xfrm>
            <a:off x="648930" y="629266"/>
            <a:ext cx="9252154" cy="1223983"/>
          </a:xfrm>
        </p:spPr>
        <p:txBody>
          <a:bodyPr>
            <a:normAutofit/>
          </a:bodyPr>
          <a:lstStyle/>
          <a:p>
            <a:pPr>
              <a:lnSpc>
                <a:spcPct val="90000"/>
              </a:lnSpc>
            </a:pPr>
            <a:r>
              <a:rPr lang="fr-FR" sz="3900" dirty="0"/>
              <a:t>Données récoltées</a:t>
            </a:r>
          </a:p>
        </p:txBody>
      </p:sp>
      <p:sp>
        <p:nvSpPr>
          <p:cNvPr id="14" name="Content Placeholder 13">
            <a:extLst>
              <a:ext uri="{FF2B5EF4-FFF2-40B4-BE49-F238E27FC236}">
                <a16:creationId xmlns:a16="http://schemas.microsoft.com/office/drawing/2014/main" id="{3ACC38D7-D847-4730-AD9C-DF2496C63C51}"/>
              </a:ext>
            </a:extLst>
          </p:cNvPr>
          <p:cNvSpPr>
            <a:spLocks noGrp="1"/>
          </p:cNvSpPr>
          <p:nvPr>
            <p:ph idx="1"/>
          </p:nvPr>
        </p:nvSpPr>
        <p:spPr>
          <a:xfrm>
            <a:off x="1103311" y="2052215"/>
            <a:ext cx="4525132" cy="3798170"/>
          </a:xfrm>
        </p:spPr>
        <p:txBody>
          <a:bodyPr>
            <a:normAutofit/>
          </a:bodyPr>
          <a:lstStyle/>
          <a:p>
            <a:r>
              <a:rPr lang="fr-FR" dirty="0"/>
              <a:t>En dollars (valeur d’achat)</a:t>
            </a:r>
          </a:p>
          <a:p>
            <a:endParaRPr lang="fr-FR" dirty="0"/>
          </a:p>
          <a:p>
            <a:r>
              <a:rPr lang="fr-FR" dirty="0"/>
              <a:t>Valeur de toutes les unités de la crypto-monnaie échangées dans la journée (Volume) , sur le marché</a:t>
            </a:r>
          </a:p>
          <a:p>
            <a:endParaRPr lang="fr-FR" dirty="0"/>
          </a:p>
          <a:p>
            <a:r>
              <a:rPr lang="fr-FR" dirty="0"/>
              <a:t>Variations d’un jour à l’autre du cours du Bitcoin en %</a:t>
            </a:r>
          </a:p>
          <a:p>
            <a:endParaRPr lang="en-US" dirty="0"/>
          </a:p>
        </p:txBody>
      </p:sp>
      <p:sp>
        <p:nvSpPr>
          <p:cNvPr id="9" name="Slide Number Placeholder 8">
            <a:extLst>
              <a:ext uri="{FF2B5EF4-FFF2-40B4-BE49-F238E27FC236}">
                <a16:creationId xmlns:a16="http://schemas.microsoft.com/office/drawing/2014/main" id="{922EC302-5ED1-4AC9-8CB6-4581079ED458}"/>
              </a:ext>
            </a:extLst>
          </p:cNvPr>
          <p:cNvSpPr>
            <a:spLocks noGrp="1"/>
          </p:cNvSpPr>
          <p:nvPr>
            <p:ph type="sldNum" sz="quarter" idx="12"/>
          </p:nvPr>
        </p:nvSpPr>
        <p:spPr/>
        <p:txBody>
          <a:bodyPr/>
          <a:lstStyle/>
          <a:p>
            <a:fld id="{84861039-20C2-4DB6-BA69-9002EF63577B}" type="slidenum">
              <a:rPr lang="fr-FR" smtClean="0"/>
              <a:t>4</a:t>
            </a:fld>
            <a:endParaRPr lang="fr-FR"/>
          </a:p>
        </p:txBody>
      </p:sp>
      <p:pic>
        <p:nvPicPr>
          <p:cNvPr id="12" name="Content Placeholder 8">
            <a:extLst>
              <a:ext uri="{FF2B5EF4-FFF2-40B4-BE49-F238E27FC236}">
                <a16:creationId xmlns:a16="http://schemas.microsoft.com/office/drawing/2014/main" id="{A8C0C50B-1102-44F1-BA05-EDB786CE8500}"/>
              </a:ext>
            </a:extLst>
          </p:cNvPr>
          <p:cNvPicPr>
            <a:picLocks noChangeAspect="1"/>
          </p:cNvPicPr>
          <p:nvPr/>
        </p:nvPicPr>
        <p:blipFill>
          <a:blip r:embed="rId2"/>
          <a:stretch>
            <a:fillRect/>
          </a:stretch>
        </p:blipFill>
        <p:spPr>
          <a:xfrm>
            <a:off x="6091916" y="2404033"/>
            <a:ext cx="5098823" cy="2319964"/>
          </a:xfrm>
          <a:prstGeom prst="rect">
            <a:avLst/>
          </a:prstGeom>
          <a:effectLst>
            <a:outerShdw blurRad="50800" dist="38100" dir="5400000" algn="t" rotWithShape="0">
              <a:prstClr val="black">
                <a:alpha val="43000"/>
              </a:prstClr>
            </a:outerShdw>
          </a:effectLst>
        </p:spPr>
      </p:pic>
      <p:pic>
        <p:nvPicPr>
          <p:cNvPr id="6" name="Image 5">
            <a:extLst>
              <a:ext uri="{FF2B5EF4-FFF2-40B4-BE49-F238E27FC236}">
                <a16:creationId xmlns:a16="http://schemas.microsoft.com/office/drawing/2014/main" id="{CB739561-1007-DD4D-98F4-A53B9B1D97D4}"/>
              </a:ext>
            </a:extLst>
          </p:cNvPr>
          <p:cNvPicPr>
            <a:picLocks noChangeAspect="1"/>
          </p:cNvPicPr>
          <p:nvPr/>
        </p:nvPicPr>
        <p:blipFill>
          <a:blip r:embed="rId3"/>
          <a:stretch>
            <a:fillRect/>
          </a:stretch>
        </p:blipFill>
        <p:spPr>
          <a:xfrm>
            <a:off x="11139054" y="22597"/>
            <a:ext cx="1056173" cy="559650"/>
          </a:xfrm>
          <a:prstGeom prst="rect">
            <a:avLst/>
          </a:prstGeom>
        </p:spPr>
      </p:pic>
      <p:sp>
        <p:nvSpPr>
          <p:cNvPr id="7" name="Rectangle 6">
            <a:extLst>
              <a:ext uri="{FF2B5EF4-FFF2-40B4-BE49-F238E27FC236}">
                <a16:creationId xmlns:a16="http://schemas.microsoft.com/office/drawing/2014/main" id="{D188BEAF-0CED-D348-9746-C4E81E07C215}"/>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23714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8B739-8A9C-4A66-9E09-1A50DBCDA487}"/>
              </a:ext>
            </a:extLst>
          </p:cNvPr>
          <p:cNvSpPr>
            <a:spLocks noGrp="1"/>
          </p:cNvSpPr>
          <p:nvPr>
            <p:ph type="title"/>
          </p:nvPr>
        </p:nvSpPr>
        <p:spPr>
          <a:xfrm>
            <a:off x="648931" y="629266"/>
            <a:ext cx="4968098" cy="653269"/>
          </a:xfrm>
        </p:spPr>
        <p:txBody>
          <a:bodyPr>
            <a:noAutofit/>
          </a:bodyPr>
          <a:lstStyle/>
          <a:p>
            <a:pPr>
              <a:lnSpc>
                <a:spcPct val="90000"/>
              </a:lnSpc>
            </a:pPr>
            <a:r>
              <a:rPr lang="fr-FR" sz="3900" dirty="0">
                <a:solidFill>
                  <a:srgbClr val="EBEBEB"/>
                </a:solidFill>
              </a:rPr>
              <a:t>Données utilisées</a:t>
            </a:r>
          </a:p>
        </p:txBody>
      </p:sp>
      <p:sp>
        <p:nvSpPr>
          <p:cNvPr id="13" name="Content Placeholder 12">
            <a:extLst>
              <a:ext uri="{FF2B5EF4-FFF2-40B4-BE49-F238E27FC236}">
                <a16:creationId xmlns:a16="http://schemas.microsoft.com/office/drawing/2014/main" id="{16B806D5-0529-43E9-9AE9-161A58259A21}"/>
              </a:ext>
            </a:extLst>
          </p:cNvPr>
          <p:cNvSpPr>
            <a:spLocks noGrp="1"/>
          </p:cNvSpPr>
          <p:nvPr>
            <p:ph idx="1"/>
          </p:nvPr>
        </p:nvSpPr>
        <p:spPr>
          <a:xfrm>
            <a:off x="648931" y="2438400"/>
            <a:ext cx="4166509" cy="3785419"/>
          </a:xfrm>
        </p:spPr>
        <p:txBody>
          <a:bodyPr>
            <a:normAutofit/>
          </a:bodyPr>
          <a:lstStyle/>
          <a:p>
            <a:r>
              <a:rPr lang="fr-FR" dirty="0">
                <a:solidFill>
                  <a:srgbClr val="EBEBEB"/>
                </a:solidFill>
              </a:rPr>
              <a:t>Fonction de récupération</a:t>
            </a:r>
          </a:p>
          <a:p>
            <a:endParaRPr lang="fr-FR" dirty="0">
              <a:solidFill>
                <a:srgbClr val="EBEBEB"/>
              </a:solidFill>
            </a:endParaRPr>
          </a:p>
          <a:p>
            <a:r>
              <a:rPr lang="fr-FR" dirty="0">
                <a:solidFill>
                  <a:srgbClr val="EBEBEB"/>
                </a:solidFill>
              </a:rPr>
              <a:t>Formatage des données</a:t>
            </a:r>
          </a:p>
          <a:p>
            <a:endParaRPr lang="fr-FR" dirty="0">
              <a:solidFill>
                <a:srgbClr val="EBEBEB"/>
              </a:solidFill>
            </a:endParaRPr>
          </a:p>
          <a:p>
            <a:r>
              <a:rPr lang="fr-FR" dirty="0">
                <a:solidFill>
                  <a:srgbClr val="EBEBEB"/>
                </a:solidFill>
              </a:rPr>
              <a:t>Traitement des données</a:t>
            </a:r>
          </a:p>
          <a:p>
            <a:endParaRPr lang="en-US" dirty="0">
              <a:solidFill>
                <a:srgbClr val="EBEBEB"/>
              </a:solidFill>
            </a:endParaRPr>
          </a:p>
        </p:txBody>
      </p:sp>
      <p:sp>
        <p:nvSpPr>
          <p:cNvPr id="8" name="Slide Number Placeholder 7">
            <a:extLst>
              <a:ext uri="{FF2B5EF4-FFF2-40B4-BE49-F238E27FC236}">
                <a16:creationId xmlns:a16="http://schemas.microsoft.com/office/drawing/2014/main" id="{DA61820D-940D-4A80-8013-A331A59DB770}"/>
              </a:ext>
            </a:extLst>
          </p:cNvPr>
          <p:cNvSpPr>
            <a:spLocks noGrp="1"/>
          </p:cNvSpPr>
          <p:nvPr>
            <p:ph type="sldNum" sz="quarter" idx="12"/>
          </p:nvPr>
        </p:nvSpPr>
        <p:spPr/>
        <p:txBody>
          <a:bodyPr/>
          <a:lstStyle/>
          <a:p>
            <a:fld id="{84861039-20C2-4DB6-BA69-9002EF63577B}" type="slidenum">
              <a:rPr lang="fr-FR" smtClean="0"/>
              <a:t>5</a:t>
            </a:fld>
            <a:endParaRPr lang="fr-FR"/>
          </a:p>
        </p:txBody>
      </p:sp>
      <p:pic>
        <p:nvPicPr>
          <p:cNvPr id="11" name="Content Placeholder 7">
            <a:extLst>
              <a:ext uri="{FF2B5EF4-FFF2-40B4-BE49-F238E27FC236}">
                <a16:creationId xmlns:a16="http://schemas.microsoft.com/office/drawing/2014/main" id="{489B61E7-7D76-4198-B378-096E4F5272E5}"/>
              </a:ext>
            </a:extLst>
          </p:cNvPr>
          <p:cNvPicPr>
            <a:picLocks noChangeAspect="1"/>
          </p:cNvPicPr>
          <p:nvPr/>
        </p:nvPicPr>
        <p:blipFill>
          <a:blip r:embed="rId2"/>
          <a:stretch>
            <a:fillRect/>
          </a:stretch>
        </p:blipFill>
        <p:spPr>
          <a:xfrm>
            <a:off x="6093992" y="1685034"/>
            <a:ext cx="5449889" cy="3487928"/>
          </a:xfrm>
          <a:prstGeom prst="rect">
            <a:avLst/>
          </a:prstGeom>
          <a:effectLst/>
        </p:spPr>
      </p:pic>
      <p:pic>
        <p:nvPicPr>
          <p:cNvPr id="14" name="Image 13">
            <a:extLst>
              <a:ext uri="{FF2B5EF4-FFF2-40B4-BE49-F238E27FC236}">
                <a16:creationId xmlns:a16="http://schemas.microsoft.com/office/drawing/2014/main" id="{CC4BEA64-CF6C-994F-9A7A-5B9D81277035}"/>
              </a:ext>
            </a:extLst>
          </p:cNvPr>
          <p:cNvPicPr>
            <a:picLocks noChangeAspect="1"/>
          </p:cNvPicPr>
          <p:nvPr/>
        </p:nvPicPr>
        <p:blipFill>
          <a:blip r:embed="rId3"/>
          <a:stretch>
            <a:fillRect/>
          </a:stretch>
        </p:blipFill>
        <p:spPr>
          <a:xfrm>
            <a:off x="11139054" y="22597"/>
            <a:ext cx="1056173" cy="559650"/>
          </a:xfrm>
          <a:prstGeom prst="rect">
            <a:avLst/>
          </a:prstGeom>
        </p:spPr>
      </p:pic>
      <p:sp>
        <p:nvSpPr>
          <p:cNvPr id="15" name="Rectangle 14">
            <a:extLst>
              <a:ext uri="{FF2B5EF4-FFF2-40B4-BE49-F238E27FC236}">
                <a16:creationId xmlns:a16="http://schemas.microsoft.com/office/drawing/2014/main" id="{6BA8C66D-0627-AA49-A346-A7ED2DF65526}"/>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167918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4118-6450-4E40-8FA0-C56B248A9567}"/>
              </a:ext>
            </a:extLst>
          </p:cNvPr>
          <p:cNvSpPr>
            <a:spLocks noGrp="1"/>
          </p:cNvSpPr>
          <p:nvPr>
            <p:ph type="title"/>
          </p:nvPr>
        </p:nvSpPr>
        <p:spPr>
          <a:xfrm>
            <a:off x="1009194" y="1737231"/>
            <a:ext cx="10420806" cy="4333369"/>
          </a:xfrm>
        </p:spPr>
        <p:style>
          <a:lnRef idx="1">
            <a:schemeClr val="accent2"/>
          </a:lnRef>
          <a:fillRef idx="2">
            <a:schemeClr val="accent2"/>
          </a:fillRef>
          <a:effectRef idx="1">
            <a:schemeClr val="accent2"/>
          </a:effectRef>
          <a:fontRef idx="minor">
            <a:schemeClr val="dk1"/>
          </a:fontRef>
        </p:style>
        <p:txBody>
          <a:bodyPr/>
          <a:lstStyle/>
          <a:p>
            <a:pPr algn="ctr"/>
            <a:r>
              <a:rPr lang="fr-FR" sz="8000" dirty="0"/>
              <a:t>Résultats obtenus et visualisation graphique </a:t>
            </a:r>
          </a:p>
        </p:txBody>
      </p:sp>
      <p:sp>
        <p:nvSpPr>
          <p:cNvPr id="5" name="Slide Number Placeholder 4">
            <a:extLst>
              <a:ext uri="{FF2B5EF4-FFF2-40B4-BE49-F238E27FC236}">
                <a16:creationId xmlns:a16="http://schemas.microsoft.com/office/drawing/2014/main" id="{11BBE0F2-DA17-45E6-9221-FBF1A1247348}"/>
              </a:ext>
            </a:extLst>
          </p:cNvPr>
          <p:cNvSpPr>
            <a:spLocks noGrp="1"/>
          </p:cNvSpPr>
          <p:nvPr>
            <p:ph type="sldNum" sz="quarter" idx="12"/>
          </p:nvPr>
        </p:nvSpPr>
        <p:spPr/>
        <p:txBody>
          <a:bodyPr/>
          <a:lstStyle/>
          <a:p>
            <a:fld id="{84861039-20C2-4DB6-BA69-9002EF63577B}" type="slidenum">
              <a:rPr lang="fr-FR" smtClean="0"/>
              <a:t>6</a:t>
            </a:fld>
            <a:endParaRPr lang="fr-FR"/>
          </a:p>
        </p:txBody>
      </p:sp>
      <p:pic>
        <p:nvPicPr>
          <p:cNvPr id="4" name="Image 3">
            <a:extLst>
              <a:ext uri="{FF2B5EF4-FFF2-40B4-BE49-F238E27FC236}">
                <a16:creationId xmlns:a16="http://schemas.microsoft.com/office/drawing/2014/main" id="{6A121803-734A-E140-977A-B9B3C64E2DA6}"/>
              </a:ext>
            </a:extLst>
          </p:cNvPr>
          <p:cNvPicPr>
            <a:picLocks noChangeAspect="1"/>
          </p:cNvPicPr>
          <p:nvPr/>
        </p:nvPicPr>
        <p:blipFill>
          <a:blip r:embed="rId2"/>
          <a:stretch>
            <a:fillRect/>
          </a:stretch>
        </p:blipFill>
        <p:spPr>
          <a:xfrm>
            <a:off x="11139054" y="22597"/>
            <a:ext cx="1056173" cy="559650"/>
          </a:xfrm>
          <a:prstGeom prst="rect">
            <a:avLst/>
          </a:prstGeom>
        </p:spPr>
      </p:pic>
      <p:sp>
        <p:nvSpPr>
          <p:cNvPr id="6" name="Rectangle 5">
            <a:extLst>
              <a:ext uri="{FF2B5EF4-FFF2-40B4-BE49-F238E27FC236}">
                <a16:creationId xmlns:a16="http://schemas.microsoft.com/office/drawing/2014/main" id="{99D917CE-65C4-0F44-90AE-C6394AD8E23B}"/>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396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A42476F-5A9A-41FA-A892-29C794CEF87E}"/>
              </a:ext>
            </a:extLst>
          </p:cNvPr>
          <p:cNvSpPr>
            <a:spLocks noChangeAspect="1"/>
          </p:cNvSpPr>
          <p:nvPr/>
        </p:nvSpPr>
        <p:spPr>
          <a:xfrm rot="16200000">
            <a:off x="2603955" y="-2730048"/>
            <a:ext cx="6984092" cy="12192002"/>
          </a:xfrm>
          <a:prstGeom prst="rect">
            <a:avLst/>
          </a:prstGeom>
          <a:solidFill>
            <a:srgbClr val="2F3A49">
              <a:alpha val="86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2F65DEF-9B93-4A01-8B89-95E79368CC00}"/>
              </a:ext>
            </a:extLst>
          </p:cNvPr>
          <p:cNvSpPr txBox="1"/>
          <p:nvPr/>
        </p:nvSpPr>
        <p:spPr>
          <a:xfrm>
            <a:off x="760946" y="2782669"/>
            <a:ext cx="10670108" cy="1754326"/>
          </a:xfrm>
          <a:prstGeom prst="rect">
            <a:avLst/>
          </a:prstGeom>
          <a:noFill/>
        </p:spPr>
        <p:txBody>
          <a:bodyPr wrap="square" rtlCol="0">
            <a:spAutoFit/>
          </a:bodyPr>
          <a:lstStyle/>
          <a:p>
            <a:pPr algn="ctr"/>
            <a:r>
              <a:rPr lang="en-US" sz="3600" dirty="0" err="1">
                <a:latin typeface="Roboto Black"/>
                <a:cs typeface="Roboto Black"/>
              </a:rPr>
              <a:t>Hypothèse</a:t>
            </a:r>
            <a:r>
              <a:rPr lang="en-US" sz="3600" dirty="0">
                <a:latin typeface="Roboto Black"/>
                <a:cs typeface="Roboto Black"/>
              </a:rPr>
              <a:t> </a:t>
            </a:r>
            <a:r>
              <a:rPr lang="en-US" sz="3600" dirty="0">
                <a:solidFill>
                  <a:srgbClr val="EBEBEB"/>
                </a:solidFill>
                <a:latin typeface="Roboto Black"/>
              </a:rPr>
              <a:t>: </a:t>
            </a:r>
            <a:r>
              <a:rPr lang="en-US" sz="3600" dirty="0" err="1">
                <a:solidFill>
                  <a:srgbClr val="EBEBEB"/>
                </a:solidFill>
                <a:latin typeface="Roboto Black"/>
              </a:rPr>
              <a:t>L’évolution</a:t>
            </a:r>
            <a:r>
              <a:rPr lang="en-US" sz="3600" dirty="0">
                <a:solidFill>
                  <a:srgbClr val="EBEBEB"/>
                </a:solidFill>
                <a:latin typeface="Roboto Black"/>
              </a:rPr>
              <a:t> du </a:t>
            </a:r>
            <a:r>
              <a:rPr lang="en-US" sz="3600" dirty="0" err="1">
                <a:solidFill>
                  <a:srgbClr val="EBEBEB"/>
                </a:solidFill>
                <a:latin typeface="Roboto Black"/>
              </a:rPr>
              <a:t>cours</a:t>
            </a:r>
            <a:r>
              <a:rPr lang="en-US" sz="3600" dirty="0">
                <a:solidFill>
                  <a:srgbClr val="EBEBEB"/>
                </a:solidFill>
                <a:latin typeface="Roboto Black"/>
              </a:rPr>
              <a:t> du Bitcoin </a:t>
            </a:r>
            <a:r>
              <a:rPr lang="en-US" sz="3600" dirty="0" err="1">
                <a:solidFill>
                  <a:srgbClr val="EBEBEB"/>
                </a:solidFill>
                <a:latin typeface="Roboto Black"/>
              </a:rPr>
              <a:t>dépend</a:t>
            </a:r>
            <a:r>
              <a:rPr lang="en-US" sz="3600" dirty="0">
                <a:solidFill>
                  <a:srgbClr val="EBEBEB"/>
                </a:solidFill>
                <a:latin typeface="Roboto Black"/>
              </a:rPr>
              <a:t> de la </a:t>
            </a:r>
            <a:r>
              <a:rPr lang="en-US" sz="3600" dirty="0" err="1">
                <a:solidFill>
                  <a:srgbClr val="EBEBEB"/>
                </a:solidFill>
                <a:latin typeface="Roboto Black"/>
              </a:rPr>
              <a:t>période</a:t>
            </a:r>
            <a:r>
              <a:rPr lang="en-US" sz="3600" dirty="0">
                <a:solidFill>
                  <a:srgbClr val="EBEBEB"/>
                </a:solidFill>
                <a:latin typeface="Roboto Black"/>
              </a:rPr>
              <a:t> de </a:t>
            </a:r>
            <a:r>
              <a:rPr lang="en-US" sz="3600" dirty="0" err="1">
                <a:solidFill>
                  <a:srgbClr val="EBEBEB"/>
                </a:solidFill>
                <a:latin typeface="Roboto Black"/>
              </a:rPr>
              <a:t>l’année</a:t>
            </a:r>
            <a:endParaRPr lang="en-US" sz="3600" dirty="0">
              <a:solidFill>
                <a:srgbClr val="EBEBEB"/>
              </a:solidFill>
              <a:latin typeface="Roboto Black"/>
            </a:endParaRPr>
          </a:p>
          <a:p>
            <a:pPr algn="ctr"/>
            <a:r>
              <a:rPr lang="en-US" sz="3600" dirty="0">
                <a:solidFill>
                  <a:schemeClr val="bg1"/>
                </a:solidFill>
                <a:latin typeface="Roboto Black"/>
                <a:cs typeface="Roboto Black"/>
              </a:rPr>
              <a:t> </a:t>
            </a:r>
          </a:p>
        </p:txBody>
      </p:sp>
      <p:sp>
        <p:nvSpPr>
          <p:cNvPr id="5" name="Slide Number Placeholder 4">
            <a:extLst>
              <a:ext uri="{FF2B5EF4-FFF2-40B4-BE49-F238E27FC236}">
                <a16:creationId xmlns:a16="http://schemas.microsoft.com/office/drawing/2014/main" id="{C635ABA9-8193-49E7-BEDF-078339D4A7B7}"/>
              </a:ext>
            </a:extLst>
          </p:cNvPr>
          <p:cNvSpPr>
            <a:spLocks noGrp="1"/>
          </p:cNvSpPr>
          <p:nvPr>
            <p:ph type="sldNum" sz="quarter" idx="12"/>
          </p:nvPr>
        </p:nvSpPr>
        <p:spPr/>
        <p:txBody>
          <a:bodyPr/>
          <a:lstStyle/>
          <a:p>
            <a:fld id="{84861039-20C2-4DB6-BA69-9002EF63577B}" type="slidenum">
              <a:rPr lang="fr-FR" smtClean="0"/>
              <a:t>7</a:t>
            </a:fld>
            <a:endParaRPr lang="fr-FR"/>
          </a:p>
        </p:txBody>
      </p:sp>
      <p:pic>
        <p:nvPicPr>
          <p:cNvPr id="6" name="Image 5">
            <a:extLst>
              <a:ext uri="{FF2B5EF4-FFF2-40B4-BE49-F238E27FC236}">
                <a16:creationId xmlns:a16="http://schemas.microsoft.com/office/drawing/2014/main" id="{ACFB34DA-B3DA-7E42-B3BB-80DF8C207866}"/>
              </a:ext>
            </a:extLst>
          </p:cNvPr>
          <p:cNvPicPr>
            <a:picLocks noChangeAspect="1"/>
          </p:cNvPicPr>
          <p:nvPr/>
        </p:nvPicPr>
        <p:blipFill>
          <a:blip r:embed="rId2"/>
          <a:stretch>
            <a:fillRect/>
          </a:stretch>
        </p:blipFill>
        <p:spPr>
          <a:xfrm>
            <a:off x="11139054" y="22597"/>
            <a:ext cx="1056173" cy="559650"/>
          </a:xfrm>
          <a:prstGeom prst="rect">
            <a:avLst/>
          </a:prstGeom>
        </p:spPr>
      </p:pic>
      <p:sp>
        <p:nvSpPr>
          <p:cNvPr id="7" name="Rectangle 6">
            <a:extLst>
              <a:ext uri="{FF2B5EF4-FFF2-40B4-BE49-F238E27FC236}">
                <a16:creationId xmlns:a16="http://schemas.microsoft.com/office/drawing/2014/main" id="{41790235-B2B8-0942-B695-B9C9203DF912}"/>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79034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E7747-A4D6-437C-85F3-501562EDD038}"/>
              </a:ext>
            </a:extLst>
          </p:cNvPr>
          <p:cNvSpPr>
            <a:spLocks noGrp="1"/>
          </p:cNvSpPr>
          <p:nvPr>
            <p:ph type="title"/>
          </p:nvPr>
        </p:nvSpPr>
        <p:spPr>
          <a:xfrm>
            <a:off x="648930" y="629267"/>
            <a:ext cx="9252154" cy="1016654"/>
          </a:xfrm>
        </p:spPr>
        <p:txBody>
          <a:bodyPr>
            <a:normAutofit/>
          </a:bodyPr>
          <a:lstStyle/>
          <a:p>
            <a:pPr>
              <a:lnSpc>
                <a:spcPct val="90000"/>
              </a:lnSpc>
            </a:pPr>
            <a:r>
              <a:rPr lang="fr-FR" sz="3200" dirty="0">
                <a:solidFill>
                  <a:srgbClr val="EBEBEB"/>
                </a:solidFill>
              </a:rPr>
              <a:t>Evolution du cours du bitcoin de 2015 à 2017</a:t>
            </a:r>
            <a:endParaRPr lang="fr-FR" sz="3300" dirty="0">
              <a:solidFill>
                <a:srgbClr val="EBEBEB"/>
              </a:solidFill>
            </a:endParaRPr>
          </a:p>
        </p:txBody>
      </p:sp>
      <p:pic>
        <p:nvPicPr>
          <p:cNvPr id="15" name="Content Placeholder 6" descr="A picture containing text&#10;&#10;Description generated with very high confidence">
            <a:extLst>
              <a:ext uri="{FF2B5EF4-FFF2-40B4-BE49-F238E27FC236}">
                <a16:creationId xmlns:a16="http://schemas.microsoft.com/office/drawing/2014/main" id="{845F34CA-68C5-F446-8F7A-671F8D522F17}"/>
              </a:ext>
            </a:extLst>
          </p:cNvPr>
          <p:cNvPicPr>
            <a:picLocks noGrp="1" noChangeAspect="1"/>
          </p:cNvPicPr>
          <p:nvPr>
            <p:ph idx="1"/>
          </p:nvPr>
        </p:nvPicPr>
        <p:blipFill>
          <a:blip r:embed="rId3"/>
          <a:stretch>
            <a:fillRect/>
          </a:stretch>
        </p:blipFill>
        <p:spPr>
          <a:xfrm>
            <a:off x="213756" y="1840676"/>
            <a:ext cx="5653397" cy="3997128"/>
          </a:xfrm>
          <a:prstGeom prst="rect">
            <a:avLst/>
          </a:prstGeom>
          <a:effectLst/>
        </p:spPr>
      </p:pic>
      <p:sp>
        <p:nvSpPr>
          <p:cNvPr id="7" name="Slide Number Placeholder 6">
            <a:extLst>
              <a:ext uri="{FF2B5EF4-FFF2-40B4-BE49-F238E27FC236}">
                <a16:creationId xmlns:a16="http://schemas.microsoft.com/office/drawing/2014/main" id="{B42E2709-C390-4B75-B65C-271739DB98FE}"/>
              </a:ext>
            </a:extLst>
          </p:cNvPr>
          <p:cNvSpPr>
            <a:spLocks noGrp="1"/>
          </p:cNvSpPr>
          <p:nvPr>
            <p:ph type="sldNum" sz="quarter" idx="12"/>
          </p:nvPr>
        </p:nvSpPr>
        <p:spPr/>
        <p:txBody>
          <a:bodyPr>
            <a:normAutofit/>
          </a:bodyPr>
          <a:lstStyle/>
          <a:p>
            <a:pPr>
              <a:spcAft>
                <a:spcPts val="600"/>
              </a:spcAft>
            </a:pPr>
            <a:fld id="{84861039-20C2-4DB6-BA69-9002EF63577B}" type="slidenum">
              <a:rPr lang="fr-FR">
                <a:solidFill>
                  <a:srgbClr val="FFFFFF"/>
                </a:solidFill>
              </a:rPr>
              <a:pPr>
                <a:spcAft>
                  <a:spcPts val="600"/>
                </a:spcAft>
              </a:pPr>
              <a:t>8</a:t>
            </a:fld>
            <a:endParaRPr lang="fr-FR">
              <a:solidFill>
                <a:srgbClr val="FFFFFF"/>
              </a:solidFill>
            </a:endParaRPr>
          </a:p>
        </p:txBody>
      </p:sp>
      <p:pic>
        <p:nvPicPr>
          <p:cNvPr id="4" name="Image 3" descr="Une image contenant texte, carte&#10;&#10;&#10;&#10;Description générée automatiquement">
            <a:extLst>
              <a:ext uri="{FF2B5EF4-FFF2-40B4-BE49-F238E27FC236}">
                <a16:creationId xmlns:a16="http://schemas.microsoft.com/office/drawing/2014/main" id="{2A8E9977-EF32-AE4B-9FF2-38D85DF88F9D}"/>
              </a:ext>
            </a:extLst>
          </p:cNvPr>
          <p:cNvPicPr>
            <a:picLocks noChangeAspect="1"/>
          </p:cNvPicPr>
          <p:nvPr/>
        </p:nvPicPr>
        <p:blipFill>
          <a:blip r:embed="rId4"/>
          <a:stretch>
            <a:fillRect/>
          </a:stretch>
        </p:blipFill>
        <p:spPr>
          <a:xfrm>
            <a:off x="5944212" y="1840675"/>
            <a:ext cx="6117270" cy="3966359"/>
          </a:xfrm>
          <a:prstGeom prst="rect">
            <a:avLst/>
          </a:prstGeom>
        </p:spPr>
      </p:pic>
      <p:pic>
        <p:nvPicPr>
          <p:cNvPr id="11" name="Image 10">
            <a:extLst>
              <a:ext uri="{FF2B5EF4-FFF2-40B4-BE49-F238E27FC236}">
                <a16:creationId xmlns:a16="http://schemas.microsoft.com/office/drawing/2014/main" id="{31E3FB0F-4181-FC4F-B00C-FDCAEC0E4172}"/>
              </a:ext>
            </a:extLst>
          </p:cNvPr>
          <p:cNvPicPr>
            <a:picLocks noChangeAspect="1"/>
          </p:cNvPicPr>
          <p:nvPr/>
        </p:nvPicPr>
        <p:blipFill>
          <a:blip r:embed="rId5"/>
          <a:stretch>
            <a:fillRect/>
          </a:stretch>
        </p:blipFill>
        <p:spPr>
          <a:xfrm>
            <a:off x="11139054" y="22597"/>
            <a:ext cx="1056173" cy="559650"/>
          </a:xfrm>
          <a:prstGeom prst="rect">
            <a:avLst/>
          </a:prstGeom>
        </p:spPr>
      </p:pic>
      <p:sp>
        <p:nvSpPr>
          <p:cNvPr id="12" name="Rectangle 11">
            <a:extLst>
              <a:ext uri="{FF2B5EF4-FFF2-40B4-BE49-F238E27FC236}">
                <a16:creationId xmlns:a16="http://schemas.microsoft.com/office/drawing/2014/main" id="{173594EB-2B29-3241-9DD3-A60E65B6CB1F}"/>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2033781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42E2709-C390-4B75-B65C-271739DB98FE}"/>
              </a:ext>
            </a:extLst>
          </p:cNvPr>
          <p:cNvSpPr>
            <a:spLocks noGrp="1"/>
          </p:cNvSpPr>
          <p:nvPr>
            <p:ph type="sldNum" sz="quarter" idx="12"/>
          </p:nvPr>
        </p:nvSpPr>
        <p:spPr/>
        <p:txBody>
          <a:bodyPr>
            <a:normAutofit/>
          </a:bodyPr>
          <a:lstStyle/>
          <a:p>
            <a:pPr>
              <a:spcAft>
                <a:spcPts val="600"/>
              </a:spcAft>
            </a:pPr>
            <a:fld id="{84861039-20C2-4DB6-BA69-9002EF63577B}" type="slidenum">
              <a:rPr lang="fr-FR">
                <a:solidFill>
                  <a:srgbClr val="FFFFFF"/>
                </a:solidFill>
              </a:rPr>
              <a:pPr>
                <a:spcAft>
                  <a:spcPts val="600"/>
                </a:spcAft>
              </a:pPr>
              <a:t>9</a:t>
            </a:fld>
            <a:endParaRPr lang="fr-FR">
              <a:solidFill>
                <a:srgbClr val="FFFFFF"/>
              </a:solidFill>
            </a:endParaRPr>
          </a:p>
        </p:txBody>
      </p:sp>
      <p:sp>
        <p:nvSpPr>
          <p:cNvPr id="6" name="Title 1">
            <a:extLst>
              <a:ext uri="{FF2B5EF4-FFF2-40B4-BE49-F238E27FC236}">
                <a16:creationId xmlns:a16="http://schemas.microsoft.com/office/drawing/2014/main" id="{54D7B26A-6BAB-264B-9E75-4B2576CC602A}"/>
              </a:ext>
            </a:extLst>
          </p:cNvPr>
          <p:cNvSpPr txBox="1">
            <a:spLocks/>
          </p:cNvSpPr>
          <p:nvPr/>
        </p:nvSpPr>
        <p:spPr>
          <a:xfrm>
            <a:off x="648930" y="629267"/>
            <a:ext cx="9252154" cy="1016654"/>
          </a:xfrm>
          <a:prstGeom prst="rect">
            <a:avLst/>
          </a:prstGeom>
        </p:spPr>
        <p:txBody>
          <a:bodyPr vert="horz" lIns="91440" tIns="45720" rIns="91440" bIns="45720"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fr-FR" sz="3300" dirty="0">
                <a:solidFill>
                  <a:srgbClr val="EBEBEB"/>
                </a:solidFill>
              </a:rPr>
              <a:t>Variations du cours du Bitcoin en 2016 et 2017</a:t>
            </a:r>
          </a:p>
        </p:txBody>
      </p:sp>
      <p:sp>
        <p:nvSpPr>
          <p:cNvPr id="8" name="Content Placeholder 10">
            <a:extLst>
              <a:ext uri="{FF2B5EF4-FFF2-40B4-BE49-F238E27FC236}">
                <a16:creationId xmlns:a16="http://schemas.microsoft.com/office/drawing/2014/main" id="{70571AB3-3266-D141-B259-BEE9F18742CE}"/>
              </a:ext>
            </a:extLst>
          </p:cNvPr>
          <p:cNvSpPr txBox="1">
            <a:spLocks/>
          </p:cNvSpPr>
          <p:nvPr/>
        </p:nvSpPr>
        <p:spPr>
          <a:xfrm>
            <a:off x="648930" y="2567840"/>
            <a:ext cx="3580169" cy="215434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err="1"/>
              <a:t>Renforcer</a:t>
            </a:r>
            <a:r>
              <a:rPr lang="en-US" dirty="0"/>
              <a:t> </a:t>
            </a:r>
            <a:r>
              <a:rPr lang="en-US" dirty="0" err="1"/>
              <a:t>l’hypothèse</a:t>
            </a:r>
            <a:r>
              <a:rPr lang="en-US" dirty="0"/>
              <a:t> avec un </a:t>
            </a:r>
            <a:r>
              <a:rPr lang="en-US" dirty="0" err="1"/>
              <a:t>autre</a:t>
            </a:r>
            <a:r>
              <a:rPr lang="en-US" dirty="0"/>
              <a:t> </a:t>
            </a:r>
            <a:r>
              <a:rPr lang="en-US" dirty="0" err="1"/>
              <a:t>jeu</a:t>
            </a:r>
            <a:r>
              <a:rPr lang="en-US" dirty="0"/>
              <a:t> de </a:t>
            </a:r>
            <a:r>
              <a:rPr lang="en-US" dirty="0" err="1"/>
              <a:t>données</a:t>
            </a:r>
            <a:endParaRPr lang="en-US" dirty="0"/>
          </a:p>
          <a:p>
            <a:endParaRPr lang="en-US" dirty="0"/>
          </a:p>
          <a:p>
            <a:r>
              <a:rPr lang="en-US" dirty="0"/>
              <a:t>Chute de la </a:t>
            </a:r>
            <a:r>
              <a:rPr lang="en-US" dirty="0" err="1"/>
              <a:t>courbe</a:t>
            </a:r>
            <a:r>
              <a:rPr lang="en-US" dirty="0"/>
              <a:t> mi-</a:t>
            </a:r>
            <a:r>
              <a:rPr lang="en-US" dirty="0" err="1"/>
              <a:t>janvier</a:t>
            </a:r>
            <a:endParaRPr lang="en-US" dirty="0"/>
          </a:p>
        </p:txBody>
      </p:sp>
      <p:pic>
        <p:nvPicPr>
          <p:cNvPr id="9" name="Content Placeholder 5">
            <a:extLst>
              <a:ext uri="{FF2B5EF4-FFF2-40B4-BE49-F238E27FC236}">
                <a16:creationId xmlns:a16="http://schemas.microsoft.com/office/drawing/2014/main" id="{668064E1-5AAF-D442-85EF-D48E839E20FD}"/>
              </a:ext>
            </a:extLst>
          </p:cNvPr>
          <p:cNvPicPr>
            <a:picLocks noChangeAspect="1"/>
          </p:cNvPicPr>
          <p:nvPr/>
        </p:nvPicPr>
        <p:blipFill>
          <a:blip r:embed="rId3"/>
          <a:stretch>
            <a:fillRect/>
          </a:stretch>
        </p:blipFill>
        <p:spPr>
          <a:xfrm>
            <a:off x="4229099" y="1645921"/>
            <a:ext cx="7609191" cy="4408413"/>
          </a:xfrm>
          <a:prstGeom prst="rect">
            <a:avLst/>
          </a:prstGeom>
          <a:effectLst/>
        </p:spPr>
      </p:pic>
      <p:pic>
        <p:nvPicPr>
          <p:cNvPr id="13" name="Image 12">
            <a:extLst>
              <a:ext uri="{FF2B5EF4-FFF2-40B4-BE49-F238E27FC236}">
                <a16:creationId xmlns:a16="http://schemas.microsoft.com/office/drawing/2014/main" id="{0B589CBA-17CB-3940-97E5-F1B2BEABBE04}"/>
              </a:ext>
            </a:extLst>
          </p:cNvPr>
          <p:cNvPicPr>
            <a:picLocks noChangeAspect="1"/>
          </p:cNvPicPr>
          <p:nvPr/>
        </p:nvPicPr>
        <p:blipFill>
          <a:blip r:embed="rId4"/>
          <a:stretch>
            <a:fillRect/>
          </a:stretch>
        </p:blipFill>
        <p:spPr>
          <a:xfrm>
            <a:off x="11139054" y="22597"/>
            <a:ext cx="1056173" cy="559650"/>
          </a:xfrm>
          <a:prstGeom prst="rect">
            <a:avLst/>
          </a:prstGeom>
        </p:spPr>
      </p:pic>
      <p:sp>
        <p:nvSpPr>
          <p:cNvPr id="14" name="Rectangle 13">
            <a:extLst>
              <a:ext uri="{FF2B5EF4-FFF2-40B4-BE49-F238E27FC236}">
                <a16:creationId xmlns:a16="http://schemas.microsoft.com/office/drawing/2014/main" id="{32B392BF-6D68-564D-8CAC-BF9E879576B0}"/>
              </a:ext>
            </a:extLst>
          </p:cNvPr>
          <p:cNvSpPr/>
          <p:nvPr/>
        </p:nvSpPr>
        <p:spPr>
          <a:xfrm>
            <a:off x="2785392" y="6447362"/>
            <a:ext cx="6134564" cy="338554"/>
          </a:xfrm>
          <a:prstGeom prst="rect">
            <a:avLst/>
          </a:prstGeom>
        </p:spPr>
        <p:txBody>
          <a:bodyPr wrap="square">
            <a:spAutoFit/>
          </a:bodyPr>
          <a:lstStyle/>
          <a:p>
            <a:r>
              <a:rPr lang="fr-FR" sz="1600" dirty="0"/>
              <a:t>Groupe 1 : Kevin </a:t>
            </a:r>
            <a:r>
              <a:rPr lang="fr-FR" sz="1600" dirty="0" err="1"/>
              <a:t>aubriet</a:t>
            </a:r>
            <a:r>
              <a:rPr lang="fr-FR" sz="1600" dirty="0"/>
              <a:t> - </a:t>
            </a:r>
            <a:r>
              <a:rPr lang="fr-FR" sz="1600" dirty="0" err="1"/>
              <a:t>Habiba</a:t>
            </a:r>
            <a:r>
              <a:rPr lang="fr-FR" sz="1600" dirty="0"/>
              <a:t> </a:t>
            </a:r>
            <a:r>
              <a:rPr lang="fr-FR" sz="1600" dirty="0" err="1"/>
              <a:t>bouajla</a:t>
            </a:r>
            <a:r>
              <a:rPr lang="fr-FR" sz="1600" dirty="0"/>
              <a:t> – Gabriel </a:t>
            </a:r>
            <a:r>
              <a:rPr lang="fr-FR" sz="1600" dirty="0" err="1"/>
              <a:t>curinga</a:t>
            </a:r>
            <a:endParaRPr lang="fr-FR" sz="1600" dirty="0"/>
          </a:p>
        </p:txBody>
      </p:sp>
    </p:spTree>
    <p:extLst>
      <p:ext uri="{BB962C8B-B14F-4D97-AF65-F5344CB8AC3E}">
        <p14:creationId xmlns:p14="http://schemas.microsoft.com/office/powerpoint/2010/main" val="1541558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{4AF2483B-24FB-8845-BEC3-02CA00D4EEC3}tf10001062</Template>
  <TotalTime>291</TotalTime>
  <Words>820</Words>
  <Application>Microsoft Macintosh PowerPoint</Application>
  <PresentationFormat>Grand écran</PresentationFormat>
  <Paragraphs>107</Paragraphs>
  <Slides>17</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Calibri</vt:lpstr>
      <vt:lpstr>Century Gothic</vt:lpstr>
      <vt:lpstr>Roboto Black</vt:lpstr>
      <vt:lpstr>Wingdings 3</vt:lpstr>
      <vt:lpstr>Ion</vt:lpstr>
      <vt:lpstr>Les crypto-devises</vt:lpstr>
      <vt:lpstr>Descriptif du sujet et ses finalités</vt:lpstr>
      <vt:lpstr>Présentation PowerPoint</vt:lpstr>
      <vt:lpstr>Données récoltées</vt:lpstr>
      <vt:lpstr>Données utilisées</vt:lpstr>
      <vt:lpstr>Résultats obtenus et visualisation graphique </vt:lpstr>
      <vt:lpstr>Présentation PowerPoint</vt:lpstr>
      <vt:lpstr>Evolution du cours du bitcoin de 2015 à 2017</vt:lpstr>
      <vt:lpstr>Présentation PowerPoint</vt:lpstr>
      <vt:lpstr>Présentation PowerPoint</vt:lpstr>
      <vt:lpstr>Moyennes et écart-type</vt:lpstr>
      <vt:lpstr>Présentation PowerPoint</vt:lpstr>
      <vt:lpstr>Part de marché par crypto-monnaies</vt:lpstr>
      <vt:lpstr>Évolution du cours de toutes les crypto-monnaies</vt:lpstr>
      <vt:lpstr>Matrice de corrélation des valeurs close</vt:lpstr>
      <vt:lpstr>Matrice de corrélation des valeurs market cap</vt:lpstr>
      <vt:lpstr>Conclusion</vt:lpstr>
    </vt:vector>
  </TitlesOfParts>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crypto-devises</dc:title>
  <dc:creator>BOUAJLA, Habiba</dc:creator>
  <cp:lastModifiedBy>Microsoft Office User</cp:lastModifiedBy>
  <cp:revision>86</cp:revision>
  <dcterms:created xsi:type="dcterms:W3CDTF">2019-01-06T22:14:16Z</dcterms:created>
  <dcterms:modified xsi:type="dcterms:W3CDTF">2019-01-07T04:15:20Z</dcterms:modified>
</cp:coreProperties>
</file>