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Economica"/>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26a4585cd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26a4585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18b77262d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18b77262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18b77262d_0_6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18b77262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18b77262d_0_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18b77262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18b77262d_0_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18b77262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18b77262d_0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18b7726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8b77262d_0_1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8b77262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241879b9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241879b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241879b90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241879b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241879b90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241879b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3d9fc7ab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3d9fc7a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533c1fa9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533c1f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18b77262d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18b7726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18b77262d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318b7726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18b77262d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18b7726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18b77262d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18b77262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18b77262d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18b7726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18b77262d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18b7726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18b77262d_0_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18b77262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10089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43556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925674"/>
            <a:ext cx="3054600" cy="204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4155440"/>
            <a:ext cx="3054600" cy="9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76167"/>
            <a:ext cx="8520600" cy="283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4216000"/>
            <a:ext cx="8520600" cy="1428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613633"/>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4744471"/>
            <a:ext cx="1081625"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2408600"/>
            <a:ext cx="7596600" cy="2040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633633"/>
            <a:ext cx="8520600" cy="4472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633633"/>
            <a:ext cx="3999900" cy="44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633633"/>
            <a:ext cx="3999900" cy="44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21233"/>
            <a:ext cx="8520600" cy="11085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865867"/>
            <a:ext cx="2808000" cy="371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600200"/>
            <a:ext cx="5878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239033"/>
            <a:ext cx="4045200" cy="2381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3692001"/>
            <a:ext cx="4045200" cy="2098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5625233"/>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21233"/>
            <a:ext cx="8520600" cy="1108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633633"/>
            <a:ext cx="8520600" cy="44721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visualgo.net/en/bst?slide=3-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478875" y="840975"/>
            <a:ext cx="8344200" cy="15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3400">
                <a:solidFill>
                  <a:srgbClr val="BF9000"/>
                </a:solidFill>
              </a:rPr>
              <a:t>Algorithm and Data Structures</a:t>
            </a:r>
            <a:endParaRPr b="1" sz="3400">
              <a:solidFill>
                <a:srgbClr val="BF9000"/>
              </a:solidFill>
            </a:endParaRPr>
          </a:p>
          <a:p>
            <a:pPr indent="0" lvl="0" marL="0" rtl="0" algn="ctr">
              <a:spcBef>
                <a:spcPts val="0"/>
              </a:spcBef>
              <a:spcAft>
                <a:spcPts val="0"/>
              </a:spcAft>
              <a:buNone/>
            </a:pPr>
            <a:r>
              <a:rPr b="1" lang="it" sz="3400">
                <a:solidFill>
                  <a:srgbClr val="BF9000"/>
                </a:solidFill>
              </a:rPr>
              <a:t>Week 11</a:t>
            </a:r>
            <a:endParaRPr b="1" sz="3400">
              <a:solidFill>
                <a:srgbClr val="BF9000"/>
              </a:solidFill>
            </a:endParaRPr>
          </a:p>
        </p:txBody>
      </p:sp>
      <p:sp>
        <p:nvSpPr>
          <p:cNvPr id="63" name="Google Shape;63;p13"/>
          <p:cNvSpPr txBox="1"/>
          <p:nvPr>
            <p:ph idx="4294967295" type="subTitle"/>
          </p:nvPr>
        </p:nvSpPr>
        <p:spPr>
          <a:xfrm>
            <a:off x="773700" y="4819000"/>
            <a:ext cx="7596600" cy="713700"/>
          </a:xfrm>
          <a:prstGeom prst="rect">
            <a:avLst/>
          </a:prstGeom>
        </p:spPr>
        <p:txBody>
          <a:bodyPr anchorCtr="0" anchor="t" bIns="91425" lIns="91425" spcFirstLastPara="1" rIns="91425" wrap="square" tIns="90000">
            <a:noAutofit/>
          </a:bodyPr>
          <a:lstStyle/>
          <a:p>
            <a:pPr indent="0" lvl="0" marL="0" rtl="0" algn="ctr">
              <a:lnSpc>
                <a:spcPct val="100000"/>
              </a:lnSpc>
              <a:spcBef>
                <a:spcPts val="0"/>
              </a:spcBef>
              <a:spcAft>
                <a:spcPts val="0"/>
              </a:spcAft>
              <a:buNone/>
            </a:pPr>
            <a:r>
              <a:t/>
            </a:r>
            <a:endParaRPr b="1" sz="2400">
              <a:latin typeface="Economica"/>
              <a:ea typeface="Economica"/>
              <a:cs typeface="Economica"/>
              <a:sym typeface="Economica"/>
            </a:endParaRPr>
          </a:p>
          <a:p>
            <a:pPr indent="0" lvl="0" marL="0" rtl="0" algn="ctr">
              <a:lnSpc>
                <a:spcPct val="100000"/>
              </a:lnSpc>
              <a:spcBef>
                <a:spcPts val="1600"/>
              </a:spcBef>
              <a:spcAft>
                <a:spcPts val="0"/>
              </a:spcAft>
              <a:buNone/>
            </a:pPr>
            <a:r>
              <a:rPr b="1" lang="it" sz="2400">
                <a:latin typeface="Economica"/>
                <a:ea typeface="Economica"/>
                <a:cs typeface="Economica"/>
                <a:sym typeface="Economica"/>
              </a:rPr>
              <a:t>Endang Wahyu Pamungkas, Ph.D.</a:t>
            </a:r>
            <a:endParaRPr b="1" sz="24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64100" y="1715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Tree Sizes</a:t>
            </a:r>
            <a:endParaRPr b="1" sz="3600">
              <a:solidFill>
                <a:srgbClr val="BF9000"/>
              </a:solidFill>
            </a:endParaRPr>
          </a:p>
        </p:txBody>
      </p:sp>
      <p:sp>
        <p:nvSpPr>
          <p:cNvPr id="123" name="Google Shape;123;p22"/>
          <p:cNvSpPr txBox="1"/>
          <p:nvPr>
            <p:ph type="title"/>
          </p:nvPr>
        </p:nvSpPr>
        <p:spPr>
          <a:xfrm>
            <a:off x="625500" y="4566750"/>
            <a:ext cx="7893000" cy="19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The nodes in a tree are organized into levels with the root node at level 0, its children at node 1, its children at node 2, and so on. In family tree terms, one level is one generation. The tree in figure (a) below, for example, has two nodes at level one (B and C), four nodes at level two (D, E, F, and G), and two nodes at level three (H and C). I). The root node always occupies the zero level.</a:t>
            </a:r>
            <a:endParaRPr sz="2400"/>
          </a:p>
        </p:txBody>
      </p:sp>
      <p:pic>
        <p:nvPicPr>
          <p:cNvPr id="124" name="Google Shape;124;p22"/>
          <p:cNvPicPr preferRelativeResize="0"/>
          <p:nvPr/>
        </p:nvPicPr>
        <p:blipFill>
          <a:blip r:embed="rId3">
            <a:alphaModFix/>
          </a:blip>
          <a:stretch>
            <a:fillRect/>
          </a:stretch>
        </p:blipFill>
        <p:spPr>
          <a:xfrm>
            <a:off x="1536500" y="919650"/>
            <a:ext cx="5916949" cy="3647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64100" y="1715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Tree Sizes</a:t>
            </a:r>
            <a:endParaRPr b="1" sz="3600">
              <a:solidFill>
                <a:srgbClr val="BF9000"/>
              </a:solidFill>
            </a:endParaRPr>
          </a:p>
        </p:txBody>
      </p:sp>
      <p:sp>
        <p:nvSpPr>
          <p:cNvPr id="130" name="Google Shape;130;p23"/>
          <p:cNvSpPr txBox="1"/>
          <p:nvPr>
            <p:ph type="title"/>
          </p:nvPr>
        </p:nvSpPr>
        <p:spPr>
          <a:xfrm>
            <a:off x="407275" y="1077300"/>
            <a:ext cx="8447700" cy="52422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it" sz="2800"/>
              <a:t>The </a:t>
            </a:r>
            <a:r>
              <a:rPr b="1" lang="it" sz="2800"/>
              <a:t>depth of a node</a:t>
            </a:r>
            <a:r>
              <a:rPr lang="it" sz="2800"/>
              <a:t> is the distance of that node from the root node, where distance is the number of levels separating the two. The depth of a node is related to the level at which it is located.</a:t>
            </a:r>
            <a:endParaRPr sz="2800"/>
          </a:p>
          <a:p>
            <a:pPr indent="-406400" lvl="0" marL="457200" rtl="0" algn="l">
              <a:spcBef>
                <a:spcPts val="0"/>
              </a:spcBef>
              <a:spcAft>
                <a:spcPts val="0"/>
              </a:spcAft>
              <a:buSzPts val="2800"/>
              <a:buChar char="●"/>
            </a:pPr>
            <a:r>
              <a:rPr lang="it" sz="2800"/>
              <a:t>The </a:t>
            </a:r>
            <a:r>
              <a:rPr b="1" lang="it" sz="2800"/>
              <a:t>height of a tree</a:t>
            </a:r>
            <a:r>
              <a:rPr lang="it" sz="2800"/>
              <a:t> is the number of levels in the tree. For example, in the picture above, tree (a) has a height of 4, tree (b) has a height of 8, tree (c) has a height of 8.</a:t>
            </a:r>
            <a:endParaRPr sz="2800"/>
          </a:p>
          <a:p>
            <a:pPr indent="-406400" lvl="0" marL="457200" rtl="0" algn="l">
              <a:spcBef>
                <a:spcPts val="0"/>
              </a:spcBef>
              <a:spcAft>
                <a:spcPts val="0"/>
              </a:spcAft>
              <a:buSzPts val="2800"/>
              <a:buChar char="●"/>
            </a:pPr>
            <a:r>
              <a:rPr lang="it" sz="2800"/>
              <a:t>The </a:t>
            </a:r>
            <a:r>
              <a:rPr b="1" lang="it" sz="2800"/>
              <a:t>width of a tree</a:t>
            </a:r>
            <a:r>
              <a:rPr lang="it" sz="2800"/>
              <a:t> is the number of nodes at the level that has the most nodes. In the three binary trees in the figure above, tree (a) has a width of 4, tree (b) has a width of 3, and tree (c) has a width of 1.</a:t>
            </a:r>
            <a:endParaRPr sz="2800"/>
          </a:p>
          <a:p>
            <a:pPr indent="-406400" lvl="0" marL="457200" rtl="0" algn="l">
              <a:spcBef>
                <a:spcPts val="0"/>
              </a:spcBef>
              <a:spcAft>
                <a:spcPts val="0"/>
              </a:spcAft>
              <a:buSzPts val="2800"/>
              <a:buChar char="●"/>
            </a:pPr>
            <a:r>
              <a:rPr lang="it" sz="2800"/>
              <a:t>The </a:t>
            </a:r>
            <a:r>
              <a:rPr b="1" lang="it" sz="2800"/>
              <a:t>size of a tree</a:t>
            </a:r>
            <a:r>
              <a:rPr lang="it" sz="2800"/>
              <a:t> is the number of nodes in the tree. In the tree above, the size of the tree is 8. An empty tree has a height of 0, a width of 0, and a size of 0.</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554600" y="4742800"/>
            <a:ext cx="7893000" cy="14991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A binary tree is a tree in which each node can have at most two children. One child node is named the left child and the other is named the right child.</a:t>
            </a:r>
            <a:endParaRPr sz="3000"/>
          </a:p>
        </p:txBody>
      </p:sp>
      <p:sp>
        <p:nvSpPr>
          <p:cNvPr id="136" name="Google Shape;136;p24"/>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Binary </a:t>
            </a:r>
            <a:r>
              <a:rPr b="1" lang="it" sz="3600">
                <a:solidFill>
                  <a:srgbClr val="BF9000"/>
                </a:solidFill>
              </a:rPr>
              <a:t>Tree</a:t>
            </a:r>
            <a:endParaRPr b="1" sz="3600">
              <a:solidFill>
                <a:srgbClr val="BF9000"/>
              </a:solidFill>
            </a:endParaRPr>
          </a:p>
        </p:txBody>
      </p:sp>
      <p:pic>
        <p:nvPicPr>
          <p:cNvPr id="137" name="Google Shape;137;p24"/>
          <p:cNvPicPr preferRelativeResize="0"/>
          <p:nvPr/>
        </p:nvPicPr>
        <p:blipFill>
          <a:blip r:embed="rId3">
            <a:alphaModFix/>
          </a:blip>
          <a:stretch>
            <a:fillRect/>
          </a:stretch>
        </p:blipFill>
        <p:spPr>
          <a:xfrm>
            <a:off x="1512012" y="1057975"/>
            <a:ext cx="5978176" cy="368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554600" y="3271350"/>
            <a:ext cx="7893000" cy="32754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it" sz="2800"/>
              <a:t>Binary trees are generally implemented with a dynamic structure similar to a linked list implementation. </a:t>
            </a:r>
            <a:endParaRPr sz="2800"/>
          </a:p>
          <a:p>
            <a:pPr indent="-406400" lvl="0" marL="457200" rtl="0" algn="l">
              <a:spcBef>
                <a:spcPts val="0"/>
              </a:spcBef>
              <a:spcAft>
                <a:spcPts val="0"/>
              </a:spcAft>
              <a:buSzPts val="2800"/>
              <a:buChar char="●"/>
            </a:pPr>
            <a:r>
              <a:rPr lang="it" sz="2800"/>
              <a:t>Tree structures are usually illustrated as abstract structures using vertices represented by circles or squares and edges represented by lines or arrows. </a:t>
            </a:r>
            <a:endParaRPr sz="2800"/>
          </a:p>
          <a:p>
            <a:pPr indent="-406400" lvl="0" marL="457200" rtl="0" algn="l">
              <a:spcBef>
                <a:spcPts val="0"/>
              </a:spcBef>
              <a:spcAft>
                <a:spcPts val="0"/>
              </a:spcAft>
              <a:buSzPts val="2800"/>
              <a:buChar char="●"/>
            </a:pPr>
            <a:r>
              <a:rPr lang="it" sz="2800"/>
              <a:t>To implement a binary tree, at each node we must store the data contents of that node as well as the links to its two children.</a:t>
            </a:r>
            <a:endParaRPr sz="2800"/>
          </a:p>
        </p:txBody>
      </p:sp>
      <p:sp>
        <p:nvSpPr>
          <p:cNvPr id="143" name="Google Shape;143;p25"/>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Binary Tree Construction</a:t>
            </a:r>
            <a:endParaRPr b="1" sz="3600">
              <a:solidFill>
                <a:srgbClr val="BF9000"/>
              </a:solidFill>
            </a:endParaRPr>
          </a:p>
        </p:txBody>
      </p:sp>
      <p:sp>
        <p:nvSpPr>
          <p:cNvPr id="144" name="Google Shape;144;p25"/>
          <p:cNvSpPr txBox="1"/>
          <p:nvPr/>
        </p:nvSpPr>
        <p:spPr>
          <a:xfrm>
            <a:off x="2042850" y="1368500"/>
            <a:ext cx="50583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Courier New"/>
              <a:buAutoNum type="arabicPeriod"/>
            </a:pPr>
            <a:r>
              <a:rPr lang="it" sz="1800">
                <a:solidFill>
                  <a:srgbClr val="000088"/>
                </a:solidFill>
                <a:latin typeface="Courier New"/>
                <a:ea typeface="Courier New"/>
                <a:cs typeface="Courier New"/>
                <a:sym typeface="Courier New"/>
              </a:rPr>
              <a:t>class</a:t>
            </a:r>
            <a:r>
              <a:rPr lang="it" sz="1800">
                <a:solidFill>
                  <a:schemeClr val="dk1"/>
                </a:solidFill>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000088"/>
                </a:solidFill>
                <a:latin typeface="Courier New"/>
                <a:ea typeface="Courier New"/>
                <a:cs typeface="Courier New"/>
                <a:sym typeface="Courier New"/>
              </a:rPr>
              <a:t>object</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def</a:t>
            </a:r>
            <a:r>
              <a:rPr lang="it" sz="1800">
                <a:solidFill>
                  <a:schemeClr val="dk1"/>
                </a:solidFill>
                <a:latin typeface="Courier New"/>
                <a:ea typeface="Courier New"/>
                <a:cs typeface="Courier New"/>
                <a:sym typeface="Courier New"/>
              </a:rPr>
              <a:t> __init__</a:t>
            </a:r>
            <a:r>
              <a:rPr lang="it" sz="1800">
                <a:solidFill>
                  <a:srgbClr val="666600"/>
                </a:solidFill>
                <a:latin typeface="Courier New"/>
                <a:ea typeface="Courier New"/>
                <a:cs typeface="Courier New"/>
                <a:sym typeface="Courier New"/>
              </a:rPr>
              <a:t>(</a:t>
            </a:r>
            <a:r>
              <a:rPr lang="it" sz="1800">
                <a:solidFill>
                  <a:srgbClr val="000088"/>
                </a:solidFill>
                <a:latin typeface="Courier New"/>
                <a:ea typeface="Courier New"/>
                <a:cs typeface="Courier New"/>
                <a:sym typeface="Courier New"/>
              </a:rPr>
              <a:t>self</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 data</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self</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data </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 data</a:t>
            </a:r>
            <a:endParaRPr sz="1800">
              <a:solidFill>
                <a:schemeClr val="dk1"/>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self</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kiri </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None</a:t>
            </a:r>
            <a:endParaRPr sz="1800">
              <a:solidFill>
                <a:srgbClr val="000088"/>
              </a:solidFill>
              <a:latin typeface="Courier New"/>
              <a:ea typeface="Courier New"/>
              <a:cs typeface="Courier New"/>
              <a:sym typeface="Courier New"/>
            </a:endParaRPr>
          </a:p>
          <a:p>
            <a:pPr indent="-342900" lvl="0" marL="457200" rtl="0" algn="l">
              <a:lnSpc>
                <a:spcPct val="115000"/>
              </a:lnSpc>
              <a:spcBef>
                <a:spcPts val="0"/>
              </a:spcBef>
              <a:spcAft>
                <a:spcPts val="0"/>
              </a:spcAft>
              <a:buClr>
                <a:schemeClr val="dk1"/>
              </a:buClr>
              <a:buSzPts val="1800"/>
              <a:buFont typeface="Courier New"/>
              <a:buAutoNum type="arabicPeriod"/>
            </a:pP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self</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kanan </a:t>
            </a:r>
            <a:r>
              <a:rPr lang="it" sz="1800">
                <a:solidFill>
                  <a:srgbClr val="666600"/>
                </a:solidFill>
                <a:latin typeface="Courier New"/>
                <a:ea typeface="Courier New"/>
                <a:cs typeface="Courier New"/>
                <a:sym typeface="Courier New"/>
              </a:rPr>
              <a:t>=</a:t>
            </a:r>
            <a:r>
              <a:rPr lang="it" sz="1800">
                <a:solidFill>
                  <a:schemeClr val="dk1"/>
                </a:solidFill>
                <a:latin typeface="Courier New"/>
                <a:ea typeface="Courier New"/>
                <a:cs typeface="Courier New"/>
                <a:sym typeface="Courier New"/>
              </a:rPr>
              <a:t> </a:t>
            </a:r>
            <a:r>
              <a:rPr lang="it" sz="1800">
                <a:solidFill>
                  <a:srgbClr val="000088"/>
                </a:solidFill>
                <a:latin typeface="Courier New"/>
                <a:ea typeface="Courier New"/>
                <a:cs typeface="Courier New"/>
                <a:sym typeface="Courier New"/>
              </a:rPr>
              <a:t>None</a:t>
            </a:r>
            <a:endParaRPr sz="1800">
              <a:solidFill>
                <a:srgbClr val="000088"/>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54600" y="1508675"/>
            <a:ext cx="3873000" cy="4733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A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Ambarawa</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B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Bantul</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C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Cilacap</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D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Denpasar</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E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Enrekang</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F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Flores</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G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Garut</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H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Halmahera</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I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Indramayu</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J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a:t>
            </a:r>
            <a:r>
              <a:rPr lang="it" sz="1800">
                <a:solidFill>
                  <a:srgbClr val="660066"/>
                </a:solidFill>
                <a:latin typeface="Courier New"/>
                <a:ea typeface="Courier New"/>
                <a:cs typeface="Courier New"/>
                <a:sym typeface="Courier New"/>
              </a:rPr>
              <a:t>Simpul</a:t>
            </a:r>
            <a:r>
              <a:rPr lang="it" sz="1800">
                <a:solidFill>
                  <a:srgbClr val="666600"/>
                </a:solidFill>
                <a:latin typeface="Courier New"/>
                <a:ea typeface="Courier New"/>
                <a:cs typeface="Courier New"/>
                <a:sym typeface="Courier New"/>
              </a:rPr>
              <a:t>(’</a:t>
            </a:r>
            <a:r>
              <a:rPr lang="it" sz="1800">
                <a:solidFill>
                  <a:srgbClr val="660066"/>
                </a:solidFill>
                <a:latin typeface="Courier New"/>
                <a:ea typeface="Courier New"/>
                <a:cs typeface="Courier New"/>
                <a:sym typeface="Courier New"/>
              </a:rPr>
              <a:t>Jakarta</a:t>
            </a:r>
            <a:r>
              <a:rPr lang="it" sz="1800">
                <a:solidFill>
                  <a:srgbClr val="666600"/>
                </a:solidFill>
                <a:latin typeface="Courier New"/>
                <a:ea typeface="Courier New"/>
                <a:cs typeface="Courier New"/>
                <a:sym typeface="Courier New"/>
              </a:rPr>
              <a:t>’)</a:t>
            </a:r>
            <a:endParaRPr sz="1800">
              <a:solidFill>
                <a:srgbClr val="666600"/>
              </a:solidFill>
              <a:latin typeface="Courier New"/>
              <a:ea typeface="Courier New"/>
              <a:cs typeface="Courier New"/>
              <a:sym typeface="Courier New"/>
            </a:endParaRPr>
          </a:p>
          <a:p>
            <a:pPr indent="0" lvl="0" marL="0" rtl="0" algn="l">
              <a:spcBef>
                <a:spcPts val="0"/>
              </a:spcBef>
              <a:spcAft>
                <a:spcPts val="0"/>
              </a:spcAft>
              <a:buNone/>
            </a:pPr>
            <a:r>
              <a:t/>
            </a:r>
            <a:endParaRPr sz="3100"/>
          </a:p>
        </p:txBody>
      </p:sp>
      <p:sp>
        <p:nvSpPr>
          <p:cNvPr id="150" name="Google Shape;150;p26"/>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Binary Tree Construction</a:t>
            </a:r>
            <a:endParaRPr b="1" sz="3600">
              <a:solidFill>
                <a:srgbClr val="BF9000"/>
              </a:solidFill>
            </a:endParaRPr>
          </a:p>
        </p:txBody>
      </p:sp>
      <p:sp>
        <p:nvSpPr>
          <p:cNvPr id="151" name="Google Shape;151;p26"/>
          <p:cNvSpPr txBox="1"/>
          <p:nvPr>
            <p:ph type="title"/>
          </p:nvPr>
        </p:nvSpPr>
        <p:spPr>
          <a:xfrm>
            <a:off x="4884875" y="1508675"/>
            <a:ext cx="3873000" cy="4733100"/>
          </a:xfrm>
          <a:prstGeom prst="rect">
            <a:avLst/>
          </a:prstGeom>
        </p:spPr>
        <p:txBody>
          <a:bodyPr anchorCtr="0" anchor="t" bIns="91425" lIns="91425" spcFirstLastPara="1" rIns="91425" wrap="square" tIns="91425">
            <a:noAutofit/>
          </a:bodyPr>
          <a:lstStyle/>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A</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kiri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B</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A</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kanan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C</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B</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kiri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D</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B</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kanan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E</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C</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kiri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F</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C</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kanan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G</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E</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kiri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H</a:t>
            </a:r>
            <a:endParaRPr sz="1800">
              <a:latin typeface="Courier New"/>
              <a:ea typeface="Courier New"/>
              <a:cs typeface="Courier New"/>
              <a:sym typeface="Courier New"/>
            </a:endParaRPr>
          </a:p>
          <a:p>
            <a:pPr indent="-342900" lvl="0" marL="482600" marR="25400" rtl="0" algn="l">
              <a:lnSpc>
                <a:spcPct val="115000"/>
              </a:lnSpc>
              <a:spcBef>
                <a:spcPts val="0"/>
              </a:spcBef>
              <a:spcAft>
                <a:spcPts val="0"/>
              </a:spcAft>
              <a:buSzPts val="1800"/>
              <a:buFont typeface="Courier New"/>
              <a:buAutoNum type="arabicPeriod"/>
            </a:pPr>
            <a:r>
              <a:rPr lang="it" sz="1800">
                <a:latin typeface="Courier New"/>
                <a:ea typeface="Courier New"/>
                <a:cs typeface="Courier New"/>
                <a:sym typeface="Courier New"/>
              </a:rPr>
              <a:t>G</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kanan </a:t>
            </a:r>
            <a:r>
              <a:rPr lang="it" sz="1800">
                <a:solidFill>
                  <a:srgbClr val="666600"/>
                </a:solidFill>
                <a:latin typeface="Courier New"/>
                <a:ea typeface="Courier New"/>
                <a:cs typeface="Courier New"/>
                <a:sym typeface="Courier New"/>
              </a:rPr>
              <a:t>=</a:t>
            </a:r>
            <a:r>
              <a:rPr lang="it" sz="1800">
                <a:latin typeface="Courier New"/>
                <a:ea typeface="Courier New"/>
                <a:cs typeface="Courier New"/>
                <a:sym typeface="Courier New"/>
              </a:rPr>
              <a:t> I</a:t>
            </a:r>
            <a:endParaRPr sz="24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566450" y="1213275"/>
            <a:ext cx="7893000" cy="50643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In binary tree, we can do Tree Traversal. The Tree Travelsal technique is a way of visiting the nodes in the binary tree. There are 3 ways of tree traversals, namely: in-order, pre-order, and post-order. Here's how to use it:</a:t>
            </a:r>
            <a:endParaRPr sz="3000"/>
          </a:p>
          <a:p>
            <a:pPr indent="0" lvl="0" marL="457200" rtl="0" algn="l">
              <a:spcBef>
                <a:spcPts val="0"/>
              </a:spcBef>
              <a:spcAft>
                <a:spcPts val="0"/>
              </a:spcAft>
              <a:buNone/>
            </a:pPr>
            <a:r>
              <a:t/>
            </a:r>
            <a:endParaRPr sz="3000"/>
          </a:p>
          <a:p>
            <a:pPr indent="-419100" lvl="1" marL="914400" rtl="0" algn="l">
              <a:spcBef>
                <a:spcPts val="0"/>
              </a:spcBef>
              <a:spcAft>
                <a:spcPts val="0"/>
              </a:spcAft>
              <a:buSzPts val="3000"/>
              <a:buChar char="○"/>
            </a:pPr>
            <a:r>
              <a:rPr lang="it" sz="3000"/>
              <a:t>In-order : left, root, right</a:t>
            </a:r>
            <a:endParaRPr sz="3000"/>
          </a:p>
          <a:p>
            <a:pPr indent="-419100" lvl="1" marL="914400" rtl="0" algn="l">
              <a:spcBef>
                <a:spcPts val="0"/>
              </a:spcBef>
              <a:spcAft>
                <a:spcPts val="0"/>
              </a:spcAft>
              <a:buSzPts val="3000"/>
              <a:buChar char="○"/>
            </a:pPr>
            <a:r>
              <a:rPr lang="it" sz="3000"/>
              <a:t>Pre-order: root, left, right</a:t>
            </a:r>
            <a:endParaRPr sz="3000"/>
          </a:p>
          <a:p>
            <a:pPr indent="-419100" lvl="1" marL="914400" rtl="0" algn="l">
              <a:spcBef>
                <a:spcPts val="0"/>
              </a:spcBef>
              <a:spcAft>
                <a:spcPts val="0"/>
              </a:spcAft>
              <a:buSzPts val="3000"/>
              <a:buChar char="○"/>
            </a:pPr>
            <a:r>
              <a:rPr lang="it" sz="3000"/>
              <a:t>Post-order: left, right, root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it" sz="3000" u="sng">
                <a:solidFill>
                  <a:schemeClr val="hlink"/>
                </a:solidFill>
                <a:hlinkClick r:id="rId3"/>
              </a:rPr>
              <a:t>https://visualgo.net/en/bst?slide=3-8</a:t>
            </a:r>
            <a:r>
              <a:rPr lang="it" sz="3000"/>
              <a:t> </a:t>
            </a:r>
            <a:endParaRPr sz="3000"/>
          </a:p>
        </p:txBody>
      </p:sp>
      <p:sp>
        <p:nvSpPr>
          <p:cNvPr id="157" name="Google Shape;157;p27"/>
          <p:cNvSpPr txBox="1"/>
          <p:nvPr>
            <p:ph type="title"/>
          </p:nvPr>
        </p:nvSpPr>
        <p:spPr>
          <a:xfrm>
            <a:off x="464100" y="350258"/>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Tree Traversal</a:t>
            </a:r>
            <a:endParaRPr b="1" sz="3600">
              <a:solidFill>
                <a:srgbClr val="BF9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554600" y="1615975"/>
            <a:ext cx="7893000" cy="1913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First, visit all the nodes in the left subtree</a:t>
            </a:r>
            <a:endParaRPr sz="3000"/>
          </a:p>
          <a:p>
            <a:pPr indent="-419100" lvl="0" marL="457200" rtl="0" algn="l">
              <a:spcBef>
                <a:spcPts val="0"/>
              </a:spcBef>
              <a:spcAft>
                <a:spcPts val="0"/>
              </a:spcAft>
              <a:buSzPts val="3000"/>
              <a:buChar char="●"/>
            </a:pPr>
            <a:r>
              <a:rPr lang="it" sz="3000"/>
              <a:t>Then the root node</a:t>
            </a:r>
            <a:endParaRPr sz="3000"/>
          </a:p>
          <a:p>
            <a:pPr indent="-419100" lvl="0" marL="457200" rtl="0" algn="l">
              <a:spcBef>
                <a:spcPts val="0"/>
              </a:spcBef>
              <a:spcAft>
                <a:spcPts val="0"/>
              </a:spcAft>
              <a:buSzPts val="3000"/>
              <a:buChar char="●"/>
            </a:pPr>
            <a:r>
              <a:rPr lang="it" sz="3000"/>
              <a:t>Visit all the nodes in the right subtree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163" name="Google Shape;163;p28"/>
          <p:cNvSpPr txBox="1"/>
          <p:nvPr>
            <p:ph type="title"/>
          </p:nvPr>
        </p:nvSpPr>
        <p:spPr>
          <a:xfrm>
            <a:off x="464100" y="350258"/>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In Order</a:t>
            </a:r>
            <a:endParaRPr b="1" sz="3600">
              <a:solidFill>
                <a:srgbClr val="BF9000"/>
              </a:solidFill>
            </a:endParaRPr>
          </a:p>
        </p:txBody>
      </p:sp>
      <p:sp>
        <p:nvSpPr>
          <p:cNvPr id="164" name="Google Shape;164;p28"/>
          <p:cNvSpPr txBox="1"/>
          <p:nvPr/>
        </p:nvSpPr>
        <p:spPr>
          <a:xfrm>
            <a:off x="820825" y="3470475"/>
            <a:ext cx="707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100">
                <a:latin typeface="Courier New"/>
                <a:ea typeface="Courier New"/>
                <a:cs typeface="Courier New"/>
                <a:sym typeface="Courier New"/>
              </a:rPr>
              <a:t>def inorder(root):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if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inorder(root.left)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print(str(root.val) + "-&gt;", end='')</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right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inorder(root.right)</a:t>
            </a:r>
            <a:endParaRPr sz="21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554600" y="1615975"/>
            <a:ext cx="7893000" cy="1913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Visit root node</a:t>
            </a:r>
            <a:endParaRPr sz="3000"/>
          </a:p>
          <a:p>
            <a:pPr indent="-419100" lvl="0" marL="457200" rtl="0" algn="l">
              <a:spcBef>
                <a:spcPts val="0"/>
              </a:spcBef>
              <a:spcAft>
                <a:spcPts val="0"/>
              </a:spcAft>
              <a:buSzPts val="3000"/>
              <a:buChar char="●"/>
            </a:pPr>
            <a:r>
              <a:rPr lang="it" sz="3000"/>
              <a:t>Visit all the nodes in the left subtree</a:t>
            </a:r>
            <a:endParaRPr sz="3000"/>
          </a:p>
          <a:p>
            <a:pPr indent="-419100" lvl="0" marL="457200" rtl="0" algn="l">
              <a:spcBef>
                <a:spcPts val="0"/>
              </a:spcBef>
              <a:spcAft>
                <a:spcPts val="0"/>
              </a:spcAft>
              <a:buSzPts val="3000"/>
              <a:buChar char="●"/>
            </a:pPr>
            <a:r>
              <a:rPr lang="it" sz="3000"/>
              <a:t>Visit all the nodes in the right subtree</a:t>
            </a:r>
            <a:endParaRPr sz="3000"/>
          </a:p>
          <a:p>
            <a:pPr indent="0" lvl="0" marL="0" rtl="0" algn="l">
              <a:spcBef>
                <a:spcPts val="0"/>
              </a:spcBef>
              <a:spcAft>
                <a:spcPts val="0"/>
              </a:spcAft>
              <a:buNone/>
            </a:pPr>
            <a:r>
              <a:t/>
            </a:r>
            <a:endParaRPr sz="3000"/>
          </a:p>
        </p:txBody>
      </p:sp>
      <p:sp>
        <p:nvSpPr>
          <p:cNvPr id="170" name="Google Shape;170;p29"/>
          <p:cNvSpPr txBox="1"/>
          <p:nvPr>
            <p:ph type="title"/>
          </p:nvPr>
        </p:nvSpPr>
        <p:spPr>
          <a:xfrm>
            <a:off x="464100" y="350258"/>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Pre Order</a:t>
            </a:r>
            <a:endParaRPr b="1" sz="3600">
              <a:solidFill>
                <a:srgbClr val="BF9000"/>
              </a:solidFill>
            </a:endParaRPr>
          </a:p>
        </p:txBody>
      </p:sp>
      <p:sp>
        <p:nvSpPr>
          <p:cNvPr id="171" name="Google Shape;171;p29"/>
          <p:cNvSpPr txBox="1"/>
          <p:nvPr/>
        </p:nvSpPr>
        <p:spPr>
          <a:xfrm>
            <a:off x="820825" y="3470475"/>
            <a:ext cx="707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100">
                <a:latin typeface="Courier New"/>
                <a:ea typeface="Courier New"/>
                <a:cs typeface="Courier New"/>
                <a:sym typeface="Courier New"/>
              </a:rPr>
              <a:t>def preorder(root):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if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print(str(root.val) + "-&gt;", end='')</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preorder(root.left)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right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preorder(root.right)</a:t>
            </a:r>
            <a:endParaRPr sz="21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554600" y="1615975"/>
            <a:ext cx="7893000" cy="1913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Visit all the nodes in the left subtree</a:t>
            </a:r>
            <a:endParaRPr sz="3000"/>
          </a:p>
          <a:p>
            <a:pPr indent="-419100" lvl="0" marL="457200" rtl="0" algn="l">
              <a:spcBef>
                <a:spcPts val="0"/>
              </a:spcBef>
              <a:spcAft>
                <a:spcPts val="0"/>
              </a:spcAft>
              <a:buSzPts val="3000"/>
              <a:buChar char="●"/>
            </a:pPr>
            <a:r>
              <a:rPr lang="it" sz="3000"/>
              <a:t>Visit all the nodes in the right subtree</a:t>
            </a:r>
            <a:endParaRPr sz="3000"/>
          </a:p>
          <a:p>
            <a:pPr indent="-419100" lvl="0" marL="457200" rtl="0" algn="l">
              <a:spcBef>
                <a:spcPts val="0"/>
              </a:spcBef>
              <a:spcAft>
                <a:spcPts val="0"/>
              </a:spcAft>
              <a:buSzPts val="3000"/>
              <a:buChar char="●"/>
            </a:pPr>
            <a:r>
              <a:rPr lang="it" sz="3000"/>
              <a:t>Visit the root node</a:t>
            </a:r>
            <a:endParaRPr sz="3000"/>
          </a:p>
        </p:txBody>
      </p:sp>
      <p:sp>
        <p:nvSpPr>
          <p:cNvPr id="177" name="Google Shape;177;p30"/>
          <p:cNvSpPr txBox="1"/>
          <p:nvPr>
            <p:ph type="title"/>
          </p:nvPr>
        </p:nvSpPr>
        <p:spPr>
          <a:xfrm>
            <a:off x="464100" y="350258"/>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Post Order</a:t>
            </a:r>
            <a:endParaRPr b="1" sz="3600">
              <a:solidFill>
                <a:srgbClr val="BF9000"/>
              </a:solidFill>
            </a:endParaRPr>
          </a:p>
        </p:txBody>
      </p:sp>
      <p:sp>
        <p:nvSpPr>
          <p:cNvPr id="178" name="Google Shape;178;p30"/>
          <p:cNvSpPr txBox="1"/>
          <p:nvPr/>
        </p:nvSpPr>
        <p:spPr>
          <a:xfrm>
            <a:off x="820825" y="3470475"/>
            <a:ext cx="707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100">
                <a:latin typeface="Courier New"/>
                <a:ea typeface="Courier New"/>
                <a:cs typeface="Courier New"/>
                <a:sym typeface="Courier New"/>
              </a:rPr>
              <a:t>def postorder(root):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if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postorder(root.left)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right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postorder(root.right)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 Traverse root</a:t>
            </a:r>
            <a:endParaRPr sz="2100">
              <a:latin typeface="Courier New"/>
              <a:ea typeface="Courier New"/>
              <a:cs typeface="Courier New"/>
              <a:sym typeface="Courier New"/>
            </a:endParaRPr>
          </a:p>
          <a:p>
            <a:pPr indent="0" lvl="0" marL="0" rtl="0" algn="l">
              <a:spcBef>
                <a:spcPts val="0"/>
              </a:spcBef>
              <a:spcAft>
                <a:spcPts val="0"/>
              </a:spcAft>
              <a:buNone/>
            </a:pPr>
            <a:r>
              <a:rPr lang="it" sz="2100">
                <a:latin typeface="Courier New"/>
                <a:ea typeface="Courier New"/>
                <a:cs typeface="Courier New"/>
                <a:sym typeface="Courier New"/>
              </a:rPr>
              <a:t>        print(str(root.val) + "-&gt;", end='')</a:t>
            </a:r>
            <a:endParaRPr sz="21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554600" y="1340075"/>
            <a:ext cx="7893000" cy="23778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Build a perfect binary tree </a:t>
            </a:r>
            <a:r>
              <a:rPr lang="it" sz="3000"/>
              <a:t>structure</a:t>
            </a:r>
            <a:r>
              <a:rPr lang="it" sz="3000"/>
              <a:t> as shown on the below image. </a:t>
            </a:r>
            <a:endParaRPr sz="3000"/>
          </a:p>
          <a:p>
            <a:pPr indent="-419100" lvl="0" marL="457200" rtl="0" algn="l">
              <a:spcBef>
                <a:spcPts val="0"/>
              </a:spcBef>
              <a:spcAft>
                <a:spcPts val="0"/>
              </a:spcAft>
              <a:buSzPts val="3000"/>
              <a:buChar char="●"/>
            </a:pPr>
            <a:r>
              <a:rPr lang="it" sz="3000"/>
              <a:t>Traverse the binary tree structure with preorder, inorder, and postorder. Print the visited node to show the differences between them.</a:t>
            </a:r>
            <a:endParaRPr sz="3000"/>
          </a:p>
        </p:txBody>
      </p:sp>
      <p:sp>
        <p:nvSpPr>
          <p:cNvPr id="184" name="Google Shape;184;p31"/>
          <p:cNvSpPr txBox="1"/>
          <p:nvPr>
            <p:ph type="title"/>
          </p:nvPr>
        </p:nvSpPr>
        <p:spPr>
          <a:xfrm>
            <a:off x="464100" y="350258"/>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Exercise</a:t>
            </a:r>
            <a:endParaRPr b="1" sz="3600">
              <a:solidFill>
                <a:srgbClr val="BF9000"/>
              </a:solidFill>
            </a:endParaRPr>
          </a:p>
        </p:txBody>
      </p:sp>
      <p:pic>
        <p:nvPicPr>
          <p:cNvPr id="185" name="Google Shape;185;p31"/>
          <p:cNvPicPr preferRelativeResize="0"/>
          <p:nvPr/>
        </p:nvPicPr>
        <p:blipFill>
          <a:blip r:embed="rId3">
            <a:alphaModFix/>
          </a:blip>
          <a:stretch>
            <a:fillRect/>
          </a:stretch>
        </p:blipFill>
        <p:spPr>
          <a:xfrm>
            <a:off x="2451550" y="3429000"/>
            <a:ext cx="3902967" cy="2927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554600" y="1435200"/>
            <a:ext cx="7893000" cy="47121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it" sz="3000"/>
              <a:t>A tree is a data structure that stores information elements in a hierarchical manner. This tree structure consists of nodes and edges. </a:t>
            </a:r>
            <a:endParaRPr sz="3000"/>
          </a:p>
          <a:p>
            <a:pPr indent="-419100" lvl="0" marL="457200" rtl="0" algn="l">
              <a:spcBef>
                <a:spcPts val="0"/>
              </a:spcBef>
              <a:spcAft>
                <a:spcPts val="0"/>
              </a:spcAft>
              <a:buSzPts val="3000"/>
              <a:buChar char="●"/>
            </a:pPr>
            <a:r>
              <a:rPr lang="it" sz="3000"/>
              <a:t>Between nodes have a parent relationship, child, ancestor, descendant, and so on. In principle, the data in the tree is stored in nodes, a pair of nodes is connected by an edge, and a node can only have a maximum of one parent.</a:t>
            </a:r>
            <a:endParaRPr sz="3000"/>
          </a:p>
          <a:p>
            <a:pPr indent="-419100" lvl="0" marL="457200" rtl="0" algn="l">
              <a:spcBef>
                <a:spcPts val="0"/>
              </a:spcBef>
              <a:spcAft>
                <a:spcPts val="0"/>
              </a:spcAft>
              <a:buSzPts val="3000"/>
              <a:buChar char="●"/>
            </a:pPr>
            <a:r>
              <a:rPr lang="it" sz="3000"/>
              <a:t>Edges represent relationships between nodes connected by arrows/lines to form a hierarchical structure resembling an inverted tree with branches, leaves, and roots.</a:t>
            </a:r>
            <a:endParaRPr sz="3000"/>
          </a:p>
        </p:txBody>
      </p:sp>
      <p:sp>
        <p:nvSpPr>
          <p:cNvPr id="69" name="Google Shape;69;p14"/>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Trees</a:t>
            </a:r>
            <a:endParaRPr b="1" sz="3600">
              <a:solidFill>
                <a:srgbClr val="BF9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Trees</a:t>
            </a:r>
            <a:endParaRPr b="1" sz="3600">
              <a:solidFill>
                <a:srgbClr val="BF9000"/>
              </a:solidFill>
            </a:endParaRPr>
          </a:p>
        </p:txBody>
      </p:sp>
      <p:pic>
        <p:nvPicPr>
          <p:cNvPr id="75" name="Google Shape;75;p15"/>
          <p:cNvPicPr preferRelativeResize="0"/>
          <p:nvPr/>
        </p:nvPicPr>
        <p:blipFill>
          <a:blip r:embed="rId3">
            <a:alphaModFix/>
          </a:blip>
          <a:stretch>
            <a:fillRect/>
          </a:stretch>
        </p:blipFill>
        <p:spPr>
          <a:xfrm>
            <a:off x="152400" y="1687358"/>
            <a:ext cx="8839200" cy="28081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Root</a:t>
            </a:r>
            <a:endParaRPr b="1" sz="3600">
              <a:solidFill>
                <a:srgbClr val="BF9000"/>
              </a:solidFill>
            </a:endParaRPr>
          </a:p>
        </p:txBody>
      </p:sp>
      <p:sp>
        <p:nvSpPr>
          <p:cNvPr id="81" name="Google Shape;81;p16"/>
          <p:cNvSpPr txBox="1"/>
          <p:nvPr>
            <p:ph type="title"/>
          </p:nvPr>
        </p:nvSpPr>
        <p:spPr>
          <a:xfrm>
            <a:off x="625500" y="3954525"/>
            <a:ext cx="78930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A tree consists of nodes. Data is stored in a node. Each node can have a connection or edge to another node. Each tree has a special node, namely the root node (root node). The root node is the top most node. The root node has no parent or no incoming edge. In the following figure, the root of the tree is T.</a:t>
            </a:r>
            <a:endParaRPr sz="3000"/>
          </a:p>
        </p:txBody>
      </p:sp>
      <p:pic>
        <p:nvPicPr>
          <p:cNvPr id="82" name="Google Shape;82;p16"/>
          <p:cNvPicPr preferRelativeResize="0"/>
          <p:nvPr/>
        </p:nvPicPr>
        <p:blipFill>
          <a:blip r:embed="rId3">
            <a:alphaModFix/>
          </a:blip>
          <a:stretch>
            <a:fillRect/>
          </a:stretch>
        </p:blipFill>
        <p:spPr>
          <a:xfrm>
            <a:off x="2609200" y="1030449"/>
            <a:ext cx="3670725" cy="270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Paths</a:t>
            </a:r>
            <a:endParaRPr b="1" sz="3600">
              <a:solidFill>
                <a:srgbClr val="BF9000"/>
              </a:solidFill>
            </a:endParaRPr>
          </a:p>
        </p:txBody>
      </p:sp>
      <p:sp>
        <p:nvSpPr>
          <p:cNvPr id="88" name="Google Shape;88;p17"/>
          <p:cNvSpPr txBox="1"/>
          <p:nvPr>
            <p:ph type="title"/>
          </p:nvPr>
        </p:nvSpPr>
        <p:spPr>
          <a:xfrm>
            <a:off x="625500" y="3783725"/>
            <a:ext cx="78930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Once at the root node, other nodes are accessed through the edges. Starting at the root, walk in the direction of the arrow until the desired node is reached. The vertices that are visited while traveling the edges, from the starting node to the destination node, form a path.</a:t>
            </a:r>
            <a:endParaRPr sz="3000"/>
          </a:p>
        </p:txBody>
      </p:sp>
      <p:pic>
        <p:nvPicPr>
          <p:cNvPr id="89" name="Google Shape;89;p17"/>
          <p:cNvPicPr preferRelativeResize="0"/>
          <p:nvPr/>
        </p:nvPicPr>
        <p:blipFill>
          <a:blip r:embed="rId3">
            <a:alphaModFix/>
          </a:blip>
          <a:stretch>
            <a:fillRect/>
          </a:stretch>
        </p:blipFill>
        <p:spPr>
          <a:xfrm>
            <a:off x="2448188" y="793975"/>
            <a:ext cx="4247620" cy="298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Parents</a:t>
            </a:r>
            <a:endParaRPr b="1" sz="3600">
              <a:solidFill>
                <a:srgbClr val="BF9000"/>
              </a:solidFill>
            </a:endParaRPr>
          </a:p>
        </p:txBody>
      </p:sp>
      <p:sp>
        <p:nvSpPr>
          <p:cNvPr id="95" name="Google Shape;95;p18"/>
          <p:cNvSpPr txBox="1"/>
          <p:nvPr>
            <p:ph type="title"/>
          </p:nvPr>
        </p:nvSpPr>
        <p:spPr>
          <a:xfrm>
            <a:off x="625500" y="4007050"/>
            <a:ext cx="7893000" cy="21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Each node, except the root node, has one parent node, which is identified from the incoming edge. A vertex can only have one parent (that is, only one incoming edge). This creates a unique path from the root node to any other node in the tree.</a:t>
            </a:r>
            <a:endParaRPr sz="3000"/>
          </a:p>
        </p:txBody>
      </p:sp>
      <p:pic>
        <p:nvPicPr>
          <p:cNvPr id="96" name="Google Shape;96;p18"/>
          <p:cNvPicPr preferRelativeResize="0"/>
          <p:nvPr/>
        </p:nvPicPr>
        <p:blipFill>
          <a:blip r:embed="rId3">
            <a:alphaModFix/>
          </a:blip>
          <a:stretch>
            <a:fillRect/>
          </a:stretch>
        </p:blipFill>
        <p:spPr>
          <a:xfrm>
            <a:off x="2460487" y="899075"/>
            <a:ext cx="4223025" cy="272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Childs</a:t>
            </a:r>
            <a:endParaRPr b="1" sz="3600">
              <a:solidFill>
                <a:srgbClr val="BF9000"/>
              </a:solidFill>
            </a:endParaRPr>
          </a:p>
        </p:txBody>
      </p:sp>
      <p:sp>
        <p:nvSpPr>
          <p:cNvPr id="102" name="Google Shape;102;p19"/>
          <p:cNvSpPr txBox="1"/>
          <p:nvPr>
            <p:ph type="title"/>
          </p:nvPr>
        </p:nvSpPr>
        <p:spPr>
          <a:xfrm>
            <a:off x="625500" y="3757425"/>
            <a:ext cx="7893000" cy="24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Each node in the tree can have multiple children, which creates a parent-child hierarchy. The child of a node is identified from the edge that points outward. All nodes that have the same parent are called sibling, but there is no direct access between siblings. So that we cannot directly access node C from node X and vice versa.</a:t>
            </a:r>
            <a:endParaRPr sz="3000"/>
          </a:p>
        </p:txBody>
      </p:sp>
      <p:pic>
        <p:nvPicPr>
          <p:cNvPr id="103" name="Google Shape;103;p19"/>
          <p:cNvPicPr preferRelativeResize="0"/>
          <p:nvPr/>
        </p:nvPicPr>
        <p:blipFill>
          <a:blip r:embed="rId3">
            <a:alphaModFix/>
          </a:blip>
          <a:stretch>
            <a:fillRect/>
          </a:stretch>
        </p:blipFill>
        <p:spPr>
          <a:xfrm>
            <a:off x="2643613" y="846523"/>
            <a:ext cx="3856786" cy="249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Interior Nodes and Leaf Nodes</a:t>
            </a:r>
            <a:endParaRPr b="1" sz="3600">
              <a:solidFill>
                <a:srgbClr val="BF9000"/>
              </a:solidFill>
            </a:endParaRPr>
          </a:p>
        </p:txBody>
      </p:sp>
      <p:sp>
        <p:nvSpPr>
          <p:cNvPr id="109" name="Google Shape;109;p20"/>
          <p:cNvSpPr txBox="1"/>
          <p:nvPr>
            <p:ph type="title"/>
          </p:nvPr>
        </p:nvSpPr>
        <p:spPr>
          <a:xfrm>
            <a:off x="625500" y="4230425"/>
            <a:ext cx="7893000" cy="19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A node that has at least one child is called an interior node or inner node. This node is not located at the end of a tree. Nodes that have no children are called leaf nodes. This node is located at the end of a tree.</a:t>
            </a:r>
            <a:endParaRPr sz="3000"/>
          </a:p>
        </p:txBody>
      </p:sp>
      <p:pic>
        <p:nvPicPr>
          <p:cNvPr id="110" name="Google Shape;110;p20"/>
          <p:cNvPicPr preferRelativeResize="0"/>
          <p:nvPr/>
        </p:nvPicPr>
        <p:blipFill>
          <a:blip r:embed="rId3">
            <a:alphaModFix/>
          </a:blip>
          <a:stretch>
            <a:fillRect/>
          </a:stretch>
        </p:blipFill>
        <p:spPr>
          <a:xfrm>
            <a:off x="2333300" y="1259049"/>
            <a:ext cx="4025451" cy="268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64100" y="400183"/>
            <a:ext cx="8520600" cy="1108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it" sz="3600">
                <a:solidFill>
                  <a:srgbClr val="BF9000"/>
                </a:solidFill>
              </a:rPr>
              <a:t>Subtree</a:t>
            </a:r>
            <a:endParaRPr b="1" sz="3600">
              <a:solidFill>
                <a:srgbClr val="BF9000"/>
              </a:solidFill>
            </a:endParaRPr>
          </a:p>
        </p:txBody>
      </p:sp>
      <p:sp>
        <p:nvSpPr>
          <p:cNvPr id="116" name="Google Shape;116;p21"/>
          <p:cNvSpPr txBox="1"/>
          <p:nvPr>
            <p:ph type="title"/>
          </p:nvPr>
        </p:nvSpPr>
        <p:spPr>
          <a:xfrm>
            <a:off x="625500" y="4650825"/>
            <a:ext cx="7893000" cy="152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000"/>
              <a:t>Each node can be the root of its own subtree, which consists of the nodes and edges of the larger main tree.</a:t>
            </a:r>
            <a:endParaRPr sz="3000"/>
          </a:p>
        </p:txBody>
      </p:sp>
      <p:pic>
        <p:nvPicPr>
          <p:cNvPr id="117" name="Google Shape;117;p21"/>
          <p:cNvPicPr preferRelativeResize="0"/>
          <p:nvPr/>
        </p:nvPicPr>
        <p:blipFill>
          <a:blip r:embed="rId3">
            <a:alphaModFix/>
          </a:blip>
          <a:stretch>
            <a:fillRect/>
          </a:stretch>
        </p:blipFill>
        <p:spPr>
          <a:xfrm>
            <a:off x="2526425" y="1280074"/>
            <a:ext cx="4091150" cy="304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