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61" r:id="rId3"/>
    <p:sldId id="264" r:id="rId4"/>
    <p:sldId id="263" r:id="rId5"/>
    <p:sldId id="270" r:id="rId6"/>
    <p:sldId id="265" r:id="rId7"/>
    <p:sldId id="268" r:id="rId8"/>
    <p:sldId id="269" r:id="rId9"/>
    <p:sldId id="272" r:id="rId10"/>
    <p:sldId id="271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80A5EB-AFAD-AE4D-B8A4-090DE3504872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78BEAB7-0EA8-EC48-B98C-AD3EE34896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ex.oracle.com/pls/apex/f?p=94370:1:10314572463188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4781"/>
            <a:ext cx="7772400" cy="15700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900" dirty="0" smtClean="0">
                <a:latin typeface="News Gothic MT"/>
                <a:cs typeface="News Gothic MT"/>
              </a:rPr>
              <a:t>ARL Notification List</a:t>
            </a:r>
            <a:br>
              <a:rPr lang="en-US" sz="4900" dirty="0" smtClean="0">
                <a:latin typeface="News Gothic MT"/>
                <a:cs typeface="News Gothic MT"/>
              </a:rPr>
            </a:br>
            <a:r>
              <a:rPr lang="en-US" sz="3600" dirty="0" smtClean="0">
                <a:latin typeface="News Gothic MT"/>
                <a:cs typeface="News Gothic MT"/>
              </a:rPr>
              <a:t>Final Project</a:t>
            </a:r>
            <a:endParaRPr lang="en-US" sz="3600" dirty="0">
              <a:latin typeface="News Gothic MT"/>
              <a:cs typeface="News Gothic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81255"/>
            <a:ext cx="6498159" cy="104024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latin typeface="News Gothic MT"/>
                <a:cs typeface="News Gothic MT"/>
              </a:rPr>
              <a:t>Heather Anderson</a:t>
            </a:r>
          </a:p>
          <a:p>
            <a:r>
              <a:rPr lang="en-US" sz="2800" dirty="0" smtClean="0">
                <a:latin typeface="News Gothic MT"/>
                <a:cs typeface="News Gothic MT"/>
              </a:rPr>
              <a:t>Kevin Avila</a:t>
            </a:r>
          </a:p>
          <a:p>
            <a:r>
              <a:rPr lang="en-US" sz="2800" dirty="0" smtClean="0">
                <a:latin typeface="News Gothic MT"/>
                <a:cs typeface="News Gothic MT"/>
              </a:rPr>
              <a:t>Alex Cheng</a:t>
            </a:r>
            <a:endParaRPr lang="en-US" sz="2800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08743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cont.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the same strategy, we did the following: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Inactive employees and “Other Employees” cannot edit lists at all</a:t>
            </a:r>
          </a:p>
          <a:p>
            <a:r>
              <a:rPr lang="en-US" dirty="0" smtClean="0"/>
              <a:t>Admins can make all changes to lists</a:t>
            </a:r>
          </a:p>
          <a:p>
            <a:r>
              <a:rPr lang="en-US" dirty="0" smtClean="0"/>
              <a:t>Inactive employees/lists cannot be added to lists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5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82350"/>
            <a:ext cx="8042276" cy="1336956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27806"/>
            <a:ext cx="8042276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Adding to a Notification List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Created a “Membership” page</a:t>
            </a:r>
          </a:p>
          <a:p>
            <a:r>
              <a:rPr lang="en-US" dirty="0" smtClean="0"/>
              <a:t>To add to a list, you can create a new membership </a:t>
            </a:r>
          </a:p>
          <a:p>
            <a:r>
              <a:rPr lang="en-US" dirty="0" smtClean="0"/>
              <a:t>Select a Notification List and a Notification List Member to add to that list (could be either an Employee or another List)</a:t>
            </a:r>
          </a:p>
          <a:p>
            <a:r>
              <a:rPr lang="en-US" dirty="0" smtClean="0"/>
              <a:t>“Create &amp; Create Again”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4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23768"/>
            <a:ext cx="8042276" cy="1336956"/>
          </a:xfrm>
        </p:spPr>
        <p:txBody>
          <a:bodyPr/>
          <a:lstStyle/>
          <a:p>
            <a:r>
              <a:rPr lang="en-US" dirty="0" smtClean="0"/>
              <a:t>Link to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16817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apex.oracle.com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pls</a:t>
            </a:r>
            <a:r>
              <a:rPr lang="en-US" dirty="0">
                <a:hlinkClick r:id="rId2"/>
              </a:rPr>
              <a:t>/apex/</a:t>
            </a:r>
            <a:r>
              <a:rPr lang="en-US" dirty="0" err="1">
                <a:hlinkClick r:id="rId2"/>
              </a:rPr>
              <a:t>f?p</a:t>
            </a:r>
            <a:r>
              <a:rPr lang="en-US" dirty="0">
                <a:hlinkClick r:id="rId2"/>
              </a:rPr>
              <a:t>=94370:1:103145724631884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9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414"/>
            <a:ext cx="8229600" cy="888404"/>
          </a:xfrm>
        </p:spPr>
        <p:txBody>
          <a:bodyPr/>
          <a:lstStyle/>
          <a:p>
            <a:r>
              <a:rPr lang="en-US" dirty="0" smtClean="0">
                <a:latin typeface="News Gothic MT"/>
                <a:cs typeface="News Gothic MT"/>
              </a:rPr>
              <a:t>Conceptual Model</a:t>
            </a:r>
            <a:endParaRPr lang="en-US" dirty="0">
              <a:latin typeface="News Gothic MT"/>
              <a:cs typeface="News Gothic MT"/>
            </a:endParaRPr>
          </a:p>
        </p:txBody>
      </p:sp>
      <p:pic>
        <p:nvPicPr>
          <p:cNvPr id="3" name="Picture 2" descr="ARL Conceptual 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058"/>
            <a:ext cx="9144000" cy="41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9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34996"/>
            <a:ext cx="9144001" cy="888404"/>
          </a:xfrm>
        </p:spPr>
        <p:txBody>
          <a:bodyPr/>
          <a:lstStyle/>
          <a:p>
            <a:r>
              <a:rPr lang="en-US" dirty="0" smtClean="0">
                <a:latin typeface="News Gothic MT"/>
                <a:cs typeface="News Gothic MT"/>
              </a:rPr>
              <a:t>Conceptual </a:t>
            </a:r>
            <a:r>
              <a:rPr lang="en-US" dirty="0" smtClean="0">
                <a:latin typeface="News Gothic MT"/>
                <a:cs typeface="News Gothic MT"/>
              </a:rPr>
              <a:t>Model – Closer Look</a:t>
            </a:r>
            <a:endParaRPr lang="en-US" dirty="0">
              <a:latin typeface="News Gothic MT"/>
              <a:cs typeface="News Gothic MT"/>
            </a:endParaRPr>
          </a:p>
        </p:txBody>
      </p:sp>
      <p:pic>
        <p:nvPicPr>
          <p:cNvPr id="4" name="Picture 3" descr="Screen Shot 2015-04-27 at 12.3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6" y="1066800"/>
            <a:ext cx="7823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0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51581"/>
            <a:ext cx="8042276" cy="791809"/>
          </a:xfrm>
        </p:spPr>
        <p:txBody>
          <a:bodyPr/>
          <a:lstStyle/>
          <a:p>
            <a:r>
              <a:rPr lang="en-US" dirty="0" smtClean="0">
                <a:latin typeface="News Gothic MT"/>
                <a:cs typeface="News Gothic MT"/>
              </a:rPr>
              <a:t>Logical Model</a:t>
            </a:r>
            <a:endParaRPr lang="en-US" dirty="0">
              <a:latin typeface="News Gothic MT"/>
              <a:cs typeface="News Gothic MT"/>
            </a:endParaRPr>
          </a:p>
        </p:txBody>
      </p:sp>
      <p:pic>
        <p:nvPicPr>
          <p:cNvPr id="3" name="Picture 2" descr="ARL Logical 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59" y="1493364"/>
            <a:ext cx="10561211" cy="46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51380"/>
            <a:ext cx="8042276" cy="1336956"/>
          </a:xfrm>
        </p:spPr>
        <p:txBody>
          <a:bodyPr/>
          <a:lstStyle/>
          <a:p>
            <a:r>
              <a:rPr lang="en-US" dirty="0" smtClean="0"/>
              <a:t>DDL4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 List</a:t>
            </a:r>
          </a:p>
          <a:p>
            <a:r>
              <a:rPr lang="en-US" dirty="0" smtClean="0"/>
              <a:t>Admin Employee</a:t>
            </a:r>
          </a:p>
          <a:p>
            <a:r>
              <a:rPr lang="en-US" dirty="0" smtClean="0"/>
              <a:t>Standard Employee</a:t>
            </a:r>
          </a:p>
          <a:p>
            <a:r>
              <a:rPr lang="en-US" dirty="0" smtClean="0"/>
              <a:t>Employee (Other Employee)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99514"/>
            <a:ext cx="8042276" cy="1336956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1612"/>
            <a:ext cx="8042276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 Permissions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Added a “Log In” region to the home page </a:t>
            </a:r>
          </a:p>
          <a:p>
            <a:r>
              <a:rPr lang="en-US" dirty="0" smtClean="0"/>
              <a:t>Added item containing a select list of all employees based on member_id (in case of duplicate names)</a:t>
            </a:r>
          </a:p>
          <a:p>
            <a:r>
              <a:rPr lang="en-US" dirty="0" smtClean="0"/>
              <a:t>Submit button saves user’s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96156"/>
            <a:ext cx="8042276" cy="1336956"/>
          </a:xfrm>
        </p:spPr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pic>
        <p:nvPicPr>
          <p:cNvPr id="7" name="Picture 6" descr="Screen Shot 2015-04-27 at 12.54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86" y="1337082"/>
            <a:ext cx="5311999" cy="53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68544"/>
            <a:ext cx="8042276" cy="1336956"/>
          </a:xfrm>
        </p:spPr>
        <p:txBody>
          <a:bodyPr/>
          <a:lstStyle/>
          <a:p>
            <a:r>
              <a:rPr lang="en-US" dirty="0" smtClean="0"/>
              <a:t>Permissions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1408186"/>
            <a:ext cx="7899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Added a condition to all of the “create” buttons for new lists</a:t>
            </a:r>
          </a:p>
          <a:p>
            <a:endParaRPr lang="en-US" dirty="0"/>
          </a:p>
          <a:p>
            <a:r>
              <a:rPr lang="en-US" dirty="0" smtClean="0"/>
              <a:t>Condition Type: Exists (SQL query returns at least one row)</a:t>
            </a:r>
          </a:p>
          <a:p>
            <a:endParaRPr lang="en-US" dirty="0" smtClean="0"/>
          </a:p>
          <a:p>
            <a:r>
              <a:rPr lang="en-US" dirty="0" smtClean="0"/>
              <a:t>SQL Expression: 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elect *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from NL_MEMBER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w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here member_id = :P1_MEMBER_ID and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is_admin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ndale Mono"/>
                <a:cs typeface="Andale Mono"/>
              </a:rPr>
              <a:t>=‘Y’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:P1_MEMBER_ID </a:t>
            </a:r>
            <a:r>
              <a:rPr lang="en-US" dirty="0" smtClean="0">
                <a:sym typeface="Wingdings"/>
              </a:rPr>
              <a:t> member_id from Log In screen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Now, can only admins can creates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4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20410"/>
            <a:ext cx="8042276" cy="1336956"/>
          </a:xfrm>
        </p:spPr>
        <p:txBody>
          <a:bodyPr/>
          <a:lstStyle/>
          <a:p>
            <a:r>
              <a:rPr lang="en-US" dirty="0" smtClean="0"/>
              <a:t>Permissions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58409"/>
            <a:ext cx="8042276" cy="53026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Standard users can only edit lists with their lab code. List of values: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declare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</a:t>
            </a:r>
            <a:r>
              <a:rPr lang="en-US" sz="2000" dirty="0" err="1">
                <a:solidFill>
                  <a:srgbClr val="18579B"/>
                </a:solidFill>
                <a:latin typeface="Andale Mono"/>
                <a:cs typeface="Andale Mono"/>
              </a:rPr>
              <a:t>emp_type</a:t>
            </a: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varchar2(255);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select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into </a:t>
            </a:r>
            <a:r>
              <a:rPr lang="en-US" sz="2000" dirty="0" err="1">
                <a:solidFill>
                  <a:srgbClr val="18579B"/>
                </a:solidFill>
                <a:latin typeface="Andale Mono"/>
                <a:cs typeface="Andale Mono"/>
              </a:rPr>
              <a:t>emp_type</a:t>
            </a:r>
            <a:endParaRPr lang="en-US" sz="2000" dirty="0">
              <a:solidFill>
                <a:srgbClr val="18579B"/>
              </a:solidFill>
              <a:latin typeface="Andale Mono"/>
              <a:cs typeface="Andale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from NL_MEMBER where member_id = :P1_MEMBER_ID</a:t>
            </a:r>
            <a:r>
              <a:rPr lang="en-US" sz="2000" dirty="0" smtClean="0">
                <a:solidFill>
                  <a:srgbClr val="18579B"/>
                </a:solidFill>
                <a:latin typeface="Andale Mono"/>
                <a:cs typeface="Andale Mono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if </a:t>
            </a:r>
            <a:r>
              <a:rPr lang="en-US" sz="2000" dirty="0" err="1">
                <a:solidFill>
                  <a:srgbClr val="18579B"/>
                </a:solidFill>
                <a:latin typeface="Andale Mono"/>
                <a:cs typeface="Andale Mono"/>
              </a:rPr>
              <a:t>emp_type</a:t>
            </a: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= 'Standard Employee' then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18579B"/>
              </a:solidFill>
              <a:latin typeface="Andale Mono"/>
              <a:cs typeface="Andale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'select name as 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    member_id as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    from NL_MEMBER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       where type=''Notification </a:t>
            </a:r>
            <a:r>
              <a:rPr lang="en-US" sz="2000" dirty="0" err="1">
                <a:solidFill>
                  <a:srgbClr val="18579B"/>
                </a:solidFill>
                <a:latin typeface="Andale Mono"/>
                <a:cs typeface="Andale Mono"/>
              </a:rPr>
              <a:t>List''and</a:t>
            </a: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(select </a:t>
            </a:r>
            <a:r>
              <a:rPr lang="en-US" sz="2000" dirty="0" err="1">
                <a:solidFill>
                  <a:srgbClr val="18579B"/>
                </a:solidFill>
                <a:latin typeface="Andale Mono"/>
                <a:cs typeface="Andale Mono"/>
              </a:rPr>
              <a:t>lab_code</a:t>
            </a:r>
            <a:endParaRPr lang="en-US" sz="2000" dirty="0">
              <a:solidFill>
                <a:srgbClr val="18579B"/>
              </a:solidFill>
              <a:latin typeface="Andale Mono"/>
              <a:cs typeface="Andale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                                             from </a:t>
            </a:r>
            <a:r>
              <a:rPr lang="en-US" sz="2000" dirty="0" err="1">
                <a:solidFill>
                  <a:srgbClr val="18579B"/>
                </a:solidFill>
                <a:latin typeface="Andale Mono"/>
                <a:cs typeface="Andale Mono"/>
              </a:rPr>
              <a:t>NL_Member</a:t>
            </a:r>
            <a:endParaRPr lang="en-US" sz="2000" dirty="0">
              <a:solidFill>
                <a:srgbClr val="18579B"/>
              </a:solidFill>
              <a:latin typeface="Andale Mono"/>
              <a:cs typeface="Andale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                                             where member_id </a:t>
            </a:r>
            <a:r>
              <a:rPr lang="en-US" sz="2000" dirty="0" smtClean="0">
                <a:solidFill>
                  <a:srgbClr val="18579B"/>
                </a:solidFill>
                <a:latin typeface="Andale Mono"/>
                <a:cs typeface="Andale Mono"/>
              </a:rPr>
              <a:t>             = </a:t>
            </a: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:P1_MEMBER_ID) = </a:t>
            </a:r>
            <a:r>
              <a:rPr lang="en-US" sz="2000" dirty="0" err="1">
                <a:solidFill>
                  <a:srgbClr val="18579B"/>
                </a:solidFill>
                <a:latin typeface="Andale Mono"/>
                <a:cs typeface="Andale Mono"/>
              </a:rPr>
              <a:t>lab_code</a:t>
            </a:r>
            <a:endParaRPr lang="en-US" sz="2000" dirty="0">
              <a:solidFill>
                <a:srgbClr val="18579B"/>
              </a:solidFill>
              <a:latin typeface="Andale Mono"/>
              <a:cs typeface="Andale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       order by 1';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'select name as 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    member_id as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   from NL_MEMBER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      where type=''Notification List''';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18579B"/>
                </a:solidFill>
                <a:latin typeface="Andale Mono"/>
                <a:cs typeface="Andale Mono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939182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1733</TotalTime>
  <Words>389</Words>
  <Application>Microsoft Macintosh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ARL Notification List Final Project</vt:lpstr>
      <vt:lpstr>Conceptual Model</vt:lpstr>
      <vt:lpstr>Conceptual Model – Closer Look</vt:lpstr>
      <vt:lpstr>Logical Model</vt:lpstr>
      <vt:lpstr>DDL4 Views</vt:lpstr>
      <vt:lpstr>Implementation Details</vt:lpstr>
      <vt:lpstr>Permissions</vt:lpstr>
      <vt:lpstr>Permissions cont.</vt:lpstr>
      <vt:lpstr>Permissions cont.</vt:lpstr>
      <vt:lpstr>Permissions cont. </vt:lpstr>
      <vt:lpstr>Implementation Details</vt:lpstr>
      <vt:lpstr>Link to Application</vt:lpstr>
    </vt:vector>
  </TitlesOfParts>
  <Company>The University of Texas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List Project</dc:title>
  <dc:creator>Heather Anderson</dc:creator>
  <cp:lastModifiedBy>Heather Anderson</cp:lastModifiedBy>
  <cp:revision>31</cp:revision>
  <dcterms:created xsi:type="dcterms:W3CDTF">2015-03-30T20:55:06Z</dcterms:created>
  <dcterms:modified xsi:type="dcterms:W3CDTF">2015-04-28T18:13:00Z</dcterms:modified>
</cp:coreProperties>
</file>