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79" r:id="rId6"/>
    <p:sldId id="261" r:id="rId7"/>
    <p:sldId id="280" r:id="rId8"/>
    <p:sldId id="262" r:id="rId9"/>
    <p:sldId id="278" r:id="rId10"/>
    <p:sldId id="264" r:id="rId11"/>
    <p:sldId id="265" r:id="rId12"/>
    <p:sldId id="282" r:id="rId13"/>
    <p:sldId id="283" r:id="rId14"/>
    <p:sldId id="285" r:id="rId15"/>
    <p:sldId id="286" r:id="rId16"/>
    <p:sldId id="287" r:id="rId17"/>
    <p:sldId id="288" r:id="rId18"/>
    <p:sldId id="289" r:id="rId19"/>
    <p:sldId id="290" r:id="rId20"/>
    <p:sldId id="292" r:id="rId21"/>
    <p:sldId id="291" r:id="rId22"/>
    <p:sldId id="293" r:id="rId23"/>
    <p:sldId id="294" r:id="rId24"/>
    <p:sldId id="296" r:id="rId25"/>
    <p:sldId id="295" r:id="rId26"/>
    <p:sldId id="297"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F1A30-2AE5-4FA5-9E15-CE4B5D38B2AD}"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6245-F340-4FA6-9307-4803D1E952AA}" type="slidenum">
              <a:rPr lang="en-IN" smtClean="0"/>
              <a:t>‹#›</a:t>
            </a:fld>
            <a:endParaRPr lang="en-IN"/>
          </a:p>
        </p:txBody>
      </p:sp>
    </p:spTree>
    <p:extLst>
      <p:ext uri="{BB962C8B-B14F-4D97-AF65-F5344CB8AC3E}">
        <p14:creationId xmlns:p14="http://schemas.microsoft.com/office/powerpoint/2010/main" val="19709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AA7C-FA53-493D-3DCA-1ECF0EC6D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A6B871-11D5-AD30-0108-34FA52917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CD8F12-AE9E-C6C4-BB41-E93665B0B76D}"/>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03ECD15E-1F2C-AE38-5442-96D85E81F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E86499-72E0-14D7-3A7D-472E3E465EEA}"/>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47215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6151-0EA6-4379-486E-BAB626F9A0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79619F-92AC-9AC3-7F52-460315CD0B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A28FC-0D48-94E7-1C95-2C74AB55A292}"/>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F43329F5-7A8B-DB5A-FC21-CA37829A1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CDE8B-63A3-7C27-F9F4-1E2D55937AB7}"/>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401455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3F05F-C0CC-6FCF-817C-1B454008DC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20311F-45D9-45DD-4B23-8661F464A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5C804-3025-5987-93E8-0641E20A1EC3}"/>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719422E4-5AD1-FC7F-1986-B64165649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A2F20-96A8-CFF5-8C47-59FCAE2C7B4E}"/>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76709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D1F7-98EE-C987-46AC-B6CF97CB05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505E17-B6E7-C100-F042-E1B6B453AB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B99BC-23B5-03D1-D3CB-FE70D4734C96}"/>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3B27DEA3-8DF5-640F-D079-F6D59AFF7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46270-619E-E474-FC0B-D7C91F5ACA9C}"/>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127340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652D-1EF3-3D9A-C7D3-8A6B4EA3D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A16B99-9588-A297-21B2-B77CAEF76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10311D-0B08-B2F6-DCD9-DF37B86961BA}"/>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873A217E-DB83-F041-4AAD-1FC769228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02946-50AB-AB4F-6786-AF3C0C785C13}"/>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01627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A798-8737-8F4D-37FB-3A6FDFABF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305861-5621-3D62-761B-EFAFB28E9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BAFE86-4F76-B250-C09F-5087D5011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CC01F5-9050-6E94-DF07-F5B8D1B7C3BB}"/>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6" name="Footer Placeholder 5">
            <a:extLst>
              <a:ext uri="{FF2B5EF4-FFF2-40B4-BE49-F238E27FC236}">
                <a16:creationId xmlns:a16="http://schemas.microsoft.com/office/drawing/2014/main" id="{F8EDBA96-767F-5C1D-7F1A-A65605405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C912D-A31B-B1CF-9CE8-A22CE2419E96}"/>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74410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F2AF-B72C-FC79-4C7D-A4FBA0C246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688E6-C6EE-5F70-2946-160F74AC5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8CDA11-C9AB-0D88-BADD-CBAFA21ED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D472BC-8FF5-B604-A739-C910BF48D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F7CBFB-8BDB-39A8-5F9F-F428CDFAD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D0B440-C075-86DA-FD1D-DB7E98254342}"/>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8" name="Footer Placeholder 7">
            <a:extLst>
              <a:ext uri="{FF2B5EF4-FFF2-40B4-BE49-F238E27FC236}">
                <a16:creationId xmlns:a16="http://schemas.microsoft.com/office/drawing/2014/main" id="{BFF3775A-C723-A1DB-9343-4547688AB2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8A64D4-2D42-1EBF-EF71-A89C79B2B595}"/>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0334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BACF-259E-32D3-0CE8-3E58480160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F776D-AB10-3780-6A5D-868A8564FB53}"/>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4" name="Footer Placeholder 3">
            <a:extLst>
              <a:ext uri="{FF2B5EF4-FFF2-40B4-BE49-F238E27FC236}">
                <a16:creationId xmlns:a16="http://schemas.microsoft.com/office/drawing/2014/main" id="{DE1D3914-28E9-9C83-98BD-94D80DC584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CA2AA5-2432-FB48-DC12-46A850DB954F}"/>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365500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7501D-F975-482C-1DA3-D95105973F79}"/>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3" name="Footer Placeholder 2">
            <a:extLst>
              <a:ext uri="{FF2B5EF4-FFF2-40B4-BE49-F238E27FC236}">
                <a16:creationId xmlns:a16="http://schemas.microsoft.com/office/drawing/2014/main" id="{BED6B88A-2E11-62C2-934C-054AB61683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BE864C-A198-343B-82F5-A8CD252F74BE}"/>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19507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04EC-F14A-EBC6-F883-476F9545A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C9DCFB-9620-DAD3-5CB6-634EE902B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04A49C-7BBC-0687-6CF3-7D91EC555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64B5B-1EC0-07EA-6EC4-7D8994C2D7FB}"/>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6" name="Footer Placeholder 5">
            <a:extLst>
              <a:ext uri="{FF2B5EF4-FFF2-40B4-BE49-F238E27FC236}">
                <a16:creationId xmlns:a16="http://schemas.microsoft.com/office/drawing/2014/main" id="{C281BAB6-B53A-C8D2-97BB-795637B82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FCB27B-6E0A-E13A-EAC7-E2A098188141}"/>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66107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4515-7868-FA6A-C557-1806B9A5F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6FCF87-F500-C5E4-0B78-AC8FEE482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3E3126-5545-692E-A662-913A737FE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4EEAB-6D3B-6627-84A4-57DBEF79DB3D}"/>
              </a:ext>
            </a:extLst>
          </p:cNvPr>
          <p:cNvSpPr>
            <a:spLocks noGrp="1"/>
          </p:cNvSpPr>
          <p:nvPr>
            <p:ph type="dt" sz="half" idx="10"/>
          </p:nvPr>
        </p:nvSpPr>
        <p:spPr/>
        <p:txBody>
          <a:bodyPr/>
          <a:lstStyle/>
          <a:p>
            <a:fld id="{AD2E5CE3-34C6-46F6-962D-2FB4A142D091}" type="datetimeFigureOut">
              <a:rPr lang="en-IN" smtClean="0"/>
              <a:t>29-07-2022</a:t>
            </a:fld>
            <a:endParaRPr lang="en-IN"/>
          </a:p>
        </p:txBody>
      </p:sp>
      <p:sp>
        <p:nvSpPr>
          <p:cNvPr id="6" name="Footer Placeholder 5">
            <a:extLst>
              <a:ext uri="{FF2B5EF4-FFF2-40B4-BE49-F238E27FC236}">
                <a16:creationId xmlns:a16="http://schemas.microsoft.com/office/drawing/2014/main" id="{47543A28-D4EA-FF23-D62A-DF2F1724C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EF155-7C14-FB51-DE44-0E4A2534E555}"/>
              </a:ext>
            </a:extLst>
          </p:cNvPr>
          <p:cNvSpPr>
            <a:spLocks noGrp="1"/>
          </p:cNvSpPr>
          <p:nvPr>
            <p:ph type="sldNum" sz="quarter" idx="12"/>
          </p:nvPr>
        </p:nvSpPr>
        <p:spPr/>
        <p:txBody>
          <a:bodyPr/>
          <a:lstStyle/>
          <a:p>
            <a:fld id="{AB9D2C80-98F9-42C0-893C-F9FB5BDB17DE}" type="slidenum">
              <a:rPr lang="en-IN" smtClean="0"/>
              <a:t>‹#›</a:t>
            </a:fld>
            <a:endParaRPr lang="en-IN"/>
          </a:p>
        </p:txBody>
      </p:sp>
    </p:spTree>
    <p:extLst>
      <p:ext uri="{BB962C8B-B14F-4D97-AF65-F5344CB8AC3E}">
        <p14:creationId xmlns:p14="http://schemas.microsoft.com/office/powerpoint/2010/main" val="200506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C6623-8E0E-7158-610D-C5F5BEE38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4A6491-02A3-FF31-CB54-51BC12DF2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2B2B6-4AAE-6989-F7D7-D4DC97E2A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5CE3-34C6-46F6-962D-2FB4A142D091}" type="datetimeFigureOut">
              <a:rPr lang="en-IN" smtClean="0"/>
              <a:t>29-07-2022</a:t>
            </a:fld>
            <a:endParaRPr lang="en-IN"/>
          </a:p>
        </p:txBody>
      </p:sp>
      <p:sp>
        <p:nvSpPr>
          <p:cNvPr id="5" name="Footer Placeholder 4">
            <a:extLst>
              <a:ext uri="{FF2B5EF4-FFF2-40B4-BE49-F238E27FC236}">
                <a16:creationId xmlns:a16="http://schemas.microsoft.com/office/drawing/2014/main" id="{99F33433-20DE-28A1-ED6D-53C6C7CA8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7D5C3F-E48B-A4C8-A79C-F6059EE8B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D2C80-98F9-42C0-893C-F9FB5BDB17DE}" type="slidenum">
              <a:rPr lang="en-IN" smtClean="0"/>
              <a:t>‹#›</a:t>
            </a:fld>
            <a:endParaRPr lang="en-IN"/>
          </a:p>
        </p:txBody>
      </p:sp>
    </p:spTree>
    <p:extLst>
      <p:ext uri="{BB962C8B-B14F-4D97-AF65-F5344CB8AC3E}">
        <p14:creationId xmlns:p14="http://schemas.microsoft.com/office/powerpoint/2010/main" val="208936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CD50FD-2EBC-65BB-E56F-41D419BB5B98}"/>
              </a:ext>
            </a:extLst>
          </p:cNvPr>
          <p:cNvSpPr>
            <a:spLocks noGrp="1"/>
          </p:cNvSpPr>
          <p:nvPr>
            <p:ph type="ctrTitle"/>
          </p:nvPr>
        </p:nvSpPr>
        <p:spPr>
          <a:xfrm>
            <a:off x="1524003" y="953589"/>
            <a:ext cx="9144000" cy="3810054"/>
          </a:xfrm>
        </p:spPr>
        <p:txBody>
          <a:bodyPr anchor="ctr">
            <a:normAutofit/>
          </a:bodyPr>
          <a:lstStyle/>
          <a:p>
            <a:br>
              <a:rPr lang="en-IN" sz="4000" b="0" i="0" u="none" strike="noStrike" baseline="0" dirty="0">
                <a:latin typeface="Calibri" panose="020F0502020204030204" pitchFamily="34" charset="0"/>
              </a:rPr>
            </a:br>
            <a:r>
              <a:rPr lang="en-IN" sz="4000" b="0" i="0" u="none" strike="noStrike" baseline="0" dirty="0">
                <a:latin typeface="Calibri" panose="020F0502020204030204" pitchFamily="34" charset="0"/>
              </a:rPr>
              <a:t> </a:t>
            </a:r>
            <a:r>
              <a:rPr lang="en-IN" sz="4000" b="1" i="0" u="none" strike="noStrike" baseline="0" dirty="0">
                <a:latin typeface="Calibri" panose="020F0502020204030204" pitchFamily="34" charset="0"/>
              </a:rPr>
              <a:t>MOVIE RECOMMENDATION SYSTEM </a:t>
            </a:r>
            <a:br>
              <a:rPr lang="en-IN" sz="4000" b="0" i="0" u="none" strike="noStrike" baseline="0" dirty="0">
                <a:latin typeface="Calibri" panose="020F0502020204030204" pitchFamily="34" charset="0"/>
              </a:rPr>
            </a:br>
            <a:r>
              <a:rPr lang="en-IN" sz="4000" b="1" i="0" u="none" strike="noStrike" baseline="0" dirty="0">
                <a:latin typeface="Calibri" panose="020F0502020204030204" pitchFamily="34" charset="0"/>
              </a:rPr>
              <a:t>By </a:t>
            </a:r>
            <a:br>
              <a:rPr lang="en-IN" sz="2300" b="0" i="0" u="none" strike="noStrike" baseline="0" dirty="0">
                <a:latin typeface="Calibri" panose="020F0502020204030204" pitchFamily="34" charset="0"/>
              </a:rPr>
            </a:br>
            <a:r>
              <a:rPr lang="en-IN" sz="2300" b="1" i="0" u="none" strike="noStrike" baseline="0" dirty="0">
                <a:latin typeface="Calibri" panose="020F0502020204030204" pitchFamily="34" charset="0"/>
              </a:rPr>
              <a:t>Kevinbhai Barvaliya (0785329) </a:t>
            </a:r>
            <a:br>
              <a:rPr lang="en-IN" sz="2300" b="1" i="0" u="none" strike="noStrike" baseline="0" dirty="0">
                <a:latin typeface="Calibri" panose="020F0502020204030204" pitchFamily="34" charset="0"/>
              </a:rPr>
            </a:br>
            <a:br>
              <a:rPr lang="en-IN" sz="2300" b="0" i="0" u="none" strike="noStrike" baseline="0" dirty="0">
                <a:latin typeface="Calibri" panose="020F0502020204030204" pitchFamily="34" charset="0"/>
              </a:rPr>
            </a:br>
            <a:r>
              <a:rPr lang="en-IN" sz="2300" b="1" i="0" u="none" strike="noStrike" baseline="0" dirty="0">
                <a:latin typeface="Calibri" panose="020F0502020204030204" pitchFamily="34" charset="0"/>
              </a:rPr>
              <a:t>Under the Guidance of, </a:t>
            </a:r>
            <a:br>
              <a:rPr lang="en-IN" sz="2300" b="1" i="0" u="none" strike="noStrike" baseline="0" dirty="0">
                <a:latin typeface="Calibri" panose="020F0502020204030204" pitchFamily="34" charset="0"/>
              </a:rPr>
            </a:br>
            <a:br>
              <a:rPr lang="en-IN" sz="2300" b="0" i="0" u="none" strike="noStrike" baseline="0" dirty="0">
                <a:latin typeface="Calibri" panose="020F0502020204030204" pitchFamily="34" charset="0"/>
              </a:rPr>
            </a:br>
            <a:r>
              <a:rPr lang="en-IN" sz="2300" b="0" i="0" u="none" strike="noStrike" baseline="0" dirty="0" err="1">
                <a:latin typeface="Calibri" panose="020F0502020204030204" pitchFamily="34" charset="0"/>
              </a:rPr>
              <a:t>Dr.</a:t>
            </a:r>
            <a:r>
              <a:rPr lang="en-IN" sz="2300" b="0" i="0" u="none" strike="noStrike" baseline="0" dirty="0">
                <a:latin typeface="Calibri" panose="020F0502020204030204" pitchFamily="34" charset="0"/>
              </a:rPr>
              <a:t> Savita </a:t>
            </a:r>
            <a:r>
              <a:rPr lang="en-IN" sz="2300" b="0" i="0" u="none" strike="noStrike" baseline="0" dirty="0" err="1">
                <a:latin typeface="Calibri" panose="020F0502020204030204" pitchFamily="34" charset="0"/>
              </a:rPr>
              <a:t>Seharawat</a:t>
            </a:r>
            <a:r>
              <a:rPr lang="en-IN" sz="2300" b="0" i="0" u="none" strike="noStrike" baseline="0" dirty="0">
                <a:latin typeface="Calibri" panose="020F0502020204030204" pitchFamily="34" charset="0"/>
              </a:rPr>
              <a:t> </a:t>
            </a:r>
            <a:endParaRPr lang="en-IN" sz="2300"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00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2AB25-3E98-E43F-757D-DE95950214E1}"/>
              </a:ext>
            </a:extLst>
          </p:cNvPr>
          <p:cNvSpPr>
            <a:spLocks noGrp="1"/>
          </p:cNvSpPr>
          <p:nvPr>
            <p:ph type="title"/>
          </p:nvPr>
        </p:nvSpPr>
        <p:spPr>
          <a:xfrm>
            <a:off x="838200" y="365125"/>
            <a:ext cx="10515600" cy="1325563"/>
          </a:xfrm>
        </p:spPr>
        <p:txBody>
          <a:bodyPr>
            <a:normAutofit/>
          </a:bodyPr>
          <a:lstStyle/>
          <a:p>
            <a:r>
              <a:rPr lang="en-US" sz="3400" dirty="0"/>
              <a:t>Data cleaning &amp; transform</a:t>
            </a:r>
            <a:endParaRPr lang="en-IN" sz="3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FA2CE-913B-7AF6-4963-553D9263CB18}"/>
              </a:ext>
            </a:extLst>
          </p:cNvPr>
          <p:cNvSpPr>
            <a:spLocks noGrp="1"/>
          </p:cNvSpPr>
          <p:nvPr>
            <p:ph idx="1"/>
          </p:nvPr>
        </p:nvSpPr>
        <p:spPr>
          <a:xfrm>
            <a:off x="838200" y="1929384"/>
            <a:ext cx="10515600" cy="4251960"/>
          </a:xfrm>
        </p:spPr>
        <p:txBody>
          <a:bodyPr>
            <a:normAutofit/>
          </a:bodyPr>
          <a:lstStyle/>
          <a:p>
            <a:pPr marL="0" indent="0">
              <a:buNone/>
            </a:pPr>
            <a:endParaRPr lang="en-IN" sz="1900" b="0" i="0" u="none" strike="noStrike" baseline="0" dirty="0">
              <a:latin typeface="Symbol" panose="05050102010706020507" pitchFamily="18" charset="2"/>
            </a:endParaRPr>
          </a:p>
          <a:p>
            <a:r>
              <a:rPr lang="en-US" sz="1900" b="1" i="0" u="none" strike="noStrike" baseline="0" dirty="0">
                <a:latin typeface="Calibri" panose="020F0502020204030204" pitchFamily="34" charset="0"/>
              </a:rPr>
              <a:t>Overview column </a:t>
            </a:r>
            <a:r>
              <a:rPr lang="en-US" sz="1900" b="0" i="0" u="none" strike="noStrike" baseline="0" dirty="0">
                <a:latin typeface="Calibri" panose="020F0502020204030204" pitchFamily="34" charset="0"/>
              </a:rPr>
              <a:t>contains lots of forwarding spaces, so we remove those spaces using strap() function. </a:t>
            </a:r>
          </a:p>
          <a:p>
            <a:r>
              <a:rPr lang="en-US" sz="1900" b="0" i="0" u="none" strike="noStrike" baseline="0" dirty="0">
                <a:latin typeface="Calibri" panose="020F0502020204030204" pitchFamily="34" charset="0"/>
              </a:rPr>
              <a:t>There are some roman data instead of year in the </a:t>
            </a:r>
            <a:r>
              <a:rPr lang="en-US" sz="1900" b="1" i="0" u="none" strike="noStrike" baseline="0" dirty="0">
                <a:latin typeface="Calibri" panose="020F0502020204030204" pitchFamily="34" charset="0"/>
              </a:rPr>
              <a:t>Year column</a:t>
            </a:r>
            <a:r>
              <a:rPr lang="en-US" sz="1900" b="0" i="0" u="none" strike="noStrike" baseline="0" dirty="0">
                <a:latin typeface="Calibri" panose="020F0502020204030204" pitchFamily="34" charset="0"/>
              </a:rPr>
              <a:t>, so we replace roman number will none data </a:t>
            </a:r>
          </a:p>
          <a:p>
            <a:r>
              <a:rPr lang="en-US" sz="1900" b="0" i="0" u="none" strike="noStrike" baseline="0" dirty="0">
                <a:latin typeface="Calibri" panose="020F0502020204030204" pitchFamily="34" charset="0"/>
              </a:rPr>
              <a:t>Replacing comma commas with none from </a:t>
            </a:r>
            <a:r>
              <a:rPr lang="en-US" sz="1900" b="1" i="0" u="none" strike="noStrike" baseline="0" dirty="0">
                <a:latin typeface="Calibri" panose="020F0502020204030204" pitchFamily="34" charset="0"/>
              </a:rPr>
              <a:t>Time column. </a:t>
            </a:r>
            <a:endParaRPr lang="en-US" sz="1900" dirty="0">
              <a:latin typeface="Calibri" panose="020F0502020204030204" pitchFamily="34" charset="0"/>
            </a:endParaRPr>
          </a:p>
          <a:p>
            <a:r>
              <a:rPr lang="en-US" sz="1900" b="0" i="0" u="none" strike="noStrike" baseline="0" dirty="0">
                <a:latin typeface="Calibri" panose="020F0502020204030204" pitchFamily="34" charset="0"/>
              </a:rPr>
              <a:t>some directors' names merged into the actor's column, so we must move those director name from actor column to director column. </a:t>
            </a:r>
          </a:p>
          <a:p>
            <a:r>
              <a:rPr lang="en-US" sz="1900" dirty="0">
                <a:latin typeface="Calibri" panose="020F0502020204030204" pitchFamily="34" charset="0"/>
              </a:rPr>
              <a:t>Removed duplicated records.</a:t>
            </a:r>
            <a:endParaRPr lang="en-IN" sz="1900" b="0" i="0" u="none" strike="noStrike" baseline="0" dirty="0">
              <a:latin typeface="Calibri" panose="020F0502020204030204" pitchFamily="34" charset="0"/>
            </a:endParaRPr>
          </a:p>
          <a:p>
            <a:r>
              <a:rPr lang="en-US" sz="1900" b="0" i="0" u="none" strike="noStrike" baseline="0" dirty="0">
                <a:latin typeface="Calibri" panose="020F0502020204030204" pitchFamily="34" charset="0"/>
              </a:rPr>
              <a:t>After cleaning data, we are exporting Data Frame as CSV. </a:t>
            </a:r>
          </a:p>
          <a:p>
            <a:pPr marL="914400" lvl="2" indent="0">
              <a:buNone/>
            </a:pPr>
            <a:endParaRPr lang="en-IN" sz="1900" b="1" i="0" u="none" strike="noStrike" baseline="0" dirty="0">
              <a:latin typeface="Calibri" panose="020F0502020204030204" pitchFamily="34" charset="0"/>
            </a:endParaRPr>
          </a:p>
          <a:p>
            <a:pPr marL="457200" lvl="1" indent="0">
              <a:buNone/>
            </a:pPr>
            <a:r>
              <a:rPr lang="en-IN" sz="1900" b="1" dirty="0">
                <a:latin typeface="Calibri" panose="020F0502020204030204" pitchFamily="34" charset="0"/>
              </a:rPr>
              <a:t>	</a:t>
            </a:r>
            <a:endParaRPr lang="en-US" sz="1900" dirty="0">
              <a:latin typeface="Calibri" panose="020F0502020204030204" pitchFamily="34" charset="0"/>
            </a:endParaRPr>
          </a:p>
        </p:txBody>
      </p:sp>
    </p:spTree>
    <p:extLst>
      <p:ext uri="{BB962C8B-B14F-4D97-AF65-F5344CB8AC3E}">
        <p14:creationId xmlns:p14="http://schemas.microsoft.com/office/powerpoint/2010/main" val="252260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838200" y="365125"/>
            <a:ext cx="10515600" cy="1325563"/>
          </a:xfrm>
        </p:spPr>
        <p:txBody>
          <a:bodyPr>
            <a:normAutofit/>
          </a:bodyPr>
          <a:lstStyle/>
          <a:p>
            <a:r>
              <a:rPr lang="en-US" sz="3400" dirty="0"/>
              <a:t>Exploratory Analysis</a:t>
            </a:r>
            <a:endParaRPr lang="en-IN" sz="3400" dirty="0"/>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70C62A-C904-2121-A5E4-F007BE35A692}"/>
              </a:ext>
            </a:extLst>
          </p:cNvPr>
          <p:cNvSpPr>
            <a:spLocks noGrp="1"/>
          </p:cNvSpPr>
          <p:nvPr>
            <p:ph idx="1"/>
          </p:nvPr>
        </p:nvSpPr>
        <p:spPr>
          <a:xfrm>
            <a:off x="838200" y="1929384"/>
            <a:ext cx="10515600" cy="4251960"/>
          </a:xfrm>
        </p:spPr>
        <p:txBody>
          <a:bodyPr>
            <a:normAutofit/>
          </a:bodyPr>
          <a:lstStyle/>
          <a:p>
            <a:pPr algn="just"/>
            <a:r>
              <a:rPr lang="en-US" sz="2300" b="0" i="0" dirty="0">
                <a:effectLst/>
                <a:latin typeface="+mj-lt"/>
              </a:rPr>
              <a:t>Exploratory Data Analysis refers to the critical process of performing initial investigations on data so as to discover patterns, to spot anomalies, to test hypothesis and to check assumptions with the help of summary statistics and graphical representations.	</a:t>
            </a:r>
            <a:endParaRPr lang="en-US" sz="2300" dirty="0">
              <a:latin typeface="+mj-lt"/>
            </a:endParaRPr>
          </a:p>
          <a:p>
            <a:r>
              <a:rPr lang="en-US" sz="2300" b="0" i="0" dirty="0">
                <a:solidFill>
                  <a:srgbClr val="292929"/>
                </a:solidFill>
                <a:effectLst/>
                <a:latin typeface="Calibri Light (Headings)"/>
              </a:rPr>
              <a:t>It is a good practice to understand the data first and try to gather as many insights from it. EDA is all about making sense of data in hand, before getting them dirty with it.</a:t>
            </a:r>
            <a:endParaRPr lang="en-IN" sz="2300" b="1" dirty="0">
              <a:latin typeface="Calibri Light (Headings)"/>
            </a:endParaRPr>
          </a:p>
        </p:txBody>
      </p:sp>
    </p:spTree>
    <p:extLst>
      <p:ext uri="{BB962C8B-B14F-4D97-AF65-F5344CB8AC3E}">
        <p14:creationId xmlns:p14="http://schemas.microsoft.com/office/powerpoint/2010/main" val="413804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838200" y="365125"/>
            <a:ext cx="10515600" cy="1325563"/>
          </a:xfrm>
        </p:spPr>
        <p:txBody>
          <a:bodyPr>
            <a:normAutofit/>
          </a:bodyPr>
          <a:lstStyle/>
          <a:p>
            <a:r>
              <a:rPr lang="en-US" sz="3400" b="1" dirty="0"/>
              <a:t>Checking details of data set</a:t>
            </a:r>
            <a:endParaRPr lang="en-IN" sz="3400" dirty="0"/>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DF230B06-3F5E-E8DD-7B55-9C0A636075BC}"/>
              </a:ext>
            </a:extLst>
          </p:cNvPr>
          <p:cNvPicPr>
            <a:picLocks noGrp="1" noChangeAspect="1"/>
          </p:cNvPicPr>
          <p:nvPr>
            <p:ph idx="1"/>
          </p:nvPr>
        </p:nvPicPr>
        <p:blipFill>
          <a:blip r:embed="rId2"/>
          <a:stretch>
            <a:fillRect/>
          </a:stretch>
        </p:blipFill>
        <p:spPr>
          <a:xfrm>
            <a:off x="3277771" y="2055813"/>
            <a:ext cx="5458265" cy="4477896"/>
          </a:xfrm>
          <a:prstGeom prst="rect">
            <a:avLst/>
          </a:prstGeom>
        </p:spPr>
      </p:pic>
    </p:spTree>
    <p:extLst>
      <p:ext uri="{BB962C8B-B14F-4D97-AF65-F5344CB8AC3E}">
        <p14:creationId xmlns:p14="http://schemas.microsoft.com/office/powerpoint/2010/main" val="88240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838200" y="365125"/>
            <a:ext cx="10515600" cy="1325563"/>
          </a:xfrm>
        </p:spPr>
        <p:txBody>
          <a:bodyPr>
            <a:normAutofit/>
          </a:bodyPr>
          <a:lstStyle/>
          <a:p>
            <a:r>
              <a:rPr lang="en-US" sz="3200" b="1"/>
              <a:t>Correlation graph</a:t>
            </a:r>
            <a:endParaRPr lang="en-IN" sz="6000" dirty="0"/>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C000797-3568-C7D3-9148-81F1E31D20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9106" y="1825625"/>
            <a:ext cx="64537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5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dirty="0"/>
              <a:t>Top Rated &amp; Top Voted movies</a:t>
            </a:r>
            <a:endParaRPr lang="en-IN" sz="6000" b="1" dirty="0"/>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98AA9C4A-34AA-7A4E-3450-461F2170C3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5776" y="2438504"/>
            <a:ext cx="5613400" cy="3793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4EDB554D-B149-082E-9DB5-0E8C10E1AD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737" y="2395644"/>
            <a:ext cx="5924263" cy="383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7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i="0" u="none" strike="noStrike" baseline="0" dirty="0">
                <a:solidFill>
                  <a:srgbClr val="000000"/>
                </a:solidFill>
              </a:rPr>
              <a:t>Director’s name who has directed maximum movies </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08DA2D50-B3B4-EB66-DD6F-F13A8BD2F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417" y="2004983"/>
            <a:ext cx="7574791" cy="422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00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dirty="0"/>
              <a:t>Ratings by Genre</a:t>
            </a:r>
            <a:endParaRPr lang="en-US" sz="3200" b="1" i="0" u="none" strike="noStrike" baseline="0" dirty="0">
              <a:solidFill>
                <a:srgbClr val="000000"/>
              </a:solidFill>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0D69242B-03DB-185E-A0B5-314B36DEF7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6072" y="2588478"/>
            <a:ext cx="5588176" cy="34506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84A5F39-620A-85BA-D7FC-FC0E16400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577" y="2588478"/>
            <a:ext cx="5588176" cy="345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38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dirty="0"/>
              <a:t>Average Gross per Genre</a:t>
            </a:r>
            <a:endParaRPr lang="en-US" sz="3200" b="1" i="0" u="none" strike="noStrike" baseline="0" dirty="0">
              <a:solidFill>
                <a:srgbClr val="000000"/>
              </a:solidFill>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F20EBC4B-4C70-5E3A-EF67-06C83C3D604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8104" y="2384253"/>
            <a:ext cx="5617425" cy="34450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9F6571AF-34F9-3BC4-A4CB-ECDD16750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88195"/>
            <a:ext cx="5610995" cy="344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1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solidFill>
                  <a:srgbClr val="000000"/>
                </a:solidFill>
              </a:rPr>
              <a:t>Feature selection</a:t>
            </a:r>
            <a:endParaRPr lang="en-US" sz="3200" b="1" i="0" u="none" strike="noStrike" baseline="0" dirty="0">
              <a:solidFill>
                <a:srgbClr val="000000"/>
              </a:solidFill>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EBDB08-0526-066A-EFDE-249842F4F575}"/>
              </a:ext>
            </a:extLst>
          </p:cNvPr>
          <p:cNvSpPr txBox="1"/>
          <p:nvPr/>
        </p:nvSpPr>
        <p:spPr>
          <a:xfrm>
            <a:off x="561703" y="2004197"/>
            <a:ext cx="9744890" cy="646331"/>
          </a:xfrm>
          <a:prstGeom prst="rect">
            <a:avLst/>
          </a:prstGeom>
          <a:noFill/>
        </p:spPr>
        <p:txBody>
          <a:bodyPr wrap="square" rtlCol="0">
            <a:spAutoFit/>
          </a:bodyPr>
          <a:lstStyle/>
          <a:p>
            <a:pPr lvl="1"/>
            <a:r>
              <a:rPr lang="en-IN" i="0" u="none" strike="noStrike" baseline="0" dirty="0">
                <a:solidFill>
                  <a:srgbClr val="000000"/>
                </a:solidFill>
              </a:rPr>
              <a:t>In this project we are implementing content bases recommendation, so we need features witch contains text data </a:t>
            </a:r>
            <a:endParaRPr lang="en-IN" b="1" dirty="0"/>
          </a:p>
        </p:txBody>
      </p:sp>
      <p:pic>
        <p:nvPicPr>
          <p:cNvPr id="9" name="Picture 8">
            <a:extLst>
              <a:ext uri="{FF2B5EF4-FFF2-40B4-BE49-F238E27FC236}">
                <a16:creationId xmlns:a16="http://schemas.microsoft.com/office/drawing/2014/main" id="{1F426767-2851-B373-D439-DA67F8D7B809}"/>
              </a:ext>
            </a:extLst>
          </p:cNvPr>
          <p:cNvPicPr>
            <a:picLocks noChangeAspect="1"/>
          </p:cNvPicPr>
          <p:nvPr/>
        </p:nvPicPr>
        <p:blipFill>
          <a:blip r:embed="rId2"/>
          <a:stretch>
            <a:fillRect/>
          </a:stretch>
        </p:blipFill>
        <p:spPr>
          <a:xfrm>
            <a:off x="954089" y="3215896"/>
            <a:ext cx="9945493" cy="2269809"/>
          </a:xfrm>
          <a:prstGeom prst="rect">
            <a:avLst/>
          </a:prstGeom>
        </p:spPr>
      </p:pic>
    </p:spTree>
    <p:extLst>
      <p:ext uri="{BB962C8B-B14F-4D97-AF65-F5344CB8AC3E}">
        <p14:creationId xmlns:p14="http://schemas.microsoft.com/office/powerpoint/2010/main" val="171866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i="0" u="none" strike="noStrike" baseline="0" dirty="0"/>
              <a:t>Clean selected features</a:t>
            </a:r>
            <a:endParaRPr lang="en-US" sz="3200" b="1" i="0" u="none" strike="noStrike" baseline="0" dirty="0">
              <a:solidFill>
                <a:srgbClr val="000000"/>
              </a:solidFill>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861866-8FF0-110B-AE8B-46B5ED4956CD}"/>
              </a:ext>
            </a:extLst>
          </p:cNvPr>
          <p:cNvSpPr txBox="1"/>
          <p:nvPr/>
        </p:nvSpPr>
        <p:spPr>
          <a:xfrm>
            <a:off x="838200" y="1929384"/>
            <a:ext cx="10515600" cy="4251960"/>
          </a:xfrm>
          <a:prstGeom prst="rect">
            <a:avLst/>
          </a:prstGeom>
        </p:spPr>
        <p:txBody>
          <a:bodyPr vert="horz" lIns="91440" tIns="45720" rIns="91440" bIns="45720" rtlCol="0">
            <a:normAutofit fontScale="92500" lnSpcReduction="20000"/>
          </a:bodyPr>
          <a:lstStyle/>
          <a:p>
            <a:pPr>
              <a:lnSpc>
                <a:spcPct val="90000"/>
              </a:lnSpc>
              <a:spcAft>
                <a:spcPts val="600"/>
              </a:spcAft>
            </a:pPr>
            <a:endParaRPr lang="en-US" sz="1500" b="0"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Genre: </a:t>
            </a:r>
            <a:r>
              <a:rPr lang="en-US" sz="2000" b="0" i="0" u="none" strike="noStrike" baseline="0" dirty="0"/>
              <a:t>most of movies has more than one genre separated with comma, so we will replace comma with single space, because special characters might be affect to accuracy of recommendations. </a:t>
            </a:r>
          </a:p>
          <a:p>
            <a:pPr marL="285750" indent="-228600">
              <a:lnSpc>
                <a:spcPct val="90000"/>
              </a:lnSpc>
              <a:spcAft>
                <a:spcPts val="600"/>
              </a:spcAft>
              <a:buFont typeface="Arial" panose="020B0604020202020204" pitchFamily="34" charset="0"/>
              <a:buChar char="•"/>
            </a:pPr>
            <a:endParaRPr lang="en-US" sz="2000" b="0"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Overview: </a:t>
            </a:r>
            <a:r>
              <a:rPr lang="en-US" sz="2000" b="0" i="0" u="none" strike="noStrike" baseline="0" dirty="0"/>
              <a:t>This column contains short description about movies. This column also contains some special characters, so we will use python code which remove all the special characters and keep only text and numbers. </a:t>
            </a:r>
          </a:p>
          <a:p>
            <a:pPr marL="285750" indent="-228600">
              <a:lnSpc>
                <a:spcPct val="90000"/>
              </a:lnSpc>
              <a:spcAft>
                <a:spcPts val="600"/>
              </a:spcAft>
              <a:buFont typeface="Arial" panose="020B0604020202020204" pitchFamily="34" charset="0"/>
              <a:buChar char="•"/>
            </a:pPr>
            <a:endParaRPr lang="en-US" sz="2000" b="0"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Director: </a:t>
            </a:r>
            <a:r>
              <a:rPr lang="en-US" sz="2000" b="0" i="0" u="none" strike="noStrike" baseline="0" dirty="0"/>
              <a:t>First name and last name of director’s are separated with single space. We will remove this space and merge both as a single word. If we keep it separate then it might give less accurate recommendation because many directors have same first name as well as last name, it might be confusing to find similarity. </a:t>
            </a:r>
          </a:p>
          <a:p>
            <a:pPr marL="285750" indent="-228600">
              <a:lnSpc>
                <a:spcPct val="90000"/>
              </a:lnSpc>
              <a:spcAft>
                <a:spcPts val="600"/>
              </a:spcAft>
              <a:buFont typeface="Arial" panose="020B0604020202020204" pitchFamily="34" charset="0"/>
              <a:buChar char="•"/>
            </a:pPr>
            <a:endParaRPr lang="en-US" sz="2000" b="0" i="0" u="none" strike="noStrike" baseline="0" dirty="0"/>
          </a:p>
          <a:p>
            <a:pPr marL="285750" indent="-228600">
              <a:lnSpc>
                <a:spcPct val="90000"/>
              </a:lnSpc>
              <a:spcAft>
                <a:spcPts val="600"/>
              </a:spcAft>
              <a:buFont typeface="Arial" panose="020B0604020202020204" pitchFamily="34" charset="0"/>
              <a:buChar char="•"/>
            </a:pPr>
            <a:r>
              <a:rPr lang="en-US" sz="2000" b="1" i="0" u="none" strike="noStrike" baseline="0" dirty="0"/>
              <a:t>Actors: </a:t>
            </a:r>
            <a:r>
              <a:rPr lang="en-US" sz="2000" b="0" i="0" u="none" strike="noStrike" baseline="0" dirty="0"/>
              <a:t>This column has same issue as director column</a:t>
            </a:r>
            <a:r>
              <a:rPr lang="en-US" sz="2000" b="1" i="0" u="none" strike="noStrike" baseline="0" dirty="0"/>
              <a:t>, </a:t>
            </a:r>
            <a:r>
              <a:rPr lang="en-US" sz="2000" b="0" i="0" u="none" strike="noStrike" baseline="0" dirty="0"/>
              <a:t>we will merge first name and last name of actors. In addition, this column contains multiple actors name and each name separated with comma, so we replaced this comma with none same as genre column</a:t>
            </a:r>
            <a:r>
              <a:rPr lang="en-US" sz="1500" b="0" i="0" u="none" strike="noStrike" baseline="0" dirty="0"/>
              <a:t>. </a:t>
            </a:r>
          </a:p>
          <a:p>
            <a:pPr marL="742950" lvl="1" indent="-228600">
              <a:lnSpc>
                <a:spcPct val="90000"/>
              </a:lnSpc>
              <a:spcAft>
                <a:spcPts val="600"/>
              </a:spcAft>
              <a:buFont typeface="Arial" panose="020B0604020202020204" pitchFamily="34" charset="0"/>
              <a:buChar char="•"/>
            </a:pPr>
            <a:endParaRPr lang="en-US" sz="1500" b="1" dirty="0"/>
          </a:p>
        </p:txBody>
      </p:sp>
    </p:spTree>
    <p:extLst>
      <p:ext uri="{BB962C8B-B14F-4D97-AF65-F5344CB8AC3E}">
        <p14:creationId xmlns:p14="http://schemas.microsoft.com/office/powerpoint/2010/main" val="134448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9D2460-175B-CE66-8F5C-B780884507E6}"/>
              </a:ext>
            </a:extLst>
          </p:cNvPr>
          <p:cNvSpPr>
            <a:spLocks noGrp="1"/>
          </p:cNvSpPr>
          <p:nvPr>
            <p:ph type="title"/>
          </p:nvPr>
        </p:nvSpPr>
        <p:spPr>
          <a:xfrm>
            <a:off x="1092189" y="967562"/>
            <a:ext cx="10168128" cy="1315035"/>
          </a:xfrm>
        </p:spPr>
        <p:txBody>
          <a:bodyPr>
            <a:normAutofit/>
          </a:bodyPr>
          <a:lstStyle/>
          <a:p>
            <a:r>
              <a:rPr lang="en-US" sz="4000" dirty="0"/>
              <a:t>Introduction</a:t>
            </a:r>
            <a:endParaRPr lang="en-IN" sz="4000" dirty="0"/>
          </a:p>
        </p:txBody>
      </p:sp>
      <p:sp>
        <p:nvSpPr>
          <p:cNvPr id="16"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6D21E5-AFD0-20B0-2D37-80E93F7B9185}"/>
              </a:ext>
            </a:extLst>
          </p:cNvPr>
          <p:cNvSpPr>
            <a:spLocks noGrp="1"/>
          </p:cNvSpPr>
          <p:nvPr>
            <p:ph idx="1"/>
          </p:nvPr>
        </p:nvSpPr>
        <p:spPr>
          <a:xfrm>
            <a:off x="1115568" y="2962656"/>
            <a:ext cx="10168128" cy="2624328"/>
          </a:xfrm>
        </p:spPr>
        <p:txBody>
          <a:bodyPr>
            <a:normAutofit/>
          </a:bodyPr>
          <a:lstStyle/>
          <a:p>
            <a:pPr algn="just"/>
            <a:r>
              <a:rPr lang="en-US" sz="2000" b="0" i="0" u="none" strike="noStrike" baseline="0" dirty="0">
                <a:latin typeface="Calibri" panose="020F0502020204030204" pitchFamily="34" charset="0"/>
              </a:rPr>
              <a:t>Nowadays, the recommendation system has made getting the things effortlessly that we need. The main purpose of Movie recommendation systems is to help movie enthusiasts by suggesting what movie to watch without the hassle to have to go through the time-consuming process of deciding from a large collection of movies which go up to millions is tedious and confusing. In this paper, we aim to minimize the human effort by suggesting movies based on the user’s interests and preferences. </a:t>
            </a:r>
            <a:endParaRPr lang="en-IN" sz="2000" dirty="0"/>
          </a:p>
        </p:txBody>
      </p:sp>
    </p:spTree>
    <p:extLst>
      <p:ext uri="{BB962C8B-B14F-4D97-AF65-F5344CB8AC3E}">
        <p14:creationId xmlns:p14="http://schemas.microsoft.com/office/powerpoint/2010/main" val="215499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US" sz="3200" b="1" i="0" u="none" strike="noStrike" baseline="0" dirty="0"/>
              <a:t>Merge columns</a:t>
            </a:r>
            <a:endParaRPr lang="en-US" sz="3200" b="1" i="0" u="none" strike="noStrike" baseline="0" dirty="0">
              <a:solidFill>
                <a:srgbClr val="000000"/>
              </a:solidFill>
            </a:endParaRP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B8D4E2-45BA-1427-5655-B9EC6752B7BA}"/>
              </a:ext>
            </a:extLst>
          </p:cNvPr>
          <p:cNvPicPr>
            <a:picLocks noChangeAspect="1"/>
          </p:cNvPicPr>
          <p:nvPr/>
        </p:nvPicPr>
        <p:blipFill>
          <a:blip r:embed="rId2"/>
          <a:stretch>
            <a:fillRect/>
          </a:stretch>
        </p:blipFill>
        <p:spPr>
          <a:xfrm>
            <a:off x="811192" y="1928703"/>
            <a:ext cx="10566568" cy="2348127"/>
          </a:xfrm>
          <a:prstGeom prst="rect">
            <a:avLst/>
          </a:prstGeom>
        </p:spPr>
      </p:pic>
      <p:pic>
        <p:nvPicPr>
          <p:cNvPr id="6" name="Picture 5">
            <a:extLst>
              <a:ext uri="{FF2B5EF4-FFF2-40B4-BE49-F238E27FC236}">
                <a16:creationId xmlns:a16="http://schemas.microsoft.com/office/drawing/2014/main" id="{B61347D9-E553-1CEB-87BA-0546B56BE12B}"/>
              </a:ext>
            </a:extLst>
          </p:cNvPr>
          <p:cNvPicPr>
            <a:picLocks noChangeAspect="1"/>
          </p:cNvPicPr>
          <p:nvPr/>
        </p:nvPicPr>
        <p:blipFill>
          <a:blip r:embed="rId3"/>
          <a:stretch>
            <a:fillRect/>
          </a:stretch>
        </p:blipFill>
        <p:spPr>
          <a:xfrm>
            <a:off x="2495928" y="4509872"/>
            <a:ext cx="6240107" cy="1695681"/>
          </a:xfrm>
          <a:prstGeom prst="rect">
            <a:avLst/>
          </a:prstGeom>
        </p:spPr>
      </p:pic>
    </p:spTree>
    <p:extLst>
      <p:ext uri="{BB962C8B-B14F-4D97-AF65-F5344CB8AC3E}">
        <p14:creationId xmlns:p14="http://schemas.microsoft.com/office/powerpoint/2010/main" val="1795570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solidFill>
                  <a:srgbClr val="000000"/>
                </a:solidFill>
                <a:latin typeface="Calibri" panose="020F0502020204030204" pitchFamily="34" charset="0"/>
              </a:rPr>
              <a:t>TF-IDF CountVectorizer </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7001-57E0-1D37-8CF7-14EB0D66303D}"/>
              </a:ext>
            </a:extLst>
          </p:cNvPr>
          <p:cNvSpPr txBox="1"/>
          <p:nvPr/>
        </p:nvSpPr>
        <p:spPr>
          <a:xfrm>
            <a:off x="875865" y="1941873"/>
            <a:ext cx="10437222" cy="2585323"/>
          </a:xfrm>
          <a:prstGeom prst="rect">
            <a:avLst/>
          </a:prstGeom>
          <a:noFill/>
        </p:spPr>
        <p:txBody>
          <a:bodyPr wrap="square" rtlCol="0">
            <a:spAutoFit/>
          </a:bodyPr>
          <a:lstStyle/>
          <a:p>
            <a:endParaRPr lang="en-IN" sz="1800" b="1"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TF-IDF is an abbreviation for Term Frequency Inverse Document Frequency. This is very common algorithm to transform text into a meaningful representation of numbers which is used to fit machine algorithm for prediction. </a:t>
            </a: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Term frequency is defined as the number of times a word  appears in a document. </a:t>
            </a:r>
          </a:p>
          <a:p>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BA73C519-0A52-4473-A057-F3C9A7C58C49}"/>
              </a:ext>
            </a:extLst>
          </p:cNvPr>
          <p:cNvPicPr>
            <a:picLocks noChangeAspect="1"/>
          </p:cNvPicPr>
          <p:nvPr/>
        </p:nvPicPr>
        <p:blipFill>
          <a:blip r:embed="rId2"/>
          <a:stretch>
            <a:fillRect/>
          </a:stretch>
        </p:blipFill>
        <p:spPr>
          <a:xfrm>
            <a:off x="5120640" y="4194133"/>
            <a:ext cx="6049928" cy="1944852"/>
          </a:xfrm>
          <a:prstGeom prst="rect">
            <a:avLst/>
          </a:prstGeom>
        </p:spPr>
      </p:pic>
      <p:pic>
        <p:nvPicPr>
          <p:cNvPr id="4" name="Picture 3">
            <a:extLst>
              <a:ext uri="{FF2B5EF4-FFF2-40B4-BE49-F238E27FC236}">
                <a16:creationId xmlns:a16="http://schemas.microsoft.com/office/drawing/2014/main" id="{0EA137A5-756B-713D-B9C7-F02CA8BA9B09}"/>
              </a:ext>
            </a:extLst>
          </p:cNvPr>
          <p:cNvPicPr>
            <a:picLocks noChangeAspect="1"/>
          </p:cNvPicPr>
          <p:nvPr/>
        </p:nvPicPr>
        <p:blipFill>
          <a:blip r:embed="rId3"/>
          <a:stretch>
            <a:fillRect/>
          </a:stretch>
        </p:blipFill>
        <p:spPr>
          <a:xfrm>
            <a:off x="1021432" y="4194133"/>
            <a:ext cx="3985486" cy="1711635"/>
          </a:xfrm>
          <a:prstGeom prst="rect">
            <a:avLst/>
          </a:prstGeom>
        </p:spPr>
      </p:pic>
    </p:spTree>
    <p:extLst>
      <p:ext uri="{BB962C8B-B14F-4D97-AF65-F5344CB8AC3E}">
        <p14:creationId xmlns:p14="http://schemas.microsoft.com/office/powerpoint/2010/main" val="2668662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solidFill>
                  <a:srgbClr val="000000"/>
                </a:solidFill>
                <a:latin typeface="Calibri" panose="020F0502020204030204" pitchFamily="34" charset="0"/>
              </a:rPr>
              <a:t>TF-IDF CountVectorizer </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7001-57E0-1D37-8CF7-14EB0D66303D}"/>
              </a:ext>
            </a:extLst>
          </p:cNvPr>
          <p:cNvSpPr txBox="1"/>
          <p:nvPr/>
        </p:nvSpPr>
        <p:spPr>
          <a:xfrm>
            <a:off x="875865" y="1941873"/>
            <a:ext cx="10437222" cy="2585323"/>
          </a:xfrm>
          <a:prstGeom prst="rect">
            <a:avLst/>
          </a:prstGeom>
          <a:noFill/>
        </p:spPr>
        <p:txBody>
          <a:bodyPr wrap="square" rtlCol="0">
            <a:spAutoFit/>
          </a:bodyPr>
          <a:lstStyle/>
          <a:p>
            <a:endParaRPr lang="en-IN" sz="1800" b="1"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TF-IDF is an abbreviation for Term Frequency Inverse Document Frequency. This is very common algorithm to transform text into a meaningful representation of numbers which is used to fit machine algorithm for prediction. </a:t>
            </a: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Term frequency is defined as the number of times a word  appears in a document. </a:t>
            </a:r>
          </a:p>
          <a:p>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BA73C519-0A52-4473-A057-F3C9A7C58C49}"/>
              </a:ext>
            </a:extLst>
          </p:cNvPr>
          <p:cNvPicPr>
            <a:picLocks noChangeAspect="1"/>
          </p:cNvPicPr>
          <p:nvPr/>
        </p:nvPicPr>
        <p:blipFill>
          <a:blip r:embed="rId2"/>
          <a:stretch>
            <a:fillRect/>
          </a:stretch>
        </p:blipFill>
        <p:spPr>
          <a:xfrm>
            <a:off x="5120640" y="4194133"/>
            <a:ext cx="6049928" cy="1944852"/>
          </a:xfrm>
          <a:prstGeom prst="rect">
            <a:avLst/>
          </a:prstGeom>
        </p:spPr>
      </p:pic>
      <p:pic>
        <p:nvPicPr>
          <p:cNvPr id="4" name="Picture 3">
            <a:extLst>
              <a:ext uri="{FF2B5EF4-FFF2-40B4-BE49-F238E27FC236}">
                <a16:creationId xmlns:a16="http://schemas.microsoft.com/office/drawing/2014/main" id="{0EA137A5-756B-713D-B9C7-F02CA8BA9B09}"/>
              </a:ext>
            </a:extLst>
          </p:cNvPr>
          <p:cNvPicPr>
            <a:picLocks noChangeAspect="1"/>
          </p:cNvPicPr>
          <p:nvPr/>
        </p:nvPicPr>
        <p:blipFill>
          <a:blip r:embed="rId3"/>
          <a:stretch>
            <a:fillRect/>
          </a:stretch>
        </p:blipFill>
        <p:spPr>
          <a:xfrm>
            <a:off x="1021432" y="4194133"/>
            <a:ext cx="3985486" cy="1711635"/>
          </a:xfrm>
          <a:prstGeom prst="rect">
            <a:avLst/>
          </a:prstGeom>
        </p:spPr>
      </p:pic>
    </p:spTree>
    <p:extLst>
      <p:ext uri="{BB962C8B-B14F-4D97-AF65-F5344CB8AC3E}">
        <p14:creationId xmlns:p14="http://schemas.microsoft.com/office/powerpoint/2010/main" val="303724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t>Cosign Similarity </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1DD291D-C765-F26F-87DA-56F3D717EDE2}"/>
              </a:ext>
            </a:extLst>
          </p:cNvPr>
          <p:cNvSpPr txBox="1"/>
          <p:nvPr/>
        </p:nvSpPr>
        <p:spPr>
          <a:xfrm>
            <a:off x="796834" y="2029033"/>
            <a:ext cx="10726130" cy="45243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Calibr"/>
              </a:rPr>
              <a:t>Cosine similarity measures the similarity between two vectors.</a:t>
            </a:r>
          </a:p>
          <a:p>
            <a:pPr marL="285750" indent="-285750">
              <a:buFont typeface="Arial" panose="020B0604020202020204" pitchFamily="34" charset="0"/>
              <a:buChar char="•"/>
            </a:pPr>
            <a:endParaRPr lang="en-US" dirty="0">
              <a:solidFill>
                <a:srgbClr val="000000"/>
              </a:solidFill>
              <a:latin typeface="Calibr"/>
            </a:endParaRPr>
          </a:p>
          <a:p>
            <a:pPr marL="285750" indent="-285750">
              <a:buFont typeface="Arial" panose="020B0604020202020204" pitchFamily="34" charset="0"/>
              <a:buChar char="•"/>
            </a:pPr>
            <a:r>
              <a:rPr lang="en-US" dirty="0">
                <a:solidFill>
                  <a:srgbClr val="000000"/>
                </a:solidFill>
                <a:latin typeface="Calibr"/>
              </a:rPr>
              <a:t>It is measured by the cosine of the angle between two vectors and determines whether two vectors are pointing in roughly the same direction. </a:t>
            </a:r>
          </a:p>
          <a:p>
            <a:pPr marL="285750" indent="-285750">
              <a:buFont typeface="Arial" panose="020B0604020202020204" pitchFamily="34" charset="0"/>
              <a:buChar char="•"/>
            </a:pPr>
            <a:endParaRPr lang="en-US" dirty="0">
              <a:solidFill>
                <a:srgbClr val="000000"/>
              </a:solidFill>
              <a:latin typeface="Calibr"/>
            </a:endParaRPr>
          </a:p>
          <a:p>
            <a:pPr marL="285750" indent="-285750">
              <a:buFont typeface="Arial" panose="020B0604020202020204" pitchFamily="34" charset="0"/>
              <a:buChar char="•"/>
            </a:pPr>
            <a:r>
              <a:rPr lang="en-US" dirty="0">
                <a:solidFill>
                  <a:srgbClr val="000000"/>
                </a:solidFill>
                <a:latin typeface="Calibr"/>
              </a:rPr>
              <a:t>It is often used to measure document similarity in text analysis.</a:t>
            </a:r>
          </a:p>
          <a:p>
            <a:pPr marL="285750" indent="-285750">
              <a:buFont typeface="Arial" panose="020B0604020202020204" pitchFamily="34" charset="0"/>
              <a:buChar char="•"/>
            </a:pPr>
            <a:endParaRPr lang="en-US" dirty="0">
              <a:solidFill>
                <a:srgbClr val="000000"/>
              </a:solidFill>
              <a:latin typeface="Calibr"/>
            </a:endParaRPr>
          </a:p>
          <a:p>
            <a:pPr marL="285750" indent="-285750">
              <a:buFont typeface="Arial" panose="020B0604020202020204" pitchFamily="34" charset="0"/>
              <a:buChar char="•"/>
            </a:pPr>
            <a:r>
              <a:rPr lang="en-US" dirty="0">
                <a:solidFill>
                  <a:srgbClr val="000000"/>
                </a:solidFill>
                <a:latin typeface="Calibr"/>
              </a:rPr>
              <a:t>Cosine Similarity is widely used in Data Science and Machine Learning applications. Examples include measuring the similarity of:</a:t>
            </a:r>
            <a:br>
              <a:rPr lang="en-US" dirty="0">
                <a:solidFill>
                  <a:srgbClr val="000000"/>
                </a:solidFill>
                <a:latin typeface="Calibr"/>
              </a:rPr>
            </a:br>
            <a:endParaRPr lang="en-US" dirty="0">
              <a:solidFill>
                <a:srgbClr val="000000"/>
              </a:solidFill>
              <a:latin typeface="Calibr"/>
            </a:endParaRPr>
          </a:p>
          <a:p>
            <a:pPr marL="742950" lvl="2" indent="-285750">
              <a:buFont typeface="Arial" panose="020B0604020202020204" pitchFamily="34" charset="0"/>
              <a:buChar char="•"/>
            </a:pPr>
            <a:r>
              <a:rPr lang="en-US" dirty="0">
                <a:solidFill>
                  <a:srgbClr val="000000"/>
                </a:solidFill>
                <a:latin typeface="Calibr"/>
              </a:rPr>
              <a:t>Documents in natural language processing</a:t>
            </a:r>
          </a:p>
          <a:p>
            <a:pPr marL="742950" lvl="2" indent="-285750">
              <a:buFont typeface="Arial" panose="020B0604020202020204" pitchFamily="34" charset="0"/>
              <a:buChar char="•"/>
            </a:pPr>
            <a:r>
              <a:rPr lang="en-US" dirty="0">
                <a:solidFill>
                  <a:srgbClr val="000000"/>
                </a:solidFill>
                <a:latin typeface="Calibr"/>
              </a:rPr>
              <a:t>Movies, books, videos, or users in recommendation systems</a:t>
            </a:r>
          </a:p>
          <a:p>
            <a:pPr marL="742950" lvl="2" indent="-285750">
              <a:buFont typeface="Arial" panose="020B0604020202020204" pitchFamily="34" charset="0"/>
              <a:buChar char="•"/>
            </a:pPr>
            <a:r>
              <a:rPr lang="en-US" dirty="0">
                <a:solidFill>
                  <a:srgbClr val="000000"/>
                </a:solidFill>
                <a:latin typeface="Calibr"/>
              </a:rPr>
              <a:t>Images in computer vision</a:t>
            </a:r>
          </a:p>
          <a:p>
            <a:pPr marL="285750" indent="-285750">
              <a:buFont typeface="Arial" panose="020B0604020202020204" pitchFamily="34" charset="0"/>
              <a:buChar char="•"/>
            </a:pPr>
            <a:endParaRPr lang="en-US" dirty="0">
              <a:solidFill>
                <a:srgbClr val="000000"/>
              </a:solidFill>
              <a:latin typeface="Calibr"/>
            </a:endParaRPr>
          </a:p>
          <a:p>
            <a:endParaRPr lang="en-US" dirty="0">
              <a:solidFill>
                <a:srgbClr val="000000"/>
              </a:solidFill>
              <a:latin typeface="Calibr"/>
            </a:endParaRPr>
          </a:p>
          <a:p>
            <a:pPr marL="285750" indent="-285750">
              <a:buFont typeface="Arial" panose="020B0604020202020204" pitchFamily="34" charset="0"/>
              <a:buChar char="•"/>
            </a:pPr>
            <a:endParaRPr lang="en-IN" dirty="0">
              <a:solidFill>
                <a:srgbClr val="000000"/>
              </a:solidFill>
              <a:latin typeface="Calibr"/>
            </a:endParaRPr>
          </a:p>
        </p:txBody>
      </p:sp>
    </p:spTree>
    <p:extLst>
      <p:ext uri="{BB962C8B-B14F-4D97-AF65-F5344CB8AC3E}">
        <p14:creationId xmlns:p14="http://schemas.microsoft.com/office/powerpoint/2010/main" val="362448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t>How to Cosign Similarity </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1DD291D-C765-F26F-87DA-56F3D717EDE2}"/>
              </a:ext>
            </a:extLst>
          </p:cNvPr>
          <p:cNvSpPr txBox="1"/>
          <p:nvPr/>
        </p:nvSpPr>
        <p:spPr>
          <a:xfrm>
            <a:off x="0" y="4460526"/>
            <a:ext cx="10726130" cy="923330"/>
          </a:xfrm>
          <a:prstGeom prst="rect">
            <a:avLst/>
          </a:prstGeom>
          <a:noFill/>
        </p:spPr>
        <p:txBody>
          <a:bodyPr wrap="square">
            <a:spAutoFit/>
          </a:bodyPr>
          <a:lstStyle/>
          <a:p>
            <a:endParaRPr lang="en-US" dirty="0">
              <a:solidFill>
                <a:srgbClr val="000000"/>
              </a:solidFill>
              <a:latin typeface="Calibr"/>
            </a:endParaRPr>
          </a:p>
          <a:p>
            <a:endParaRPr lang="en-US" dirty="0">
              <a:solidFill>
                <a:srgbClr val="000000"/>
              </a:solidFill>
              <a:latin typeface="Calibr"/>
            </a:endParaRPr>
          </a:p>
          <a:p>
            <a:pPr marL="285750" indent="-285750">
              <a:buFont typeface="Arial" panose="020B0604020202020204" pitchFamily="34" charset="0"/>
              <a:buChar char="•"/>
            </a:pPr>
            <a:endParaRPr lang="en-IN" dirty="0">
              <a:solidFill>
                <a:srgbClr val="000000"/>
              </a:solidFill>
              <a:latin typeface="Calibr"/>
            </a:endParaRPr>
          </a:p>
        </p:txBody>
      </p:sp>
      <p:sp>
        <p:nvSpPr>
          <p:cNvPr id="10" name="TextBox 9">
            <a:extLst>
              <a:ext uri="{FF2B5EF4-FFF2-40B4-BE49-F238E27FC236}">
                <a16:creationId xmlns:a16="http://schemas.microsoft.com/office/drawing/2014/main" id="{68D684E4-8560-A8E2-AB32-1E12469FAA12}"/>
              </a:ext>
            </a:extLst>
          </p:cNvPr>
          <p:cNvSpPr txBox="1"/>
          <p:nvPr/>
        </p:nvSpPr>
        <p:spPr>
          <a:xfrm>
            <a:off x="780882" y="3155955"/>
            <a:ext cx="53809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33333"/>
                </a:solidFill>
                <a:effectLst/>
                <a:latin typeface="proxima-nova"/>
              </a:rPr>
              <a:t>First, we calculate the dot product of the vectors:</a:t>
            </a:r>
          </a:p>
          <a:p>
            <a:pPr marL="285750" indent="-285750" algn="l">
              <a:buFont typeface="Arial" panose="020B0604020202020204" pitchFamily="34" charset="0"/>
              <a:buChar char="•"/>
            </a:pPr>
            <a:endParaRPr lang="en-US" b="0" i="0" dirty="0">
              <a:solidFill>
                <a:srgbClr val="333333"/>
              </a:solidFill>
              <a:effectLst/>
              <a:latin typeface="proxima-nova"/>
            </a:endParaRPr>
          </a:p>
          <a:p>
            <a:pPr algn="l"/>
            <a:br>
              <a:rPr lang="en-US" b="0" i="0" dirty="0">
                <a:solidFill>
                  <a:srgbClr val="333333"/>
                </a:solidFill>
                <a:effectLst/>
                <a:latin typeface="proxima-nova"/>
              </a:rPr>
            </a:br>
            <a:endParaRPr lang="en-US" b="0" i="0" dirty="0">
              <a:solidFill>
                <a:srgbClr val="333333"/>
              </a:solidFill>
              <a:effectLst/>
              <a:latin typeface="proxima-nova"/>
            </a:endParaRPr>
          </a:p>
          <a:p>
            <a:pPr marL="285750" indent="-285750">
              <a:buFont typeface="Arial" panose="020B0604020202020204" pitchFamily="34" charset="0"/>
              <a:buChar char="•"/>
            </a:pPr>
            <a:r>
              <a:rPr lang="en-US" b="0" i="0" dirty="0">
                <a:solidFill>
                  <a:srgbClr val="333333"/>
                </a:solidFill>
                <a:effectLst/>
                <a:latin typeface="proxima-nova"/>
              </a:rPr>
              <a:t>Second, we calculate the magnitude of the vectors:</a:t>
            </a:r>
          </a:p>
          <a:p>
            <a:pPr marL="285750" indent="-285750">
              <a:buFont typeface="Arial" panose="020B0604020202020204" pitchFamily="34" charset="0"/>
              <a:buChar char="•"/>
            </a:pPr>
            <a:endParaRPr lang="en-US" dirty="0">
              <a:solidFill>
                <a:srgbClr val="333333"/>
              </a:solidFill>
              <a:latin typeface="proxima-nova"/>
            </a:endParaRPr>
          </a:p>
          <a:p>
            <a:pPr marL="285750" indent="-285750">
              <a:buFont typeface="Arial" panose="020B0604020202020204" pitchFamily="34" charset="0"/>
              <a:buChar char="•"/>
            </a:pPr>
            <a:endParaRPr lang="en-US" b="0" dirty="0">
              <a:solidFill>
                <a:srgbClr val="333333"/>
              </a:solidFill>
              <a:effectLst/>
              <a:latin typeface="proxima-nova"/>
            </a:endParaRPr>
          </a:p>
          <a:p>
            <a:pPr marL="285750" indent="-285750">
              <a:buFont typeface="Arial" panose="020B0604020202020204" pitchFamily="34" charset="0"/>
              <a:buChar char="•"/>
            </a:pPr>
            <a:endParaRPr lang="en-US" dirty="0">
              <a:solidFill>
                <a:srgbClr val="333333"/>
              </a:solidFill>
              <a:latin typeface="proxima-nova"/>
            </a:endParaRPr>
          </a:p>
          <a:p>
            <a:pPr marL="285750" indent="-285750">
              <a:buFont typeface="Arial" panose="020B0604020202020204" pitchFamily="34" charset="0"/>
              <a:buChar char="•"/>
            </a:pPr>
            <a:endParaRPr lang="en-US" b="0" dirty="0">
              <a:effectLst/>
              <a:latin typeface="proxima-nova"/>
            </a:endParaRPr>
          </a:p>
          <a:p>
            <a:pPr marL="285750" indent="-285750">
              <a:buFont typeface="Arial" panose="020B0604020202020204" pitchFamily="34" charset="0"/>
              <a:buChar char="•"/>
            </a:pPr>
            <a:r>
              <a:rPr lang="en-US" b="0" i="0" dirty="0">
                <a:solidFill>
                  <a:srgbClr val="333333"/>
                </a:solidFill>
                <a:effectLst/>
                <a:latin typeface="proxima-nova"/>
              </a:rPr>
              <a:t>Finally, cosine similarity can be calculated by dividing the dot product by the magnitude</a:t>
            </a:r>
            <a:endParaRPr lang="en-US" dirty="0">
              <a:solidFill>
                <a:srgbClr val="333333"/>
              </a:solidFill>
              <a:latin typeface="proxima-nova"/>
            </a:endParaRP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C5B6D1A3-FA8D-5FF7-6A6B-0B28400CD874}"/>
              </a:ext>
            </a:extLst>
          </p:cNvPr>
          <p:cNvPicPr>
            <a:picLocks noChangeAspect="1"/>
          </p:cNvPicPr>
          <p:nvPr/>
        </p:nvPicPr>
        <p:blipFill>
          <a:blip r:embed="rId2"/>
          <a:stretch>
            <a:fillRect/>
          </a:stretch>
        </p:blipFill>
        <p:spPr>
          <a:xfrm>
            <a:off x="6161819" y="4165641"/>
            <a:ext cx="4372585" cy="962159"/>
          </a:xfrm>
          <a:prstGeom prst="rect">
            <a:avLst/>
          </a:prstGeom>
        </p:spPr>
      </p:pic>
      <p:pic>
        <p:nvPicPr>
          <p:cNvPr id="11" name="Picture 10">
            <a:extLst>
              <a:ext uri="{FF2B5EF4-FFF2-40B4-BE49-F238E27FC236}">
                <a16:creationId xmlns:a16="http://schemas.microsoft.com/office/drawing/2014/main" id="{54581C3F-F89C-8C37-5D41-164BEF2E8DBB}"/>
              </a:ext>
            </a:extLst>
          </p:cNvPr>
          <p:cNvPicPr>
            <a:picLocks noChangeAspect="1"/>
          </p:cNvPicPr>
          <p:nvPr/>
        </p:nvPicPr>
        <p:blipFill>
          <a:blip r:embed="rId3"/>
          <a:stretch>
            <a:fillRect/>
          </a:stretch>
        </p:blipFill>
        <p:spPr>
          <a:xfrm>
            <a:off x="6161819" y="3097511"/>
            <a:ext cx="5706271" cy="628738"/>
          </a:xfrm>
          <a:prstGeom prst="rect">
            <a:avLst/>
          </a:prstGeom>
        </p:spPr>
      </p:pic>
      <p:pic>
        <p:nvPicPr>
          <p:cNvPr id="14" name="Picture 13">
            <a:extLst>
              <a:ext uri="{FF2B5EF4-FFF2-40B4-BE49-F238E27FC236}">
                <a16:creationId xmlns:a16="http://schemas.microsoft.com/office/drawing/2014/main" id="{C0723BB0-08EB-0E2A-2ACF-9DE12E4A8F63}"/>
              </a:ext>
            </a:extLst>
          </p:cNvPr>
          <p:cNvPicPr>
            <a:picLocks noChangeAspect="1"/>
          </p:cNvPicPr>
          <p:nvPr/>
        </p:nvPicPr>
        <p:blipFill>
          <a:blip r:embed="rId4"/>
          <a:stretch>
            <a:fillRect/>
          </a:stretch>
        </p:blipFill>
        <p:spPr>
          <a:xfrm>
            <a:off x="975453" y="2052056"/>
            <a:ext cx="2495898" cy="847843"/>
          </a:xfrm>
          <a:prstGeom prst="rect">
            <a:avLst/>
          </a:prstGeom>
        </p:spPr>
      </p:pic>
      <p:pic>
        <p:nvPicPr>
          <p:cNvPr id="19" name="Picture 18">
            <a:extLst>
              <a:ext uri="{FF2B5EF4-FFF2-40B4-BE49-F238E27FC236}">
                <a16:creationId xmlns:a16="http://schemas.microsoft.com/office/drawing/2014/main" id="{BEFC9D0F-1B82-3E9D-EC9A-D13F7CB00054}"/>
              </a:ext>
            </a:extLst>
          </p:cNvPr>
          <p:cNvPicPr>
            <a:picLocks noChangeAspect="1"/>
          </p:cNvPicPr>
          <p:nvPr/>
        </p:nvPicPr>
        <p:blipFill>
          <a:blip r:embed="rId5"/>
          <a:stretch>
            <a:fillRect/>
          </a:stretch>
        </p:blipFill>
        <p:spPr>
          <a:xfrm>
            <a:off x="6244401" y="5675497"/>
            <a:ext cx="5382376" cy="733527"/>
          </a:xfrm>
          <a:prstGeom prst="rect">
            <a:avLst/>
          </a:prstGeom>
        </p:spPr>
      </p:pic>
    </p:spTree>
    <p:extLst>
      <p:ext uri="{BB962C8B-B14F-4D97-AF65-F5344CB8AC3E}">
        <p14:creationId xmlns:p14="http://schemas.microsoft.com/office/powerpoint/2010/main" val="2233299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i="0" u="none" strike="noStrike" baseline="0" dirty="0"/>
              <a:t>Cosign Similarity (Cont.)</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991611-1801-9AED-A86E-4D7FF0866732}"/>
              </a:ext>
            </a:extLst>
          </p:cNvPr>
          <p:cNvPicPr>
            <a:picLocks noChangeAspect="1"/>
          </p:cNvPicPr>
          <p:nvPr/>
        </p:nvPicPr>
        <p:blipFill>
          <a:blip r:embed="rId2"/>
          <a:stretch>
            <a:fillRect/>
          </a:stretch>
        </p:blipFill>
        <p:spPr>
          <a:xfrm>
            <a:off x="1422702" y="2166757"/>
            <a:ext cx="7932313" cy="4220147"/>
          </a:xfrm>
          <a:prstGeom prst="rect">
            <a:avLst/>
          </a:prstGeom>
        </p:spPr>
      </p:pic>
    </p:spTree>
    <p:extLst>
      <p:ext uri="{BB962C8B-B14F-4D97-AF65-F5344CB8AC3E}">
        <p14:creationId xmlns:p14="http://schemas.microsoft.com/office/powerpoint/2010/main" val="80736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3EE2D-83D1-4D9E-4C89-DE58B2340CEA}"/>
              </a:ext>
            </a:extLst>
          </p:cNvPr>
          <p:cNvSpPr>
            <a:spLocks noGrp="1"/>
          </p:cNvSpPr>
          <p:nvPr>
            <p:ph type="title"/>
          </p:nvPr>
        </p:nvSpPr>
        <p:spPr>
          <a:xfrm>
            <a:off x="669036" y="444068"/>
            <a:ext cx="10515600" cy="1325563"/>
          </a:xfrm>
        </p:spPr>
        <p:txBody>
          <a:bodyPr>
            <a:normAutofit/>
          </a:bodyPr>
          <a:lstStyle/>
          <a:p>
            <a:r>
              <a:rPr lang="en-IN" sz="3200" b="1" dirty="0"/>
              <a:t>Recommend movies</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BEAEF9-7D2A-456C-9737-94A44F2182A2}"/>
              </a:ext>
            </a:extLst>
          </p:cNvPr>
          <p:cNvSpPr txBox="1"/>
          <p:nvPr/>
        </p:nvSpPr>
        <p:spPr>
          <a:xfrm>
            <a:off x="858129" y="1952089"/>
            <a:ext cx="2729133" cy="523220"/>
          </a:xfrm>
          <a:prstGeom prst="rect">
            <a:avLst/>
          </a:prstGeom>
          <a:noFill/>
        </p:spPr>
        <p:txBody>
          <a:bodyPr wrap="square" rtlCol="0">
            <a:spAutoFit/>
          </a:bodyPr>
          <a:lstStyle/>
          <a:p>
            <a:r>
              <a:rPr lang="en-US" sz="2800" dirty="0"/>
              <a:t>User enter name</a:t>
            </a:r>
            <a:endParaRPr lang="en-IN" sz="2800" dirty="0"/>
          </a:p>
        </p:txBody>
      </p:sp>
      <p:pic>
        <p:nvPicPr>
          <p:cNvPr id="9" name="Picture 8">
            <a:extLst>
              <a:ext uri="{FF2B5EF4-FFF2-40B4-BE49-F238E27FC236}">
                <a16:creationId xmlns:a16="http://schemas.microsoft.com/office/drawing/2014/main" id="{11AC0245-931E-DEE9-6516-66B08DE42E1F}"/>
              </a:ext>
            </a:extLst>
          </p:cNvPr>
          <p:cNvPicPr>
            <a:picLocks noChangeAspect="1"/>
          </p:cNvPicPr>
          <p:nvPr/>
        </p:nvPicPr>
        <p:blipFill>
          <a:blip r:embed="rId2"/>
          <a:stretch>
            <a:fillRect/>
          </a:stretch>
        </p:blipFill>
        <p:spPr>
          <a:xfrm>
            <a:off x="3587262" y="2004110"/>
            <a:ext cx="2176007" cy="373030"/>
          </a:xfrm>
          <a:prstGeom prst="rect">
            <a:avLst/>
          </a:prstGeom>
        </p:spPr>
      </p:pic>
      <p:pic>
        <p:nvPicPr>
          <p:cNvPr id="14" name="Picture 13">
            <a:extLst>
              <a:ext uri="{FF2B5EF4-FFF2-40B4-BE49-F238E27FC236}">
                <a16:creationId xmlns:a16="http://schemas.microsoft.com/office/drawing/2014/main" id="{1D92970B-99B2-2340-03FD-1FDEDDEB00CD}"/>
              </a:ext>
            </a:extLst>
          </p:cNvPr>
          <p:cNvPicPr>
            <a:picLocks noChangeAspect="1"/>
          </p:cNvPicPr>
          <p:nvPr/>
        </p:nvPicPr>
        <p:blipFill>
          <a:blip r:embed="rId3"/>
          <a:stretch>
            <a:fillRect/>
          </a:stretch>
        </p:blipFill>
        <p:spPr>
          <a:xfrm>
            <a:off x="4844385" y="2705006"/>
            <a:ext cx="6721983" cy="1456524"/>
          </a:xfrm>
          <a:prstGeom prst="rect">
            <a:avLst/>
          </a:prstGeom>
        </p:spPr>
      </p:pic>
      <p:sp>
        <p:nvSpPr>
          <p:cNvPr id="18" name="Arrow: Bent 17">
            <a:extLst>
              <a:ext uri="{FF2B5EF4-FFF2-40B4-BE49-F238E27FC236}">
                <a16:creationId xmlns:a16="http://schemas.microsoft.com/office/drawing/2014/main" id="{B69FC7F5-77C7-99E2-1149-09A90B09B910}"/>
              </a:ext>
            </a:extLst>
          </p:cNvPr>
          <p:cNvSpPr/>
          <p:nvPr/>
        </p:nvSpPr>
        <p:spPr>
          <a:xfrm rot="5400000">
            <a:off x="6774928" y="1454794"/>
            <a:ext cx="669191" cy="17271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 name="Picture 19">
            <a:extLst>
              <a:ext uri="{FF2B5EF4-FFF2-40B4-BE49-F238E27FC236}">
                <a16:creationId xmlns:a16="http://schemas.microsoft.com/office/drawing/2014/main" id="{9DC16951-32EA-415E-F74D-D3424DB16F41}"/>
              </a:ext>
            </a:extLst>
          </p:cNvPr>
          <p:cNvPicPr>
            <a:picLocks noChangeAspect="1"/>
          </p:cNvPicPr>
          <p:nvPr/>
        </p:nvPicPr>
        <p:blipFill>
          <a:blip r:embed="rId4"/>
          <a:stretch>
            <a:fillRect/>
          </a:stretch>
        </p:blipFill>
        <p:spPr>
          <a:xfrm>
            <a:off x="858129" y="3144402"/>
            <a:ext cx="3172268" cy="457264"/>
          </a:xfrm>
          <a:prstGeom prst="rect">
            <a:avLst/>
          </a:prstGeom>
        </p:spPr>
      </p:pic>
      <p:pic>
        <p:nvPicPr>
          <p:cNvPr id="22" name="Picture 21">
            <a:extLst>
              <a:ext uri="{FF2B5EF4-FFF2-40B4-BE49-F238E27FC236}">
                <a16:creationId xmlns:a16="http://schemas.microsoft.com/office/drawing/2014/main" id="{9693E2A6-98F3-DA33-13CB-8A64658EED06}"/>
              </a:ext>
            </a:extLst>
          </p:cNvPr>
          <p:cNvPicPr>
            <a:picLocks noChangeAspect="1"/>
          </p:cNvPicPr>
          <p:nvPr/>
        </p:nvPicPr>
        <p:blipFill>
          <a:blip r:embed="rId5"/>
          <a:stretch>
            <a:fillRect/>
          </a:stretch>
        </p:blipFill>
        <p:spPr>
          <a:xfrm>
            <a:off x="510785" y="4601784"/>
            <a:ext cx="6152954" cy="960724"/>
          </a:xfrm>
          <a:prstGeom prst="rect">
            <a:avLst/>
          </a:prstGeom>
        </p:spPr>
      </p:pic>
      <p:sp>
        <p:nvSpPr>
          <p:cNvPr id="23" name="Arrow: Down 22">
            <a:extLst>
              <a:ext uri="{FF2B5EF4-FFF2-40B4-BE49-F238E27FC236}">
                <a16:creationId xmlns:a16="http://schemas.microsoft.com/office/drawing/2014/main" id="{A5EE466F-1A77-3C4D-6264-1A6344DF6978}"/>
              </a:ext>
            </a:extLst>
          </p:cNvPr>
          <p:cNvSpPr/>
          <p:nvPr/>
        </p:nvSpPr>
        <p:spPr>
          <a:xfrm rot="5400000">
            <a:off x="4314543" y="3118408"/>
            <a:ext cx="245696" cy="373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552CE279-1725-4897-F5E2-AF739072EB0A}"/>
              </a:ext>
            </a:extLst>
          </p:cNvPr>
          <p:cNvSpPr/>
          <p:nvPr/>
        </p:nvSpPr>
        <p:spPr>
          <a:xfrm>
            <a:off x="2116183" y="3786146"/>
            <a:ext cx="248194" cy="596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E935BA93-FBA6-92F4-E96A-4F583F35F7C9}"/>
              </a:ext>
            </a:extLst>
          </p:cNvPr>
          <p:cNvPicPr>
            <a:picLocks noChangeAspect="1"/>
          </p:cNvPicPr>
          <p:nvPr/>
        </p:nvPicPr>
        <p:blipFill>
          <a:blip r:embed="rId6"/>
          <a:stretch>
            <a:fillRect/>
          </a:stretch>
        </p:blipFill>
        <p:spPr>
          <a:xfrm>
            <a:off x="7966661" y="4353884"/>
            <a:ext cx="5131709" cy="1456524"/>
          </a:xfrm>
          <a:prstGeom prst="rect">
            <a:avLst/>
          </a:prstGeom>
        </p:spPr>
      </p:pic>
      <p:sp>
        <p:nvSpPr>
          <p:cNvPr id="29" name="Arrow: Right 28">
            <a:extLst>
              <a:ext uri="{FF2B5EF4-FFF2-40B4-BE49-F238E27FC236}">
                <a16:creationId xmlns:a16="http://schemas.microsoft.com/office/drawing/2014/main" id="{9B73042C-542E-DF63-B97A-E5958C3D14B2}"/>
              </a:ext>
            </a:extLst>
          </p:cNvPr>
          <p:cNvSpPr/>
          <p:nvPr/>
        </p:nvSpPr>
        <p:spPr>
          <a:xfrm>
            <a:off x="6949440" y="4830623"/>
            <a:ext cx="731520" cy="266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583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CD50FD-2EBC-65BB-E56F-41D419BB5B98}"/>
              </a:ext>
            </a:extLst>
          </p:cNvPr>
          <p:cNvSpPr>
            <a:spLocks noGrp="1"/>
          </p:cNvSpPr>
          <p:nvPr>
            <p:ph type="ctrTitle"/>
          </p:nvPr>
        </p:nvSpPr>
        <p:spPr>
          <a:xfrm>
            <a:off x="1524003" y="1999615"/>
            <a:ext cx="9144000" cy="2764028"/>
          </a:xfrm>
        </p:spPr>
        <p:txBody>
          <a:bodyPr anchor="ctr">
            <a:normAutofit/>
          </a:bodyPr>
          <a:lstStyle/>
          <a:p>
            <a:r>
              <a:rPr lang="en-US" sz="7200" b="1"/>
              <a:t>Thank You!</a:t>
            </a:r>
            <a:endParaRPr lang="en-IN" sz="7200" b="1"/>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28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4C349B3-BD98-D18F-6258-8ABB9295A52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dirty="0">
                <a:solidFill>
                  <a:schemeClr val="tx1"/>
                </a:solidFill>
                <a:latin typeface="+mj-lt"/>
                <a:ea typeface="+mj-ea"/>
                <a:cs typeface="+mj-cs"/>
              </a:rPr>
              <a:t>Type of Recommendation system</a:t>
            </a:r>
          </a:p>
        </p:txBody>
      </p:sp>
      <p:sp>
        <p:nvSpPr>
          <p:cNvPr id="4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2A31F5A-7184-4683-B035-A24B54FAB2C1}"/>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2400" b="1" i="0" u="none" strike="noStrike" baseline="0" dirty="0"/>
              <a:t>Collaborative Filtering. </a:t>
            </a:r>
          </a:p>
          <a:p>
            <a:pPr marL="0"/>
            <a:endParaRPr lang="en-US" sz="1900" b="1" i="0" u="none" strike="noStrike" baseline="0" dirty="0"/>
          </a:p>
          <a:p>
            <a:r>
              <a:rPr lang="en-US" sz="1900" b="0" i="0" u="none" strike="noStrike" baseline="0" dirty="0"/>
              <a:t>This system identifies users with similar tastes and uses their opinion to recommend the same to other users with similar interests. It generates recommendations using information about rating profiles for different users or items. It has been implemented in different applications such as YouTube, Netflix, and Spotify. It is a widely used approach and is used as a part of the hybrid system </a:t>
            </a:r>
            <a:endParaRPr lang="en-US" sz="1900" dirty="0"/>
          </a:p>
        </p:txBody>
      </p:sp>
      <p:pic>
        <p:nvPicPr>
          <p:cNvPr id="8" name="Content Placeholder 7">
            <a:extLst>
              <a:ext uri="{FF2B5EF4-FFF2-40B4-BE49-F238E27FC236}">
                <a16:creationId xmlns:a16="http://schemas.microsoft.com/office/drawing/2014/main" id="{44442AA9-82D3-2C8B-EEA7-25500FFB5EF1}"/>
              </a:ext>
            </a:extLst>
          </p:cNvPr>
          <p:cNvPicPr>
            <a:picLocks noGrp="1" noChangeAspect="1"/>
          </p:cNvPicPr>
          <p:nvPr>
            <p:ph sz="half" idx="2"/>
          </p:nvPr>
        </p:nvPicPr>
        <p:blipFill>
          <a:blip r:embed="rId2"/>
          <a:stretch>
            <a:fillRect/>
          </a:stretch>
        </p:blipFill>
        <p:spPr>
          <a:xfrm>
            <a:off x="6099048" y="1237317"/>
            <a:ext cx="5458968" cy="4383365"/>
          </a:xfrm>
          <a:prstGeom prst="rect">
            <a:avLst/>
          </a:prstGeom>
        </p:spPr>
      </p:pic>
    </p:spTree>
    <p:extLst>
      <p:ext uri="{BB962C8B-B14F-4D97-AF65-F5344CB8AC3E}">
        <p14:creationId xmlns:p14="http://schemas.microsoft.com/office/powerpoint/2010/main" val="423786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DA8240-2F73-9639-97C8-384561FB4CB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dirty="0">
                <a:solidFill>
                  <a:schemeClr val="tx1"/>
                </a:solidFill>
                <a:latin typeface="+mj-lt"/>
                <a:ea typeface="+mj-ea"/>
                <a:cs typeface="+mj-cs"/>
              </a:rPr>
              <a:t>Type of Recommendation system</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51192B-AA48-3597-FB53-E76BF3049ABB}"/>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2400" b="1" i="0" u="none" strike="noStrike" baseline="0" dirty="0"/>
              <a:t>Content-Based Filtering. </a:t>
            </a:r>
          </a:p>
          <a:p>
            <a:pPr marL="0"/>
            <a:endParaRPr lang="en-US" sz="2000" b="1" i="0" u="none" strike="noStrike" baseline="0" dirty="0"/>
          </a:p>
          <a:p>
            <a:pPr marL="0"/>
            <a:r>
              <a:rPr lang="en-US" sz="2000" b="0" i="0" u="none" strike="noStrike" baseline="0" dirty="0"/>
              <a:t>Content-based filtering methods are done based on user characteristics. This method is used in situations where data is known on an item such as name, location, or description and not on the user. It predicts the items based on the user’s information and completely ignores contributions from other users as with the case of collaborative techniques. </a:t>
            </a:r>
            <a:endParaRPr lang="en-US" sz="2000" dirty="0"/>
          </a:p>
        </p:txBody>
      </p:sp>
      <p:pic>
        <p:nvPicPr>
          <p:cNvPr id="6" name="Content Placeholder 5">
            <a:extLst>
              <a:ext uri="{FF2B5EF4-FFF2-40B4-BE49-F238E27FC236}">
                <a16:creationId xmlns:a16="http://schemas.microsoft.com/office/drawing/2014/main" id="{A83BA8FC-D7FD-7E4D-0E99-D03F23BE0D97}"/>
              </a:ext>
            </a:extLst>
          </p:cNvPr>
          <p:cNvPicPr>
            <a:picLocks noGrp="1" noChangeAspect="1"/>
          </p:cNvPicPr>
          <p:nvPr>
            <p:ph sz="half" idx="2"/>
          </p:nvPr>
        </p:nvPicPr>
        <p:blipFill>
          <a:blip r:embed="rId2"/>
          <a:stretch>
            <a:fillRect/>
          </a:stretch>
        </p:blipFill>
        <p:spPr>
          <a:xfrm>
            <a:off x="6099048" y="908956"/>
            <a:ext cx="5458968" cy="5040087"/>
          </a:xfrm>
          <a:prstGeom prst="rect">
            <a:avLst/>
          </a:prstGeom>
        </p:spPr>
      </p:pic>
    </p:spTree>
    <p:extLst>
      <p:ext uri="{BB962C8B-B14F-4D97-AF65-F5344CB8AC3E}">
        <p14:creationId xmlns:p14="http://schemas.microsoft.com/office/powerpoint/2010/main" val="12584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DA8240-2F73-9639-97C8-384561FB4CB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dirty="0">
                <a:solidFill>
                  <a:schemeClr val="tx1"/>
                </a:solidFill>
                <a:latin typeface="+mj-lt"/>
                <a:ea typeface="+mj-ea"/>
                <a:cs typeface="+mj-cs"/>
              </a:rPr>
              <a:t>Type of Recommendation system</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51192B-AA48-3597-FB53-E76BF3049ABB}"/>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2400" b="1" i="0" u="none" strike="noStrike" baseline="0" dirty="0"/>
              <a:t>Hybrid Approach. </a:t>
            </a:r>
            <a:br>
              <a:rPr lang="en-US" sz="2000" b="1" i="0" u="none" strike="noStrike" baseline="0" dirty="0"/>
            </a:br>
            <a:endParaRPr lang="en-US" sz="2000" b="1" i="0" u="none" strike="noStrike" baseline="0" dirty="0"/>
          </a:p>
          <a:p>
            <a:pPr marL="285750"/>
            <a:r>
              <a:rPr lang="en-US" sz="2000" b="0" i="0" u="none" strike="noStrike" baseline="0" dirty="0"/>
              <a:t>A hybrid approach is a combination of collaborative filtering content-based filtering or any other approaches. Hybrid approaches can be implemented by making predictions separately on content-based and collaborative-based approaches and later combining them. It increases the accuracy and performance of the recommender systems. </a:t>
            </a:r>
            <a:endParaRPr lang="en-US" sz="2000" b="1" i="0" u="none" strike="noStrike" baseline="0" dirty="0"/>
          </a:p>
        </p:txBody>
      </p:sp>
      <p:pic>
        <p:nvPicPr>
          <p:cNvPr id="1026" name="Picture 2" descr="A Guide to Building Hybrid Recommendation Systems for Beginners">
            <a:extLst>
              <a:ext uri="{FF2B5EF4-FFF2-40B4-BE49-F238E27FC236}">
                <a16:creationId xmlns:a16="http://schemas.microsoft.com/office/drawing/2014/main" id="{C7145429-DE48-ED2E-2055-7D32E937431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099048" y="2289441"/>
            <a:ext cx="5458968" cy="227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79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F207D-3910-AEBD-9EC7-787400C50F2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400" b="0" i="0" u="none" strike="noStrike" kern="1200" baseline="0" dirty="0">
                <a:solidFill>
                  <a:schemeClr val="tx1"/>
                </a:solidFill>
                <a:latin typeface="+mj-lt"/>
                <a:ea typeface="+mj-ea"/>
                <a:cs typeface="+mj-cs"/>
              </a:rPr>
              <a:t>Methodology </a:t>
            </a:r>
            <a:endParaRPr lang="en-US" sz="3400" kern="1200" dirty="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015983E-3ABF-54ED-080D-A80C7975B583}"/>
              </a:ext>
            </a:extLst>
          </p:cNvPr>
          <p:cNvPicPr>
            <a:picLocks noGrp="1" noChangeAspect="1"/>
          </p:cNvPicPr>
          <p:nvPr>
            <p:ph idx="1"/>
          </p:nvPr>
        </p:nvPicPr>
        <p:blipFill>
          <a:blip r:embed="rId2"/>
          <a:stretch>
            <a:fillRect/>
          </a:stretch>
        </p:blipFill>
        <p:spPr>
          <a:xfrm>
            <a:off x="1781954" y="1951386"/>
            <a:ext cx="9214338" cy="4622198"/>
          </a:xfrm>
          <a:prstGeom prst="rect">
            <a:avLst/>
          </a:prstGeom>
        </p:spPr>
      </p:pic>
    </p:spTree>
    <p:extLst>
      <p:ext uri="{BB962C8B-B14F-4D97-AF65-F5344CB8AC3E}">
        <p14:creationId xmlns:p14="http://schemas.microsoft.com/office/powerpoint/2010/main" val="133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4F954B2-E1B8-0C02-E6AC-762C6405C95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400" kern="1200">
                <a:solidFill>
                  <a:schemeClr val="tx1"/>
                </a:solidFill>
                <a:latin typeface="+mj-lt"/>
                <a:ea typeface="+mj-ea"/>
                <a:cs typeface="+mj-cs"/>
              </a:rPr>
              <a:t>Implementation of  Movie Recommendation System</a:t>
            </a:r>
            <a:endParaRPr lang="en-US" sz="44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759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B5026-2241-6B76-CEF6-A9D149AD1EE9}"/>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3400" kern="1200">
                <a:solidFill>
                  <a:schemeClr val="tx1"/>
                </a:solidFill>
                <a:latin typeface="+mj-lt"/>
                <a:ea typeface="+mj-ea"/>
                <a:cs typeface="+mj-cs"/>
              </a:rPr>
              <a:t>Data mining</a:t>
            </a:r>
            <a:endParaRPr lang="en-US" sz="3400"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0DF3DE-7D2B-EBE4-020D-68F16CF2EDA5}"/>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285750" indent="-228600" algn="l">
              <a:buFont typeface="Arial" panose="020B0604020202020204" pitchFamily="34" charset="0"/>
              <a:buChar char="•"/>
            </a:pPr>
            <a:r>
              <a:rPr lang="en-US" sz="2200" b="0" i="0" u="none" strike="noStrike" baseline="0" dirty="0"/>
              <a:t>Scrapped 150k movies data from IMDb web site using python script. </a:t>
            </a:r>
          </a:p>
          <a:p>
            <a:pPr marL="285750" indent="-228600" algn="l">
              <a:buFont typeface="Arial" panose="020B0604020202020204" pitchFamily="34" charset="0"/>
              <a:buChar char="•"/>
            </a:pPr>
            <a:r>
              <a:rPr lang="en-US" sz="2200" dirty="0"/>
              <a:t>F</a:t>
            </a:r>
            <a:r>
              <a:rPr lang="en-US" sz="2200" b="0" i="0" u="none" strike="noStrike" baseline="0" dirty="0"/>
              <a:t>etched following features: Movie name, Rating, Released year, Metalcore, Genre, Movie description, Movie certificate, Votes, Goss, Director name, Actors name, Time, etc. </a:t>
            </a:r>
          </a:p>
          <a:p>
            <a:pPr marL="285750" indent="-228600" algn="l">
              <a:buFont typeface="Arial" panose="020B0604020202020204" pitchFamily="34" charset="0"/>
              <a:buChar char="•"/>
            </a:pPr>
            <a:r>
              <a:rPr lang="en-IN" sz="2200" dirty="0">
                <a:solidFill>
                  <a:srgbClr val="000000"/>
                </a:solidFill>
                <a:latin typeface="Calibri (Body)"/>
              </a:rPr>
              <a:t>R</a:t>
            </a:r>
            <a:r>
              <a:rPr lang="en-IN" sz="2200" b="0" i="0" u="none" strike="noStrike" baseline="0" dirty="0">
                <a:solidFill>
                  <a:srgbClr val="000000"/>
                </a:solidFill>
                <a:latin typeface="Calibri (Body)"/>
              </a:rPr>
              <a:t>equired module. </a:t>
            </a:r>
          </a:p>
          <a:p>
            <a:pPr lvl="1" algn="l"/>
            <a:r>
              <a:rPr lang="en-IN" sz="2200" b="0" i="0" u="none" strike="noStrike" baseline="0" dirty="0">
                <a:solidFill>
                  <a:srgbClr val="000000"/>
                </a:solidFill>
                <a:latin typeface="Calibri (Body)"/>
              </a:rPr>
              <a:t>→ Beautiful Soup </a:t>
            </a:r>
          </a:p>
          <a:p>
            <a:pPr lvl="1" algn="l"/>
            <a:r>
              <a:rPr lang="en-IN" sz="2200" b="0" i="0" u="none" strike="noStrike" baseline="0" dirty="0">
                <a:solidFill>
                  <a:srgbClr val="000000"/>
                </a:solidFill>
                <a:latin typeface="Calibri (Body)"/>
              </a:rPr>
              <a:t>→ Requests </a:t>
            </a:r>
          </a:p>
          <a:p>
            <a:pPr lvl="1" algn="l"/>
            <a:r>
              <a:rPr lang="en-IN" sz="2200" b="0" i="0" u="none" strike="noStrike" baseline="0" dirty="0">
                <a:solidFill>
                  <a:srgbClr val="000000"/>
                </a:solidFill>
                <a:latin typeface="Calibri (Body)"/>
              </a:rPr>
              <a:t>→ Pandas </a:t>
            </a:r>
          </a:p>
          <a:p>
            <a:pPr indent="-228600" algn="l">
              <a:buFont typeface="Arial" panose="020B0604020202020204" pitchFamily="34" charset="0"/>
              <a:buChar char="•"/>
            </a:pPr>
            <a:endParaRPr lang="en-US" sz="2200" b="0" i="0" u="none" strike="noStrike" baseline="0" dirty="0"/>
          </a:p>
        </p:txBody>
      </p:sp>
    </p:spTree>
    <p:extLst>
      <p:ext uri="{BB962C8B-B14F-4D97-AF65-F5344CB8AC3E}">
        <p14:creationId xmlns:p14="http://schemas.microsoft.com/office/powerpoint/2010/main" val="205220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9F0A5C7-6995-A4D0-6863-79F55EDEEFF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3400" dirty="0"/>
              <a:t>Data Dictionary</a:t>
            </a:r>
            <a:endParaRPr lang="en-US" sz="3400" kern="1200" dirty="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7">
            <a:extLst>
              <a:ext uri="{FF2B5EF4-FFF2-40B4-BE49-F238E27FC236}">
                <a16:creationId xmlns:a16="http://schemas.microsoft.com/office/drawing/2014/main" id="{448B8224-FB54-324B-2730-687CAF6A1146}"/>
              </a:ext>
            </a:extLst>
          </p:cNvPr>
          <p:cNvPicPr>
            <a:picLocks noGrp="1" noChangeAspect="1"/>
          </p:cNvPicPr>
          <p:nvPr>
            <p:ph idx="1"/>
          </p:nvPr>
        </p:nvPicPr>
        <p:blipFill>
          <a:blip r:embed="rId2"/>
          <a:stretch>
            <a:fillRect/>
          </a:stretch>
        </p:blipFill>
        <p:spPr>
          <a:xfrm>
            <a:off x="3449388" y="2005982"/>
            <a:ext cx="5293223" cy="4672412"/>
          </a:xfrm>
        </p:spPr>
      </p:pic>
      <p:pic>
        <p:nvPicPr>
          <p:cNvPr id="15" name="Content Placeholder 7">
            <a:extLst>
              <a:ext uri="{FF2B5EF4-FFF2-40B4-BE49-F238E27FC236}">
                <a16:creationId xmlns:a16="http://schemas.microsoft.com/office/drawing/2014/main" id="{8A863AAE-30B4-7E5D-98B0-D0559941B2B6}"/>
              </a:ext>
            </a:extLst>
          </p:cNvPr>
          <p:cNvPicPr>
            <a:picLocks noChangeAspect="1"/>
          </p:cNvPicPr>
          <p:nvPr/>
        </p:nvPicPr>
        <p:blipFill>
          <a:blip r:embed="rId2"/>
          <a:stretch>
            <a:fillRect/>
          </a:stretch>
        </p:blipFill>
        <p:spPr>
          <a:xfrm>
            <a:off x="2940537" y="1875327"/>
            <a:ext cx="5231069" cy="4617548"/>
          </a:xfrm>
          <a:prstGeom prst="rect">
            <a:avLst/>
          </a:prstGeom>
        </p:spPr>
      </p:pic>
    </p:spTree>
    <p:extLst>
      <p:ext uri="{BB962C8B-B14F-4D97-AF65-F5344CB8AC3E}">
        <p14:creationId xmlns:p14="http://schemas.microsoft.com/office/powerpoint/2010/main" val="64280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6319</TotalTime>
  <Words>1034</Words>
  <Application>Microsoft Office PowerPoint</Application>
  <PresentationFormat>Widescreen</PresentationFormat>
  <Paragraphs>94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vt:lpstr>
      <vt:lpstr>Calibri</vt:lpstr>
      <vt:lpstr>Calibri (Body)</vt:lpstr>
      <vt:lpstr>Calibri Light</vt:lpstr>
      <vt:lpstr>Calibri Light (Headings)</vt:lpstr>
      <vt:lpstr>proxima-nova</vt:lpstr>
      <vt:lpstr>Symbol</vt:lpstr>
      <vt:lpstr>Office Theme</vt:lpstr>
      <vt:lpstr>  MOVIE RECOMMENDATION SYSTEM  By  Kevinbhai Barvaliya (0785329)   Under the Guidance of,   Dr. Savita Seharawat </vt:lpstr>
      <vt:lpstr>Introduction</vt:lpstr>
      <vt:lpstr>Type of Recommendation system</vt:lpstr>
      <vt:lpstr>Type of Recommendation system</vt:lpstr>
      <vt:lpstr>Type of Recommendation system</vt:lpstr>
      <vt:lpstr>Methodology </vt:lpstr>
      <vt:lpstr>Implementation of  Movie Recommendation System</vt:lpstr>
      <vt:lpstr>Data mining</vt:lpstr>
      <vt:lpstr>Data Dictionary</vt:lpstr>
      <vt:lpstr>Data cleaning &amp; transform</vt:lpstr>
      <vt:lpstr>Exploratory Analysis</vt:lpstr>
      <vt:lpstr>Checking details of data set</vt:lpstr>
      <vt:lpstr>Correlation graph</vt:lpstr>
      <vt:lpstr>Top Rated &amp; Top Voted movies</vt:lpstr>
      <vt:lpstr>Director’s name who has directed maximum movies </vt:lpstr>
      <vt:lpstr>Ratings by Genre</vt:lpstr>
      <vt:lpstr>Average Gross per Genre</vt:lpstr>
      <vt:lpstr>Feature selection</vt:lpstr>
      <vt:lpstr>Clean selected features</vt:lpstr>
      <vt:lpstr>Merge columns</vt:lpstr>
      <vt:lpstr>TF-IDF CountVectorizer </vt:lpstr>
      <vt:lpstr>TF-IDF CountVectorizer </vt:lpstr>
      <vt:lpstr>Cosign Similarity </vt:lpstr>
      <vt:lpstr>How to Cosign Similarity </vt:lpstr>
      <vt:lpstr>Cosign Similarity (Cont.)</vt:lpstr>
      <vt:lpstr>Recommend movies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By  Kevinbhai Barvaliya (0785329)   Under the Guidance of,   Dr. Savita Seharawat</dc:title>
  <dc:creator>Kevinbhai Ashokbhai Barvaliya</dc:creator>
  <cp:lastModifiedBy>Kevinbhai Ashokbhai Barvaliya</cp:lastModifiedBy>
  <cp:revision>6</cp:revision>
  <dcterms:created xsi:type="dcterms:W3CDTF">2022-07-27T12:50:24Z</dcterms:created>
  <dcterms:modified xsi:type="dcterms:W3CDTF">2022-08-02T18:21:07Z</dcterms:modified>
</cp:coreProperties>
</file>