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9" r:id="rId4"/>
    <p:sldId id="259" r:id="rId5"/>
    <p:sldId id="264" r:id="rId6"/>
    <p:sldId id="260" r:id="rId7"/>
    <p:sldId id="262" r:id="rId8"/>
    <p:sldId id="265" r:id="rId9"/>
    <p:sldId id="263" r:id="rId10"/>
    <p:sldId id="257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11" autoAdjust="0"/>
    <p:restoredTop sz="94630" autoAdjust="0"/>
  </p:normalViewPr>
  <p:slideViewPr>
    <p:cSldViewPr snapToGrid="0" snapToObjects="1">
      <p:cViewPr varScale="1">
        <p:scale>
          <a:sx n="41" d="100"/>
          <a:sy n="41" d="100"/>
        </p:scale>
        <p:origin x="216" y="10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1" d="100"/>
          <a:sy n="151" d="100"/>
        </p:scale>
        <p:origin x="-2912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C4823-20DD-084C-A0B0-DA5B72EC1C4C}" type="datetimeFigureOut">
              <a:rPr lang="es-ES" smtClean="0"/>
              <a:t>8/3/19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A6FDC-CD47-8146-9250-4C2FEF34A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8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A6FDC-CD47-8146-9250-4C2FEF34A2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0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A6FDC-CD47-8146-9250-4C2FEF34A2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05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A6FDC-CD47-8146-9250-4C2FEF34A2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05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A6FDC-CD47-8146-9250-4C2FEF34A2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0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8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3/8/19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2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3/8/19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3/8/19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5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3/8/19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0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3/8/19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3E50-372E-DE46-A973-9BC04688E1A7}" type="datetimeFigureOut">
              <a:rPr lang="en-US" smtClean="0"/>
              <a:t>3/8/19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5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D3E50-372E-DE46-A973-9BC04688E1A7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4FE2-7664-D04C-8437-627D33AE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7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41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 rot="355012">
            <a:off x="280065" y="5190255"/>
            <a:ext cx="1596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({0..9} )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5" name="Oval 4"/>
          <p:cNvSpPr/>
          <p:nvPr/>
        </p:nvSpPr>
        <p:spPr>
          <a:xfrm>
            <a:off x="11121494" y="3032991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6" name="TextBox 5"/>
          <p:cNvSpPr txBox="1"/>
          <p:nvPr/>
        </p:nvSpPr>
        <p:spPr>
          <a:xfrm rot="277576">
            <a:off x="6459755" y="2703502"/>
            <a:ext cx="1596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</a:t>
            </a:r>
            <a:r>
              <a:rPr lang="en-US" sz="1000" dirty="0" err="1"/>
              <a:t>a..z</a:t>
            </a:r>
            <a:r>
              <a:rPr lang="en-US" sz="1000" dirty="0"/>
              <a:t>}\{</a:t>
            </a:r>
            <a:r>
              <a:rPr lang="en-US" sz="1000" dirty="0" err="1"/>
              <a:t>p,m</a:t>
            </a:r>
            <a:r>
              <a:rPr lang="en-US" sz="1000" dirty="0"/>
              <a:t>}) 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7" name="Oval 6"/>
          <p:cNvSpPr/>
          <p:nvPr/>
        </p:nvSpPr>
        <p:spPr>
          <a:xfrm>
            <a:off x="2540320" y="443178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5839291" y="448555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FF0000"/>
                </a:solidFill>
              </a:rPr>
              <a:t>pl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87805" y="465315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FF0000"/>
                </a:solidFill>
              </a:rPr>
              <a:t>plu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761275" y="535224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plus</a:t>
            </a:r>
          </a:p>
        </p:txBody>
      </p:sp>
      <p:sp>
        <p:nvSpPr>
          <p:cNvPr id="11" name="Oval 10"/>
          <p:cNvSpPr/>
          <p:nvPr/>
        </p:nvSpPr>
        <p:spPr>
          <a:xfrm>
            <a:off x="271627" y="4462460"/>
            <a:ext cx="728371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FF0000"/>
                </a:solidFill>
              </a:rPr>
              <a:t>num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47726" y="5989930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FF0000"/>
                </a:solidFill>
              </a:rPr>
              <a:t>ti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699282" y="5949432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FF0000"/>
                </a:solidFill>
              </a:rPr>
              <a:t>tim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64196" y="5967778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time</a:t>
            </a:r>
          </a:p>
        </p:txBody>
      </p:sp>
      <p:sp>
        <p:nvSpPr>
          <p:cNvPr id="15" name="Oval 14"/>
          <p:cNvSpPr/>
          <p:nvPr/>
        </p:nvSpPr>
        <p:spPr>
          <a:xfrm>
            <a:off x="10380980" y="5870042"/>
            <a:ext cx="642432" cy="6153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times</a:t>
            </a:r>
          </a:p>
        </p:txBody>
      </p:sp>
      <p:sp>
        <p:nvSpPr>
          <p:cNvPr id="16" name="Oval 15"/>
          <p:cNvSpPr/>
          <p:nvPr/>
        </p:nvSpPr>
        <p:spPr>
          <a:xfrm>
            <a:off x="976164" y="6089144"/>
            <a:ext cx="587365" cy="556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t</a:t>
            </a:r>
          </a:p>
        </p:txBody>
      </p:sp>
      <p:grpSp>
        <p:nvGrpSpPr>
          <p:cNvPr id="254" name="Agrupar 253"/>
          <p:cNvGrpSpPr/>
          <p:nvPr/>
        </p:nvGrpSpPr>
        <p:grpSpPr>
          <a:xfrm>
            <a:off x="2323074" y="2464106"/>
            <a:ext cx="659257" cy="590873"/>
            <a:chOff x="2323074" y="2464106"/>
            <a:chExt cx="659257" cy="590873"/>
          </a:xfrm>
        </p:grpSpPr>
        <p:sp>
          <p:nvSpPr>
            <p:cNvPr id="4" name="Oval 3"/>
            <p:cNvSpPr/>
            <p:nvPr/>
          </p:nvSpPr>
          <p:spPr>
            <a:xfrm>
              <a:off x="2323074" y="2464106"/>
              <a:ext cx="659257" cy="5908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404906" y="2529778"/>
              <a:ext cx="495590" cy="4495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</a:rPr>
                <a:t>I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 rot="19026387">
            <a:off x="959411" y="3737582"/>
            <a:ext cx="1445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({0..9} )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cxnSp>
        <p:nvCxnSpPr>
          <p:cNvPr id="21" name="Curved Connector 20"/>
          <p:cNvCxnSpPr>
            <a:stCxn id="11" idx="7"/>
            <a:endCxn id="4" idx="2"/>
          </p:cNvCxnSpPr>
          <p:nvPr/>
        </p:nvCxnSpPr>
        <p:spPr>
          <a:xfrm rot="5400000" flipH="1" flipV="1">
            <a:off x="715975" y="2936899"/>
            <a:ext cx="1784454" cy="1429743"/>
          </a:xfrm>
          <a:prstGeom prst="curvedConnector2">
            <a:avLst/>
          </a:prstGeom>
          <a:ln w="1016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8593368">
            <a:off x="253657" y="3273065"/>
            <a:ext cx="1857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”)”/” </a:t>
            </a:r>
            <a:r>
              <a:rPr lang="en-US" sz="1000" dirty="0">
                <a:ea typeface="Symbol" charset="2"/>
                <a:cs typeface="Symbol" charset="2"/>
              </a:rPr>
              <a:t>n)” </a:t>
            </a:r>
            <a:r>
              <a:rPr lang="en-US" sz="1000" dirty="0"/>
              <a:t>| ”(”/ ”</a:t>
            </a:r>
            <a:r>
              <a:rPr lang="en-US" sz="1000" dirty="0">
                <a:ea typeface="Symbol" charset="2"/>
                <a:cs typeface="Symbol" charset="2"/>
              </a:rPr>
              <a:t>n(”  </a:t>
            </a:r>
            <a:r>
              <a:rPr lang="en-US" sz="1000" dirty="0"/>
              <a:t>| ” ” / ”</a:t>
            </a:r>
            <a:r>
              <a:rPr lang="en-US" sz="1000" dirty="0">
                <a:ea typeface="Symbol" charset="2"/>
                <a:cs typeface="Symbol" charset="2"/>
              </a:rPr>
              <a:t>n”</a:t>
            </a:r>
          </a:p>
        </p:txBody>
      </p:sp>
      <p:cxnSp>
        <p:nvCxnSpPr>
          <p:cNvPr id="33" name="Straight Arrow Connector 32"/>
          <p:cNvCxnSpPr>
            <a:stCxn id="4" idx="6"/>
            <a:endCxn id="5" idx="1"/>
          </p:cNvCxnSpPr>
          <p:nvPr/>
        </p:nvCxnSpPr>
        <p:spPr>
          <a:xfrm>
            <a:off x="2982331" y="2759543"/>
            <a:ext cx="8225181" cy="354985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1" idx="3"/>
            <a:endCxn id="11" idx="5"/>
          </p:cNvCxnSpPr>
          <p:nvPr/>
        </p:nvCxnSpPr>
        <p:spPr>
          <a:xfrm rot="16200000" flipH="1">
            <a:off x="635812" y="4680172"/>
            <a:ext cx="12700" cy="515037"/>
          </a:xfrm>
          <a:prstGeom prst="curvedConnector3">
            <a:avLst>
              <a:gd name="adj1" fmla="val 2442024"/>
            </a:avLst>
          </a:prstGeom>
          <a:ln w="1016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5" idx="2"/>
          </p:cNvCxnSpPr>
          <p:nvPr/>
        </p:nvCxnSpPr>
        <p:spPr>
          <a:xfrm rot="10800000">
            <a:off x="2885786" y="2945583"/>
            <a:ext cx="8235708" cy="365793"/>
          </a:xfrm>
          <a:prstGeom prst="curvedConnector3">
            <a:avLst>
              <a:gd name="adj1" fmla="val 50000"/>
            </a:avLst>
          </a:prstGeom>
          <a:ln w="1016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750214" y="3287644"/>
            <a:ext cx="28679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</a:t>
            </a:r>
          </a:p>
          <a:p>
            <a:endParaRPr lang="en-US" sz="1000" dirty="0">
              <a:ea typeface="Symbol" charset="2"/>
              <a:cs typeface="Symbol" charset="2"/>
            </a:endParaRPr>
          </a:p>
          <a:p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            </a:t>
            </a:r>
            <a:r>
              <a:rPr lang="en-US" sz="1000" dirty="0"/>
              <a:t>  </a:t>
            </a:r>
          </a:p>
        </p:txBody>
      </p:sp>
      <p:cxnSp>
        <p:nvCxnSpPr>
          <p:cNvPr id="48" name="Straight Arrow Connector 47"/>
          <p:cNvCxnSpPr>
            <a:stCxn id="4" idx="1"/>
            <a:endCxn id="7" idx="4"/>
          </p:cNvCxnSpPr>
          <p:nvPr/>
        </p:nvCxnSpPr>
        <p:spPr>
          <a:xfrm flipV="1">
            <a:off x="2419620" y="999946"/>
            <a:ext cx="414383" cy="1550691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7259317">
            <a:off x="2181887" y="1555520"/>
            <a:ext cx="6087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cxnSp>
        <p:nvCxnSpPr>
          <p:cNvPr id="52" name="Straight Arrow Connector 51"/>
          <p:cNvCxnSpPr>
            <a:stCxn id="7" idx="6"/>
            <a:endCxn id="8" idx="2"/>
          </p:cNvCxnSpPr>
          <p:nvPr/>
        </p:nvCxnSpPr>
        <p:spPr>
          <a:xfrm>
            <a:off x="3127685" y="721562"/>
            <a:ext cx="2711606" cy="5377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6"/>
            <a:endCxn id="9" idx="2"/>
          </p:cNvCxnSpPr>
          <p:nvPr/>
        </p:nvCxnSpPr>
        <p:spPr>
          <a:xfrm>
            <a:off x="6426656" y="726939"/>
            <a:ext cx="1861149" cy="16760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9" idx="6"/>
            <a:endCxn id="10" idx="2"/>
          </p:cNvCxnSpPr>
          <p:nvPr/>
        </p:nvCxnSpPr>
        <p:spPr>
          <a:xfrm>
            <a:off x="8875170" y="743699"/>
            <a:ext cx="1886105" cy="69909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125027" y="648628"/>
            <a:ext cx="454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865502" y="635113"/>
            <a:ext cx="454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989559" y="717155"/>
            <a:ext cx="454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70" name="TextBox 69"/>
          <p:cNvSpPr txBox="1"/>
          <p:nvPr/>
        </p:nvSpPr>
        <p:spPr>
          <a:xfrm rot="17891952">
            <a:off x="1461049" y="4808230"/>
            <a:ext cx="411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17207" y="6273855"/>
            <a:ext cx="454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i</a:t>
            </a:r>
            <a:r>
              <a:rPr lang="en-US" sz="1000" dirty="0"/>
              <a:t>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944297" y="6322376"/>
            <a:ext cx="621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700698" y="6238848"/>
            <a:ext cx="706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004941" y="6215994"/>
            <a:ext cx="454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cxnSp>
        <p:nvCxnSpPr>
          <p:cNvPr id="75" name="Straight Arrow Connector 74"/>
          <p:cNvCxnSpPr>
            <a:stCxn id="4" idx="4"/>
            <a:endCxn id="16" idx="0"/>
          </p:cNvCxnSpPr>
          <p:nvPr/>
        </p:nvCxnSpPr>
        <p:spPr>
          <a:xfrm flipH="1">
            <a:off x="1269847" y="3054979"/>
            <a:ext cx="1382856" cy="3034165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6" idx="6"/>
            <a:endCxn id="12" idx="2"/>
          </p:cNvCxnSpPr>
          <p:nvPr/>
        </p:nvCxnSpPr>
        <p:spPr>
          <a:xfrm flipV="1">
            <a:off x="1563529" y="6268314"/>
            <a:ext cx="2384197" cy="99214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2" idx="6"/>
            <a:endCxn id="13" idx="2"/>
          </p:cNvCxnSpPr>
          <p:nvPr/>
        </p:nvCxnSpPr>
        <p:spPr>
          <a:xfrm flipV="1">
            <a:off x="4535091" y="6227816"/>
            <a:ext cx="1164191" cy="40498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3" idx="6"/>
            <a:endCxn id="14" idx="2"/>
          </p:cNvCxnSpPr>
          <p:nvPr/>
        </p:nvCxnSpPr>
        <p:spPr>
          <a:xfrm>
            <a:off x="6286647" y="6227816"/>
            <a:ext cx="1377549" cy="18346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4" idx="6"/>
            <a:endCxn id="15" idx="2"/>
          </p:cNvCxnSpPr>
          <p:nvPr/>
        </p:nvCxnSpPr>
        <p:spPr>
          <a:xfrm flipV="1">
            <a:off x="8251561" y="6177741"/>
            <a:ext cx="2129419" cy="68421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" idx="5"/>
            <a:endCxn id="5" idx="1"/>
          </p:cNvCxnSpPr>
          <p:nvPr/>
        </p:nvCxnSpPr>
        <p:spPr>
          <a:xfrm>
            <a:off x="3041667" y="918409"/>
            <a:ext cx="8165845" cy="2196119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" idx="4"/>
            <a:endCxn id="5" idx="1"/>
          </p:cNvCxnSpPr>
          <p:nvPr/>
        </p:nvCxnSpPr>
        <p:spPr>
          <a:xfrm>
            <a:off x="6132974" y="1005323"/>
            <a:ext cx="5074538" cy="2109205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" idx="4"/>
            <a:endCxn id="5" idx="1"/>
          </p:cNvCxnSpPr>
          <p:nvPr/>
        </p:nvCxnSpPr>
        <p:spPr>
          <a:xfrm>
            <a:off x="8581488" y="1022083"/>
            <a:ext cx="2626024" cy="2092445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0" idx="4"/>
            <a:endCxn id="5" idx="1"/>
          </p:cNvCxnSpPr>
          <p:nvPr/>
        </p:nvCxnSpPr>
        <p:spPr>
          <a:xfrm>
            <a:off x="11054958" y="1091992"/>
            <a:ext cx="152554" cy="2022536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 rot="19834262">
            <a:off x="6033506" y="5454756"/>
            <a:ext cx="1596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({a..z,0..9}\{e}/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113" name="TextBox 112"/>
          <p:cNvSpPr txBox="1"/>
          <p:nvPr/>
        </p:nvSpPr>
        <p:spPr>
          <a:xfrm rot="1300085">
            <a:off x="8661362" y="2094066"/>
            <a:ext cx="1596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({a..z,0..9}\{u}) 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114" name="TextBox 113"/>
          <p:cNvSpPr txBox="1"/>
          <p:nvPr/>
        </p:nvSpPr>
        <p:spPr>
          <a:xfrm rot="2333886">
            <a:off x="9498280" y="2050964"/>
            <a:ext cx="1445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({a..z,0..9}\{s}) 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115" name="TextBox 114"/>
          <p:cNvSpPr txBox="1"/>
          <p:nvPr/>
        </p:nvSpPr>
        <p:spPr>
          <a:xfrm rot="968871">
            <a:off x="7738167" y="2144225"/>
            <a:ext cx="1596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({a..z,0..9}\{l}  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cxnSp>
        <p:nvCxnSpPr>
          <p:cNvPr id="127" name="Straight Arrow Connector 126"/>
          <p:cNvCxnSpPr>
            <a:stCxn id="16" idx="6"/>
          </p:cNvCxnSpPr>
          <p:nvPr/>
        </p:nvCxnSpPr>
        <p:spPr>
          <a:xfrm flipV="1">
            <a:off x="1563529" y="3505297"/>
            <a:ext cx="9648942" cy="2862231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" idx="7"/>
            <a:endCxn id="5" idx="3"/>
          </p:cNvCxnSpPr>
          <p:nvPr/>
        </p:nvCxnSpPr>
        <p:spPr>
          <a:xfrm flipV="1">
            <a:off x="4449073" y="3508222"/>
            <a:ext cx="6758439" cy="2563245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3" idx="7"/>
            <a:endCxn id="5" idx="3"/>
          </p:cNvCxnSpPr>
          <p:nvPr/>
        </p:nvCxnSpPr>
        <p:spPr>
          <a:xfrm flipV="1">
            <a:off x="6200629" y="3508222"/>
            <a:ext cx="5006883" cy="2522747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4" idx="0"/>
            <a:endCxn id="5" idx="3"/>
          </p:cNvCxnSpPr>
          <p:nvPr/>
        </p:nvCxnSpPr>
        <p:spPr>
          <a:xfrm flipV="1">
            <a:off x="7957879" y="3508222"/>
            <a:ext cx="3249633" cy="2459556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5" idx="3"/>
          </p:cNvCxnSpPr>
          <p:nvPr/>
        </p:nvCxnSpPr>
        <p:spPr>
          <a:xfrm flipV="1">
            <a:off x="10675939" y="3508222"/>
            <a:ext cx="531573" cy="2384470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 rot="20597579">
            <a:off x="2069997" y="5768287"/>
            <a:ext cx="1596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({a..z,0..9}\{</a:t>
            </a:r>
            <a:r>
              <a:rPr lang="en-US" sz="1000" dirty="0" err="1"/>
              <a:t>i</a:t>
            </a:r>
            <a:r>
              <a:rPr lang="en-US" sz="1000" dirty="0"/>
              <a:t>}/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144" name="TextBox 143"/>
          <p:cNvSpPr txBox="1"/>
          <p:nvPr/>
        </p:nvSpPr>
        <p:spPr>
          <a:xfrm rot="20308705">
            <a:off x="4328253" y="5554793"/>
            <a:ext cx="1596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({a..z,0..9}\{m}/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145" name="TextBox 144"/>
          <p:cNvSpPr txBox="1"/>
          <p:nvPr/>
        </p:nvSpPr>
        <p:spPr>
          <a:xfrm rot="5207475">
            <a:off x="10590116" y="1968115"/>
            <a:ext cx="1445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146" name="TextBox 145"/>
          <p:cNvSpPr txBox="1"/>
          <p:nvPr/>
        </p:nvSpPr>
        <p:spPr>
          <a:xfrm rot="19226643">
            <a:off x="7791914" y="5342623"/>
            <a:ext cx="1178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({a..z,0..9}\{s}/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sp>
        <p:nvSpPr>
          <p:cNvPr id="147" name="TextBox 146"/>
          <p:cNvSpPr txBox="1"/>
          <p:nvPr/>
        </p:nvSpPr>
        <p:spPr>
          <a:xfrm rot="17043778">
            <a:off x="10255716" y="4941208"/>
            <a:ext cx="1011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({a..z,0..9}/ </a:t>
            </a:r>
            <a:r>
              <a:rPr lang="en-US" sz="1000" dirty="0">
                <a:latin typeface="Symbol" charset="2"/>
                <a:ea typeface="Symbol" charset="2"/>
                <a:cs typeface="Symbol" charset="2"/>
              </a:rPr>
              <a:t>l            </a:t>
            </a:r>
            <a:r>
              <a:rPr lang="en-US" sz="1000" dirty="0"/>
              <a:t>  </a:t>
            </a:r>
          </a:p>
        </p:txBody>
      </p:sp>
      <p:cxnSp>
        <p:nvCxnSpPr>
          <p:cNvPr id="49" name="Conector recto de flecha 48"/>
          <p:cNvCxnSpPr>
            <a:stCxn id="12" idx="1"/>
            <a:endCxn id="4" idx="5"/>
          </p:cNvCxnSpPr>
          <p:nvPr/>
        </p:nvCxnSpPr>
        <p:spPr>
          <a:xfrm flipH="1" flipV="1">
            <a:off x="2885785" y="2968448"/>
            <a:ext cx="1147959" cy="31030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/>
          <p:cNvCxnSpPr>
            <a:stCxn id="13" idx="1"/>
            <a:endCxn id="4" idx="5"/>
          </p:cNvCxnSpPr>
          <p:nvPr/>
        </p:nvCxnSpPr>
        <p:spPr>
          <a:xfrm flipH="1" flipV="1">
            <a:off x="2885785" y="2968448"/>
            <a:ext cx="2899515" cy="30625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/>
          <p:cNvCxnSpPr>
            <a:stCxn id="14" idx="1"/>
          </p:cNvCxnSpPr>
          <p:nvPr/>
        </p:nvCxnSpPr>
        <p:spPr>
          <a:xfrm flipH="1" flipV="1">
            <a:off x="2885785" y="2939645"/>
            <a:ext cx="4864429" cy="31096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15" idx="1"/>
            <a:endCxn id="4" idx="5"/>
          </p:cNvCxnSpPr>
          <p:nvPr/>
        </p:nvCxnSpPr>
        <p:spPr>
          <a:xfrm flipH="1" flipV="1">
            <a:off x="2885785" y="2968448"/>
            <a:ext cx="7589277" cy="299171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 rot="3945052">
            <a:off x="2664867" y="4230532"/>
            <a:ext cx="1749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 </a:t>
            </a:r>
            <a:endParaRPr lang="en-US" sz="1000" dirty="0"/>
          </a:p>
        </p:txBody>
      </p:sp>
      <p:sp>
        <p:nvSpPr>
          <p:cNvPr id="109" name="CuadroTexto 108"/>
          <p:cNvSpPr txBox="1"/>
          <p:nvPr/>
        </p:nvSpPr>
        <p:spPr>
          <a:xfrm rot="2805353">
            <a:off x="3316760" y="3994784"/>
            <a:ext cx="1749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 </a:t>
            </a:r>
            <a:endParaRPr lang="en-US" sz="1000" dirty="0"/>
          </a:p>
        </p:txBody>
      </p:sp>
      <p:sp>
        <p:nvSpPr>
          <p:cNvPr id="110" name="CuadroTexto 109"/>
          <p:cNvSpPr txBox="1"/>
          <p:nvPr/>
        </p:nvSpPr>
        <p:spPr>
          <a:xfrm rot="1964284">
            <a:off x="4011224" y="3884635"/>
            <a:ext cx="1749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 </a:t>
            </a:r>
            <a:endParaRPr lang="en-US" sz="1000" dirty="0"/>
          </a:p>
        </p:txBody>
      </p:sp>
      <p:sp>
        <p:nvSpPr>
          <p:cNvPr id="111" name="CuadroTexto 110"/>
          <p:cNvSpPr txBox="1"/>
          <p:nvPr/>
        </p:nvSpPr>
        <p:spPr>
          <a:xfrm rot="1237271">
            <a:off x="4261985" y="3498796"/>
            <a:ext cx="1749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 </a:t>
            </a:r>
            <a:endParaRPr lang="en-US" sz="1000" dirty="0"/>
          </a:p>
        </p:txBody>
      </p:sp>
      <p:sp>
        <p:nvSpPr>
          <p:cNvPr id="154" name="TextBox 44"/>
          <p:cNvSpPr txBox="1"/>
          <p:nvPr/>
        </p:nvSpPr>
        <p:spPr>
          <a:xfrm rot="21109028">
            <a:off x="4766972" y="2118401"/>
            <a:ext cx="1597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</a:t>
            </a:r>
            <a:endParaRPr lang="en-US" sz="1000" dirty="0"/>
          </a:p>
        </p:txBody>
      </p:sp>
      <p:sp>
        <p:nvSpPr>
          <p:cNvPr id="155" name="TextBox 44"/>
          <p:cNvSpPr txBox="1"/>
          <p:nvPr/>
        </p:nvSpPr>
        <p:spPr>
          <a:xfrm rot="20330340">
            <a:off x="3352594" y="1725996"/>
            <a:ext cx="1597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</a:t>
            </a:r>
            <a:endParaRPr lang="en-US" sz="1000" dirty="0"/>
          </a:p>
        </p:txBody>
      </p:sp>
      <p:sp>
        <p:nvSpPr>
          <p:cNvPr id="156" name="TextBox 44"/>
          <p:cNvSpPr txBox="1"/>
          <p:nvPr/>
        </p:nvSpPr>
        <p:spPr>
          <a:xfrm rot="17217503">
            <a:off x="1828776" y="4072774"/>
            <a:ext cx="1597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</a:t>
            </a:r>
            <a:endParaRPr lang="en-US" sz="1000" dirty="0"/>
          </a:p>
        </p:txBody>
      </p:sp>
      <p:sp>
        <p:nvSpPr>
          <p:cNvPr id="325" name="TextBox 30"/>
          <p:cNvSpPr txBox="1"/>
          <p:nvPr/>
        </p:nvSpPr>
        <p:spPr>
          <a:xfrm rot="18923592">
            <a:off x="1103796" y="2191886"/>
            <a:ext cx="1857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”)”/”)</a:t>
            </a:r>
            <a:r>
              <a:rPr lang="en-US" sz="1000" dirty="0">
                <a:ea typeface="Symbol" charset="2"/>
                <a:cs typeface="Symbol" charset="2"/>
              </a:rPr>
              <a:t>” </a:t>
            </a:r>
            <a:r>
              <a:rPr lang="en-US" sz="1000" dirty="0"/>
              <a:t>| ”(”/ ”</a:t>
            </a:r>
            <a:r>
              <a:rPr lang="en-US" sz="1000" dirty="0">
                <a:ea typeface="Symbol" charset="2"/>
                <a:cs typeface="Symbol" charset="2"/>
              </a:rPr>
              <a:t>(”  </a:t>
            </a:r>
            <a:r>
              <a:rPr lang="en-US" sz="1000" dirty="0"/>
              <a:t>| ” ” / ”</a:t>
            </a:r>
            <a:r>
              <a:rPr lang="en-US" sz="1000" dirty="0">
                <a:ea typeface="Symbol" charset="2"/>
                <a:cs typeface="Symbol" charset="2"/>
              </a:rPr>
              <a:t>”</a:t>
            </a:r>
          </a:p>
        </p:txBody>
      </p:sp>
      <p:cxnSp>
        <p:nvCxnSpPr>
          <p:cNvPr id="327" name="Conector recto de flecha 326"/>
          <p:cNvCxnSpPr>
            <a:stCxn id="9" idx="4"/>
            <a:endCxn id="4" idx="7"/>
          </p:cNvCxnSpPr>
          <p:nvPr/>
        </p:nvCxnSpPr>
        <p:spPr>
          <a:xfrm flipH="1">
            <a:off x="2885785" y="1022083"/>
            <a:ext cx="5695703" cy="152855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4" name="TextBox 44"/>
          <p:cNvSpPr txBox="1"/>
          <p:nvPr/>
        </p:nvSpPr>
        <p:spPr>
          <a:xfrm rot="20900605">
            <a:off x="6781375" y="1092581"/>
            <a:ext cx="1597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</a:t>
            </a:r>
            <a:endParaRPr lang="en-US" sz="1000" dirty="0"/>
          </a:p>
        </p:txBody>
      </p:sp>
      <p:cxnSp>
        <p:nvCxnSpPr>
          <p:cNvPr id="362" name="Conector recto de flecha 361"/>
          <p:cNvCxnSpPr>
            <a:stCxn id="10" idx="4"/>
            <a:endCxn id="4" idx="7"/>
          </p:cNvCxnSpPr>
          <p:nvPr/>
        </p:nvCxnSpPr>
        <p:spPr>
          <a:xfrm flipH="1">
            <a:off x="2885785" y="1091992"/>
            <a:ext cx="8169173" cy="145864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54"/>
          <p:cNvCxnSpPr>
            <a:stCxn id="8" idx="4"/>
            <a:endCxn id="4" idx="7"/>
          </p:cNvCxnSpPr>
          <p:nvPr/>
        </p:nvCxnSpPr>
        <p:spPr>
          <a:xfrm flipH="1">
            <a:off x="2885785" y="1005323"/>
            <a:ext cx="3247189" cy="1545314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54"/>
          <p:cNvCxnSpPr>
            <a:stCxn id="7" idx="5"/>
            <a:endCxn id="4" idx="7"/>
          </p:cNvCxnSpPr>
          <p:nvPr/>
        </p:nvCxnSpPr>
        <p:spPr>
          <a:xfrm flipH="1">
            <a:off x="2885785" y="918409"/>
            <a:ext cx="155882" cy="1632228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TextBox 44"/>
          <p:cNvSpPr txBox="1"/>
          <p:nvPr/>
        </p:nvSpPr>
        <p:spPr>
          <a:xfrm rot="16683870">
            <a:off x="2080482" y="1575504"/>
            <a:ext cx="1597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”)”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FF0000"/>
                </a:solidFill>
              </a:rPr>
              <a:t> ”</a:t>
            </a:r>
            <a:r>
              <a:rPr lang="en-US" sz="1000" dirty="0">
                <a:solidFill>
                  <a:srgbClr val="FF0000"/>
                </a:solidFill>
                <a:ea typeface="Symbol" charset="2"/>
                <a:cs typeface="Symbol" charset="2"/>
              </a:rPr>
              <a:t>v)” </a:t>
            </a:r>
            <a:r>
              <a:rPr lang="en-US" sz="1000" dirty="0">
                <a:solidFill>
                  <a:srgbClr val="7030A0"/>
                </a:solidFill>
              </a:rPr>
              <a:t>| ”(” 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7030A0"/>
                </a:solidFill>
              </a:rPr>
              <a:t> ”</a:t>
            </a:r>
            <a:r>
              <a:rPr lang="en-US" sz="1000" dirty="0">
                <a:solidFill>
                  <a:srgbClr val="7030A0"/>
                </a:solidFill>
                <a:ea typeface="Symbol" charset="2"/>
                <a:cs typeface="Symbol" charset="2"/>
              </a:rPr>
              <a:t>v(” </a:t>
            </a:r>
            <a:r>
              <a:rPr lang="en-US" sz="1000" dirty="0"/>
              <a:t>| </a:t>
            </a:r>
            <a:r>
              <a:rPr lang="en-US" sz="1000" dirty="0">
                <a:solidFill>
                  <a:srgbClr val="0070C0"/>
                </a:solidFill>
              </a:rPr>
              <a:t>” ”</a:t>
            </a:r>
            <a:r>
              <a:rPr lang="en-US" sz="1000" dirty="0"/>
              <a:t>/</a:t>
            </a:r>
            <a:r>
              <a:rPr lang="en-US" sz="1000" dirty="0">
                <a:solidFill>
                  <a:srgbClr val="0070C0"/>
                </a:solidFill>
              </a:rPr>
              <a:t> ”</a:t>
            </a:r>
            <a:r>
              <a:rPr lang="en-US" sz="1000" dirty="0">
                <a:solidFill>
                  <a:srgbClr val="0070C0"/>
                </a:solidFill>
                <a:ea typeface="Symbol" charset="2"/>
                <a:cs typeface="Symbol" charset="2"/>
              </a:rPr>
              <a:t>v”</a:t>
            </a:r>
            <a:endParaRPr lang="en-US" sz="1000" dirty="0"/>
          </a:p>
        </p:txBody>
      </p:sp>
      <p:cxnSp>
        <p:nvCxnSpPr>
          <p:cNvPr id="421" name="Straight Arrow Connector 47"/>
          <p:cNvCxnSpPr>
            <a:stCxn id="16" idx="6"/>
          </p:cNvCxnSpPr>
          <p:nvPr/>
        </p:nvCxnSpPr>
        <p:spPr>
          <a:xfrm flipV="1">
            <a:off x="1563529" y="3032991"/>
            <a:ext cx="1353678" cy="3334537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curvado 63"/>
          <p:cNvCxnSpPr>
            <a:stCxn id="4" idx="1"/>
            <a:endCxn id="4" idx="2"/>
          </p:cNvCxnSpPr>
          <p:nvPr/>
        </p:nvCxnSpPr>
        <p:spPr>
          <a:xfrm rot="16200000" flipH="1" flipV="1">
            <a:off x="2266894" y="2606817"/>
            <a:ext cx="208906" cy="96546"/>
          </a:xfrm>
          <a:prstGeom prst="curvedConnector4">
            <a:avLst>
              <a:gd name="adj1" fmla="val -150848"/>
              <a:gd name="adj2" fmla="val 336778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74"/>
          <p:cNvCxnSpPr>
            <a:stCxn id="4" idx="4"/>
            <a:endCxn id="11" idx="6"/>
          </p:cNvCxnSpPr>
          <p:nvPr/>
        </p:nvCxnSpPr>
        <p:spPr>
          <a:xfrm flipH="1">
            <a:off x="999998" y="3054979"/>
            <a:ext cx="1652705" cy="1685865"/>
          </a:xfrm>
          <a:prstGeom prst="straightConnector1">
            <a:avLst/>
          </a:prstGeom>
          <a:ln w="1016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307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193" y="553243"/>
            <a:ext cx="10515600" cy="1325563"/>
          </a:xfrm>
        </p:spPr>
        <p:txBody>
          <a:bodyPr/>
          <a:lstStyle/>
          <a:p>
            <a:r>
              <a:rPr lang="en-US" dirty="0" err="1"/>
              <a:t>Autómata</a:t>
            </a:r>
            <a:r>
              <a:rPr lang="en-US" dirty="0"/>
              <a:t> de </a:t>
            </a:r>
            <a:r>
              <a:rPr lang="en-US" dirty="0" err="1"/>
              <a:t>pila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GOLD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672667" y="29633"/>
            <a:ext cx="5848526" cy="6894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solidFill>
                  <a:srgbClr val="7F0055"/>
                </a:solidFill>
                <a:latin typeface="Courier New"/>
                <a:ea typeface="ＭＳ 明朝"/>
              </a:rPr>
              <a:t>function</a:t>
            </a:r>
            <a:r>
              <a:rPr lang="es-ES" sz="1400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sz="1400" dirty="0" err="1">
                <a:solidFill>
                  <a:srgbClr val="825A00"/>
                </a:solidFill>
                <a:latin typeface="Courier New"/>
                <a:ea typeface="ＭＳ 明朝"/>
              </a:rPr>
              <a:t>createAutomaton</a:t>
            </a:r>
            <a:r>
              <a:rPr lang="es-ES" sz="1400" dirty="0">
                <a:solidFill>
                  <a:srgbClr val="C00000"/>
                </a:solidFill>
                <a:latin typeface=".SF NS Text"/>
                <a:ea typeface="ＭＳ 明朝"/>
              </a:rPr>
              <a:t>()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ＭＳ 明朝"/>
              </a:rPr>
              <a:t>:</a:t>
            </a:r>
            <a:r>
              <a:rPr lang="es-ES" sz="1400" dirty="0" err="1">
                <a:solidFill>
                  <a:srgbClr val="0000C0"/>
                </a:solidFill>
                <a:latin typeface="Courier New"/>
                <a:ea typeface="ＭＳ 明朝"/>
              </a:rPr>
              <a:t>IPushdownAutomaton</a:t>
            </a:r>
            <a:r>
              <a:rPr lang="es-ES" sz="1400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sz="1400" dirty="0" err="1">
                <a:solidFill>
                  <a:srgbClr val="7F0055"/>
                </a:solidFill>
                <a:latin typeface="Courier New"/>
                <a:ea typeface="ＭＳ 明朝"/>
              </a:rPr>
              <a:t>begin</a:t>
            </a:r>
            <a:endParaRPr lang="es-ES" sz="1400" dirty="0">
              <a:solidFill>
                <a:srgbClr val="7F0055"/>
              </a:solidFill>
              <a:latin typeface="Monaco"/>
              <a:ea typeface="ＭＳ 明朝"/>
            </a:endParaRP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mr-IN" sz="1000" b="1" dirty="0">
                <a:solidFill>
                  <a:srgbClr val="3F7F5F"/>
                </a:solidFill>
                <a:latin typeface=".SF NS Text"/>
                <a:ea typeface="ＭＳ 明朝"/>
              </a:rPr>
              <a:t>//  E -&gt; n</a:t>
            </a:r>
            <a:endParaRPr lang="mr-IN" sz="1000" b="1" dirty="0">
              <a:solidFill>
                <a:srgbClr val="3F7F5F"/>
              </a:solidFill>
              <a:latin typeface="Monaco"/>
              <a:ea typeface="ＭＳ 明朝"/>
            </a:endParaRPr>
          </a:p>
          <a:p>
            <a:r>
              <a:rPr lang="mr-IN" sz="1000" b="1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mr-IN" sz="1000" b="1" dirty="0">
                <a:solidFill>
                  <a:srgbClr val="3F7F5F"/>
                </a:solidFill>
                <a:latin typeface=".SF NS Text"/>
                <a:ea typeface="ＭＳ 明朝"/>
              </a:rPr>
              <a:t>//  E -&gt;  v</a:t>
            </a:r>
            <a:endParaRPr lang="mr-IN" sz="1000" b="1" dirty="0">
              <a:solidFill>
                <a:srgbClr val="3F7F5F"/>
              </a:solidFill>
              <a:latin typeface="Monaco"/>
              <a:ea typeface="ＭＳ 明朝"/>
            </a:endParaRPr>
          </a:p>
          <a:p>
            <a:r>
              <a:rPr lang="mr-IN" sz="1000" b="1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mr-IN" sz="1000" b="1" dirty="0">
                <a:solidFill>
                  <a:srgbClr val="3F7F5F"/>
                </a:solidFill>
                <a:latin typeface=".SF NS Text"/>
                <a:ea typeface="ＭＳ 明朝"/>
              </a:rPr>
              <a:t>//  E -&gt;  (+L)</a:t>
            </a:r>
            <a:endParaRPr lang="mr-IN" sz="1000" b="1" dirty="0">
              <a:solidFill>
                <a:srgbClr val="3F7F5F"/>
              </a:solidFill>
              <a:latin typeface="Monaco"/>
              <a:ea typeface="ＭＳ 明朝"/>
            </a:endParaRPr>
          </a:p>
          <a:p>
            <a:r>
              <a:rPr lang="mr-IN" sz="1000" b="1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mr-IN" sz="1000" b="1" dirty="0">
                <a:solidFill>
                  <a:srgbClr val="3F7F5F"/>
                </a:solidFill>
                <a:latin typeface=".SF NS Text"/>
                <a:ea typeface="ＭＳ 明朝"/>
              </a:rPr>
              <a:t>//  E -&gt;  (*L)</a:t>
            </a:r>
            <a:endParaRPr lang="mr-IN" sz="1000" b="1" dirty="0">
              <a:solidFill>
                <a:srgbClr val="3F7F5F"/>
              </a:solidFill>
              <a:latin typeface="Monaco"/>
              <a:ea typeface="ＭＳ 明朝"/>
            </a:endParaRPr>
          </a:p>
          <a:p>
            <a:r>
              <a:rPr lang="mr-IN" sz="1000" b="1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mr-IN" sz="1000" b="1" dirty="0">
                <a:solidFill>
                  <a:srgbClr val="3F7F5F"/>
                </a:solidFill>
                <a:latin typeface=".SF NS Text"/>
                <a:ea typeface="ＭＳ 明朝"/>
              </a:rPr>
              <a:t>//  L -&gt;  E</a:t>
            </a:r>
            <a:endParaRPr lang="mr-IN" sz="1000" b="1" dirty="0">
              <a:solidFill>
                <a:srgbClr val="3F7F5F"/>
              </a:solidFill>
              <a:latin typeface="Monaco"/>
              <a:ea typeface="ＭＳ 明朝"/>
            </a:endParaRPr>
          </a:p>
          <a:p>
            <a:r>
              <a:rPr lang="mr-IN" sz="1000" b="1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mr-IN" sz="1000" b="1" dirty="0">
                <a:solidFill>
                  <a:srgbClr val="3F7F5F"/>
                </a:solidFill>
                <a:latin typeface=".SF NS Text"/>
                <a:ea typeface="ＭＳ 明朝"/>
              </a:rPr>
              <a:t>//  L -&gt;  L E</a:t>
            </a:r>
            <a:r>
              <a:rPr lang="mr-IN" sz="1000" b="1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endParaRPr lang="mr-IN" sz="1000" b="1" dirty="0">
              <a:solidFill>
                <a:srgbClr val="505050"/>
              </a:solidFill>
              <a:latin typeface="Monaco"/>
              <a:ea typeface="ＭＳ 明朝"/>
            </a:endParaRPr>
          </a:p>
          <a:p>
            <a:endParaRPr lang="mr-IN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Terms</a:t>
            </a:r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:=</a:t>
            </a:r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'('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')'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'+'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'*'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'v'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'n'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r>
              <a:rPr lang="en-US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NonTerms</a:t>
            </a:r>
            <a:r>
              <a:rPr lang="en-US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:=</a:t>
            </a:r>
            <a:r>
              <a:rPr lang="en-US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en-US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'E'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en-US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'L'</a:t>
            </a:r>
            <a:r>
              <a:rPr lang="en-US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Q:=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"I"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"F"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Σ:=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'('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')'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'+'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'*'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'v'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'n'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Γ:=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'('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')'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'+'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'*'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'v'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'n'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'E'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'L'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'$'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'0'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q₀:=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"I"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F:=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"F"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r>
              <a:rPr lang="es-ES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M:=</a:t>
            </a:r>
            <a:r>
              <a:rPr lang="es-ES" sz="1400" dirty="0" err="1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GPushdownAutomaton</a:t>
            </a:r>
            <a:r>
              <a:rPr lang="es-ES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Q,Σ,Γ,q₀,F</a:t>
            </a:r>
            <a:r>
              <a:rPr lang="es-ES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r>
              <a:rPr lang="es-ES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delta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"I"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push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"$E"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delta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"F"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pop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"$"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7F0055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1400" dirty="0">
                <a:solidFill>
                  <a:srgbClr val="7F0055"/>
                </a:solidFill>
                <a:latin typeface="Courier New"/>
                <a:ea typeface="ＭＳ 明朝"/>
                <a:cs typeface="Courier New"/>
              </a:rPr>
              <a:t>each</a:t>
            </a:r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x</a:t>
            </a:r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1400" dirty="0">
                <a:solidFill>
                  <a:srgbClr val="7F0055"/>
                </a:solidFill>
                <a:latin typeface="Courier New"/>
                <a:ea typeface="ＭＳ 明朝"/>
                <a:cs typeface="Courier New"/>
              </a:rPr>
              <a:t>in</a:t>
            </a:r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'('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')'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'+'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'*'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'v'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'n'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1400" dirty="0">
                <a:solidFill>
                  <a:srgbClr val="7F0055"/>
                </a:solidFill>
                <a:latin typeface="Courier New"/>
                <a:ea typeface="ＭＳ 明朝"/>
                <a:cs typeface="Courier New"/>
              </a:rPr>
              <a:t>do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  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delta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""</a:t>
            </a:r>
            <a:r>
              <a:rPr lang="mr-IN" sz="1400" dirty="0">
                <a:solidFill>
                  <a:srgbClr val="0000C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x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pop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""</a:t>
            </a:r>
            <a:r>
              <a:rPr lang="mr-IN" sz="1400" dirty="0">
                <a:solidFill>
                  <a:srgbClr val="0000C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x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r>
              <a:rPr lang="es-ES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es-ES" sz="1400" dirty="0" err="1">
                <a:solidFill>
                  <a:srgbClr val="7F0055"/>
                </a:solidFill>
                <a:latin typeface="Courier New"/>
                <a:ea typeface="ＭＳ 明朝"/>
                <a:cs typeface="Courier New"/>
              </a:rPr>
              <a:t>end</a:t>
            </a:r>
            <a:endParaRPr lang="es-ES" sz="1400" dirty="0">
              <a:solidFill>
                <a:srgbClr val="7F0055"/>
              </a:solidFill>
              <a:latin typeface="Courier New"/>
              <a:ea typeface="ＭＳ 明朝"/>
              <a:cs typeface="Courier New"/>
            </a:endParaRP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delta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changeTop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"E"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"v"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delta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changeTop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"E"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"n"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delta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changeTop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"E"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")L+("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delta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changeTop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"E"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")L*("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delta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changeTop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"L"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"E"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r>
              <a:rPr lang="mr-IN" sz="14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delta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"q"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.</a:t>
            </a:r>
            <a:r>
              <a:rPr lang="mr-IN" sz="1400" dirty="0">
                <a:solidFill>
                  <a:srgbClr val="825A00"/>
                </a:solidFill>
                <a:latin typeface="Courier New"/>
                <a:ea typeface="ＭＳ 明朝"/>
                <a:cs typeface="Courier New"/>
              </a:rPr>
              <a:t>changeTop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"L"</a:t>
            </a:r>
            <a:r>
              <a:rPr lang="mr-IN" sz="14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14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"EL"</a:t>
            </a:r>
            <a:r>
              <a:rPr lang="mr-IN" sz="1400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r>
              <a:rPr lang="es-ES" sz="1400" dirty="0">
                <a:solidFill>
                  <a:srgbClr val="7F0055"/>
                </a:solidFill>
                <a:latin typeface="Courier New"/>
                <a:ea typeface="ＭＳ 明朝"/>
              </a:rPr>
              <a:t>	</a:t>
            </a:r>
            <a:r>
              <a:rPr lang="es-ES" sz="1400" dirty="0" err="1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s-ES" sz="1400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sz="1400" dirty="0">
                <a:solidFill>
                  <a:srgbClr val="000000"/>
                </a:solidFill>
                <a:latin typeface="Courier New"/>
                <a:ea typeface="ＭＳ 明朝"/>
              </a:rPr>
              <a:t>M</a:t>
            </a:r>
            <a:endParaRPr lang="es-ES" sz="1400" dirty="0">
              <a:solidFill>
                <a:srgbClr val="000000"/>
              </a:solidFill>
              <a:latin typeface="Monaco"/>
              <a:ea typeface="ＭＳ 明朝"/>
            </a:endParaRPr>
          </a:p>
          <a:p>
            <a:r>
              <a:rPr lang="es-ES" sz="1400" dirty="0" err="1">
                <a:solidFill>
                  <a:srgbClr val="7F0055"/>
                </a:solidFill>
                <a:latin typeface="Courier New"/>
                <a:ea typeface="ＭＳ 明朝"/>
              </a:rPr>
              <a:t>end</a:t>
            </a:r>
            <a:endParaRPr lang="es-ES" sz="1400" dirty="0">
              <a:solidFill>
                <a:srgbClr val="7F0055"/>
              </a:solidFill>
              <a:latin typeface="Times New Roman"/>
              <a:ea typeface="ＭＳ 明朝"/>
            </a:endParaRPr>
          </a:p>
          <a:p>
            <a:endParaRPr lang="es-ES" sz="1400" dirty="0">
              <a:latin typeface="Monaco"/>
              <a:ea typeface="ＭＳ 明朝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8582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Autómata</a:t>
            </a:r>
            <a:r>
              <a:rPr lang="en-US" dirty="0"/>
              <a:t> de </a:t>
            </a:r>
            <a:r>
              <a:rPr lang="en-US" dirty="0" err="1"/>
              <a:t>pila</a:t>
            </a:r>
            <a:endParaRPr lang="en-US" dirty="0"/>
          </a:p>
        </p:txBody>
      </p:sp>
      <p:pic>
        <p:nvPicPr>
          <p:cNvPr id="4" name="Imagen 3" descr="Pars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2717800"/>
            <a:ext cx="64008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78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4693" y="0"/>
            <a:ext cx="8760707" cy="863600"/>
          </a:xfrm>
        </p:spPr>
        <p:txBody>
          <a:bodyPr/>
          <a:lstStyle/>
          <a:p>
            <a:r>
              <a:rPr lang="en-US" dirty="0" err="1"/>
              <a:t>Combinando</a:t>
            </a:r>
            <a:r>
              <a:rPr lang="en-US" dirty="0"/>
              <a:t> los 2 </a:t>
            </a:r>
            <a:r>
              <a:rPr lang="en-US" dirty="0" err="1"/>
              <a:t>autómatas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309948" y="872035"/>
            <a:ext cx="11285152" cy="6340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F0055"/>
                </a:solidFill>
                <a:latin typeface="Courier New"/>
                <a:cs typeface="Courier New"/>
              </a:rPr>
              <a:t>procedure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825A00"/>
                </a:solidFill>
                <a:latin typeface="Courier New"/>
                <a:cs typeface="Courier New"/>
              </a:rPr>
              <a:t>main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args:</a:t>
            </a:r>
            <a:r>
              <a:rPr lang="en-US" sz="1400" dirty="0" err="1">
                <a:solidFill>
                  <a:srgbClr val="0000C0"/>
                </a:solidFill>
                <a:latin typeface="Courier New"/>
                <a:cs typeface="Courier New"/>
              </a:rPr>
              <a:t>String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[])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  <a:cs typeface="Courier New"/>
              </a:rPr>
              <a:t>begin</a:t>
            </a:r>
          </a:p>
          <a:p>
            <a:pPr>
              <a:tabLst>
                <a:tab pos="1778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Lexer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825A00"/>
                </a:solidFill>
                <a:latin typeface="Courier New"/>
                <a:cs typeface="Courier New"/>
              </a:rPr>
              <a:t>createTransducer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()</a:t>
            </a:r>
          </a:p>
          <a:p>
            <a:pPr>
              <a:tabLst>
                <a:tab pos="1778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Parser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825A00"/>
                </a:solidFill>
                <a:latin typeface="Courier New"/>
                <a:cs typeface="Courier New"/>
              </a:rPr>
              <a:t>createAutomaton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()</a:t>
            </a:r>
          </a:p>
          <a:p>
            <a:pPr>
              <a:tabLst>
                <a:tab pos="177800" algn="l"/>
              </a:tabLst>
            </a:pP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	//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GAutomataFrame.show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Lexer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)</a:t>
            </a:r>
          </a:p>
          <a:p>
            <a:pPr>
              <a:tabLst>
                <a:tab pos="177800" algn="l"/>
              </a:tabLst>
            </a:pP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	//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GAutomataFrame.show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(Parser)</a:t>
            </a:r>
          </a:p>
          <a:p>
            <a:pPr>
              <a:tabLst>
                <a:tab pos="177800" algn="l"/>
              </a:tabLst>
            </a:pPr>
            <a:r>
              <a:rPr lang="en-US" sz="1400" dirty="0">
                <a:solidFill>
                  <a:srgbClr val="825A00"/>
                </a:solidFill>
                <a:latin typeface="Courier New"/>
                <a:cs typeface="Courier New"/>
              </a:rPr>
              <a:t>	</a:t>
            </a:r>
            <a:r>
              <a:rPr lang="en-US" sz="1400" dirty="0" err="1">
                <a:solidFill>
                  <a:srgbClr val="825A00"/>
                </a:solidFill>
                <a:latin typeface="Courier New"/>
                <a:cs typeface="Courier New"/>
              </a:rPr>
              <a:t>testParser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Lexer,Parser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dirty="0">
                <a:solidFill>
                  <a:srgbClr val="7F0055"/>
                </a:solidFill>
                <a:latin typeface="Courier New"/>
                <a:cs typeface="Courier New"/>
              </a:rPr>
              <a:t>End</a:t>
            </a:r>
          </a:p>
          <a:p>
            <a:pPr>
              <a:tabLst>
                <a:tab pos="177800" algn="l"/>
              </a:tabLst>
            </a:pPr>
            <a:r>
              <a:rPr lang="es-ES" sz="1400" dirty="0" err="1">
                <a:solidFill>
                  <a:srgbClr val="7F0055"/>
                </a:solidFill>
                <a:latin typeface="Courier New"/>
                <a:cs typeface="Courier New"/>
              </a:rPr>
              <a:t>procedure</a:t>
            </a:r>
            <a:r>
              <a:rPr lang="es-E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s-ES" sz="1400" dirty="0" err="1">
                <a:solidFill>
                  <a:srgbClr val="825A00"/>
                </a:solidFill>
                <a:latin typeface="Courier New"/>
                <a:cs typeface="Courier New"/>
              </a:rPr>
              <a:t>testParser</a:t>
            </a:r>
            <a:r>
              <a:rPr lang="es-ES" sz="1400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cs typeface="Courier New"/>
              </a:rPr>
              <a:t>M:</a:t>
            </a:r>
            <a:r>
              <a:rPr lang="es-ES" sz="1400" dirty="0" err="1">
                <a:solidFill>
                  <a:srgbClr val="0000C0"/>
                </a:solidFill>
                <a:latin typeface="Courier New"/>
                <a:cs typeface="Courier New"/>
              </a:rPr>
              <a:t>ITransducer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cs typeface="Courier New"/>
              </a:rPr>
              <a:t>,P:</a:t>
            </a:r>
            <a:r>
              <a:rPr lang="es-ES" sz="1400" dirty="0" err="1">
                <a:solidFill>
                  <a:srgbClr val="0000C0"/>
                </a:solidFill>
                <a:latin typeface="Courier New"/>
                <a:cs typeface="Courier New"/>
              </a:rPr>
              <a:t>IPushdownAutomaton</a:t>
            </a:r>
            <a:r>
              <a:rPr lang="es-ES" sz="1400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lang="es-E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s-ES" sz="1400" dirty="0" err="1">
                <a:solidFill>
                  <a:srgbClr val="7F0055"/>
                </a:solidFill>
                <a:latin typeface="Courier New"/>
                <a:cs typeface="Courier New"/>
              </a:rPr>
              <a:t>begin</a:t>
            </a:r>
            <a:endParaRPr lang="es-ES" sz="1400" dirty="0">
              <a:solidFill>
                <a:srgbClr val="7F0055"/>
              </a:solidFill>
              <a:latin typeface="Courier New"/>
              <a:cs typeface="Courier New"/>
            </a:endParaRPr>
          </a:p>
          <a:p>
            <a:pPr>
              <a:tabLst>
                <a:tab pos="177800" algn="l"/>
              </a:tabLst>
            </a:pPr>
            <a:r>
              <a:rPr lang="es-ES" sz="1400" dirty="0">
                <a:solidFill>
                  <a:srgbClr val="3F7F5F"/>
                </a:solidFill>
                <a:latin typeface="Courier New"/>
                <a:cs typeface="Courier New"/>
              </a:rPr>
              <a:t>// M es el  analizador léxico</a:t>
            </a:r>
          </a:p>
          <a:p>
            <a:pPr>
              <a:tabLst>
                <a:tab pos="177800" algn="l"/>
              </a:tabLst>
            </a:pPr>
            <a:r>
              <a:rPr lang="es-ES" sz="1400" dirty="0">
                <a:solidFill>
                  <a:srgbClr val="3F7F5F"/>
                </a:solidFill>
                <a:latin typeface="Courier New"/>
                <a:cs typeface="Courier New"/>
              </a:rPr>
              <a:t>// P es el  analizador sintáctico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s-ES" sz="1400" dirty="0">
                <a:solidFill>
                  <a:srgbClr val="7F0055"/>
                </a:solidFill>
                <a:latin typeface="Courier New"/>
                <a:cs typeface="Courier New"/>
              </a:rPr>
              <a:t>	</a:t>
            </a:r>
            <a:r>
              <a:rPr lang="es-ES" sz="1400" dirty="0" err="1">
                <a:solidFill>
                  <a:srgbClr val="7F0055"/>
                </a:solidFill>
                <a:latin typeface="Courier New"/>
                <a:cs typeface="Courier New"/>
              </a:rPr>
              <a:t>var</a:t>
            </a:r>
            <a:r>
              <a:rPr lang="es-E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cs typeface="Courier New"/>
              </a:rPr>
              <a:t>sc:</a:t>
            </a:r>
            <a:r>
              <a:rPr lang="es-ES" sz="1400" dirty="0" err="1">
                <a:solidFill>
                  <a:srgbClr val="0000C0"/>
                </a:solidFill>
                <a:latin typeface="Courier New"/>
                <a:cs typeface="Courier New"/>
              </a:rPr>
              <a:t>java.util.</a:t>
            </a:r>
            <a:r>
              <a:rPr lang="es-ES" sz="1400" dirty="0" err="1">
                <a:solidFill>
                  <a:srgbClr val="825A00"/>
                </a:solidFill>
                <a:latin typeface="Courier New"/>
                <a:cs typeface="Courier New"/>
              </a:rPr>
              <a:t>Scanner</a:t>
            </a:r>
            <a:r>
              <a:rPr lang="es-ES" sz="1400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cs typeface="Courier New"/>
              </a:rPr>
              <a:t>System</a:t>
            </a:r>
            <a:r>
              <a:rPr lang="es-ES" sz="1400" dirty="0">
                <a:solidFill>
                  <a:srgbClr val="000000"/>
                </a:solidFill>
                <a:latin typeface="Courier New"/>
                <a:cs typeface="Courier New"/>
              </a:rPr>
              <a:t>.$in</a:t>
            </a:r>
            <a:r>
              <a:rPr lang="es-ES" sz="1400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s-ES" sz="1400" dirty="0">
                <a:solidFill>
                  <a:srgbClr val="7F0055"/>
                </a:solidFill>
                <a:latin typeface="Courier New"/>
                <a:cs typeface="Courier New"/>
              </a:rPr>
              <a:t>	</a:t>
            </a:r>
            <a:r>
              <a:rPr lang="es-ES" sz="1400" dirty="0" err="1">
                <a:solidFill>
                  <a:srgbClr val="7F0055"/>
                </a:solidFill>
                <a:latin typeface="Courier New"/>
                <a:cs typeface="Courier New"/>
              </a:rPr>
              <a:t>while</a:t>
            </a:r>
            <a:r>
              <a:rPr lang="es-E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s-ES" sz="1400" dirty="0">
                <a:solidFill>
                  <a:srgbClr val="00C0C0"/>
                </a:solidFill>
                <a:latin typeface="Courier New"/>
                <a:cs typeface="Courier New"/>
              </a:rPr>
              <a:t>true</a:t>
            </a:r>
            <a:r>
              <a:rPr lang="es-E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s-ES" sz="1400" dirty="0">
                <a:solidFill>
                  <a:srgbClr val="7F0055"/>
                </a:solidFill>
                <a:latin typeface="Courier New"/>
                <a:cs typeface="Courier New"/>
              </a:rPr>
              <a:t>do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/>
                <a:cs typeface="Courier New"/>
              </a:rPr>
              <a:t>		print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"----------------------------”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/>
                <a:cs typeface="Courier New"/>
              </a:rPr>
              <a:t>		print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>
                <a:solidFill>
                  <a:srgbClr val="C000C0"/>
                </a:solidFill>
                <a:latin typeface="Courier New"/>
                <a:cs typeface="Courier New"/>
              </a:rPr>
              <a:t>Digite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 la </a:t>
            </a:r>
            <a:r>
              <a:rPr lang="en-US" sz="1400" dirty="0" err="1">
                <a:solidFill>
                  <a:srgbClr val="C000C0"/>
                </a:solidFill>
                <a:latin typeface="Courier New"/>
                <a:cs typeface="Courier New"/>
              </a:rPr>
              <a:t>cadena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 de </a:t>
            </a:r>
            <a:r>
              <a:rPr lang="en-US" sz="1400" dirty="0" err="1">
                <a:solidFill>
                  <a:srgbClr val="C000C0"/>
                </a:solidFill>
                <a:latin typeface="Courier New"/>
                <a:cs typeface="Courier New"/>
              </a:rPr>
              <a:t>entrada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:”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	string:=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sc.</a:t>
            </a:r>
            <a:r>
              <a:rPr lang="en-US" sz="1400" dirty="0" err="1">
                <a:solidFill>
                  <a:srgbClr val="825A00"/>
                </a:solidFill>
                <a:latin typeface="Courier New"/>
                <a:cs typeface="Courier New"/>
              </a:rPr>
              <a:t>nextLine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()</a:t>
            </a:r>
            <a:r>
              <a:rPr lang="en-US" sz="1400" dirty="0">
                <a:solidFill>
                  <a:srgbClr val="0000C0"/>
                </a:solidFill>
                <a:latin typeface="Courier New"/>
                <a:cs typeface="Courier New"/>
              </a:rPr>
              <a:t>+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" "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  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		//Se le 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agrega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 un 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espacio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 al final 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para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marcar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 el final de la 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entrada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. El 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espacio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también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es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 un </a:t>
            </a:r>
            <a:r>
              <a:rPr lang="en-US" sz="1400" dirty="0" err="1">
                <a:solidFill>
                  <a:srgbClr val="3F7F5F"/>
                </a:solidFill>
                <a:latin typeface="Courier New"/>
                <a:cs typeface="Courier New"/>
              </a:rPr>
              <a:t>separador</a:t>
            </a: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.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n-US" sz="1400" dirty="0">
                <a:solidFill>
                  <a:srgbClr val="3F7F5F"/>
                </a:solidFill>
                <a:latin typeface="Courier New"/>
                <a:cs typeface="Courier New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result:=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M.</a:t>
            </a:r>
            <a:r>
              <a:rPr lang="en-US" sz="1400" dirty="0" err="1">
                <a:solidFill>
                  <a:srgbClr val="825A00"/>
                </a:solidFill>
                <a:latin typeface="Courier New"/>
                <a:cs typeface="Courier New"/>
              </a:rPr>
              <a:t>acceptsString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string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   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tokenStream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:=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M.</a:t>
            </a:r>
            <a:r>
              <a:rPr lang="en-US" sz="1400" dirty="0" err="1">
                <a:solidFill>
                  <a:srgbClr val="825A00"/>
                </a:solidFill>
                <a:latin typeface="Courier New"/>
                <a:cs typeface="Courier New"/>
              </a:rPr>
              <a:t>getOutputString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()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/>
                <a:cs typeface="Courier New"/>
              </a:rPr>
              <a:t>		print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>
                <a:solidFill>
                  <a:srgbClr val="C000C0"/>
                </a:solidFill>
                <a:latin typeface="Courier New"/>
                <a:cs typeface="Courier New"/>
              </a:rPr>
              <a:t>Lexicamente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 la </a:t>
            </a:r>
            <a:r>
              <a:rPr lang="en-US" sz="1400" dirty="0" err="1">
                <a:solidFill>
                  <a:srgbClr val="C000C0"/>
                </a:solidFill>
                <a:latin typeface="Courier New"/>
                <a:cs typeface="Courier New"/>
              </a:rPr>
              <a:t>cadena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rgbClr val="C000C0"/>
                </a:solidFill>
                <a:latin typeface="Courier New"/>
                <a:cs typeface="Courier New"/>
              </a:rPr>
              <a:t>fue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:"</a:t>
            </a:r>
            <a:r>
              <a:rPr lang="en-US" sz="1400" dirty="0">
                <a:solidFill>
                  <a:srgbClr val="0000C0"/>
                </a:solidFill>
                <a:latin typeface="Courier New"/>
                <a:cs typeface="Courier New"/>
              </a:rPr>
              <a:t>+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result?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>
                <a:solidFill>
                  <a:srgbClr val="C000C0"/>
                </a:solidFill>
                <a:latin typeface="Courier New"/>
                <a:cs typeface="Courier New"/>
              </a:rPr>
              <a:t>aceptada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>
                <a:solidFill>
                  <a:srgbClr val="C000C0"/>
                </a:solidFill>
                <a:latin typeface="Courier New"/>
                <a:cs typeface="Courier New"/>
              </a:rPr>
              <a:t>rechazada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"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lang="en-US" sz="1400" dirty="0">
                <a:solidFill>
                  <a:srgbClr val="0000C0"/>
                </a:solidFill>
                <a:latin typeface="Courier New"/>
                <a:cs typeface="Courier New"/>
              </a:rPr>
              <a:t>+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". </a:t>
            </a:r>
            <a:r>
              <a:rPr lang="en-US" sz="1400" dirty="0" err="1">
                <a:solidFill>
                  <a:srgbClr val="C000C0"/>
                </a:solidFill>
                <a:latin typeface="Courier New"/>
                <a:cs typeface="Courier New"/>
              </a:rPr>
              <a:t>Resultado</a:t>
            </a:r>
            <a:r>
              <a:rPr lang="en-US" sz="1400" dirty="0">
                <a:solidFill>
                  <a:srgbClr val="C000C0"/>
                </a:solidFill>
                <a:latin typeface="Courier New"/>
                <a:cs typeface="Courier New"/>
              </a:rPr>
              <a:t>: "</a:t>
            </a:r>
            <a:r>
              <a:rPr lang="en-US" sz="1400" dirty="0">
                <a:solidFill>
                  <a:srgbClr val="0000C0"/>
                </a:solidFill>
                <a:latin typeface="Courier New"/>
                <a:cs typeface="Courier New"/>
              </a:rPr>
              <a:t>+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tokenStream</a:t>
            </a:r>
            <a:r>
              <a:rPr lang="en-U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mr-IN" sz="1400" dirty="0">
                <a:solidFill>
                  <a:srgbClr val="505050"/>
                </a:solidFill>
                <a:latin typeface="Courier New"/>
                <a:cs typeface="Courier New"/>
              </a:rPr>
              <a:t>	</a:t>
            </a:r>
            <a:r>
              <a:rPr lang="es-ES_tradnl" sz="1400" dirty="0">
                <a:solidFill>
                  <a:srgbClr val="505050"/>
                </a:solidFill>
                <a:latin typeface="Courier New"/>
                <a:cs typeface="Courier New"/>
              </a:rPr>
              <a:t>	</a:t>
            </a:r>
            <a:r>
              <a:rPr lang="es-ES_tradnl" sz="1400" dirty="0" err="1">
                <a:solidFill>
                  <a:srgbClr val="505050"/>
                </a:solidFill>
                <a:latin typeface="Courier New"/>
                <a:cs typeface="Courier New"/>
              </a:rPr>
              <a:t>if</a:t>
            </a:r>
            <a:r>
              <a:rPr lang="es-ES_tradnl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s-ES_tradnl" sz="1400" dirty="0" err="1">
                <a:solidFill>
                  <a:srgbClr val="505050"/>
                </a:solidFill>
                <a:latin typeface="Courier New"/>
                <a:cs typeface="Courier New"/>
              </a:rPr>
              <a:t>result</a:t>
            </a:r>
            <a:r>
              <a:rPr lang="es-ES_tradnl" sz="1400" dirty="0">
                <a:solidFill>
                  <a:srgbClr val="505050"/>
                </a:solidFill>
                <a:latin typeface="Courier New"/>
                <a:cs typeface="Courier New"/>
              </a:rPr>
              <a:t>  </a:t>
            </a:r>
            <a:r>
              <a:rPr lang="es-ES_tradnl" sz="1400" dirty="0" err="1">
                <a:solidFill>
                  <a:srgbClr val="505050"/>
                </a:solidFill>
                <a:latin typeface="Courier New"/>
                <a:cs typeface="Courier New"/>
              </a:rPr>
              <a:t>then</a:t>
            </a:r>
            <a:r>
              <a:rPr lang="es-ES_tradnl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s-ES_tradnl" sz="1400" dirty="0">
                <a:solidFill>
                  <a:srgbClr val="505050"/>
                </a:solidFill>
                <a:latin typeface="Courier New"/>
                <a:cs typeface="Courier New"/>
              </a:rPr>
              <a:t>		   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cs typeface="Courier New"/>
              </a:rPr>
              <a:t>result</a:t>
            </a:r>
            <a:r>
              <a:rPr lang="es-ES" sz="1400" dirty="0">
                <a:solidFill>
                  <a:srgbClr val="000000"/>
                </a:solidFill>
                <a:latin typeface="Courier New"/>
                <a:cs typeface="Courier New"/>
              </a:rPr>
              <a:t>:=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cs typeface="Courier New"/>
              </a:rPr>
              <a:t>P.</a:t>
            </a:r>
            <a:r>
              <a:rPr lang="es-ES" sz="1400" dirty="0" err="1">
                <a:solidFill>
                  <a:srgbClr val="825A00"/>
                </a:solidFill>
                <a:latin typeface="Courier New"/>
                <a:cs typeface="Courier New"/>
              </a:rPr>
              <a:t>acceptsString</a:t>
            </a:r>
            <a:r>
              <a:rPr lang="es-ES" sz="1400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cs typeface="Courier New"/>
              </a:rPr>
              <a:t>tokenStream</a:t>
            </a:r>
            <a:r>
              <a:rPr lang="es-E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s-ES" sz="1400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lang="es-ES" sz="1400" dirty="0">
                <a:solidFill>
                  <a:srgbClr val="505050"/>
                </a:solidFill>
                <a:latin typeface="Courier New"/>
                <a:cs typeface="Courier New"/>
              </a:rPr>
              <a:t>  </a:t>
            </a:r>
            <a:r>
              <a:rPr lang="es-ES" sz="1400" dirty="0">
                <a:solidFill>
                  <a:srgbClr val="3F7F5F"/>
                </a:solidFill>
                <a:latin typeface="Courier New"/>
                <a:cs typeface="Courier New"/>
              </a:rPr>
              <a:t>// Al </a:t>
            </a:r>
            <a:r>
              <a:rPr lang="es-ES" sz="1400" dirty="0" err="1">
                <a:solidFill>
                  <a:srgbClr val="3F7F5F"/>
                </a:solidFill>
                <a:latin typeface="Courier New"/>
                <a:cs typeface="Courier New"/>
              </a:rPr>
              <a:t>parser</a:t>
            </a:r>
            <a:r>
              <a:rPr lang="es-ES" sz="1400" dirty="0">
                <a:solidFill>
                  <a:srgbClr val="3F7F5F"/>
                </a:solidFill>
                <a:latin typeface="Courier New"/>
                <a:cs typeface="Courier New"/>
              </a:rPr>
              <a:t> se le pasa el </a:t>
            </a:r>
            <a:r>
              <a:rPr lang="es-ES" sz="1400" dirty="0" err="1">
                <a:solidFill>
                  <a:srgbClr val="3F7F5F"/>
                </a:solidFill>
                <a:latin typeface="Courier New"/>
                <a:cs typeface="Courier New"/>
              </a:rPr>
              <a:t>token</a:t>
            </a:r>
            <a:r>
              <a:rPr lang="es-ES" sz="1400" dirty="0">
                <a:solidFill>
                  <a:srgbClr val="3F7F5F"/>
                </a:solidFill>
                <a:latin typeface="Courier New"/>
                <a:cs typeface="Courier New"/>
              </a:rPr>
              <a:t> </a:t>
            </a:r>
            <a:r>
              <a:rPr lang="es-ES" sz="1400" dirty="0" err="1">
                <a:solidFill>
                  <a:srgbClr val="3F7F5F"/>
                </a:solidFill>
                <a:latin typeface="Courier New"/>
                <a:cs typeface="Courier New"/>
              </a:rPr>
              <a:t>stream</a:t>
            </a:r>
            <a:endParaRPr lang="es-ES" sz="1400" dirty="0">
              <a:solidFill>
                <a:srgbClr val="3F7F5F"/>
              </a:solidFill>
              <a:latin typeface="Courier New"/>
              <a:cs typeface="Courier New"/>
            </a:endParaRPr>
          </a:p>
          <a:p>
            <a:pPr>
              <a:tabLst>
                <a:tab pos="177800" algn="l"/>
                <a:tab pos="533400" algn="l"/>
              </a:tabLst>
            </a:pPr>
            <a:r>
              <a:rPr lang="es-ES" sz="1400" dirty="0">
                <a:solidFill>
                  <a:srgbClr val="7F0055"/>
                </a:solidFill>
                <a:latin typeface="Courier New"/>
                <a:cs typeface="Courier New"/>
              </a:rPr>
              <a:t>		   </a:t>
            </a:r>
            <a:r>
              <a:rPr lang="es-ES" sz="1400" dirty="0" err="1">
                <a:solidFill>
                  <a:srgbClr val="7F0055"/>
                </a:solidFill>
                <a:latin typeface="Courier New"/>
                <a:cs typeface="Courier New"/>
              </a:rPr>
              <a:t>print</a:t>
            </a:r>
            <a:r>
              <a:rPr lang="es-E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lang="es-ES" sz="1400" dirty="0">
                <a:solidFill>
                  <a:srgbClr val="C000C0"/>
                </a:solidFill>
                <a:latin typeface="Courier New"/>
                <a:cs typeface="Courier New"/>
              </a:rPr>
              <a:t>"Sintácticamente, la cadena fue "</a:t>
            </a:r>
            <a:r>
              <a:rPr lang="es-ES" sz="1400" dirty="0">
                <a:solidFill>
                  <a:srgbClr val="0000C0"/>
                </a:solidFill>
                <a:latin typeface="Courier New"/>
                <a:cs typeface="Courier New"/>
              </a:rPr>
              <a:t>+</a:t>
            </a:r>
            <a:r>
              <a:rPr lang="es-ES" sz="1400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cs typeface="Courier New"/>
              </a:rPr>
              <a:t>result</a:t>
            </a:r>
            <a:r>
              <a:rPr lang="es-ES" sz="1400" dirty="0">
                <a:solidFill>
                  <a:srgbClr val="000000"/>
                </a:solidFill>
                <a:latin typeface="Courier New"/>
                <a:cs typeface="Courier New"/>
              </a:rPr>
              <a:t>?</a:t>
            </a:r>
            <a:r>
              <a:rPr lang="es-ES" sz="1400" dirty="0">
                <a:solidFill>
                  <a:srgbClr val="C000C0"/>
                </a:solidFill>
                <a:latin typeface="Courier New"/>
                <a:cs typeface="Courier New"/>
              </a:rPr>
              <a:t>"</a:t>
            </a:r>
            <a:r>
              <a:rPr lang="es-ES" sz="1400" dirty="0" err="1">
                <a:solidFill>
                  <a:srgbClr val="C000C0"/>
                </a:solidFill>
                <a:latin typeface="Courier New"/>
                <a:cs typeface="Courier New"/>
              </a:rPr>
              <a:t>aceptada"</a:t>
            </a:r>
            <a:r>
              <a:rPr lang="es-ES" sz="1400" dirty="0" err="1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  <a:r>
              <a:rPr lang="es-ES" sz="1400" dirty="0" err="1">
                <a:solidFill>
                  <a:srgbClr val="C000C0"/>
                </a:solidFill>
                <a:latin typeface="Courier New"/>
                <a:cs typeface="Courier New"/>
              </a:rPr>
              <a:t>"rechazada</a:t>
            </a:r>
            <a:r>
              <a:rPr lang="es-ES" sz="1400" dirty="0">
                <a:solidFill>
                  <a:srgbClr val="C000C0"/>
                </a:solidFill>
                <a:latin typeface="Courier New"/>
                <a:cs typeface="Courier New"/>
              </a:rPr>
              <a:t>"</a:t>
            </a:r>
            <a:r>
              <a:rPr lang="es-ES" sz="1400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</a:p>
          <a:p>
            <a:pPr>
              <a:tabLst>
                <a:tab pos="177800" algn="l"/>
                <a:tab pos="533400" algn="l"/>
              </a:tabLst>
            </a:pPr>
            <a:r>
              <a:rPr lang="es-ES" sz="1400" dirty="0">
                <a:solidFill>
                  <a:srgbClr val="C00000"/>
                </a:solidFill>
                <a:latin typeface="Courier New"/>
                <a:cs typeface="Courier New"/>
              </a:rPr>
              <a:t>		</a:t>
            </a:r>
            <a:r>
              <a:rPr lang="es-ES" sz="1400" dirty="0" err="1">
                <a:solidFill>
                  <a:srgbClr val="C00000"/>
                </a:solidFill>
                <a:latin typeface="Courier New"/>
                <a:cs typeface="Courier New"/>
              </a:rPr>
              <a:t>end</a:t>
            </a:r>
            <a:endParaRPr lang="es-ES" sz="1400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>
              <a:tabLst>
                <a:tab pos="177800" algn="l"/>
              </a:tabLst>
            </a:pPr>
            <a:r>
              <a:rPr lang="es-ES" sz="1400" dirty="0" err="1">
                <a:solidFill>
                  <a:srgbClr val="7F0055"/>
                </a:solidFill>
                <a:latin typeface="Courier New"/>
                <a:cs typeface="Courier New"/>
              </a:rPr>
              <a:t>end</a:t>
            </a:r>
            <a:endParaRPr lang="es-ES" sz="1400" dirty="0">
              <a:solidFill>
                <a:srgbClr val="7F0055"/>
              </a:solidFill>
              <a:latin typeface="Courier New"/>
              <a:cs typeface="Courier New"/>
            </a:endParaRPr>
          </a:p>
          <a:p>
            <a:pPr>
              <a:tabLst>
                <a:tab pos="177800" algn="l"/>
              </a:tabLst>
            </a:pPr>
            <a:r>
              <a:rPr lang="es-ES" sz="1400" dirty="0" err="1">
                <a:solidFill>
                  <a:srgbClr val="7F0055"/>
                </a:solidFill>
                <a:latin typeface="Courier New"/>
                <a:cs typeface="Courier New"/>
              </a:rPr>
              <a:t>end</a:t>
            </a:r>
            <a:r>
              <a:rPr lang="es-ES" sz="140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</a:p>
          <a:p>
            <a:endParaRPr lang="es-ES" sz="1400" dirty="0">
              <a:latin typeface="Monaco"/>
              <a:ea typeface="ＭＳ 明朝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5067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Lenguaje</a:t>
            </a:r>
            <a:r>
              <a:rPr lang="en-US" dirty="0"/>
              <a:t>  lisp like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Considere</a:t>
            </a:r>
            <a:r>
              <a:rPr lang="en-US" dirty="0"/>
              <a:t>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gramática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enteros</a:t>
            </a:r>
            <a:r>
              <a:rPr lang="en-US" dirty="0"/>
              <a:t>, variables, </a:t>
            </a:r>
            <a:r>
              <a:rPr lang="en-US" dirty="0" err="1"/>
              <a:t>sumas</a:t>
            </a:r>
            <a:r>
              <a:rPr lang="en-US" dirty="0"/>
              <a:t>, o </a:t>
            </a:r>
            <a:r>
              <a:rPr lang="en-US" dirty="0" err="1"/>
              <a:t>multiplicaciones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la LISP.</a:t>
            </a:r>
          </a:p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latin typeface="Symbol" charset="2"/>
                <a:cs typeface="Symbol" charset="2"/>
              </a:rPr>
              <a:t>®  </a:t>
            </a:r>
            <a:r>
              <a:rPr lang="en-US" dirty="0" err="1">
                <a:latin typeface="Arial"/>
                <a:cs typeface="Arial"/>
              </a:rPr>
              <a:t>num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latin typeface="Symbol" charset="2"/>
                <a:cs typeface="Symbol" charset="2"/>
              </a:rPr>
              <a:t>®  </a:t>
            </a:r>
            <a:r>
              <a:rPr lang="en-US" dirty="0" err="1">
                <a:latin typeface="Arial"/>
                <a:cs typeface="Arial"/>
              </a:rPr>
              <a:t>var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latin typeface="Symbol" charset="2"/>
                <a:cs typeface="Symbol" charset="2"/>
              </a:rPr>
              <a:t>®  </a:t>
            </a:r>
            <a:r>
              <a:rPr lang="en-US" dirty="0">
                <a:latin typeface="Arial"/>
                <a:cs typeface="Arial"/>
              </a:rPr>
              <a:t>(plus L)</a:t>
            </a:r>
          </a:p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latin typeface="Symbol" charset="2"/>
                <a:cs typeface="Symbol" charset="2"/>
              </a:rPr>
              <a:t>®  </a:t>
            </a:r>
            <a:r>
              <a:rPr lang="en-US" dirty="0">
                <a:latin typeface="Arial"/>
                <a:cs typeface="Arial"/>
              </a:rPr>
              <a:t>(times L)</a:t>
            </a:r>
          </a:p>
          <a:p>
            <a:pPr marL="0" indent="0">
              <a:buNone/>
            </a:pPr>
            <a:r>
              <a:rPr lang="en-US" dirty="0"/>
              <a:t>L </a:t>
            </a:r>
            <a:r>
              <a:rPr lang="en-US" dirty="0">
                <a:latin typeface="Symbol" charset="2"/>
                <a:cs typeface="Symbol" charset="2"/>
              </a:rPr>
              <a:t>®  </a:t>
            </a:r>
            <a:r>
              <a:rPr lang="en-US" dirty="0">
                <a:latin typeface="Arial"/>
                <a:cs typeface="Arial"/>
              </a:rPr>
              <a:t>E</a:t>
            </a:r>
          </a:p>
          <a:p>
            <a:pPr marL="0" indent="0">
              <a:buNone/>
            </a:pPr>
            <a:r>
              <a:rPr lang="en-US" dirty="0"/>
              <a:t>L </a:t>
            </a:r>
            <a:r>
              <a:rPr lang="en-US" dirty="0">
                <a:latin typeface="Symbol" charset="2"/>
                <a:cs typeface="Symbol" charset="2"/>
              </a:rPr>
              <a:t>®  </a:t>
            </a:r>
            <a:r>
              <a:rPr lang="en-US" dirty="0">
                <a:latin typeface="Arial"/>
                <a:cs typeface="Arial"/>
              </a:rPr>
              <a:t>L E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1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El </a:t>
            </a:r>
            <a:r>
              <a:rPr lang="en-US" dirty="0" err="1"/>
              <a:t>analizador</a:t>
            </a:r>
            <a:r>
              <a:rPr lang="en-US" dirty="0"/>
              <a:t> </a:t>
            </a:r>
            <a:r>
              <a:rPr lang="en-US" dirty="0" err="1"/>
              <a:t>lexico</a:t>
            </a:r>
            <a:r>
              <a:rPr lang="en-US" dirty="0"/>
              <a:t> lee </a:t>
            </a:r>
            <a:r>
              <a:rPr lang="en-US" dirty="0" err="1"/>
              <a:t>espacios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no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exige</a:t>
            </a:r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espacios</a:t>
            </a:r>
            <a:r>
              <a:rPr lang="en-US" dirty="0"/>
              <a:t> son </a:t>
            </a:r>
            <a:r>
              <a:rPr lang="en-US" dirty="0" err="1"/>
              <a:t>separadrores</a:t>
            </a:r>
            <a:endParaRPr lang="en-US" dirty="0"/>
          </a:p>
          <a:p>
            <a:pPr lvl="1"/>
            <a:r>
              <a:rPr lang="en-US" dirty="0" err="1"/>
              <a:t>Ejemplo</a:t>
            </a:r>
            <a:r>
              <a:rPr lang="en-US" dirty="0"/>
              <a:t> 1</a:t>
            </a:r>
          </a:p>
          <a:p>
            <a:pPr lvl="2"/>
            <a:r>
              <a:rPr lang="en-US" dirty="0"/>
              <a:t>Una </a:t>
            </a:r>
            <a:r>
              <a:rPr lang="en-US" dirty="0" err="1"/>
              <a:t>cadena</a:t>
            </a:r>
            <a:r>
              <a:rPr lang="en-US" dirty="0"/>
              <a:t> (plus (plus </a:t>
            </a:r>
            <a:r>
              <a:rPr lang="en-US" dirty="0" err="1"/>
              <a:t>ee</a:t>
            </a:r>
            <a:r>
              <a:rPr lang="en-US" dirty="0"/>
              <a:t> 3243 </a:t>
            </a:r>
            <a:r>
              <a:rPr lang="en-US" dirty="0" err="1"/>
              <a:t>ee</a:t>
            </a:r>
            <a:r>
              <a:rPr lang="en-US" dirty="0"/>
              <a:t>) 4)</a:t>
            </a:r>
          </a:p>
          <a:p>
            <a:pPr lvl="2"/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equivalente</a:t>
            </a:r>
            <a:r>
              <a:rPr lang="en-US" dirty="0"/>
              <a:t> a </a:t>
            </a:r>
            <a:r>
              <a:rPr lang="en-US" dirty="0" err="1"/>
              <a:t>esta</a:t>
            </a:r>
            <a:r>
              <a:rPr lang="en-US" dirty="0"/>
              <a:t> (plus(plus </a:t>
            </a:r>
            <a:r>
              <a:rPr lang="en-US" dirty="0" err="1"/>
              <a:t>ee</a:t>
            </a:r>
            <a:r>
              <a:rPr lang="en-US" dirty="0"/>
              <a:t> 3243 </a:t>
            </a:r>
            <a:r>
              <a:rPr lang="en-US" dirty="0" err="1"/>
              <a:t>ee</a:t>
            </a:r>
            <a:r>
              <a:rPr lang="en-US" dirty="0"/>
              <a:t>)4)</a:t>
            </a:r>
          </a:p>
          <a:p>
            <a:pPr lvl="2"/>
            <a:r>
              <a:rPr lang="en-US" dirty="0" err="1"/>
              <a:t>Ambas</a:t>
            </a:r>
            <a:r>
              <a:rPr lang="en-US" dirty="0"/>
              <a:t> </a:t>
            </a:r>
            <a:r>
              <a:rPr lang="en-US" dirty="0" err="1"/>
              <a:t>corresponden</a:t>
            </a:r>
            <a:r>
              <a:rPr lang="en-US" dirty="0"/>
              <a:t> a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secuencia</a:t>
            </a:r>
            <a:r>
              <a:rPr lang="en-US" dirty="0"/>
              <a:t> de tokens </a:t>
            </a:r>
            <a:r>
              <a:rPr lang="mr-IN" dirty="0"/>
              <a:t>(+(+</a:t>
            </a:r>
            <a:r>
              <a:rPr lang="mr-IN" dirty="0" err="1"/>
              <a:t>vnv</a:t>
            </a:r>
            <a:r>
              <a:rPr lang="mr-IN" dirty="0"/>
              <a:t>)</a:t>
            </a:r>
            <a:r>
              <a:rPr lang="mr-IN" dirty="0" err="1"/>
              <a:t>n</a:t>
            </a:r>
            <a:r>
              <a:rPr lang="mr-IN" dirty="0"/>
              <a:t>)</a:t>
            </a:r>
          </a:p>
          <a:p>
            <a:pPr lvl="1"/>
            <a:r>
              <a:rPr lang="en-US" dirty="0" err="1"/>
              <a:t>Ejemplo</a:t>
            </a:r>
            <a:r>
              <a:rPr lang="en-US" dirty="0"/>
              <a:t> 3</a:t>
            </a:r>
          </a:p>
          <a:p>
            <a:pPr lvl="2"/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cadena</a:t>
            </a:r>
            <a:r>
              <a:rPr lang="en-US" dirty="0"/>
              <a:t> (plus (plus </a:t>
            </a:r>
            <a:r>
              <a:rPr lang="en-US" dirty="0" err="1"/>
              <a:t>ee</a:t>
            </a:r>
            <a:r>
              <a:rPr lang="en-US" dirty="0"/>
              <a:t> 3243 </a:t>
            </a:r>
            <a:r>
              <a:rPr lang="en-US" dirty="0" err="1"/>
              <a:t>ee</a:t>
            </a:r>
            <a:r>
              <a:rPr lang="en-US" dirty="0"/>
              <a:t>) 4)</a:t>
            </a:r>
          </a:p>
          <a:p>
            <a:pPr lvl="2"/>
            <a:r>
              <a:rPr lang="en-US" dirty="0"/>
              <a:t>No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equivalente</a:t>
            </a:r>
            <a:r>
              <a:rPr lang="en-US" dirty="0"/>
              <a:t> a </a:t>
            </a:r>
            <a:r>
              <a:rPr lang="en-US" dirty="0" err="1"/>
              <a:t>esta</a:t>
            </a:r>
            <a:r>
              <a:rPr lang="en-US" dirty="0"/>
              <a:t> (plus(plus ee3243 </a:t>
            </a:r>
            <a:r>
              <a:rPr lang="en-US" dirty="0" err="1"/>
              <a:t>ee</a:t>
            </a:r>
            <a:r>
              <a:rPr lang="en-US" dirty="0"/>
              <a:t>)4)</a:t>
            </a:r>
          </a:p>
          <a:p>
            <a:pPr lvl="2"/>
            <a:r>
              <a:rPr lang="en-US" dirty="0"/>
              <a:t>La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corresponde</a:t>
            </a:r>
            <a:r>
              <a:rPr lang="en-US" dirty="0"/>
              <a:t> </a:t>
            </a:r>
            <a:r>
              <a:rPr lang="en-US" dirty="0" err="1"/>
              <a:t>secuencia</a:t>
            </a:r>
            <a:r>
              <a:rPr lang="en-US" dirty="0"/>
              <a:t> de tokens </a:t>
            </a:r>
            <a:r>
              <a:rPr lang="mr-IN" dirty="0"/>
              <a:t>(+(+</a:t>
            </a:r>
            <a:r>
              <a:rPr lang="mr-IN" dirty="0" err="1"/>
              <a:t>vnv</a:t>
            </a:r>
            <a:r>
              <a:rPr lang="mr-IN" dirty="0"/>
              <a:t>)</a:t>
            </a:r>
            <a:r>
              <a:rPr lang="mr-IN" dirty="0" err="1"/>
              <a:t>n</a:t>
            </a:r>
            <a:r>
              <a:rPr lang="mr-IN" dirty="0"/>
              <a:t>)</a:t>
            </a:r>
          </a:p>
          <a:p>
            <a:pPr lvl="2"/>
            <a:r>
              <a:rPr lang="en-US" dirty="0"/>
              <a:t>La </a:t>
            </a:r>
            <a:r>
              <a:rPr lang="en-US" dirty="0" err="1"/>
              <a:t>segunda</a:t>
            </a:r>
            <a:r>
              <a:rPr lang="en-US" dirty="0"/>
              <a:t> a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mr-IN" dirty="0"/>
              <a:t> (+(+</a:t>
            </a:r>
            <a:r>
              <a:rPr lang="mr-IN" dirty="0" err="1"/>
              <a:t>vv</a:t>
            </a:r>
            <a:r>
              <a:rPr lang="mr-IN" dirty="0"/>
              <a:t>)</a:t>
            </a:r>
            <a:r>
              <a:rPr lang="mr-IN" dirty="0" err="1"/>
              <a:t>n</a:t>
            </a:r>
            <a:r>
              <a:rPr lang="mr-IN" dirty="0"/>
              <a:t>)</a:t>
            </a:r>
          </a:p>
          <a:p>
            <a:pPr lvl="1"/>
            <a:r>
              <a:rPr lang="en-US" dirty="0" err="1"/>
              <a:t>Ejemplo</a:t>
            </a:r>
            <a:r>
              <a:rPr lang="en-US" dirty="0"/>
              <a:t> 3</a:t>
            </a:r>
          </a:p>
          <a:p>
            <a:pPr lvl="1"/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cadena</a:t>
            </a:r>
            <a:r>
              <a:rPr lang="en-US" dirty="0"/>
              <a:t> produce un error </a:t>
            </a:r>
            <a:r>
              <a:rPr lang="en-US" dirty="0" err="1"/>
              <a:t>léxico</a:t>
            </a:r>
            <a:r>
              <a:rPr lang="en-US" dirty="0"/>
              <a:t>: </a:t>
            </a:r>
            <a:r>
              <a:rPr lang="en-US" dirty="0" err="1"/>
              <a:t>cadena</a:t>
            </a:r>
            <a:r>
              <a:rPr lang="en-US" dirty="0"/>
              <a:t> (plus (plus </a:t>
            </a:r>
            <a:r>
              <a:rPr lang="en-US" dirty="0" err="1"/>
              <a:t>ee</a:t>
            </a:r>
            <a:r>
              <a:rPr lang="en-US"/>
              <a:t> 3243ee) 4)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2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léxico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029" y="1572903"/>
            <a:ext cx="11252771" cy="460406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/>
              <a:t>Primero</a:t>
            </a:r>
            <a:r>
              <a:rPr lang="en-US" dirty="0"/>
              <a:t> se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el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léxico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 </a:t>
            </a:r>
            <a:r>
              <a:rPr lang="en-US" dirty="0" err="1"/>
              <a:t>obtener</a:t>
            </a:r>
            <a:r>
              <a:rPr lang="en-US" dirty="0"/>
              <a:t> los tokens de un stream de </a:t>
            </a:r>
            <a:r>
              <a:rPr lang="en-US" dirty="0" err="1"/>
              <a:t>caracteres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Usaremos</a:t>
            </a:r>
            <a:r>
              <a:rPr lang="en-US" dirty="0"/>
              <a:t> los </a:t>
            </a:r>
            <a:r>
              <a:rPr lang="en-US" dirty="0" err="1"/>
              <a:t>siguientes</a:t>
            </a:r>
            <a:r>
              <a:rPr lang="en-US" dirty="0"/>
              <a:t> tokens:</a:t>
            </a:r>
          </a:p>
          <a:p>
            <a:r>
              <a:rPr lang="en-US" dirty="0"/>
              <a:t>( </a:t>
            </a:r>
            <a:r>
              <a:rPr lang="en-US" dirty="0" err="1"/>
              <a:t>para</a:t>
            </a:r>
            <a:r>
              <a:rPr lang="en-US" dirty="0"/>
              <a:t> (</a:t>
            </a:r>
          </a:p>
          <a:p>
            <a:r>
              <a:rPr lang="en-US" dirty="0"/>
              <a:t>) </a:t>
            </a:r>
            <a:r>
              <a:rPr lang="en-US" dirty="0" err="1"/>
              <a:t>para</a:t>
            </a:r>
            <a:r>
              <a:rPr lang="en-US" dirty="0"/>
              <a:t> )</a:t>
            </a:r>
          </a:p>
          <a:p>
            <a:r>
              <a:rPr lang="en-US" dirty="0"/>
              <a:t>+ </a:t>
            </a:r>
            <a:r>
              <a:rPr lang="en-US" dirty="0" err="1"/>
              <a:t>para</a:t>
            </a:r>
            <a:r>
              <a:rPr lang="en-US" dirty="0"/>
              <a:t> plus</a:t>
            </a:r>
          </a:p>
          <a:p>
            <a:r>
              <a:rPr lang="en-US" dirty="0"/>
              <a:t>* </a:t>
            </a:r>
            <a:r>
              <a:rPr lang="en-US" dirty="0" err="1"/>
              <a:t>para</a:t>
            </a:r>
            <a:r>
              <a:rPr lang="en-US" dirty="0"/>
              <a:t> times</a:t>
            </a:r>
          </a:p>
          <a:p>
            <a:r>
              <a:rPr lang="en-US" dirty="0"/>
              <a:t>v </a:t>
            </a:r>
            <a:r>
              <a:rPr lang="en-US" dirty="0" err="1"/>
              <a:t>para</a:t>
            </a:r>
            <a:r>
              <a:rPr lang="en-US" dirty="0"/>
              <a:t> variable  (</a:t>
            </a:r>
            <a:r>
              <a:rPr lang="en-US" dirty="0" err="1"/>
              <a:t>cadena</a:t>
            </a:r>
            <a:r>
              <a:rPr lang="en-US" dirty="0"/>
              <a:t> </a:t>
            </a:r>
            <a:r>
              <a:rPr lang="en-US" dirty="0" err="1"/>
              <a:t>alfanúmerica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comienza</a:t>
            </a:r>
            <a:r>
              <a:rPr lang="en-US" dirty="0"/>
              <a:t> con </a:t>
            </a:r>
            <a:r>
              <a:rPr lang="en-US" dirty="0" err="1"/>
              <a:t>letra</a:t>
            </a:r>
            <a:r>
              <a:rPr lang="en-US" dirty="0"/>
              <a:t>):</a:t>
            </a:r>
          </a:p>
          <a:p>
            <a:r>
              <a:rPr lang="en-US" dirty="0"/>
              <a:t>n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  (</a:t>
            </a:r>
            <a:r>
              <a:rPr lang="en-US" dirty="0" err="1"/>
              <a:t>cadena</a:t>
            </a:r>
            <a:r>
              <a:rPr lang="en-US" dirty="0"/>
              <a:t> </a:t>
            </a:r>
            <a:r>
              <a:rPr lang="en-US" dirty="0" err="1"/>
              <a:t>numérica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Para </a:t>
            </a:r>
            <a:r>
              <a:rPr lang="en-US" dirty="0" err="1"/>
              <a:t>simplicidad</a:t>
            </a:r>
            <a:r>
              <a:rPr lang="en-US" dirty="0"/>
              <a:t>, solo se </a:t>
            </a:r>
            <a:r>
              <a:rPr lang="en-US" dirty="0" err="1"/>
              <a:t>manejan</a:t>
            </a:r>
            <a:r>
              <a:rPr lang="en-US" dirty="0"/>
              <a:t> </a:t>
            </a:r>
            <a:r>
              <a:rPr lang="en-US" dirty="0" err="1"/>
              <a:t>minúsculas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Suponemos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el </a:t>
            </a:r>
            <a:r>
              <a:rPr lang="en-US" dirty="0" err="1"/>
              <a:t>espacio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separador</a:t>
            </a:r>
            <a:r>
              <a:rPr lang="en-US" dirty="0"/>
              <a:t>, y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facilidad</a:t>
            </a:r>
            <a:r>
              <a:rPr lang="en-US" dirty="0"/>
              <a:t> en el </a:t>
            </a:r>
            <a:r>
              <a:rPr lang="en-US" dirty="0" err="1"/>
              <a:t>proceso</a:t>
            </a:r>
            <a:r>
              <a:rPr lang="en-US" dirty="0"/>
              <a:t> </a:t>
            </a:r>
            <a:r>
              <a:rPr lang="en-US" dirty="0" err="1"/>
              <a:t>suponemos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la </a:t>
            </a:r>
            <a:r>
              <a:rPr lang="en-US" dirty="0" err="1"/>
              <a:t>secuencia</a:t>
            </a:r>
            <a:r>
              <a:rPr lang="en-US" dirty="0"/>
              <a:t> de </a:t>
            </a:r>
            <a:r>
              <a:rPr lang="en-US" dirty="0" err="1"/>
              <a:t>caracteres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se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conviertiendo</a:t>
            </a:r>
            <a:r>
              <a:rPr lang="en-US" dirty="0"/>
              <a:t>  en tokens, </a:t>
            </a:r>
            <a:r>
              <a:rPr lang="en-US" dirty="0" err="1"/>
              <a:t>termina</a:t>
            </a:r>
            <a:r>
              <a:rPr lang="en-US" dirty="0"/>
              <a:t> en </a:t>
            </a:r>
            <a:r>
              <a:rPr lang="en-US" dirty="0" err="1"/>
              <a:t>espacio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Al </a:t>
            </a:r>
            <a:r>
              <a:rPr lang="en-US" dirty="0" err="1"/>
              <a:t>procesar</a:t>
            </a:r>
            <a:r>
              <a:rPr lang="en-US" dirty="0"/>
              <a:t> la </a:t>
            </a:r>
            <a:r>
              <a:rPr lang="en-US" dirty="0" err="1"/>
              <a:t>cadena</a:t>
            </a:r>
            <a:r>
              <a:rPr lang="en-US" dirty="0"/>
              <a:t>:   (plus  </a:t>
            </a:r>
            <a:r>
              <a:rPr lang="en-US" dirty="0" err="1"/>
              <a:t>ab</a:t>
            </a:r>
            <a:r>
              <a:rPr lang="en-US" dirty="0"/>
              <a:t> plus1  123 (times  3 4 tim4)), se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generar</a:t>
            </a:r>
            <a:r>
              <a:rPr lang="en-US" dirty="0"/>
              <a:t>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secuencia</a:t>
            </a:r>
            <a:r>
              <a:rPr lang="en-US" dirty="0"/>
              <a:t> de tokens</a:t>
            </a:r>
          </a:p>
          <a:p>
            <a:pPr marL="0" indent="0">
              <a:buNone/>
            </a:pPr>
            <a:r>
              <a:rPr lang="en-US" dirty="0"/>
              <a:t>(+</a:t>
            </a:r>
            <a:r>
              <a:rPr lang="en-US" dirty="0" err="1"/>
              <a:t>vvn</a:t>
            </a:r>
            <a:r>
              <a:rPr lang="en-US" dirty="0"/>
              <a:t>(*</a:t>
            </a:r>
            <a:r>
              <a:rPr lang="en-US" dirty="0" err="1"/>
              <a:t>nnv</a:t>
            </a:r>
            <a:r>
              <a:rPr lang="en-US" dirty="0"/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30338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Autómata</a:t>
            </a:r>
            <a:r>
              <a:rPr lang="en-US" dirty="0"/>
              <a:t> con </a:t>
            </a:r>
            <a:r>
              <a:rPr lang="en-US" dirty="0" err="1"/>
              <a:t>respuestas</a:t>
            </a:r>
            <a:r>
              <a:rPr lang="en-US" dirty="0"/>
              <a:t> GOLD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97467" y="1464733"/>
            <a:ext cx="11250884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function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sz="2000" dirty="0" err="1">
                <a:solidFill>
                  <a:srgbClr val="825A00"/>
                </a:solidFill>
                <a:latin typeface="Courier New"/>
                <a:ea typeface="ＭＳ 明朝"/>
              </a:rPr>
              <a:t>createTransducer</a:t>
            </a:r>
            <a:r>
              <a:rPr lang="es-ES" dirty="0">
                <a:solidFill>
                  <a:srgbClr val="C00000"/>
                </a:solidFill>
                <a:latin typeface=".SF NS Text"/>
                <a:ea typeface="ＭＳ 明朝"/>
              </a:rPr>
              <a:t>()</a:t>
            </a:r>
            <a:r>
              <a:rPr lang="es-ES" sz="2000" dirty="0">
                <a:solidFill>
                  <a:srgbClr val="000000"/>
                </a:solidFill>
                <a:latin typeface="Courier New"/>
                <a:ea typeface="ＭＳ 明朝"/>
              </a:rPr>
              <a:t>:</a:t>
            </a:r>
            <a:r>
              <a:rPr lang="es-ES" dirty="0" err="1">
                <a:solidFill>
                  <a:srgbClr val="0000C0"/>
                </a:solidFill>
                <a:latin typeface="Courier New"/>
                <a:ea typeface="ＭＳ 明朝"/>
              </a:rPr>
              <a:t>ITransducer</a:t>
            </a:r>
            <a:r>
              <a:rPr lang="es-ES" sz="2000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sz="2000" dirty="0" err="1">
                <a:solidFill>
                  <a:srgbClr val="7F0055"/>
                </a:solidFill>
                <a:latin typeface="Courier New"/>
                <a:ea typeface="ＭＳ 明朝"/>
              </a:rPr>
              <a:t>begin</a:t>
            </a:r>
            <a:endParaRPr lang="es-ES" sz="1600" dirty="0">
              <a:solidFill>
                <a:srgbClr val="7F0055"/>
              </a:solidFill>
              <a:latin typeface="Monaco"/>
              <a:ea typeface="ＭＳ 明朝"/>
            </a:endParaRPr>
          </a:p>
          <a:p>
            <a:r>
              <a:rPr lang="es-ES" sz="2000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s-ES" dirty="0">
                <a:solidFill>
                  <a:srgbClr val="3F7F5F"/>
                </a:solidFill>
                <a:latin typeface=".SF NS Text"/>
                <a:ea typeface="ＭＳ 明朝"/>
              </a:rPr>
              <a:t>/</a:t>
            </a:r>
            <a:r>
              <a:rPr lang="es-ES" dirty="0">
                <a:solidFill>
                  <a:srgbClr val="3F7F5F"/>
                </a:solidFill>
                <a:latin typeface="Courier New"/>
                <a:ea typeface="ＭＳ 明朝"/>
                <a:cs typeface="Courier New"/>
              </a:rPr>
              <a:t>/ Analizador léxico: Recibe una cadena de  letras minúsculas,  </a:t>
            </a:r>
          </a:p>
          <a:p>
            <a:r>
              <a:rPr lang="es-ES" dirty="0">
                <a:solidFill>
                  <a:srgbClr val="3F7F5F"/>
                </a:solidFill>
                <a:latin typeface="Courier New"/>
                <a:ea typeface="ＭＳ 明朝"/>
                <a:cs typeface="Courier New"/>
              </a:rPr>
              <a:t>	// dígitos, paréntesis y </a:t>
            </a:r>
            <a:r>
              <a:rPr lang="es-ES" dirty="0" err="1">
                <a:solidFill>
                  <a:srgbClr val="3F7F5F"/>
                </a:solidFill>
                <a:latin typeface="Courier New"/>
                <a:ea typeface="ＭＳ 明朝"/>
                <a:cs typeface="Courier New"/>
              </a:rPr>
              <a:t>epacios</a:t>
            </a:r>
            <a:r>
              <a:rPr lang="es-ES" dirty="0">
                <a:solidFill>
                  <a:srgbClr val="3F7F5F"/>
                </a:solidFill>
                <a:latin typeface="Courier New"/>
                <a:ea typeface="ＭＳ 明朝"/>
                <a:cs typeface="Courier New"/>
              </a:rPr>
              <a:t>.</a:t>
            </a:r>
            <a:endParaRPr lang="es-ES" sz="1600" dirty="0">
              <a:solidFill>
                <a:srgbClr val="3F7F5F"/>
              </a:solidFill>
              <a:latin typeface="Courier New"/>
              <a:ea typeface="ＭＳ 明朝"/>
              <a:cs typeface="Courier New"/>
            </a:endParaRPr>
          </a:p>
          <a:p>
            <a:r>
              <a:rPr lang="es-ES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es-ES" dirty="0">
                <a:solidFill>
                  <a:srgbClr val="3F7F5F"/>
                </a:solidFill>
                <a:latin typeface="Courier New"/>
                <a:ea typeface="ＭＳ 明朝"/>
                <a:cs typeface="Courier New"/>
              </a:rPr>
              <a:t>// genera una cadena de {</a:t>
            </a:r>
            <a:r>
              <a:rPr lang="mr-IN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'('</a:t>
            </a:r>
            <a:r>
              <a:rPr lang="mr-IN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')'</a:t>
            </a:r>
            <a:r>
              <a:rPr lang="mr-IN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'+'</a:t>
            </a:r>
            <a:r>
              <a:rPr lang="mr-IN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'*'</a:t>
            </a:r>
            <a:r>
              <a:rPr lang="mr-IN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'v'</a:t>
            </a:r>
            <a:r>
              <a:rPr lang="mr-IN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'n'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  <a:r>
              <a:rPr lang="mr-IN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endParaRPr lang="mr-IN" sz="1400" dirty="0">
              <a:solidFill>
                <a:srgbClr val="505050"/>
              </a:solidFill>
              <a:latin typeface="Courier New"/>
              <a:ea typeface="ＭＳ 明朝"/>
              <a:cs typeface="Courier New"/>
            </a:endParaRPr>
          </a:p>
          <a:p>
            <a:endParaRPr lang="es-ES" sz="1600" dirty="0">
              <a:solidFill>
                <a:srgbClr val="3F7F5F"/>
              </a:solidFill>
              <a:latin typeface="Courier New"/>
              <a:ea typeface="ＭＳ 明朝"/>
              <a:cs typeface="Courier New"/>
            </a:endParaRPr>
          </a:p>
          <a:p>
            <a:r>
              <a:rPr lang="es-ES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endParaRPr lang="es-ES" sz="1600" dirty="0">
              <a:solidFill>
                <a:srgbClr val="505050"/>
              </a:solidFill>
              <a:latin typeface="Courier New"/>
              <a:ea typeface="ＭＳ 明朝"/>
              <a:cs typeface="Courier New"/>
            </a:endParaRPr>
          </a:p>
          <a:p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Q:=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"I"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"Id"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"p"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"pl"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"plu"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"plus"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"t"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"ti"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"tim"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"time"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endParaRPr lang="es-ES_tradnl" sz="2000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r>
              <a:rPr lang="es-ES_tradnl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  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"times"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"Num"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"Err"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mr-IN" sz="1600" dirty="0">
              <a:solidFill>
                <a:srgbClr val="C00000"/>
              </a:solidFill>
              <a:latin typeface="Courier New"/>
              <a:ea typeface="ＭＳ 明朝"/>
              <a:cs typeface="Courier New"/>
            </a:endParaRPr>
          </a:p>
          <a:p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endParaRPr lang="mr-IN" sz="1600" dirty="0">
              <a:solidFill>
                <a:srgbClr val="505050"/>
              </a:solidFill>
              <a:latin typeface="Courier New"/>
              <a:ea typeface="ＭＳ 明朝"/>
              <a:cs typeface="Courier New"/>
            </a:endParaRPr>
          </a:p>
          <a:p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Σ:=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'0'</a:t>
            </a:r>
            <a:r>
              <a:rPr lang="mr-IN" dirty="0">
                <a:solidFill>
                  <a:srgbClr val="0000C0"/>
                </a:solidFill>
                <a:latin typeface="Courier New"/>
                <a:ea typeface="ＭＳ 明朝"/>
                <a:cs typeface="Courier New"/>
              </a:rPr>
              <a:t>‥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'9'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dirty="0">
                <a:solidFill>
                  <a:srgbClr val="0000C0"/>
                </a:solidFill>
                <a:latin typeface="Courier New"/>
                <a:ea typeface="ＭＳ 明朝"/>
                <a:cs typeface="Courier New"/>
              </a:rPr>
              <a:t>∪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'a'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dirty="0">
                <a:solidFill>
                  <a:srgbClr val="0000C0"/>
                </a:solidFill>
                <a:latin typeface="Courier New"/>
                <a:ea typeface="ＭＳ 明朝"/>
                <a:cs typeface="Courier New"/>
              </a:rPr>
              <a:t>‥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'z'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dirty="0">
                <a:solidFill>
                  <a:srgbClr val="0000C0"/>
                </a:solidFill>
                <a:latin typeface="Courier New"/>
                <a:ea typeface="ＭＳ 明朝"/>
                <a:cs typeface="Courier New"/>
              </a:rPr>
              <a:t>∪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'('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')'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 '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endParaRPr lang="mr-IN" sz="1600" dirty="0">
              <a:solidFill>
                <a:srgbClr val="505050"/>
              </a:solidFill>
              <a:latin typeface="Courier New"/>
              <a:ea typeface="ＭＳ 明朝"/>
              <a:cs typeface="Courier New"/>
            </a:endParaRPr>
          </a:p>
          <a:p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Out:=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'('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')'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'+'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'*'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'v'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'n'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endParaRPr lang="mr-IN" sz="1600" dirty="0">
              <a:solidFill>
                <a:srgbClr val="505050"/>
              </a:solidFill>
              <a:latin typeface="Courier New"/>
              <a:ea typeface="ＭＳ 明朝"/>
              <a:cs typeface="Courier New"/>
            </a:endParaRPr>
          </a:p>
          <a:p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q₀:=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"I"</a:t>
            </a:r>
            <a:endParaRPr lang="mr-IN" sz="1600" dirty="0">
              <a:solidFill>
                <a:srgbClr val="C000C0"/>
              </a:solidFill>
              <a:latin typeface="Courier New"/>
              <a:ea typeface="ＭＳ 明朝"/>
              <a:cs typeface="Courier New"/>
            </a:endParaRPr>
          </a:p>
          <a:p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	</a:t>
            </a:r>
            <a:r>
              <a:rPr lang="mr-IN" sz="2000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F:=</a:t>
            </a:r>
            <a:r>
              <a:rPr lang="mr-IN" sz="2000" dirty="0">
                <a:solidFill>
                  <a:srgbClr val="50505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{</a:t>
            </a:r>
            <a:r>
              <a:rPr lang="mr-IN" sz="2000" dirty="0">
                <a:solidFill>
                  <a:srgbClr val="C000C0"/>
                </a:solidFill>
                <a:latin typeface="Courier New"/>
                <a:ea typeface="ＭＳ 明朝"/>
                <a:cs typeface="Courier New"/>
              </a:rPr>
              <a:t>"I"</a:t>
            </a:r>
            <a:r>
              <a:rPr lang="mr-IN" dirty="0">
                <a:solidFill>
                  <a:srgbClr val="C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mr-IN" sz="1600" dirty="0">
              <a:solidFill>
                <a:srgbClr val="C00000"/>
              </a:solidFill>
              <a:latin typeface="Courier New"/>
              <a:ea typeface="ＭＳ 明朝"/>
              <a:cs typeface="Courier New"/>
            </a:endParaRPr>
          </a:p>
          <a:p>
            <a:r>
              <a:rPr lang="es-ES" sz="2000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s-ES" sz="2000" dirty="0" err="1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s-ES" sz="2000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sz="2000" dirty="0" err="1">
                <a:solidFill>
                  <a:srgbClr val="825A00"/>
                </a:solidFill>
                <a:latin typeface="Courier New"/>
                <a:ea typeface="ＭＳ 明朝"/>
              </a:rPr>
              <a:t>GDeterministicTransducer</a:t>
            </a:r>
            <a:r>
              <a:rPr lang="es-ES" dirty="0">
                <a:solidFill>
                  <a:srgbClr val="C00000"/>
                </a:solidFill>
                <a:latin typeface=".SF NS Text"/>
                <a:ea typeface="ＭＳ 明朝"/>
              </a:rPr>
              <a:t>(</a:t>
            </a:r>
            <a:r>
              <a:rPr lang="es-ES" sz="2000" dirty="0">
                <a:solidFill>
                  <a:srgbClr val="000000"/>
                </a:solidFill>
                <a:latin typeface="Courier New"/>
                <a:ea typeface="ＭＳ 明朝"/>
              </a:rPr>
              <a:t>Q,Σ,Out,q</a:t>
            </a:r>
            <a:r>
              <a:rPr lang="es-ES" sz="2000" dirty="0">
                <a:solidFill>
                  <a:srgbClr val="000000"/>
                </a:solidFill>
                <a:latin typeface=".SF NS Text"/>
                <a:ea typeface="ＭＳ 明朝"/>
              </a:rPr>
              <a:t>₀</a:t>
            </a:r>
            <a:r>
              <a:rPr lang="es-ES" sz="2000" dirty="0">
                <a:solidFill>
                  <a:srgbClr val="000000"/>
                </a:solidFill>
                <a:latin typeface="Courier New"/>
                <a:ea typeface="ＭＳ 明朝"/>
              </a:rPr>
              <a:t>,</a:t>
            </a:r>
            <a:r>
              <a:rPr lang="es-ES" sz="2000" dirty="0" err="1">
                <a:solidFill>
                  <a:srgbClr val="000000"/>
                </a:solidFill>
                <a:latin typeface="Courier New"/>
                <a:ea typeface="ＭＳ 明朝"/>
              </a:rPr>
              <a:t>F,δ,g,h</a:t>
            </a:r>
            <a:r>
              <a:rPr lang="es-ES" dirty="0">
                <a:solidFill>
                  <a:srgbClr val="C00000"/>
                </a:solidFill>
                <a:latin typeface=".SF NS Text"/>
                <a:ea typeface="ＭＳ 明朝"/>
              </a:rPr>
              <a:t>)</a:t>
            </a:r>
            <a:endParaRPr lang="es-ES" sz="1600" dirty="0">
              <a:solidFill>
                <a:srgbClr val="C00000"/>
              </a:solidFill>
              <a:latin typeface="Monaco"/>
              <a:ea typeface="ＭＳ 明朝"/>
            </a:endParaRPr>
          </a:p>
          <a:p>
            <a:r>
              <a:rPr lang="es-ES" sz="2000" dirty="0" err="1">
                <a:solidFill>
                  <a:srgbClr val="7F0055"/>
                </a:solidFill>
                <a:latin typeface="Courier New"/>
                <a:ea typeface="ＭＳ 明朝"/>
              </a:rPr>
              <a:t>end</a:t>
            </a:r>
            <a:endParaRPr lang="es-ES" dirty="0">
              <a:solidFill>
                <a:srgbClr val="7F0055"/>
              </a:solidFill>
              <a:latin typeface="Times New Roman"/>
              <a:ea typeface="ＭＳ 明朝"/>
            </a:endParaRPr>
          </a:p>
          <a:p>
            <a:endParaRPr lang="es-ES" sz="1400" dirty="0">
              <a:latin typeface="Monaco"/>
              <a:ea typeface="ＭＳ 明朝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11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Autómata</a:t>
            </a:r>
            <a:r>
              <a:rPr lang="en-US" dirty="0"/>
              <a:t> con </a:t>
            </a:r>
            <a:r>
              <a:rPr lang="en-US" dirty="0" err="1"/>
              <a:t>respuestas</a:t>
            </a:r>
            <a:r>
              <a:rPr lang="en-US" dirty="0"/>
              <a:t> GOLD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97467" y="1464733"/>
            <a:ext cx="8111415" cy="5570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function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 err="1">
                <a:solidFill>
                  <a:srgbClr val="825A00"/>
                </a:solidFill>
                <a:latin typeface="Courier New"/>
                <a:ea typeface="ＭＳ 明朝"/>
              </a:rPr>
              <a:t>δ</a:t>
            </a:r>
            <a:r>
              <a:rPr lang="es-ES" sz="1600" dirty="0">
                <a:solidFill>
                  <a:srgbClr val="C00000"/>
                </a:solidFill>
                <a:latin typeface=".SF NS Text"/>
                <a:ea typeface="ＭＳ 明朝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urier New"/>
                <a:ea typeface="ＭＳ 明朝"/>
              </a:rPr>
              <a:t>q,σ</a:t>
            </a:r>
            <a:r>
              <a:rPr lang="es-ES" sz="1600" dirty="0">
                <a:solidFill>
                  <a:srgbClr val="C00000"/>
                </a:solidFill>
                <a:latin typeface=".SF NS Text"/>
                <a:ea typeface="ＭＳ 明朝"/>
              </a:rPr>
              <a:t>)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begin</a:t>
            </a:r>
            <a:endParaRPr lang="es-ES" sz="1400" dirty="0">
              <a:solidFill>
                <a:srgbClr val="7F0055"/>
              </a:solidFill>
              <a:latin typeface="Monaco"/>
              <a:ea typeface="ＭＳ 明朝"/>
            </a:endParaRPr>
          </a:p>
          <a:p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if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sz="1600" dirty="0">
                <a:solidFill>
                  <a:srgbClr val="C00000"/>
                </a:solidFill>
                <a:latin typeface=".SF NS Text"/>
                <a:ea typeface="ＭＳ 明朝"/>
              </a:rPr>
              <a:t>(</a:t>
            </a:r>
            <a:r>
              <a:rPr lang="es-E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s-ES" dirty="0" err="1">
                <a:solidFill>
                  <a:srgbClr val="C000C0"/>
                </a:solidFill>
                <a:latin typeface="Courier New"/>
                <a:ea typeface="ＭＳ 明朝"/>
              </a:rPr>
              <a:t>Err</a:t>
            </a:r>
            <a:r>
              <a:rPr lang="es-E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s-ES" sz="1600" dirty="0">
                <a:solidFill>
                  <a:srgbClr val="C00000"/>
                </a:solidFill>
                <a:latin typeface=".SF NS Text"/>
                <a:ea typeface="ＭＳ 明朝"/>
              </a:rPr>
              <a:t>)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s-ES" dirty="0" err="1">
                <a:solidFill>
                  <a:srgbClr val="C000C0"/>
                </a:solidFill>
                <a:latin typeface="Courier New"/>
                <a:ea typeface="ＭＳ 明朝"/>
              </a:rPr>
              <a:t>Err</a:t>
            </a:r>
            <a:r>
              <a:rPr lang="es-ES" dirty="0">
                <a:solidFill>
                  <a:srgbClr val="C000C0"/>
                </a:solidFill>
                <a:latin typeface="Courier New"/>
                <a:ea typeface="ＭＳ 明朝"/>
              </a:rPr>
              <a:t>”</a:t>
            </a:r>
            <a:endParaRPr lang="es-ES" sz="1400" dirty="0">
              <a:solidFill>
                <a:srgbClr val="C000C0"/>
              </a:solidFill>
              <a:latin typeface="Monaco"/>
              <a:ea typeface="ＭＳ 明朝"/>
            </a:endParaRPr>
          </a:p>
          <a:p>
            <a:r>
              <a:rPr lang="es-ES" sz="1400" dirty="0">
                <a:solidFill>
                  <a:srgbClr val="C000C0"/>
                </a:solidFill>
                <a:latin typeface="Monaco"/>
                <a:ea typeface="ＭＳ 明朝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enlo Regular"/>
                <a:ea typeface="ＭＳ 明朝"/>
              </a:rPr>
              <a:t>∈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{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'('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,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')'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,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 '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}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"I"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"I"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'p'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"p"</a:t>
            </a:r>
            <a:endParaRPr lang="en-US" sz="1400" dirty="0">
              <a:solidFill>
                <a:srgbClr val="C000C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"I"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't'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"t"</a:t>
            </a:r>
            <a:endParaRPr lang="en-US" sz="1400" dirty="0">
              <a:solidFill>
                <a:srgbClr val="C000C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"I"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enlo Regular"/>
                <a:ea typeface="ＭＳ 明朝"/>
              </a:rPr>
              <a:t>∈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(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'0'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‥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'9'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)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Num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endParaRPr lang="en-US" sz="1400" dirty="0">
              <a:solidFill>
                <a:srgbClr val="C000C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Num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enlo Regular"/>
                <a:ea typeface="ＭＳ 明朝"/>
              </a:rPr>
              <a:t>∈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(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'0'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‥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'9'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)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Num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endParaRPr lang="en-US" sz="1400" dirty="0">
              <a:solidFill>
                <a:srgbClr val="C000C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Num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enlo Regular"/>
                <a:ea typeface="ＭＳ 明朝"/>
              </a:rPr>
              <a:t>∈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(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'a'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‥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'z'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)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"Err"</a:t>
            </a:r>
            <a:endParaRPr lang="en-US" sz="1400" dirty="0">
              <a:solidFill>
                <a:srgbClr val="C000C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"p"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'l'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pl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pl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'u'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plu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plu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's'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"plus"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"t"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i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ti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ti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'm'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tim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tim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'e'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"time"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	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"time"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's'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"times"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	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else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"Id"</a:t>
            </a:r>
            <a:endParaRPr lang="en-US" sz="1400" dirty="0">
              <a:solidFill>
                <a:srgbClr val="C000C0"/>
              </a:solidFill>
              <a:latin typeface="Monaco"/>
              <a:ea typeface="ＭＳ 明朝"/>
            </a:endParaRPr>
          </a:p>
          <a:p>
            <a:r>
              <a:rPr lang="es-ES" dirty="0">
                <a:solidFill>
                  <a:srgbClr val="7F0055"/>
                </a:solidFill>
                <a:latin typeface="Courier New"/>
                <a:ea typeface="ＭＳ 明朝"/>
              </a:rPr>
              <a:t>	</a:t>
            </a:r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end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s-E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end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s-E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endParaRPr lang="es-ES" sz="1400" dirty="0">
              <a:latin typeface="Monaco"/>
              <a:ea typeface="ＭＳ 明朝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44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Autómata</a:t>
            </a:r>
            <a:r>
              <a:rPr lang="en-US" dirty="0"/>
              <a:t> con </a:t>
            </a:r>
            <a:r>
              <a:rPr lang="en-US" dirty="0" err="1"/>
              <a:t>respuestas</a:t>
            </a:r>
            <a:r>
              <a:rPr lang="en-US" dirty="0"/>
              <a:t> GOLD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97467" y="1464733"/>
            <a:ext cx="6662351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function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>
                <a:solidFill>
                  <a:srgbClr val="825A00"/>
                </a:solidFill>
                <a:latin typeface="Courier New"/>
                <a:ea typeface="ＭＳ 明朝"/>
              </a:rPr>
              <a:t>h</a:t>
            </a:r>
            <a:r>
              <a:rPr lang="es-ES" sz="1600" dirty="0">
                <a:solidFill>
                  <a:srgbClr val="C00000"/>
                </a:solidFill>
                <a:latin typeface=".SF NS Text"/>
                <a:ea typeface="ＭＳ 明朝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urier New"/>
                <a:ea typeface="ＭＳ 明朝"/>
              </a:rPr>
              <a:t>q,σ</a:t>
            </a:r>
            <a:r>
              <a:rPr lang="es-ES" sz="1600" dirty="0">
                <a:solidFill>
                  <a:srgbClr val="C00000"/>
                </a:solidFill>
                <a:latin typeface=".SF NS Text"/>
                <a:ea typeface="ＭＳ 明朝"/>
              </a:rPr>
              <a:t>)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begin</a:t>
            </a:r>
            <a:endParaRPr lang="es-ES" sz="1400" dirty="0">
              <a:solidFill>
                <a:srgbClr val="7F0055"/>
              </a:solidFill>
              <a:latin typeface="Monaco"/>
              <a:ea typeface="ＭＳ 明朝"/>
            </a:endParaRPr>
          </a:p>
          <a:p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var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>
                <a:solidFill>
                  <a:srgbClr val="000000"/>
                </a:solidFill>
                <a:latin typeface="Courier New"/>
                <a:ea typeface="ＭＳ 明朝"/>
              </a:rPr>
              <a:t>s: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urier New"/>
                <a:ea typeface="ＭＳ 明朝"/>
              </a:rPr>
              <a:t>String</a:t>
            </a:r>
            <a:endParaRPr lang="es-ES" sz="1400" dirty="0">
              <a:solidFill>
                <a:srgbClr val="000000"/>
              </a:solidFill>
              <a:latin typeface="Monaco"/>
              <a:ea typeface="ＭＳ 明朝"/>
            </a:endParaRPr>
          </a:p>
          <a:p>
            <a:r>
              <a:rPr lang="fr-FR" dirty="0">
                <a:solidFill>
                  <a:srgbClr val="000000"/>
                </a:solidFill>
                <a:latin typeface="Courier New"/>
                <a:ea typeface="ＭＳ 明朝"/>
              </a:rPr>
              <a:t>s</a:t>
            </a:r>
            <a:r>
              <a:rPr lang="fr-FR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fr-FR" dirty="0">
                <a:solidFill>
                  <a:srgbClr val="000000"/>
                </a:solidFill>
                <a:latin typeface="Courier New"/>
                <a:ea typeface="ＭＳ 明朝"/>
              </a:rPr>
              <a:t>:=</a:t>
            </a:r>
            <a:r>
              <a:rPr lang="fr-FR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fr-FR" sz="1600" dirty="0" err="1">
                <a:solidFill>
                  <a:srgbClr val="00C0C0"/>
                </a:solidFill>
                <a:latin typeface="DejaVu Sans"/>
                <a:ea typeface="ＭＳ 明朝"/>
              </a:rPr>
              <a:t>λ</a:t>
            </a:r>
            <a:endParaRPr lang="fr-FR" sz="1400" dirty="0">
              <a:solidFill>
                <a:srgbClr val="00C0C0"/>
              </a:solidFill>
              <a:latin typeface="Monaco"/>
              <a:ea typeface="ＭＳ 明朝"/>
            </a:endParaRPr>
          </a:p>
          <a:p>
            <a:endParaRPr lang="fr-FR" sz="1400" dirty="0"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enlo Regular"/>
                <a:ea typeface="ＭＳ 明朝"/>
              </a:rPr>
              <a:t>∉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{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"Err"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}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and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enlo Regular"/>
                <a:ea typeface="ＭＳ 明朝"/>
              </a:rPr>
              <a:t>∈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{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'('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,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')'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,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 '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}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endParaRPr lang="en-US" sz="1400" dirty="0">
              <a:solidFill>
                <a:srgbClr val="7F0055"/>
              </a:solidFill>
              <a:latin typeface="Monaco"/>
              <a:ea typeface="ＭＳ 明朝"/>
            </a:endParaRPr>
          </a:p>
          <a:p>
            <a:endParaRPr lang="en-US" sz="1400" dirty="0"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	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enlo Regular"/>
                <a:ea typeface="ＭＳ 明朝"/>
              </a:rPr>
              <a:t>∉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{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' '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}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s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String.</a:t>
            </a:r>
            <a:r>
              <a:rPr lang="en-US" dirty="0" err="1">
                <a:solidFill>
                  <a:srgbClr val="825A00"/>
                </a:solidFill>
                <a:latin typeface="Courier New"/>
                <a:ea typeface="ＭＳ 明朝"/>
              </a:rPr>
              <a:t>valueOf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σ</a:t>
            </a:r>
            <a:r>
              <a:rPr lang="en-US" sz="1600" dirty="0">
                <a:solidFill>
                  <a:srgbClr val="C00000"/>
                </a:solidFill>
                <a:latin typeface=".SF NS Text"/>
                <a:ea typeface="ＭＳ 明朝"/>
              </a:rPr>
              <a:t>)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end</a:t>
            </a:r>
            <a:endParaRPr lang="en-US" sz="1400" dirty="0">
              <a:solidFill>
                <a:srgbClr val="7F0055"/>
              </a:solidFill>
              <a:latin typeface="Monaco"/>
              <a:ea typeface="ＭＳ 明朝"/>
            </a:endParaRPr>
          </a:p>
          <a:p>
            <a:endParaRPr lang="en-US" sz="1400" dirty="0"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 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q==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"I"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s</a:t>
            </a:r>
            <a:endParaRPr lang="en-US" sz="1400" dirty="0">
              <a:solidFill>
                <a:srgbClr val="00000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  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q==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"plus"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"+"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s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endParaRPr lang="en-US" sz="1400" dirty="0">
              <a:solidFill>
                <a:srgbClr val="50505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  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q==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"times"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"*"</a:t>
            </a:r>
            <a:r>
              <a:rPr lang="en-US" sz="1600" dirty="0">
                <a:solidFill>
                  <a:srgbClr val="0000C0"/>
                </a:solidFill>
                <a:latin typeface=".SF NS Text"/>
                <a:ea typeface="ＭＳ 明朝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s</a:t>
            </a:r>
            <a:endParaRPr lang="en-US" sz="1400" dirty="0">
              <a:solidFill>
                <a:srgbClr val="000000"/>
              </a:solidFill>
              <a:latin typeface="Monaco"/>
              <a:ea typeface="ＭＳ 明朝"/>
            </a:endParaRPr>
          </a:p>
          <a:p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     </a:t>
            </a:r>
            <a:r>
              <a:rPr lang="en-US" dirty="0" err="1">
                <a:solidFill>
                  <a:srgbClr val="7F0055"/>
                </a:solidFill>
                <a:latin typeface="Courier New"/>
                <a:ea typeface="ＭＳ 明朝"/>
              </a:rPr>
              <a:t>elseif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明朝"/>
              </a:rPr>
              <a:t>q==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Num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then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n-U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n-US" dirty="0">
                <a:solidFill>
                  <a:srgbClr val="C000C0"/>
                </a:solidFill>
                <a:latin typeface="Courier New"/>
                <a:ea typeface="ＭＳ 明朝"/>
              </a:rPr>
              <a:t>"</a:t>
            </a:r>
            <a:r>
              <a:rPr lang="en-US" dirty="0" err="1">
                <a:solidFill>
                  <a:srgbClr val="C000C0"/>
                </a:solidFill>
                <a:latin typeface="Courier New"/>
                <a:ea typeface="ＭＳ 明朝"/>
              </a:rPr>
              <a:t>n"</a:t>
            </a:r>
            <a:r>
              <a:rPr lang="en-US" sz="1600" dirty="0" err="1">
                <a:solidFill>
                  <a:srgbClr val="0000C0"/>
                </a:solidFill>
                <a:latin typeface=".SF NS Text"/>
                <a:ea typeface="ＭＳ 明朝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明朝"/>
              </a:rPr>
              <a:t>s</a:t>
            </a:r>
            <a:endParaRPr lang="en-US" sz="1400" dirty="0">
              <a:solidFill>
                <a:srgbClr val="000000"/>
              </a:solidFill>
              <a:latin typeface="Monaco"/>
              <a:ea typeface="ＭＳ 明朝"/>
            </a:endParaRPr>
          </a:p>
          <a:p>
            <a:r>
              <a:rPr lang="mr-IN" dirty="0">
                <a:solidFill>
                  <a:srgbClr val="505050"/>
                </a:solidFill>
                <a:latin typeface="Courier New"/>
                <a:ea typeface="ＭＳ 明朝"/>
              </a:rPr>
              <a:t>      </a:t>
            </a:r>
            <a:r>
              <a:rPr lang="mr-IN" dirty="0">
                <a:solidFill>
                  <a:srgbClr val="7F0055"/>
                </a:solidFill>
                <a:latin typeface="Courier New"/>
                <a:ea typeface="ＭＳ 明朝"/>
              </a:rPr>
              <a:t>else</a:t>
            </a:r>
            <a:r>
              <a:rPr lang="mr-IN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mr-IN" dirty="0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mr-IN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mr-IN" dirty="0">
                <a:solidFill>
                  <a:srgbClr val="C000C0"/>
                </a:solidFill>
                <a:latin typeface="Courier New"/>
                <a:ea typeface="ＭＳ 明朝"/>
              </a:rPr>
              <a:t>"v"</a:t>
            </a:r>
            <a:r>
              <a:rPr lang="mr-IN" sz="1600" dirty="0">
                <a:solidFill>
                  <a:srgbClr val="0000C0"/>
                </a:solidFill>
                <a:latin typeface=".SF NS Text"/>
                <a:ea typeface="ＭＳ 明朝"/>
              </a:rPr>
              <a:t>+</a:t>
            </a:r>
            <a:r>
              <a:rPr lang="mr-IN" dirty="0">
                <a:solidFill>
                  <a:srgbClr val="000000"/>
                </a:solidFill>
                <a:latin typeface="Courier New"/>
                <a:ea typeface="ＭＳ 明朝"/>
              </a:rPr>
              <a:t>s</a:t>
            </a:r>
            <a:endParaRPr lang="mr-IN" sz="1400" dirty="0">
              <a:solidFill>
                <a:srgbClr val="000000"/>
              </a:solidFill>
              <a:latin typeface="Monaco"/>
              <a:ea typeface="ＭＳ 明朝"/>
            </a:endParaRPr>
          </a:p>
          <a:p>
            <a:r>
              <a:rPr lang="mr-IN" dirty="0">
                <a:solidFill>
                  <a:srgbClr val="505050"/>
                </a:solidFill>
                <a:latin typeface="Courier New"/>
                <a:ea typeface="ＭＳ 明朝"/>
              </a:rPr>
              <a:t>      </a:t>
            </a:r>
            <a:r>
              <a:rPr lang="mr-IN" dirty="0">
                <a:solidFill>
                  <a:srgbClr val="7F0055"/>
                </a:solidFill>
                <a:latin typeface="Courier New"/>
                <a:ea typeface="ＭＳ 明朝"/>
              </a:rPr>
              <a:t>end</a:t>
            </a:r>
            <a:endParaRPr lang="mr-IN" sz="1400" dirty="0">
              <a:solidFill>
                <a:srgbClr val="7F0055"/>
              </a:solidFill>
              <a:latin typeface="Monaco"/>
              <a:ea typeface="ＭＳ 明朝"/>
            </a:endParaRPr>
          </a:p>
          <a:p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else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</a:t>
            </a:r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return</a:t>
            </a:r>
            <a:r>
              <a:rPr lang="es-ES" dirty="0">
                <a:solidFill>
                  <a:srgbClr val="505050"/>
                </a:solidFill>
                <a:latin typeface="Courier New"/>
                <a:ea typeface="ＭＳ 明朝"/>
              </a:rPr>
              <a:t>  </a:t>
            </a:r>
            <a:r>
              <a:rPr lang="es-ES" sz="1600" dirty="0" err="1">
                <a:solidFill>
                  <a:srgbClr val="00C0C0"/>
                </a:solidFill>
                <a:latin typeface="DejaVu Sans"/>
                <a:ea typeface="ＭＳ 明朝"/>
              </a:rPr>
              <a:t>λ</a:t>
            </a:r>
            <a:endParaRPr lang="es-ES" sz="1400" dirty="0">
              <a:solidFill>
                <a:srgbClr val="00C0C0"/>
              </a:solidFill>
              <a:latin typeface="Monaco"/>
              <a:ea typeface="ＭＳ 明朝"/>
            </a:endParaRPr>
          </a:p>
          <a:p>
            <a:endParaRPr lang="es-ES" sz="1400" dirty="0">
              <a:latin typeface="Monaco"/>
              <a:ea typeface="ＭＳ 明朝"/>
            </a:endParaRPr>
          </a:p>
          <a:p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end</a:t>
            </a:r>
            <a:endParaRPr lang="es-ES" sz="1400" dirty="0">
              <a:solidFill>
                <a:srgbClr val="7F0055"/>
              </a:solidFill>
              <a:latin typeface="Monaco"/>
              <a:ea typeface="ＭＳ 明朝"/>
            </a:endParaRPr>
          </a:p>
          <a:p>
            <a:r>
              <a:rPr lang="es-ES" dirty="0" err="1">
                <a:solidFill>
                  <a:srgbClr val="7F0055"/>
                </a:solidFill>
                <a:latin typeface="Courier New"/>
                <a:ea typeface="ＭＳ 明朝"/>
              </a:rPr>
              <a:t>end</a:t>
            </a:r>
            <a:endParaRPr lang="es-ES" sz="1600" dirty="0">
              <a:solidFill>
                <a:srgbClr val="7F0055"/>
              </a:solidFill>
              <a:latin typeface="Times New Roman"/>
              <a:ea typeface="ＭＳ 明朝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9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900" y="0"/>
            <a:ext cx="10515600" cy="904901"/>
          </a:xfrm>
        </p:spPr>
        <p:txBody>
          <a:bodyPr>
            <a:normAutofit/>
          </a:bodyPr>
          <a:lstStyle/>
          <a:p>
            <a:r>
              <a:rPr lang="en-US" sz="1400" dirty="0" err="1"/>
              <a:t>Autómata</a:t>
            </a:r>
            <a:r>
              <a:rPr lang="en-US" sz="1400" dirty="0"/>
              <a:t> </a:t>
            </a:r>
            <a:r>
              <a:rPr lang="en-US" sz="1400" dirty="0" err="1"/>
              <a:t>resultante</a:t>
            </a:r>
            <a:endParaRPr lang="en-US" sz="1400" dirty="0"/>
          </a:p>
        </p:txBody>
      </p:sp>
      <p:pic>
        <p:nvPicPr>
          <p:cNvPr id="4" name="Imagen 3" descr="Lex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501"/>
            <a:ext cx="11518900" cy="597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9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diapositiva</a:t>
            </a:r>
            <a:r>
              <a:rPr lang="en-US" dirty="0"/>
              <a:t> se </a:t>
            </a:r>
            <a:r>
              <a:rPr lang="en-US" dirty="0" err="1"/>
              <a:t>muestra</a:t>
            </a:r>
            <a:r>
              <a:rPr lang="en-US" dirty="0"/>
              <a:t> el  </a:t>
            </a:r>
            <a:r>
              <a:rPr lang="en-US" dirty="0" err="1"/>
              <a:t>autómata</a:t>
            </a:r>
            <a:r>
              <a:rPr lang="en-US" dirty="0"/>
              <a:t> con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transiciones</a:t>
            </a:r>
            <a:r>
              <a:rPr lang="en-US" dirty="0"/>
              <a:t> </a:t>
            </a:r>
            <a:r>
              <a:rPr lang="en-US" dirty="0" err="1"/>
              <a:t>abreviadas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011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725</Words>
  <Application>Microsoft Macintosh PowerPoint</Application>
  <PresentationFormat>Widescreen</PresentationFormat>
  <Paragraphs>209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.SF NS Text</vt:lpstr>
      <vt:lpstr>Arial</vt:lpstr>
      <vt:lpstr>Calibri</vt:lpstr>
      <vt:lpstr>Calibri Light</vt:lpstr>
      <vt:lpstr>Courier New</vt:lpstr>
      <vt:lpstr>DejaVu Sans</vt:lpstr>
      <vt:lpstr>Menlo Regular</vt:lpstr>
      <vt:lpstr>Monaco</vt:lpstr>
      <vt:lpstr>Symbol</vt:lpstr>
      <vt:lpstr>Times New Roman</vt:lpstr>
      <vt:lpstr>Office Theme</vt:lpstr>
      <vt:lpstr>Project 2</vt:lpstr>
      <vt:lpstr>Lenguaje  lisp like</vt:lpstr>
      <vt:lpstr>Lexer</vt:lpstr>
      <vt:lpstr>Análisis léxico</vt:lpstr>
      <vt:lpstr>Autómata con respuestas GOLD</vt:lpstr>
      <vt:lpstr>Autómata con respuestas GOLD</vt:lpstr>
      <vt:lpstr>Autómata con respuestas GOLD</vt:lpstr>
      <vt:lpstr>Autómata resultante</vt:lpstr>
      <vt:lpstr>PowerPoint Presentation</vt:lpstr>
      <vt:lpstr>PowerPoint Presentation</vt:lpstr>
      <vt:lpstr>Autómata de pila  GOLD</vt:lpstr>
      <vt:lpstr>Autómata de pila</vt:lpstr>
      <vt:lpstr>Combinando los 2 autómatas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Silvia Takahashi</dc:creator>
  <cp:lastModifiedBy>Silvia Takahashi</cp:lastModifiedBy>
  <cp:revision>32</cp:revision>
  <dcterms:created xsi:type="dcterms:W3CDTF">2016-10-17T01:04:15Z</dcterms:created>
  <dcterms:modified xsi:type="dcterms:W3CDTF">2019-03-09T03:53:44Z</dcterms:modified>
</cp:coreProperties>
</file>