
<file path=[Content_Types].xml><?xml version="1.0" encoding="utf-8"?>
<Types xmlns="http://schemas.openxmlformats.org/package/2006/content-types">
  <Default Extension="wmf" ContentType="image/x-wmf"/>
  <Default Extension="htm" ContentType="application/xhtml+xml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73C16-14FC-4C77-9049-A10BA8C8D9C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5A62D-F6B8-4479-8ACD-B7707658EAC5}">
      <dgm:prSet phldrT="[Text]"/>
      <dgm:spPr/>
      <dgm:t>
        <a:bodyPr/>
        <a:lstStyle/>
        <a:p>
          <a:r>
            <a:rPr lang="en-US" dirty="0" smtClean="0"/>
            <a:t>Increased Defaults</a:t>
          </a:r>
          <a:endParaRPr lang="en-US" dirty="0"/>
        </a:p>
      </dgm:t>
    </dgm:pt>
    <dgm:pt modelId="{635236E7-B087-4DDF-AC89-A5B585E062A8}" type="parTrans" cxnId="{2257406F-661B-4034-96CC-AC30F45D31D2}">
      <dgm:prSet/>
      <dgm:spPr/>
      <dgm:t>
        <a:bodyPr/>
        <a:lstStyle/>
        <a:p>
          <a:endParaRPr lang="en-US"/>
        </a:p>
      </dgm:t>
    </dgm:pt>
    <dgm:pt modelId="{3A42922C-0EE0-4D43-B301-CD2DF071A1DC}" type="sibTrans" cxnId="{2257406F-661B-4034-96CC-AC30F45D31D2}">
      <dgm:prSet/>
      <dgm:spPr/>
      <dgm:t>
        <a:bodyPr/>
        <a:lstStyle/>
        <a:p>
          <a:endParaRPr lang="en-US"/>
        </a:p>
      </dgm:t>
    </dgm:pt>
    <dgm:pt modelId="{0483C607-FB12-4108-8252-A61B738ABD02}">
      <dgm:prSet phldrT="[Text]"/>
      <dgm:spPr/>
      <dgm:t>
        <a:bodyPr/>
        <a:lstStyle/>
        <a:p>
          <a:r>
            <a:rPr lang="en-US" dirty="0" smtClean="0"/>
            <a:t>Business Critical Project</a:t>
          </a:r>
          <a:endParaRPr lang="en-US" dirty="0"/>
        </a:p>
      </dgm:t>
    </dgm:pt>
    <dgm:pt modelId="{40B1415C-E69F-4A44-AC46-09D889706DE6}" type="parTrans" cxnId="{94D52AB7-DF5D-43BC-8462-87DA80710906}">
      <dgm:prSet/>
      <dgm:spPr/>
      <dgm:t>
        <a:bodyPr/>
        <a:lstStyle/>
        <a:p>
          <a:endParaRPr lang="en-US"/>
        </a:p>
      </dgm:t>
    </dgm:pt>
    <dgm:pt modelId="{2A36EDA6-51DD-4C21-8533-1F39709432BD}" type="sibTrans" cxnId="{94D52AB7-DF5D-43BC-8462-87DA80710906}">
      <dgm:prSet/>
      <dgm:spPr/>
      <dgm:t>
        <a:bodyPr/>
        <a:lstStyle/>
        <a:p>
          <a:endParaRPr lang="en-US"/>
        </a:p>
      </dgm:t>
    </dgm:pt>
    <dgm:pt modelId="{90B32DA4-E9B3-4F67-AAA7-E89E44814AE8}">
      <dgm:prSet phldrT="[Text]"/>
      <dgm:spPr/>
      <dgm:t>
        <a:bodyPr/>
        <a:lstStyle/>
        <a:p>
          <a:r>
            <a:rPr lang="en-US" dirty="0" smtClean="0"/>
            <a:t>Redundant PowerPoints</a:t>
          </a:r>
          <a:endParaRPr lang="en-US" dirty="0"/>
        </a:p>
      </dgm:t>
    </dgm:pt>
    <dgm:pt modelId="{474894BC-D20C-4D52-9552-A277E46C48D4}" type="parTrans" cxnId="{03D3BFC7-9998-4F71-AF3D-F44A84A5035C}">
      <dgm:prSet/>
      <dgm:spPr/>
      <dgm:t>
        <a:bodyPr/>
        <a:lstStyle/>
        <a:p>
          <a:endParaRPr lang="en-US"/>
        </a:p>
      </dgm:t>
    </dgm:pt>
    <dgm:pt modelId="{B309789D-1000-4195-B60C-94E4516FC519}" type="sibTrans" cxnId="{03D3BFC7-9998-4F71-AF3D-F44A84A5035C}">
      <dgm:prSet/>
      <dgm:spPr/>
      <dgm:t>
        <a:bodyPr/>
        <a:lstStyle/>
        <a:p>
          <a:endParaRPr lang="en-US"/>
        </a:p>
      </dgm:t>
    </dgm:pt>
    <dgm:pt modelId="{9A20A8E7-1962-4F80-AB6D-7B95601045BD}">
      <dgm:prSet phldrT="[Text]"/>
      <dgm:spPr/>
      <dgm:t>
        <a:bodyPr/>
        <a:lstStyle/>
        <a:p>
          <a:r>
            <a:rPr lang="en-US" dirty="0" smtClean="0"/>
            <a:t>Missing Deadline</a:t>
          </a:r>
          <a:endParaRPr lang="en-US" dirty="0"/>
        </a:p>
      </dgm:t>
    </dgm:pt>
    <dgm:pt modelId="{3D40B02D-5B0A-471D-878A-D139C0905614}" type="parTrans" cxnId="{4AB45578-434F-4361-8105-C26FA29FB0D9}">
      <dgm:prSet/>
      <dgm:spPr/>
      <dgm:t>
        <a:bodyPr/>
        <a:lstStyle/>
        <a:p>
          <a:endParaRPr lang="en-US"/>
        </a:p>
      </dgm:t>
    </dgm:pt>
    <dgm:pt modelId="{5DAA2FCF-723D-4E91-A66F-F1350192B97D}" type="sibTrans" cxnId="{4AB45578-434F-4361-8105-C26FA29FB0D9}">
      <dgm:prSet/>
      <dgm:spPr/>
      <dgm:t>
        <a:bodyPr/>
        <a:lstStyle/>
        <a:p>
          <a:endParaRPr lang="en-US"/>
        </a:p>
      </dgm:t>
    </dgm:pt>
    <dgm:pt modelId="{46E89106-4B97-4D11-ACE2-D047C1E3C7F3}">
      <dgm:prSet phldrT="[Text]"/>
      <dgm:spPr/>
      <dgm:t>
        <a:bodyPr/>
        <a:lstStyle/>
        <a:p>
          <a:r>
            <a:rPr lang="en-US" dirty="0" smtClean="0"/>
            <a:t>Hate</a:t>
          </a:r>
          <a:endParaRPr lang="en-US" dirty="0"/>
        </a:p>
      </dgm:t>
    </dgm:pt>
    <dgm:pt modelId="{24551BF5-14AA-4DF8-B353-22F6EDE95368}" type="parTrans" cxnId="{300AC587-7BC6-4888-A34E-3B3AF6BB3195}">
      <dgm:prSet/>
      <dgm:spPr/>
      <dgm:t>
        <a:bodyPr/>
        <a:lstStyle/>
        <a:p>
          <a:endParaRPr lang="en-US"/>
        </a:p>
      </dgm:t>
    </dgm:pt>
    <dgm:pt modelId="{7236DB43-1D6C-4FAE-B7D3-381E543CADDF}" type="sibTrans" cxnId="{300AC587-7BC6-4888-A34E-3B3AF6BB3195}">
      <dgm:prSet/>
      <dgm:spPr/>
      <dgm:t>
        <a:bodyPr/>
        <a:lstStyle/>
        <a:p>
          <a:endParaRPr lang="en-US"/>
        </a:p>
      </dgm:t>
    </dgm:pt>
    <dgm:pt modelId="{E946C181-71B8-4776-9EF5-5D3A872BF4C2}">
      <dgm:prSet phldrT="[Text]"/>
      <dgm:spPr/>
      <dgm:t>
        <a:bodyPr/>
        <a:lstStyle/>
        <a:p>
          <a:r>
            <a:rPr lang="en-US" dirty="0" smtClean="0"/>
            <a:t>Suffering</a:t>
          </a:r>
          <a:endParaRPr lang="en-US" dirty="0"/>
        </a:p>
      </dgm:t>
    </dgm:pt>
    <dgm:pt modelId="{AE87E01C-262A-4C5E-8B42-765C86EB2803}" type="parTrans" cxnId="{6FCF084F-79AA-49DF-9529-AC9705ABF68D}">
      <dgm:prSet/>
      <dgm:spPr/>
      <dgm:t>
        <a:bodyPr/>
        <a:lstStyle/>
        <a:p>
          <a:endParaRPr lang="en-US"/>
        </a:p>
      </dgm:t>
    </dgm:pt>
    <dgm:pt modelId="{3928ED6D-7ADE-4839-BF5F-95A7BB928881}" type="sibTrans" cxnId="{6FCF084F-79AA-49DF-9529-AC9705ABF68D}">
      <dgm:prSet/>
      <dgm:spPr/>
      <dgm:t>
        <a:bodyPr/>
        <a:lstStyle/>
        <a:p>
          <a:endParaRPr lang="en-US"/>
        </a:p>
      </dgm:t>
    </dgm:pt>
    <dgm:pt modelId="{86DCFA95-B86C-402E-A475-B9EA67451A3F}">
      <dgm:prSet phldrT="[Text]"/>
      <dgm:spPr/>
      <dgm:t>
        <a:bodyPr/>
        <a:lstStyle/>
        <a:p>
          <a:r>
            <a:rPr lang="en-US" dirty="0" smtClean="0"/>
            <a:t>Project Failure</a:t>
          </a:r>
          <a:endParaRPr lang="en-US" dirty="0"/>
        </a:p>
      </dgm:t>
    </dgm:pt>
    <dgm:pt modelId="{4D39E3AF-26A5-4D17-85DD-B62F912CA212}" type="parTrans" cxnId="{48E53EBB-5C2A-4E04-9C5B-B6B7CD9D5C23}">
      <dgm:prSet/>
      <dgm:spPr/>
      <dgm:t>
        <a:bodyPr/>
        <a:lstStyle/>
        <a:p>
          <a:endParaRPr lang="en-US"/>
        </a:p>
      </dgm:t>
    </dgm:pt>
    <dgm:pt modelId="{2CD288F5-6261-4DC1-932F-4F5FA72F5E8A}" type="sibTrans" cxnId="{48E53EBB-5C2A-4E04-9C5B-B6B7CD9D5C23}">
      <dgm:prSet/>
      <dgm:spPr/>
      <dgm:t>
        <a:bodyPr/>
        <a:lstStyle/>
        <a:p>
          <a:endParaRPr lang="en-US"/>
        </a:p>
      </dgm:t>
    </dgm:pt>
    <dgm:pt modelId="{6A263EFF-0B07-49E1-AA7B-06DC7F0D09B4}" type="pres">
      <dgm:prSet presAssocID="{59A73C16-14FC-4C77-9049-A10BA8C8D9CB}" presName="Name0" presStyleCnt="0">
        <dgm:presLayoutVars>
          <dgm:dir/>
          <dgm:resizeHandles val="exact"/>
        </dgm:presLayoutVars>
      </dgm:prSet>
      <dgm:spPr/>
    </dgm:pt>
    <dgm:pt modelId="{5AD29B5E-D3F6-490A-85F1-B924357F7A9D}" type="pres">
      <dgm:prSet presAssocID="{59A73C16-14FC-4C77-9049-A10BA8C8D9CB}" presName="cycle" presStyleCnt="0"/>
      <dgm:spPr/>
    </dgm:pt>
    <dgm:pt modelId="{AE8DD1A5-9434-480D-AF1E-789F00811B6C}" type="pres">
      <dgm:prSet presAssocID="{E915A62D-F6B8-4479-8ACD-B7707658EAC5}" presName="nodeFirstNode" presStyleLbl="node1" presStyleIdx="0" presStyleCnt="7">
        <dgm:presLayoutVars>
          <dgm:bulletEnabled val="1"/>
        </dgm:presLayoutVars>
      </dgm:prSet>
      <dgm:spPr/>
    </dgm:pt>
    <dgm:pt modelId="{5CD6748B-90A3-40DC-A10D-4F9A86219ABB}" type="pres">
      <dgm:prSet presAssocID="{3A42922C-0EE0-4D43-B301-CD2DF071A1DC}" presName="sibTransFirstNode" presStyleLbl="bgShp" presStyleIdx="0" presStyleCnt="1"/>
      <dgm:spPr/>
    </dgm:pt>
    <dgm:pt modelId="{A51A1081-351F-4843-A7D2-6B180BAD69FA}" type="pres">
      <dgm:prSet presAssocID="{0483C607-FB12-4108-8252-A61B738ABD02}" presName="nodeFollowingNodes" presStyleLbl="node1" presStyleIdx="1" presStyleCnt="7">
        <dgm:presLayoutVars>
          <dgm:bulletEnabled val="1"/>
        </dgm:presLayoutVars>
      </dgm:prSet>
      <dgm:spPr/>
    </dgm:pt>
    <dgm:pt modelId="{ECE2DE7A-A4BD-4A88-83FC-CF3395BDC541}" type="pres">
      <dgm:prSet presAssocID="{90B32DA4-E9B3-4F67-AAA7-E89E44814AE8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5414A-9A9A-4056-AA44-B4E3A46BACC8}" type="pres">
      <dgm:prSet presAssocID="{9A20A8E7-1962-4F80-AB6D-7B95601045BD}" presName="nodeFollowingNodes" presStyleLbl="node1" presStyleIdx="3" presStyleCnt="7">
        <dgm:presLayoutVars>
          <dgm:bulletEnabled val="1"/>
        </dgm:presLayoutVars>
      </dgm:prSet>
      <dgm:spPr/>
    </dgm:pt>
    <dgm:pt modelId="{B0540503-9A87-4ADB-BED2-9CF9C44C73D9}" type="pres">
      <dgm:prSet presAssocID="{46E89106-4B97-4D11-ACE2-D047C1E3C7F3}" presName="nodeFollowingNodes" presStyleLbl="node1" presStyleIdx="4" presStyleCnt="7">
        <dgm:presLayoutVars>
          <dgm:bulletEnabled val="1"/>
        </dgm:presLayoutVars>
      </dgm:prSet>
      <dgm:spPr/>
    </dgm:pt>
    <dgm:pt modelId="{B8ED5FDF-25A5-40AA-ABAC-332FA27FE3F2}" type="pres">
      <dgm:prSet presAssocID="{E946C181-71B8-4776-9EF5-5D3A872BF4C2}" presName="nodeFollowingNodes" presStyleLbl="node1" presStyleIdx="5" presStyleCnt="7">
        <dgm:presLayoutVars>
          <dgm:bulletEnabled val="1"/>
        </dgm:presLayoutVars>
      </dgm:prSet>
      <dgm:spPr/>
    </dgm:pt>
    <dgm:pt modelId="{AB5141D3-FA48-4489-8EEE-2B42D3112C3E}" type="pres">
      <dgm:prSet presAssocID="{86DCFA95-B86C-402E-A475-B9EA67451A3F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6FCF084F-79AA-49DF-9529-AC9705ABF68D}" srcId="{59A73C16-14FC-4C77-9049-A10BA8C8D9CB}" destId="{E946C181-71B8-4776-9EF5-5D3A872BF4C2}" srcOrd="5" destOrd="0" parTransId="{AE87E01C-262A-4C5E-8B42-765C86EB2803}" sibTransId="{3928ED6D-7ADE-4839-BF5F-95A7BB928881}"/>
    <dgm:cxn modelId="{E9E6384E-75F4-4AE3-AE41-CF811DCBA238}" type="presOf" srcId="{9A20A8E7-1962-4F80-AB6D-7B95601045BD}" destId="{4E05414A-9A9A-4056-AA44-B4E3A46BACC8}" srcOrd="0" destOrd="0" presId="urn:microsoft.com/office/officeart/2005/8/layout/cycle3"/>
    <dgm:cxn modelId="{2257406F-661B-4034-96CC-AC30F45D31D2}" srcId="{59A73C16-14FC-4C77-9049-A10BA8C8D9CB}" destId="{E915A62D-F6B8-4479-8ACD-B7707658EAC5}" srcOrd="0" destOrd="0" parTransId="{635236E7-B087-4DDF-AC89-A5B585E062A8}" sibTransId="{3A42922C-0EE0-4D43-B301-CD2DF071A1DC}"/>
    <dgm:cxn modelId="{48E53EBB-5C2A-4E04-9C5B-B6B7CD9D5C23}" srcId="{59A73C16-14FC-4C77-9049-A10BA8C8D9CB}" destId="{86DCFA95-B86C-402E-A475-B9EA67451A3F}" srcOrd="6" destOrd="0" parTransId="{4D39E3AF-26A5-4D17-85DD-B62F912CA212}" sibTransId="{2CD288F5-6261-4DC1-932F-4F5FA72F5E8A}"/>
    <dgm:cxn modelId="{8526AA16-4402-46BC-862D-3B34102A85B0}" type="presOf" srcId="{59A73C16-14FC-4C77-9049-A10BA8C8D9CB}" destId="{6A263EFF-0B07-49E1-AA7B-06DC7F0D09B4}" srcOrd="0" destOrd="0" presId="urn:microsoft.com/office/officeart/2005/8/layout/cycle3"/>
    <dgm:cxn modelId="{94D52AB7-DF5D-43BC-8462-87DA80710906}" srcId="{59A73C16-14FC-4C77-9049-A10BA8C8D9CB}" destId="{0483C607-FB12-4108-8252-A61B738ABD02}" srcOrd="1" destOrd="0" parTransId="{40B1415C-E69F-4A44-AC46-09D889706DE6}" sibTransId="{2A36EDA6-51DD-4C21-8533-1F39709432BD}"/>
    <dgm:cxn modelId="{C71494CE-EDAA-4AA7-885D-E1A6698F1CC3}" type="presOf" srcId="{46E89106-4B97-4D11-ACE2-D047C1E3C7F3}" destId="{B0540503-9A87-4ADB-BED2-9CF9C44C73D9}" srcOrd="0" destOrd="0" presId="urn:microsoft.com/office/officeart/2005/8/layout/cycle3"/>
    <dgm:cxn modelId="{9D029E87-B3EB-4ED1-9F6A-AA59448D035C}" type="presOf" srcId="{E915A62D-F6B8-4479-8ACD-B7707658EAC5}" destId="{AE8DD1A5-9434-480D-AF1E-789F00811B6C}" srcOrd="0" destOrd="0" presId="urn:microsoft.com/office/officeart/2005/8/layout/cycle3"/>
    <dgm:cxn modelId="{E39116C4-4EFA-455E-91C0-9B739595FE37}" type="presOf" srcId="{E946C181-71B8-4776-9EF5-5D3A872BF4C2}" destId="{B8ED5FDF-25A5-40AA-ABAC-332FA27FE3F2}" srcOrd="0" destOrd="0" presId="urn:microsoft.com/office/officeart/2005/8/layout/cycle3"/>
    <dgm:cxn modelId="{4AB45578-434F-4361-8105-C26FA29FB0D9}" srcId="{59A73C16-14FC-4C77-9049-A10BA8C8D9CB}" destId="{9A20A8E7-1962-4F80-AB6D-7B95601045BD}" srcOrd="3" destOrd="0" parTransId="{3D40B02D-5B0A-471D-878A-D139C0905614}" sibTransId="{5DAA2FCF-723D-4E91-A66F-F1350192B97D}"/>
    <dgm:cxn modelId="{03D3BFC7-9998-4F71-AF3D-F44A84A5035C}" srcId="{59A73C16-14FC-4C77-9049-A10BA8C8D9CB}" destId="{90B32DA4-E9B3-4F67-AAA7-E89E44814AE8}" srcOrd="2" destOrd="0" parTransId="{474894BC-D20C-4D52-9552-A277E46C48D4}" sibTransId="{B309789D-1000-4195-B60C-94E4516FC519}"/>
    <dgm:cxn modelId="{7119D467-BCEA-4E4F-B0BE-3324A6BA30AE}" type="presOf" srcId="{0483C607-FB12-4108-8252-A61B738ABD02}" destId="{A51A1081-351F-4843-A7D2-6B180BAD69FA}" srcOrd="0" destOrd="0" presId="urn:microsoft.com/office/officeart/2005/8/layout/cycle3"/>
    <dgm:cxn modelId="{BF20F4A1-D445-4987-AEFE-7AAFAB8B6298}" type="presOf" srcId="{86DCFA95-B86C-402E-A475-B9EA67451A3F}" destId="{AB5141D3-FA48-4489-8EEE-2B42D3112C3E}" srcOrd="0" destOrd="0" presId="urn:microsoft.com/office/officeart/2005/8/layout/cycle3"/>
    <dgm:cxn modelId="{839FC977-B31D-4384-9180-62EE2E3A5D2A}" type="presOf" srcId="{3A42922C-0EE0-4D43-B301-CD2DF071A1DC}" destId="{5CD6748B-90A3-40DC-A10D-4F9A86219ABB}" srcOrd="0" destOrd="0" presId="urn:microsoft.com/office/officeart/2005/8/layout/cycle3"/>
    <dgm:cxn modelId="{93DA7262-680D-4465-B131-15B3AF192D7D}" type="presOf" srcId="{90B32DA4-E9B3-4F67-AAA7-E89E44814AE8}" destId="{ECE2DE7A-A4BD-4A88-83FC-CF3395BDC541}" srcOrd="0" destOrd="0" presId="urn:microsoft.com/office/officeart/2005/8/layout/cycle3"/>
    <dgm:cxn modelId="{300AC587-7BC6-4888-A34E-3B3AF6BB3195}" srcId="{59A73C16-14FC-4C77-9049-A10BA8C8D9CB}" destId="{46E89106-4B97-4D11-ACE2-D047C1E3C7F3}" srcOrd="4" destOrd="0" parTransId="{24551BF5-14AA-4DF8-B353-22F6EDE95368}" sibTransId="{7236DB43-1D6C-4FAE-B7D3-381E543CADDF}"/>
    <dgm:cxn modelId="{01A2AC8C-22AA-46C4-BA22-338E0C50B5E5}" type="presParOf" srcId="{6A263EFF-0B07-49E1-AA7B-06DC7F0D09B4}" destId="{5AD29B5E-D3F6-490A-85F1-B924357F7A9D}" srcOrd="0" destOrd="0" presId="urn:microsoft.com/office/officeart/2005/8/layout/cycle3"/>
    <dgm:cxn modelId="{49C307F2-1B19-422B-B25A-074FB6E6C647}" type="presParOf" srcId="{5AD29B5E-D3F6-490A-85F1-B924357F7A9D}" destId="{AE8DD1A5-9434-480D-AF1E-789F00811B6C}" srcOrd="0" destOrd="0" presId="urn:microsoft.com/office/officeart/2005/8/layout/cycle3"/>
    <dgm:cxn modelId="{D349C50F-E429-4FA3-BD78-6266FB2DB40B}" type="presParOf" srcId="{5AD29B5E-D3F6-490A-85F1-B924357F7A9D}" destId="{5CD6748B-90A3-40DC-A10D-4F9A86219ABB}" srcOrd="1" destOrd="0" presId="urn:microsoft.com/office/officeart/2005/8/layout/cycle3"/>
    <dgm:cxn modelId="{C0E2A35C-989D-4541-B60C-B6E7A6DCAE44}" type="presParOf" srcId="{5AD29B5E-D3F6-490A-85F1-B924357F7A9D}" destId="{A51A1081-351F-4843-A7D2-6B180BAD69FA}" srcOrd="2" destOrd="0" presId="urn:microsoft.com/office/officeart/2005/8/layout/cycle3"/>
    <dgm:cxn modelId="{6AF1F352-5E14-4E34-B229-635FD3220C02}" type="presParOf" srcId="{5AD29B5E-D3F6-490A-85F1-B924357F7A9D}" destId="{ECE2DE7A-A4BD-4A88-83FC-CF3395BDC541}" srcOrd="3" destOrd="0" presId="urn:microsoft.com/office/officeart/2005/8/layout/cycle3"/>
    <dgm:cxn modelId="{E258AFED-9D45-4E13-9268-F741582B2395}" type="presParOf" srcId="{5AD29B5E-D3F6-490A-85F1-B924357F7A9D}" destId="{4E05414A-9A9A-4056-AA44-B4E3A46BACC8}" srcOrd="4" destOrd="0" presId="urn:microsoft.com/office/officeart/2005/8/layout/cycle3"/>
    <dgm:cxn modelId="{630E5D8A-26D1-4BEB-91A3-1FA4A9869222}" type="presParOf" srcId="{5AD29B5E-D3F6-490A-85F1-B924357F7A9D}" destId="{B0540503-9A87-4ADB-BED2-9CF9C44C73D9}" srcOrd="5" destOrd="0" presId="urn:microsoft.com/office/officeart/2005/8/layout/cycle3"/>
    <dgm:cxn modelId="{65AE1137-2740-4D01-A345-3284AC8EF2F6}" type="presParOf" srcId="{5AD29B5E-D3F6-490A-85F1-B924357F7A9D}" destId="{B8ED5FDF-25A5-40AA-ABAC-332FA27FE3F2}" srcOrd="6" destOrd="0" presId="urn:microsoft.com/office/officeart/2005/8/layout/cycle3"/>
    <dgm:cxn modelId="{33F57398-27EC-46CB-82A4-B49D2F252BCE}" type="presParOf" srcId="{5AD29B5E-D3F6-490A-85F1-B924357F7A9D}" destId="{AB5141D3-FA48-4489-8EEE-2B42D3112C3E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6748B-90A3-40DC-A10D-4F9A86219ABB}">
      <dsp:nvSpPr>
        <dsp:cNvPr id="0" name=""/>
        <dsp:cNvSpPr/>
      </dsp:nvSpPr>
      <dsp:spPr>
        <a:xfrm>
          <a:off x="1267991" y="-34238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DD1A5-9434-480D-AF1E-789F00811B6C}">
      <dsp:nvSpPr>
        <dsp:cNvPr id="0" name=""/>
        <dsp:cNvSpPr/>
      </dsp:nvSpPr>
      <dsp:spPr>
        <a:xfrm>
          <a:off x="3184921" y="3216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Increased Defaults</a:t>
          </a:r>
          <a:endParaRPr lang="en-US" sz="2000" kern="1200" dirty="0"/>
        </a:p>
      </dsp:txBody>
      <dsp:txXfrm>
        <a:off x="3227834" y="46129"/>
        <a:ext cx="1672330" cy="793252"/>
      </dsp:txXfrm>
    </dsp:sp>
    <dsp:sp modelId="{A51A1081-351F-4843-A7D2-6B180BAD69FA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Critical Project</a:t>
          </a:r>
          <a:endParaRPr lang="en-US" sz="2000" kern="1200" dirty="0"/>
        </a:p>
      </dsp:txBody>
      <dsp:txXfrm>
        <a:off x="5092233" y="943976"/>
        <a:ext cx="1672330" cy="793252"/>
      </dsp:txXfrm>
    </dsp:sp>
    <dsp:sp modelId="{ECE2DE7A-A4BD-4A88-83FC-CF3395BDC541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Redundant PowerPoints</a:t>
          </a:r>
          <a:endParaRPr lang="en-US" sz="2000" kern="1200" dirty="0"/>
        </a:p>
      </dsp:txBody>
      <dsp:txXfrm>
        <a:off x="5552701" y="2961420"/>
        <a:ext cx="1672330" cy="793252"/>
      </dsp:txXfrm>
    </dsp:sp>
    <dsp:sp modelId="{4E05414A-9A9A-4056-AA44-B4E3A46BACC8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Missing Deadline</a:t>
          </a:r>
          <a:endParaRPr lang="en-US" sz="2000" kern="1200" dirty="0"/>
        </a:p>
      </dsp:txBody>
      <dsp:txXfrm>
        <a:off x="4262497" y="4579285"/>
        <a:ext cx="1672330" cy="793252"/>
      </dsp:txXfrm>
    </dsp:sp>
    <dsp:sp modelId="{B0540503-9A87-4ADB-BED2-9CF9C44C73D9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Hate</a:t>
          </a:r>
          <a:endParaRPr lang="en-US" sz="2000" kern="1200" dirty="0"/>
        </a:p>
      </dsp:txBody>
      <dsp:txXfrm>
        <a:off x="2193171" y="4579285"/>
        <a:ext cx="1672330" cy="793252"/>
      </dsp:txXfrm>
    </dsp:sp>
    <dsp:sp modelId="{B8ED5FDF-25A5-40AA-ABAC-332FA27FE3F2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Suffering</a:t>
          </a:r>
          <a:endParaRPr lang="en-US" sz="2000" kern="1200" dirty="0"/>
        </a:p>
      </dsp:txBody>
      <dsp:txXfrm>
        <a:off x="902968" y="2961420"/>
        <a:ext cx="1672330" cy="793252"/>
      </dsp:txXfrm>
    </dsp:sp>
    <dsp:sp modelId="{AB5141D3-FA48-4489-8EEE-2B42D3112C3E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Failure</a:t>
          </a:r>
          <a:endParaRPr lang="en-US" sz="2000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73A6-1850-4171-AE41-A8B68691741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33D7-F76B-4B5F-9402-016996B3D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htm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Everything Business Critical Problem – Increase in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sz="4800" dirty="0"/>
          </a:p>
          <a:p>
            <a:r>
              <a:rPr lang="en-US" sz="4800" dirty="0" smtClean="0"/>
              <a:t>Credit One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14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Determine why there is an increase in defaults</a:t>
            </a:r>
          </a:p>
          <a:p>
            <a:pPr lvl="1"/>
            <a:r>
              <a:rPr lang="en-US" sz="4000" dirty="0" smtClean="0"/>
              <a:t>Defaults cost us money</a:t>
            </a:r>
          </a:p>
          <a:p>
            <a:pPr lvl="1"/>
            <a:r>
              <a:rPr lang="en-US" sz="4000" dirty="0" smtClean="0"/>
              <a:t>Until problem is located and solved, future loans accepted may suffer from the same structural problem</a:t>
            </a:r>
          </a:p>
          <a:p>
            <a:r>
              <a:rPr lang="en-US" sz="4400" dirty="0" smtClean="0"/>
              <a:t>Do it ASAP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8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Data Science Process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BADIR</a:t>
            </a:r>
          </a:p>
          <a:p>
            <a:pPr lvl="1"/>
            <a:r>
              <a:rPr lang="en-US" dirty="0" smtClean="0"/>
              <a:t>Business Question</a:t>
            </a:r>
          </a:p>
          <a:p>
            <a:pPr lvl="1"/>
            <a:r>
              <a:rPr lang="en-US" dirty="0" smtClean="0"/>
              <a:t>Analysis Plan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Insights</a:t>
            </a:r>
          </a:p>
          <a:p>
            <a:pPr lvl="1"/>
            <a:r>
              <a:rPr lang="en-US" dirty="0" smtClean="0"/>
              <a:t>Recommendations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Choosing BADIR because it is clear and well organized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See existing BADIR plan here: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71005"/>
              </p:ext>
            </p:extLst>
          </p:nvPr>
        </p:nvGraphicFramePr>
        <p:xfrm>
          <a:off x="5638800" y="49544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49544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0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 smtClean="0"/>
              <a:t>Historical data and definitions have been provided</a:t>
            </a:r>
          </a:p>
          <a:p>
            <a:pPr lvl="1"/>
            <a:r>
              <a:rPr lang="en-US" sz="4800" dirty="0" smtClean="0"/>
              <a:t>30k observations of 24 variables as .</a:t>
            </a:r>
            <a:r>
              <a:rPr lang="en-US" sz="4800" dirty="0" err="1" smtClean="0"/>
              <a:t>xls</a:t>
            </a:r>
            <a:endParaRPr lang="en-US" sz="4800" dirty="0" smtClean="0"/>
          </a:p>
          <a:p>
            <a:pPr lvl="1"/>
            <a:r>
              <a:rPr lang="en-US" sz="4800" dirty="0" smtClean="0"/>
              <a:t>2 page definition as .pdf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Data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Data will be read into Python, stored in a </a:t>
            </a:r>
            <a:r>
              <a:rPr lang="en-US" sz="6000" dirty="0" err="1" smtClean="0"/>
              <a:t>Jupyter</a:t>
            </a:r>
            <a:r>
              <a:rPr lang="en-US" sz="6000" dirty="0" smtClean="0"/>
              <a:t> notebook</a:t>
            </a:r>
          </a:p>
          <a:p>
            <a:r>
              <a:rPr lang="en-US" sz="6000" dirty="0" smtClean="0"/>
              <a:t>Data will be cleaned, munged, and used within Python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64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Known Issues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values of some variables do not match the provided definitions</a:t>
            </a:r>
          </a:p>
          <a:p>
            <a:pPr lvl="1"/>
            <a:r>
              <a:rPr lang="en-US" dirty="0" smtClean="0"/>
              <a:t>Education has 3 extra values in addition to original 4</a:t>
            </a:r>
          </a:p>
          <a:p>
            <a:pPr lvl="2"/>
            <a:r>
              <a:rPr lang="en-US" dirty="0" smtClean="0"/>
              <a:t>What do they mean?  Do they maintain </a:t>
            </a:r>
            <a:r>
              <a:rPr lang="en-US" dirty="0" err="1" smtClean="0"/>
              <a:t>ordinality</a:t>
            </a:r>
            <a:endParaRPr lang="en-US" dirty="0" smtClean="0"/>
          </a:p>
          <a:p>
            <a:pPr lvl="1"/>
            <a:r>
              <a:rPr lang="en-US" dirty="0" smtClean="0"/>
              <a:t>Marriage has an extra value in addition to original 3</a:t>
            </a:r>
          </a:p>
          <a:p>
            <a:pPr lvl="2"/>
            <a:r>
              <a:rPr lang="en-US" dirty="0" smtClean="0"/>
              <a:t>What does it mean?</a:t>
            </a:r>
          </a:p>
          <a:p>
            <a:pPr lvl="1"/>
            <a:r>
              <a:rPr lang="en-US" dirty="0" smtClean="0"/>
              <a:t>Repayment Status fields have an extra 2 values, and is lacking 1 of the original 10</a:t>
            </a:r>
          </a:p>
          <a:p>
            <a:pPr lvl="2"/>
            <a:r>
              <a:rPr lang="en-US" dirty="0" smtClean="0"/>
              <a:t>Are the extra ordinal?  Did the ordinal values get shifted down 1 by mistake?</a:t>
            </a:r>
          </a:p>
          <a:p>
            <a:pPr lvl="1"/>
            <a:r>
              <a:rPr lang="en-US" dirty="0" smtClean="0"/>
              <a:t>Billing amounts show some negatives</a:t>
            </a:r>
          </a:p>
          <a:p>
            <a:pPr lvl="2"/>
            <a:r>
              <a:rPr lang="en-US" dirty="0" smtClean="0"/>
              <a:t>Are these overpayments or errors?  Or loans to the company?</a:t>
            </a:r>
          </a:p>
          <a:p>
            <a:r>
              <a:rPr lang="en-US" dirty="0" smtClean="0"/>
              <a:t>Need to ask Guido about these issues</a:t>
            </a:r>
          </a:p>
          <a:p>
            <a:pPr lvl="1"/>
            <a:r>
              <a:rPr lang="en-US" dirty="0" smtClean="0"/>
              <a:t>Otherwise, will make assumptions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4184" cy="1090451"/>
          </a:xfrm>
          <a:solidFill>
            <a:schemeClr val="accent1">
              <a:hueOff val="0"/>
              <a:satOff val="0"/>
              <a:lumOff val="0"/>
              <a:alpha val="50000"/>
            </a:schemeClr>
          </a:solidFill>
        </p:spPr>
        <p:txBody>
          <a:bodyPr/>
          <a:lstStyle/>
          <a:p>
            <a:r>
              <a:rPr lang="en-US" dirty="0" smtClean="0"/>
              <a:t>Risks and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Timeframe: ASAP</a:t>
            </a:r>
          </a:p>
          <a:p>
            <a:pPr lvl="1"/>
            <a:r>
              <a:rPr lang="en-US" dirty="0" smtClean="0"/>
              <a:t>Ill-defined data</a:t>
            </a:r>
          </a:p>
          <a:p>
            <a:pPr lvl="1"/>
            <a:r>
              <a:rPr lang="en-US" dirty="0" smtClean="0"/>
              <a:t>Model inaccuracy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Redundant PowerPoints</a:t>
            </a:r>
          </a:p>
          <a:p>
            <a:pPr marL="457200" lvl="1" indent="0">
              <a:buNone/>
            </a:pPr>
            <a:r>
              <a:rPr lang="en-US" dirty="0" smtClean="0"/>
              <a:t>(see BADIR file!)</a:t>
            </a:r>
          </a:p>
          <a:p>
            <a:pPr lvl="2"/>
            <a:r>
              <a:rPr lang="en-US" dirty="0" smtClean="0"/>
              <a:t>&amp; Associated Meetings</a:t>
            </a:r>
          </a:p>
          <a:p>
            <a:pPr lvl="1"/>
            <a:r>
              <a:rPr lang="en-US" dirty="0" smtClean="0"/>
              <a:t>=&gt; Wasted Time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Solution: No PowerPoints or Meetings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6469514"/>
              </p:ext>
            </p:extLst>
          </p:nvPr>
        </p:nvGraphicFramePr>
        <p:xfrm>
          <a:off x="3450253" y="6543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7424" y="2425960"/>
            <a:ext cx="2914181" cy="16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Word Document</vt:lpstr>
      <vt:lpstr>Drop Everything Business Critical Problem – Increase in Defaults</vt:lpstr>
      <vt:lpstr>Goals</vt:lpstr>
      <vt:lpstr>Data Science Process Framework</vt:lpstr>
      <vt:lpstr>Data Sources</vt:lpstr>
      <vt:lpstr>Data Management </vt:lpstr>
      <vt:lpstr>Known Issues with Data</vt:lpstr>
      <vt:lpstr>Risks and Flowchart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2018-04-09T05:25:58Z</dcterms:created>
  <dcterms:modified xsi:type="dcterms:W3CDTF">2018-04-09T06:04:32Z</dcterms:modified>
</cp:coreProperties>
</file>