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  <p:sldMasterId id="2147483751" r:id="rId3"/>
  </p:sldMasterIdLst>
  <p:notesMasterIdLst>
    <p:notesMasterId r:id="rId23"/>
  </p:notesMasterIdLst>
  <p:sldIdLst>
    <p:sldId id="2071590905" r:id="rId4"/>
    <p:sldId id="262" r:id="rId5"/>
    <p:sldId id="2071590916" r:id="rId6"/>
    <p:sldId id="261" r:id="rId7"/>
    <p:sldId id="351" r:id="rId8"/>
    <p:sldId id="341" r:id="rId9"/>
    <p:sldId id="342" r:id="rId10"/>
    <p:sldId id="343" r:id="rId11"/>
    <p:sldId id="344" r:id="rId12"/>
    <p:sldId id="349" r:id="rId13"/>
    <p:sldId id="352" r:id="rId14"/>
    <p:sldId id="2071590942" r:id="rId15"/>
    <p:sldId id="2071590908" r:id="rId16"/>
    <p:sldId id="2071590941" r:id="rId17"/>
    <p:sldId id="2071590927" r:id="rId18"/>
    <p:sldId id="2071590911" r:id="rId19"/>
    <p:sldId id="2071590929" r:id="rId20"/>
    <p:sldId id="280" r:id="rId21"/>
    <p:sldId id="20715909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A4316-1D26-4D56-AA05-8374A71EFA27}" v="1" dt="2021-11-16T21:50:3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" userId="9134a039-2d8d-452f-9ddb-005524309aa1" providerId="ADAL" clId="{2ABA4316-1D26-4D56-AA05-8374A71EFA27}"/>
    <pc:docChg chg="custSel addSld modSld">
      <pc:chgData name="Preeti" userId="9134a039-2d8d-452f-9ddb-005524309aa1" providerId="ADAL" clId="{2ABA4316-1D26-4D56-AA05-8374A71EFA27}" dt="2021-11-16T21:53:32.470" v="26" actId="14100"/>
      <pc:docMkLst>
        <pc:docMk/>
      </pc:docMkLst>
      <pc:sldChg chg="addSp delSp modSp new mod">
        <pc:chgData name="Preeti" userId="9134a039-2d8d-452f-9ddb-005524309aa1" providerId="ADAL" clId="{2ABA4316-1D26-4D56-AA05-8374A71EFA27}" dt="2021-11-16T21:53:32.470" v="26" actId="14100"/>
        <pc:sldMkLst>
          <pc:docMk/>
          <pc:sldMk cId="2776871066" sldId="2071590941"/>
        </pc:sldMkLst>
        <pc:spChg chg="mod">
          <ac:chgData name="Preeti" userId="9134a039-2d8d-452f-9ddb-005524309aa1" providerId="ADAL" clId="{2ABA4316-1D26-4D56-AA05-8374A71EFA27}" dt="2021-11-16T21:50:39.191" v="22" actId="20577"/>
          <ac:spMkLst>
            <pc:docMk/>
            <pc:sldMk cId="2776871066" sldId="2071590941"/>
            <ac:spMk id="2" creationId="{1D50160C-6BAA-4A8D-B99D-F63CA43AE0A2}"/>
          </ac:spMkLst>
        </pc:spChg>
        <pc:spChg chg="del">
          <ac:chgData name="Preeti" userId="9134a039-2d8d-452f-9ddb-005524309aa1" providerId="ADAL" clId="{2ABA4316-1D26-4D56-AA05-8374A71EFA27}" dt="2021-11-16T21:50:31.831" v="1" actId="22"/>
          <ac:spMkLst>
            <pc:docMk/>
            <pc:sldMk cId="2776871066" sldId="2071590941"/>
            <ac:spMk id="3" creationId="{CB4C2244-F6CC-4793-B948-DC409A0336DD}"/>
          </ac:spMkLst>
        </pc:spChg>
        <pc:picChg chg="add mod ord">
          <ac:chgData name="Preeti" userId="9134a039-2d8d-452f-9ddb-005524309aa1" providerId="ADAL" clId="{2ABA4316-1D26-4D56-AA05-8374A71EFA27}" dt="2021-11-16T21:50:33.406" v="2" actId="1076"/>
          <ac:picMkLst>
            <pc:docMk/>
            <pc:sldMk cId="2776871066" sldId="2071590941"/>
            <ac:picMk id="6" creationId="{72CB9A30-6CBB-4399-B669-7A2A8B6828A9}"/>
          </ac:picMkLst>
        </pc:picChg>
        <pc:picChg chg="add mod">
          <ac:chgData name="Preeti" userId="9134a039-2d8d-452f-9ddb-005524309aa1" providerId="ADAL" clId="{2ABA4316-1D26-4D56-AA05-8374A71EFA27}" dt="2021-11-16T21:53:32.470" v="26" actId="14100"/>
          <ac:picMkLst>
            <pc:docMk/>
            <pc:sldMk cId="2776871066" sldId="2071590941"/>
            <ac:picMk id="8" creationId="{05A375EA-7BFB-4DE4-9601-8C15CFDE0B7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6DB0-7DD5-4EDF-956F-EFF04B2BAC2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05A3-1C87-4C24-BCAE-4EBCB26CB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1 of the following criteria should be met. 1. Evidence of progressive marrow failure as manifested by the development of, or worsening of, anemia and/or thrombocytopenia. Cutoff levels of Hb ,10 g/dL or platelet counts ,100 3 109/L are generally regarded as indication for treatment. However, in some patients, platelet counts ,100 3 109 /L may remain stable over a long period; this situation does not automatically require therapeutic intervention. </a:t>
            </a:r>
          </a:p>
          <a:p>
            <a:r>
              <a:rPr lang="en-US" dirty="0"/>
              <a:t>2. Massive (</a:t>
            </a:r>
            <a:r>
              <a:rPr lang="en-US" dirty="0" err="1"/>
              <a:t>ie</a:t>
            </a:r>
            <a:r>
              <a:rPr lang="en-US" dirty="0"/>
              <a:t>, $6 cm below the left costal margin) or progressive or symptomatic splenomegaly. </a:t>
            </a:r>
          </a:p>
          <a:p>
            <a:r>
              <a:rPr lang="en-US" dirty="0"/>
              <a:t>3. Massive nodes (</a:t>
            </a:r>
            <a:r>
              <a:rPr lang="en-US" dirty="0" err="1"/>
              <a:t>ie</a:t>
            </a:r>
            <a:r>
              <a:rPr lang="en-US" dirty="0"/>
              <a:t>, $10 cm in longest diameter) or progressive or symptomatic lymphadenopathy. </a:t>
            </a:r>
          </a:p>
          <a:p>
            <a:r>
              <a:rPr lang="en-US" dirty="0"/>
              <a:t>4. Progressive lymphocytosis with an increase of $50% over a 2-month period, or lymphocyte doubling time (LDT) ,6 months. LDT can be obtained by linear regression extrapolation of absolute lymphocyte counts obtained at intervals of 2 weeks over an observation period of 2 to 3 months; patients with initial blood lymphocyte counts ,30 3 109 /L may require a longer observation period to determine the LDT. Factors contributing to lymphocytosis other than CLL (</a:t>
            </a:r>
            <a:r>
              <a:rPr lang="en-US" dirty="0" err="1"/>
              <a:t>eg</a:t>
            </a:r>
            <a:r>
              <a:rPr lang="en-US" dirty="0"/>
              <a:t>, infections, steroid administration) should be excluded.</a:t>
            </a:r>
          </a:p>
          <a:p>
            <a:r>
              <a:rPr lang="en-US" dirty="0"/>
              <a:t> 5. Autoimmune complications including anemia or thrombocytopenia poorly responsive to corticosteroids. </a:t>
            </a:r>
          </a:p>
          <a:p>
            <a:r>
              <a:rPr lang="en-US" dirty="0"/>
              <a:t>6. Symptomatic or functional </a:t>
            </a:r>
            <a:r>
              <a:rPr lang="en-US" dirty="0" err="1"/>
              <a:t>extranodal</a:t>
            </a:r>
            <a:r>
              <a:rPr lang="en-US" dirty="0"/>
              <a:t> involvement (</a:t>
            </a:r>
            <a:r>
              <a:rPr lang="en-US" dirty="0" err="1"/>
              <a:t>eg</a:t>
            </a:r>
            <a:r>
              <a:rPr lang="en-US" dirty="0"/>
              <a:t>, skin, kidney, lung, spine). </a:t>
            </a:r>
          </a:p>
          <a:p>
            <a:r>
              <a:rPr lang="en-US" dirty="0"/>
              <a:t>7. Disease-related symptoms as defined by any of the following:</a:t>
            </a:r>
          </a:p>
          <a:p>
            <a:r>
              <a:rPr lang="en-US" dirty="0"/>
              <a:t> a. Unintentional weight loss $10% within the previous 6 months. </a:t>
            </a:r>
          </a:p>
          <a:p>
            <a:r>
              <a:rPr lang="en-US" dirty="0"/>
              <a:t>b. Significant fatigue (</a:t>
            </a:r>
            <a:r>
              <a:rPr lang="en-US" dirty="0" err="1"/>
              <a:t>ie</a:t>
            </a:r>
            <a:r>
              <a:rPr lang="en-US" dirty="0"/>
              <a:t>, ECOG performance scale 2 or worse; cannot work or unable to perform usual activities). </a:t>
            </a:r>
          </a:p>
          <a:p>
            <a:r>
              <a:rPr lang="en-US" dirty="0"/>
              <a:t>c. Fevers $100.5°F or 38.0°C for 2 or more weeks without evidence of infection. </a:t>
            </a:r>
          </a:p>
          <a:p>
            <a:r>
              <a:rPr lang="en-US" dirty="0"/>
              <a:t>d. Night sweats for $1 month without evidence of infection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F73700-9B4C-4837-AA61-D58BF8BEEE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6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23,56,47,57,117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F6D99-C8A3-4F94-9389-8A522B9D24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0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Hematology Translational Disease Team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7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0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4917" y="536576"/>
            <a:ext cx="6324659" cy="58737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917" y="1984375"/>
            <a:ext cx="6324659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44917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9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02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/4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226595" y="0"/>
            <a:ext cx="4965405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73392" y="1984375"/>
            <a:ext cx="5895923" cy="39131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536576"/>
            <a:ext cx="5895923" cy="587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25981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/4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7884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6594" y="536576"/>
            <a:ext cx="4442982" cy="587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594" y="1984375"/>
            <a:ext cx="4442982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226595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5884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3086100"/>
            <a:ext cx="10001526" cy="685800"/>
          </a:xfrm>
        </p:spPr>
        <p:txBody>
          <a:bodyPr anchor="t" anchorCtr="0"/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624947" y="3362308"/>
            <a:ext cx="3383280" cy="133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14096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72498" y="2696210"/>
            <a:ext cx="8193633" cy="1397000"/>
          </a:xfrm>
        </p:spPr>
        <p:txBody>
          <a:bodyPr tIns="0" anchor="t" anchorCtr="0"/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73392" y="2505671"/>
            <a:ext cx="1578690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624947" y="3362308"/>
            <a:ext cx="3383280" cy="133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045310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4930775"/>
            <a:ext cx="4774855" cy="1397000"/>
          </a:xfrm>
        </p:spPr>
        <p:txBody>
          <a:bodyPr anchor="t" anchorCtr="0"/>
          <a:lstStyle>
            <a:lvl1pPr algn="l">
              <a:defRPr sz="3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73392" y="536575"/>
            <a:ext cx="1578690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0528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_4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992401" y="0"/>
            <a:ext cx="71996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4930775"/>
            <a:ext cx="3656964" cy="1397000"/>
          </a:xfrm>
        </p:spPr>
        <p:txBody>
          <a:bodyPr anchor="t" anchorCtr="0"/>
          <a:lstStyle>
            <a:lvl1pPr algn="l">
              <a:defRPr sz="3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73392" y="536575"/>
            <a:ext cx="1578690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7144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ow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536575"/>
            <a:ext cx="4774855" cy="1447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536576"/>
            <a:ext cx="5573576" cy="1447800"/>
          </a:xfrm>
        </p:spPr>
        <p:txBody>
          <a:bodyPr/>
          <a:lstStyle>
            <a:lvl1pPr marL="0" indent="0">
              <a:lnSpc>
                <a:spcPct val="114000"/>
              </a:lnSpc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" y="2286000"/>
            <a:ext cx="12192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03028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ower image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86000"/>
            <a:ext cx="12192000" cy="4572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536576"/>
            <a:ext cx="4774855" cy="58737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536576"/>
            <a:ext cx="5573576" cy="1447800"/>
          </a:xfrm>
        </p:spPr>
        <p:txBody>
          <a:bodyPr/>
          <a:lstStyle>
            <a:lvl1pPr marL="0" indent="0">
              <a:lnSpc>
                <a:spcPct val="113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973392" y="2838450"/>
            <a:ext cx="10696185" cy="3498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74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layou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3391" y="1984376"/>
            <a:ext cx="10002267" cy="790575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73392" y="4689970"/>
            <a:ext cx="2286595" cy="1444752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973392" y="4407495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547929" y="4407495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122467" y="4407495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697003" y="4407495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547929" y="4689970"/>
            <a:ext cx="2286595" cy="1444752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122467" y="4689970"/>
            <a:ext cx="2286595" cy="1444752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8697003" y="4689970"/>
            <a:ext cx="2286595" cy="1444752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874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gray border-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1006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1363" y="0"/>
            <a:ext cx="61006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33857" y="536576"/>
            <a:ext cx="11128098" cy="580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1" y="1077915"/>
            <a:ext cx="10010207" cy="519111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2136775"/>
            <a:ext cx="4662114" cy="367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726470" y="2413496"/>
            <a:ext cx="3246966" cy="748805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7726470" y="2132013"/>
            <a:ext cx="3244659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7726470" y="3729534"/>
            <a:ext cx="3246966" cy="748805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726470" y="3452019"/>
            <a:ext cx="3246966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7726470" y="5051921"/>
            <a:ext cx="3246966" cy="748805"/>
          </a:xfrm>
        </p:spPr>
        <p:txBody>
          <a:bodyPr tIns="91440" bIns="4572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7726470" y="4772025"/>
            <a:ext cx="3246966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5201" y="6135688"/>
            <a:ext cx="8737600" cy="365760"/>
          </a:xfrm>
          <a:prstGeom prst="rect">
            <a:avLst/>
          </a:prstGeom>
        </p:spPr>
        <p:txBody>
          <a:bodyPr vert="horz" lIns="0" tIns="45724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bg2"/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bg2"/>
                </a:solidFill>
              </a:rPr>
              <a:pPr lvl="0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022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536576"/>
            <a:ext cx="10001526" cy="587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392" y="1984375"/>
            <a:ext cx="4770569" cy="39131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2166" y="1984375"/>
            <a:ext cx="4774855" cy="39131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58607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392" y="2954338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973392" y="2643189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973392" y="1597026"/>
            <a:ext cx="9995915" cy="488949"/>
          </a:xfrm>
        </p:spPr>
        <p:txBody>
          <a:bodyPr tIns="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6442167" y="2954338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6442167" y="2643189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6442167" y="4334383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6442167" y="4032661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6442167" y="5708650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6442167" y="5397501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973392" y="4334383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973392" y="4032661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973392" y="5708650"/>
            <a:ext cx="4536605" cy="628650"/>
          </a:xfrm>
        </p:spPr>
        <p:txBody>
          <a:bodyPr tIns="91440"/>
          <a:lstStyle>
            <a:lvl1pPr marL="0" indent="0">
              <a:spcBef>
                <a:spcPts val="200"/>
              </a:spcBef>
              <a:buNone/>
              <a:defRPr sz="2400"/>
            </a:lvl1pPr>
            <a:lvl2pPr marL="457200" indent="0">
              <a:spcBef>
                <a:spcPts val="20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973392" y="5397501"/>
            <a:ext cx="4536605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7738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84" y="1984376"/>
            <a:ext cx="4774411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84" y="2276475"/>
            <a:ext cx="4774411" cy="3705225"/>
          </a:xfrm>
        </p:spPr>
        <p:txBody>
          <a:bodyPr t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2166" y="1984376"/>
            <a:ext cx="4774411" cy="295275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2166" y="2276475"/>
            <a:ext cx="4774411" cy="3705225"/>
          </a:xfrm>
        </p:spPr>
        <p:txBody>
          <a:bodyPr t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400164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/40 Title and Conten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226595" y="0"/>
            <a:ext cx="4965405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3" y="536576"/>
            <a:ext cx="5468773" cy="5873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3" y="1984375"/>
            <a:ext cx="546877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755370" y="1984375"/>
            <a:ext cx="3914207" cy="39867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886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Title and Two Content Comparison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417575" y="0"/>
            <a:ext cx="7774425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2366170"/>
            <a:ext cx="3075788" cy="2125663"/>
          </a:xfrm>
        </p:spPr>
        <p:txBody>
          <a:bodyPr tIns="0" bIns="0" anchor="ctr" anchorCtr="0"/>
          <a:lstStyle>
            <a:lvl1pPr>
              <a:defRPr sz="3200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624947" y="3362308"/>
            <a:ext cx="3383280" cy="133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992401" y="542926"/>
            <a:ext cx="3145656" cy="771525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992401" y="1597025"/>
            <a:ext cx="3145656" cy="3986784"/>
          </a:xfrm>
        </p:spPr>
        <p:txBody>
          <a:bodyPr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buClrTx/>
              <a:defRPr sz="24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400">
                <a:solidFill>
                  <a:schemeClr val="tx1"/>
                </a:solidFill>
              </a:defRPr>
            </a:lvl4pPr>
            <a:lvl5pPr>
              <a:buClrTx/>
              <a:defRPr sz="2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8527097" y="542926"/>
            <a:ext cx="3145656" cy="771525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41" indent="0">
              <a:buNone/>
              <a:defRPr sz="2000" b="1"/>
            </a:lvl2pPr>
            <a:lvl3pPr marL="914484" indent="0">
              <a:buNone/>
              <a:defRPr sz="1900" b="1"/>
            </a:lvl3pPr>
            <a:lvl4pPr marL="1371725" indent="0">
              <a:buNone/>
              <a:defRPr sz="1600" b="1"/>
            </a:lvl4pPr>
            <a:lvl5pPr marL="1828968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2" indent="0">
              <a:buNone/>
              <a:defRPr sz="1600" b="1"/>
            </a:lvl7pPr>
            <a:lvl8pPr marL="3200693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8527097" y="1597025"/>
            <a:ext cx="3145656" cy="3986784"/>
          </a:xfrm>
        </p:spPr>
        <p:txBody>
          <a:bodyPr vert="horz" lIns="0" tIns="91440" rIns="0" bIns="45724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buClrTx/>
              <a:defRPr lang="en-US" dirty="0" smtClean="0">
                <a:solidFill>
                  <a:schemeClr val="tx1"/>
                </a:solidFill>
              </a:defRPr>
            </a:lvl2pPr>
            <a:lvl3pPr>
              <a:buClrTx/>
              <a:defRPr lang="en-US" dirty="0" smtClean="0">
                <a:solidFill>
                  <a:schemeClr val="tx1"/>
                </a:solidFill>
              </a:defRPr>
            </a:lvl3pPr>
            <a:lvl4pPr>
              <a:buClrTx/>
              <a:defRPr lang="en-US" dirty="0" smtClean="0">
                <a:solidFill>
                  <a:schemeClr val="tx1"/>
                </a:solidFill>
              </a:defRPr>
            </a:lvl4pPr>
            <a:lvl5pPr>
              <a:buClrTx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4982873" y="1455737"/>
            <a:ext cx="6669237" cy="0"/>
          </a:xfrm>
          <a:custGeom>
            <a:avLst/>
            <a:gdLst>
              <a:gd name="connsiteX0" fmla="*/ 0 w 6667500"/>
              <a:gd name="connsiteY0" fmla="*/ 0 h 0"/>
              <a:gd name="connsiteX1" fmla="*/ 6667500 w 6667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0">
                <a:moveTo>
                  <a:pt x="0" y="0"/>
                </a:moveTo>
                <a:lnTo>
                  <a:pt x="66675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719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60382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892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701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yo 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72496" y="2733676"/>
            <a:ext cx="4454099" cy="1371600"/>
          </a:xfrm>
        </p:spPr>
        <p:txBody>
          <a:bodyPr anchor="ctr" anchorCtr="0"/>
          <a:lstStyle>
            <a:lvl1pPr algn="l">
              <a:defRPr sz="4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624947" y="3362308"/>
            <a:ext cx="3383280" cy="133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614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84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26377" y="536576"/>
            <a:ext cx="2743200" cy="5435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3391" y="536576"/>
            <a:ext cx="7594488" cy="543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Hematology Translational Disease Team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>
          <p15:clr>
            <a:srgbClr val="FBAE40"/>
          </p15:clr>
        </p15:guide>
        <p15:guide id="8" orient="horz" pos="218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 dirty="0"/>
              <a:t>[Agenda item]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80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4039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7485-6E0D-47A0-ACA2-25288C35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54" y="538531"/>
            <a:ext cx="10979177" cy="480131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51E88-05D3-4935-8FCE-8EA07C65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121" y="1444004"/>
            <a:ext cx="10979177" cy="415498"/>
          </a:xfrm>
        </p:spPr>
        <p:txBody>
          <a:bodyPr numCol="2"/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7485-6E0D-47A0-ACA2-25288C35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54" y="538531"/>
            <a:ext cx="10979177" cy="480131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51E88-05D3-4935-8FCE-8EA07C65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121" y="1444003"/>
            <a:ext cx="10979177" cy="338554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2800" b="1" i="0" baseline="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E0CEFD-0CDF-4A41-9FFE-B444811B97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6288138" y="1445177"/>
            <a:ext cx="5341741" cy="193899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77485-6E0D-47A0-ACA2-25288C3556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2054" y="538531"/>
            <a:ext cx="10979177" cy="480131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51E88-05D3-4935-8FCE-8EA07C65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562122" y="1444004"/>
            <a:ext cx="5533878" cy="338554"/>
          </a:xfrm>
        </p:spPr>
        <p:txBody>
          <a:bodyPr numCol="1"/>
          <a:lstStyle>
            <a:lvl1pPr marL="0" indent="0" eaLnBrk="1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6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6726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</a:pPr>
            <a:endParaRPr lang="en-US" sz="3200" b="1" i="0" baseline="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65759" y="365760"/>
            <a:ext cx="11460480" cy="443198"/>
          </a:xfrm>
        </p:spPr>
        <p:txBody>
          <a:bodyPr>
            <a:spAutoFit/>
          </a:bodyPr>
          <a:lstStyle>
            <a:lvl1pPr>
              <a:defRPr sz="3200"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WW Heme Deck for PSGC_20200324_preread_v1.pptx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040348" y="161927"/>
            <a:ext cx="10990787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8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A612FDC-2243-4E3F-8566-10F74A2A35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A612FDC-2243-4E3F-8566-10F74A2A35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23F9C1D-FBCB-4B0A-A81D-CF31068825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6" name="Title Placeholder 19">
            <a:extLst>
              <a:ext uri="{FF2B5EF4-FFF2-40B4-BE49-F238E27FC236}">
                <a16:creationId xmlns:a16="http://schemas.microsoft.com/office/drawing/2014/main" id="{72F5547C-AD8A-4FD4-BA46-F0A480F3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20624"/>
            <a:ext cx="11100756" cy="424732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3426E4C-A6F2-47D3-B325-DFF2D006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91" y="6429375"/>
            <a:ext cx="576349" cy="22080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0769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30E9-CFEE-4BC4-ADC9-524A43B1E4E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1308-201C-4716-AE76-35785232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0"/>
          </p:nvPr>
        </p:nvSpPr>
        <p:spPr>
          <a:xfrm>
            <a:off x="504825" y="6380163"/>
            <a:ext cx="11507788" cy="150812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200"/>
              </a:spcBef>
              <a:buNone/>
              <a:defRPr sz="900">
                <a:solidFill>
                  <a:schemeClr val="tx1">
                    <a:lumMod val="75000"/>
                  </a:schemeClr>
                </a:solidFill>
              </a:defRPr>
            </a:lvl1pPr>
            <a:lvl2pPr marL="457211" indent="0">
              <a:lnSpc>
                <a:spcPct val="95000"/>
              </a:lnSpc>
              <a:spcBef>
                <a:spcPts val="200"/>
              </a:spcBef>
              <a:buNone/>
              <a:defRPr sz="900"/>
            </a:lvl2pPr>
            <a:lvl3pPr marL="914422" indent="0">
              <a:lnSpc>
                <a:spcPct val="95000"/>
              </a:lnSpc>
              <a:spcBef>
                <a:spcPts val="200"/>
              </a:spcBef>
              <a:buNone/>
              <a:defRPr sz="900"/>
            </a:lvl3pPr>
            <a:lvl4pPr marL="1371633" indent="0">
              <a:lnSpc>
                <a:spcPct val="95000"/>
              </a:lnSpc>
              <a:spcBef>
                <a:spcPts val="200"/>
              </a:spcBef>
              <a:buNone/>
              <a:defRPr sz="900"/>
            </a:lvl4pPr>
            <a:lvl5pPr marL="1828844" indent="0">
              <a:lnSpc>
                <a:spcPct val="95000"/>
              </a:lnSpc>
              <a:spcBef>
                <a:spcPts val="200"/>
              </a:spcBef>
              <a:buNone/>
              <a:defRPr sz="9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21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95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01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 dirty="0"/>
              <a:t>[Agenda item]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>
          <p15:clr>
            <a:srgbClr val="FBAE40"/>
          </p15:clr>
        </p15:guide>
        <p15:guide id="2" pos="2512">
          <p15:clr>
            <a:srgbClr val="FBAE40"/>
          </p15:clr>
        </p15:guide>
        <p15:guide id="3" pos="4982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>
          <p15:clr>
            <a:srgbClr val="FBAE40"/>
          </p15:clr>
        </p15:guide>
        <p15:guide id="2" pos="251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980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>
          <p15:clr>
            <a:srgbClr val="FBAE40"/>
          </p15:clr>
        </p15:guide>
        <p15:guide id="2" pos="2512">
          <p15:clr>
            <a:srgbClr val="FBAE40"/>
          </p15:clr>
        </p15:guide>
        <p15:guide id="3" pos="4982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1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>
          <p15:clr>
            <a:srgbClr val="FBAE40"/>
          </p15:clr>
        </p15:guide>
        <p15:guide id="8" orient="horz" pos="2188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>
          <p15:clr>
            <a:srgbClr val="FBAE40"/>
          </p15:clr>
        </p15:guide>
        <p15:guide id="2" pos="2512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39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186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391" y="2854325"/>
            <a:ext cx="9999339" cy="13970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257675"/>
            <a:ext cx="10001526" cy="68580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3392" y="672465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41479" y="536575"/>
            <a:ext cx="838364" cy="9144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33908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391" y="2854325"/>
            <a:ext cx="9999339" cy="13970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262" y="4257675"/>
            <a:ext cx="10001655" cy="68580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reeform 6"/>
          <p:cNvSpPr>
            <a:spLocks noChangeAspect="1" noEditPoints="1"/>
          </p:cNvSpPr>
          <p:nvPr userDrawn="1"/>
        </p:nvSpPr>
        <p:spPr bwMode="auto">
          <a:xfrm>
            <a:off x="541479" y="536575"/>
            <a:ext cx="838364" cy="9144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81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980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60/40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389" y="2854325"/>
            <a:ext cx="5881124" cy="13970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261" y="4257675"/>
            <a:ext cx="5881124" cy="68580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reeform 6"/>
          <p:cNvSpPr>
            <a:spLocks noChangeAspect="1" noEditPoints="1"/>
          </p:cNvSpPr>
          <p:nvPr userDrawn="1"/>
        </p:nvSpPr>
        <p:spPr bwMode="auto">
          <a:xfrm>
            <a:off x="541479" y="536575"/>
            <a:ext cx="838364" cy="9144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26595" y="0"/>
            <a:ext cx="4965405" cy="68580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73392" y="672465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1802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680" y="356553"/>
            <a:ext cx="11321736" cy="5873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80" y="1079158"/>
            <a:ext cx="11321736" cy="52063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3440" y="6364627"/>
            <a:ext cx="9434377" cy="273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64487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73392" y="5100217"/>
            <a:ext cx="2286595" cy="1244022"/>
          </a:xfrm>
        </p:spPr>
        <p:txBody>
          <a:bodyPr tIns="91440" bIns="45720"/>
          <a:lstStyle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973392" y="4817742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4"/>
          </p:nvPr>
        </p:nvSpPr>
        <p:spPr>
          <a:xfrm>
            <a:off x="973392" y="1866900"/>
            <a:ext cx="10001526" cy="552450"/>
          </a:xfrm>
        </p:spPr>
        <p:txBody>
          <a:bodyPr tIns="91440"/>
          <a:lstStyle>
            <a:lvl1pPr marL="0" indent="0">
              <a:spcBef>
                <a:spcPts val="0"/>
              </a:spcBef>
              <a:buNone/>
              <a:defRPr sz="2000"/>
            </a:lvl1pPr>
            <a:lvl2pPr>
              <a:defRPr sz="2000"/>
            </a:lvl2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973498" y="1597025"/>
            <a:ext cx="10004002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6"/>
          </p:nvPr>
        </p:nvSpPr>
        <p:spPr>
          <a:xfrm>
            <a:off x="973392" y="3265998"/>
            <a:ext cx="10001526" cy="923925"/>
          </a:xfrm>
        </p:spPr>
        <p:txBody>
          <a:bodyPr tIns="91440"/>
          <a:lstStyle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973498" y="2993244"/>
            <a:ext cx="10004002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FCC8D01A-387E-4280-BAC9-38B7E85D8F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47580" y="5100217"/>
            <a:ext cx="2286595" cy="1244022"/>
          </a:xfrm>
        </p:spPr>
        <p:txBody>
          <a:bodyPr tIns="91440" bIns="45720"/>
          <a:lstStyle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F7757D34-B5B7-47AD-AE62-7CA370616F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7580" y="4817742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88BF64C8-02FA-4776-8DE9-948D42CD3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21767" y="5100217"/>
            <a:ext cx="2286595" cy="1244022"/>
          </a:xfrm>
        </p:spPr>
        <p:txBody>
          <a:bodyPr tIns="91440" bIns="45720"/>
          <a:lstStyle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4F53157F-C018-4A4C-82A0-9761BBAC5B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21767" y="4817742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BE2011B3-D7FA-47F6-B7B0-F9FE6EA46C1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86526" y="5100217"/>
            <a:ext cx="2286595" cy="1244022"/>
          </a:xfrm>
        </p:spPr>
        <p:txBody>
          <a:bodyPr tIns="91440" bIns="45720"/>
          <a:lstStyle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DBAA90D9-8B22-4EB3-AB4B-DA12D85F0C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86526" y="4817742"/>
            <a:ext cx="2286595" cy="27432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6601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 black_gray_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417575" y="0"/>
            <a:ext cx="7774425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2366170"/>
            <a:ext cx="3066261" cy="2125663"/>
          </a:xfrm>
        </p:spPr>
        <p:txBody>
          <a:bodyPr tIns="0" b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624947" y="3362308"/>
            <a:ext cx="3383280" cy="133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992400" y="1597026"/>
            <a:ext cx="6680353" cy="3663950"/>
          </a:xfrm>
        </p:spPr>
        <p:txBody>
          <a:bodyPr vert="horz" lIns="0" tIns="0" rIns="0" bIns="0" rtlCol="0" anchor="ctr" anchorCtr="0">
            <a:noAutofit/>
          </a:bodyPr>
          <a:lstStyle>
            <a:lvl1pPr marL="174625" indent="-174625">
              <a:lnSpc>
                <a:spcPct val="125000"/>
              </a:lnSpc>
              <a:buFont typeface="Arial" panose="020B0604020202020204" pitchFamily="34" charset="0"/>
              <a:buChar char="•"/>
              <a:defRPr lang="en-US" sz="2400" dirty="0" smtClean="0">
                <a:solidFill>
                  <a:schemeClr val="tx1"/>
                </a:solidFill>
              </a:defRPr>
            </a:lvl1pPr>
            <a:lvl2pPr marL="457200" indent="0">
              <a:buClr>
                <a:schemeClr val="tx1"/>
              </a:buClr>
              <a:buNone/>
              <a:defRPr lang="en-US" sz="2200" dirty="0" smtClean="0"/>
            </a:lvl2pPr>
            <a:lvl3pPr marL="914400" indent="0">
              <a:buClr>
                <a:schemeClr val="tx1"/>
              </a:buClr>
              <a:buNone/>
              <a:defRPr lang="en-US" sz="2200" dirty="0" smtClean="0"/>
            </a:lvl3pPr>
            <a:lvl4pPr marL="1371600" indent="0">
              <a:buClr>
                <a:schemeClr val="tx1"/>
              </a:buClr>
              <a:buNone/>
              <a:defRPr lang="en-US" sz="2200" dirty="0" smtClean="0"/>
            </a:lvl4pPr>
            <a:lvl5pPr marL="1828800" indent="0">
              <a:buClr>
                <a:schemeClr val="tx1"/>
              </a:buClr>
              <a:buNone/>
              <a:defRPr lang="en-US" sz="22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18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92401" y="0"/>
            <a:ext cx="71996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2366170"/>
            <a:ext cx="3656964" cy="2125663"/>
          </a:xfrm>
        </p:spPr>
        <p:txBody>
          <a:bodyPr tIns="0" bIns="0" anchor="ctr" anchorCtr="0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73392" y="4838700"/>
            <a:ext cx="3666492" cy="12763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44673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10063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1363" y="0"/>
            <a:ext cx="61006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41479" y="536576"/>
            <a:ext cx="11128098" cy="580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1077915"/>
            <a:ext cx="10010207" cy="58737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2132013"/>
            <a:ext cx="10010207" cy="3668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5201" y="6135688"/>
            <a:ext cx="8737600" cy="365760"/>
          </a:xfrm>
          <a:prstGeom prst="rect">
            <a:avLst/>
          </a:prstGeom>
        </p:spPr>
        <p:txBody>
          <a:bodyPr vert="horz" lIns="0" tIns="45724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bg2"/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bg2"/>
                </a:solidFill>
              </a:rPr>
              <a:pPr lvl="0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428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black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1006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1363" y="0"/>
            <a:ext cx="61006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41479" y="536576"/>
            <a:ext cx="11128098" cy="580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1077915"/>
            <a:ext cx="10010207" cy="587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2132013"/>
            <a:ext cx="10010207" cy="3668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5201" y="6135688"/>
            <a:ext cx="8737600" cy="365760"/>
          </a:xfrm>
          <a:prstGeom prst="rect">
            <a:avLst/>
          </a:prstGeom>
        </p:spPr>
        <p:txBody>
          <a:bodyPr vert="horz" lIns="0" tIns="45724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bg2"/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bg2"/>
                </a:solidFill>
              </a:rPr>
              <a:pPr lvl="0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267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392" y="536576"/>
            <a:ext cx="4774855" cy="58737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1984375"/>
            <a:ext cx="4774855" cy="39867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6096001" y="0"/>
            <a:ext cx="6095998" cy="685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70759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0" y="0"/>
            <a:ext cx="6096001" cy="685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42166" y="536576"/>
            <a:ext cx="5227411" cy="587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166" y="1984375"/>
            <a:ext cx="5227411" cy="39867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442166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609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992401" y="0"/>
            <a:ext cx="71996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73391" y="1984375"/>
            <a:ext cx="3666493" cy="39131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73391" y="536575"/>
            <a:ext cx="3666493" cy="106045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08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34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3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32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31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slideLayout" Target="../slideLayouts/slideLayout117.xml"/><Relationship Id="rId3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D7F0AB66-B862-4C4F-8DBC-7443BBC9E0C7}"/>
              </a:ext>
            </a:extLst>
          </p:cNvPr>
          <p:cNvGrpSpPr/>
          <p:nvPr userDrawn="1"/>
        </p:nvGrpSpPr>
        <p:grpSpPr>
          <a:xfrm>
            <a:off x="1874520" y="6458891"/>
            <a:ext cx="3919729" cy="231734"/>
            <a:chOff x="1874520" y="6458891"/>
            <a:chExt cx="3919729" cy="231734"/>
          </a:xfrm>
        </p:grpSpPr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DA9532AD-0553-FF47-B676-11BE658B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 bwMode="black">
            <a:xfrm>
              <a:off x="1874520" y="6458891"/>
              <a:ext cx="0" cy="22860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4" name="Division/Therapeutic Area">
              <a:extLst>
                <a:ext uri="{FF2B5EF4-FFF2-40B4-BE49-F238E27FC236}">
                  <a16:creationId xmlns:a16="http://schemas.microsoft.com/office/drawing/2014/main" id="{7F2981F2-EF0F-2349-8B4D-9E148ABFE89B}"/>
                </a:ext>
              </a:extLst>
            </p:cNvPr>
            <p:cNvSpPr txBox="1"/>
            <p:nvPr userDrawn="1"/>
          </p:nvSpPr>
          <p:spPr>
            <a:xfrm>
              <a:off x="2011680" y="6462065"/>
              <a:ext cx="3782569" cy="2285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buSzPct val="100000"/>
                <a:buFontTx/>
                <a:buNone/>
              </a:pPr>
              <a:r>
                <a:rPr lang="en-US" sz="1100" b="0" dirty="0">
                  <a:solidFill>
                    <a:schemeClr val="tx1"/>
                  </a:solidFill>
                </a:rPr>
                <a:t>Translational Medicine | Hematology Translational Disease Team</a:t>
              </a:r>
            </a:p>
          </p:txBody>
        </p:sp>
      </p:grpSp>
      <p:sp>
        <p:nvSpPr>
          <p:cNvPr id="16" name="Disclaimer">
            <a:extLst>
              <a:ext uri="{FF2B5EF4-FFF2-40B4-BE49-F238E27FC236}">
                <a16:creationId xmlns:a16="http://schemas.microsoft.com/office/drawing/2014/main" id="{A785335B-16F9-6F4B-9AC7-614641E447A6}"/>
              </a:ext>
            </a:extLst>
          </p:cNvPr>
          <p:cNvSpPr txBox="1"/>
          <p:nvPr userDrawn="1"/>
        </p:nvSpPr>
        <p:spPr>
          <a:xfrm>
            <a:off x="8205216" y="6429375"/>
            <a:ext cx="3209544" cy="228600"/>
          </a:xfrm>
          <a:prstGeom prst="rect">
            <a:avLst/>
          </a:prstGeom>
          <a:noFill/>
        </p:spPr>
        <p:txBody>
          <a:bodyPr wrap="square" lIns="0" tIns="0" rIns="0" bIns="9144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5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>
          <p15:clr>
            <a:srgbClr val="F26B43"/>
          </p15:clr>
        </p15:guide>
        <p15:guide id="2" pos="230">
          <p15:clr>
            <a:srgbClr val="F26B43"/>
          </p15:clr>
        </p15:guide>
        <p15:guide id="3" pos="7450">
          <p15:clr>
            <a:srgbClr val="F26B43"/>
          </p15:clr>
        </p15:guide>
        <p15:guide id="5" orient="horz" pos="978">
          <p15:clr>
            <a:srgbClr val="F26B43"/>
          </p15:clr>
        </p15:guide>
        <p15:guide id="6" orient="horz" pos="38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D7F0AB66-B862-4C4F-8DBC-7443BBC9E0C7}"/>
              </a:ext>
            </a:extLst>
          </p:cNvPr>
          <p:cNvGrpSpPr/>
          <p:nvPr userDrawn="1"/>
        </p:nvGrpSpPr>
        <p:grpSpPr>
          <a:xfrm>
            <a:off x="1874520" y="6458891"/>
            <a:ext cx="3919729" cy="231734"/>
            <a:chOff x="1874520" y="6458891"/>
            <a:chExt cx="3919729" cy="231734"/>
          </a:xfrm>
        </p:grpSpPr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DA9532AD-0553-FF47-B676-11BE658B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 bwMode="black">
            <a:xfrm>
              <a:off x="1874520" y="6458891"/>
              <a:ext cx="0" cy="22860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4" name="Division/Therapeutic Area">
              <a:extLst>
                <a:ext uri="{FF2B5EF4-FFF2-40B4-BE49-F238E27FC236}">
                  <a16:creationId xmlns:a16="http://schemas.microsoft.com/office/drawing/2014/main" id="{7F2981F2-EF0F-2349-8B4D-9E148ABFE89B}"/>
                </a:ext>
              </a:extLst>
            </p:cNvPr>
            <p:cNvSpPr txBox="1"/>
            <p:nvPr userDrawn="1"/>
          </p:nvSpPr>
          <p:spPr>
            <a:xfrm>
              <a:off x="2011680" y="6462065"/>
              <a:ext cx="3782569" cy="2285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buSzPct val="100000"/>
                <a:buFontTx/>
                <a:buNone/>
              </a:pPr>
              <a:r>
                <a:rPr lang="en-US" sz="1100" b="0" dirty="0">
                  <a:solidFill>
                    <a:schemeClr val="tx1"/>
                  </a:solidFill>
                </a:rPr>
                <a:t>Translational Medicine</a:t>
              </a:r>
            </a:p>
          </p:txBody>
        </p:sp>
      </p:grpSp>
      <p:sp>
        <p:nvSpPr>
          <p:cNvPr id="16" name="Disclaimer">
            <a:extLst>
              <a:ext uri="{FF2B5EF4-FFF2-40B4-BE49-F238E27FC236}">
                <a16:creationId xmlns:a16="http://schemas.microsoft.com/office/drawing/2014/main" id="{A785335B-16F9-6F4B-9AC7-614641E447A6}"/>
              </a:ext>
            </a:extLst>
          </p:cNvPr>
          <p:cNvSpPr txBox="1"/>
          <p:nvPr userDrawn="1"/>
        </p:nvSpPr>
        <p:spPr>
          <a:xfrm>
            <a:off x="8205216" y="6429375"/>
            <a:ext cx="3209544" cy="228600"/>
          </a:xfrm>
          <a:prstGeom prst="rect">
            <a:avLst/>
          </a:prstGeom>
          <a:noFill/>
        </p:spPr>
        <p:txBody>
          <a:bodyPr wrap="square" lIns="0" tIns="0" rIns="0" bIns="9144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>
          <p15:clr>
            <a:srgbClr val="F26B43"/>
          </p15:clr>
        </p15:guide>
        <p15:guide id="2" pos="230">
          <p15:clr>
            <a:srgbClr val="F26B43"/>
          </p15:clr>
        </p15:guide>
        <p15:guide id="3" pos="7450">
          <p15:clr>
            <a:srgbClr val="F26B43"/>
          </p15:clr>
        </p15:guide>
        <p15:guide id="5" orient="horz" pos="978">
          <p15:clr>
            <a:srgbClr val="F26B43"/>
          </p15:clr>
        </p15:guide>
        <p15:guide id="6" orient="horz" pos="38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3392" y="536576"/>
            <a:ext cx="10001526" cy="587375"/>
          </a:xfrm>
          <a:prstGeom prst="rect">
            <a:avLst/>
          </a:prstGeom>
        </p:spPr>
        <p:txBody>
          <a:bodyPr vert="horz" lIns="0" tIns="45724" rIns="0" bIns="45724" rtlCol="0" anchor="t" anchorCtr="0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92" y="1597025"/>
            <a:ext cx="10001526" cy="4389120"/>
          </a:xfrm>
          <a:prstGeom prst="rect">
            <a:avLst/>
          </a:prstGeom>
        </p:spPr>
        <p:txBody>
          <a:bodyPr vert="horz" lIns="0" tIns="0" rIns="0" bIns="45724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4177" y="6528816"/>
            <a:ext cx="877824" cy="109728"/>
          </a:xfrm>
          <a:prstGeom prst="rect">
            <a:avLst/>
          </a:prstGeom>
        </p:spPr>
        <p:txBody>
          <a:bodyPr vert="horz" lIns="91448" tIns="0" rIns="91448" bIns="0" rtlCol="0" anchor="ctr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5200" y="6135688"/>
            <a:ext cx="9434377" cy="365760"/>
          </a:xfrm>
          <a:prstGeom prst="rect">
            <a:avLst/>
          </a:prstGeom>
        </p:spPr>
        <p:txBody>
          <a:bodyPr vert="horz" lIns="0" tIns="45724" rIns="0" bIns="0" rtlCol="0" anchor="b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2293" y="6657948"/>
            <a:ext cx="3769708" cy="200053"/>
          </a:xfrm>
          <a:prstGeom prst="rect">
            <a:avLst/>
          </a:prstGeom>
        </p:spPr>
        <p:txBody>
          <a:bodyPr vert="horz" lIns="91448" tIns="45724" rIns="91448" bIns="45724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©2021 Mayo Foundation for Medical Education and Research  |  slide-</a:t>
            </a:r>
            <a:fld id="{D445C29B-035B-48ED-941F-A66A11A8A322}" type="slidenum"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8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84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84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84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914484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84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2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1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5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8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9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2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6" algn="l" defTabSz="9144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6A81B58-9B13-420B-86CC-AF6EE39F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614"/>
              </p:ext>
            </p:extLst>
          </p:nvPr>
        </p:nvGraphicFramePr>
        <p:xfrm>
          <a:off x="508883" y="2031536"/>
          <a:ext cx="11174233" cy="24874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9665">
                  <a:extLst>
                    <a:ext uri="{9D8B030D-6E8A-4147-A177-3AD203B41FA5}">
                      <a16:colId xmlns:a16="http://schemas.microsoft.com/office/drawing/2014/main" val="3078097263"/>
                    </a:ext>
                  </a:extLst>
                </a:gridCol>
                <a:gridCol w="1572092">
                  <a:extLst>
                    <a:ext uri="{9D8B030D-6E8A-4147-A177-3AD203B41FA5}">
                      <a16:colId xmlns:a16="http://schemas.microsoft.com/office/drawing/2014/main" val="2524464680"/>
                    </a:ext>
                  </a:extLst>
                </a:gridCol>
                <a:gridCol w="1123079">
                  <a:extLst>
                    <a:ext uri="{9D8B030D-6E8A-4147-A177-3AD203B41FA5}">
                      <a16:colId xmlns:a16="http://schemas.microsoft.com/office/drawing/2014/main" val="1055175409"/>
                    </a:ext>
                  </a:extLst>
                </a:gridCol>
                <a:gridCol w="2384028">
                  <a:extLst>
                    <a:ext uri="{9D8B030D-6E8A-4147-A177-3AD203B41FA5}">
                      <a16:colId xmlns:a16="http://schemas.microsoft.com/office/drawing/2014/main" val="3804390020"/>
                    </a:ext>
                  </a:extLst>
                </a:gridCol>
                <a:gridCol w="1293482">
                  <a:extLst>
                    <a:ext uri="{9D8B030D-6E8A-4147-A177-3AD203B41FA5}">
                      <a16:colId xmlns:a16="http://schemas.microsoft.com/office/drawing/2014/main" val="951874123"/>
                    </a:ext>
                  </a:extLst>
                </a:gridCol>
                <a:gridCol w="2561887">
                  <a:extLst>
                    <a:ext uri="{9D8B030D-6E8A-4147-A177-3AD203B41FA5}">
                      <a16:colId xmlns:a16="http://schemas.microsoft.com/office/drawing/2014/main" val="4160130227"/>
                    </a:ext>
                  </a:extLst>
                </a:gridCol>
              </a:tblGrid>
              <a:tr h="827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# of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Clinical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44294"/>
                  </a:ext>
                </a:extLst>
              </a:tr>
              <a:tr h="1659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</a:rPr>
                        <a:t>Del17p CLL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</a:rPr>
                        <a:t>(Mix of W&amp;W, 1L and R/R)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</a:rPr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</a:rPr>
                        <a:t>Mayo Clinic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Peripheral blood, n=58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+mn-lt"/>
                        </a:rPr>
                        <a:t>RNAseq</a:t>
                      </a:r>
                      <a:endParaRPr lang="en-US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60XWGS</a:t>
                      </a:r>
                    </a:p>
                    <a:p>
                      <a:pPr algn="ctr"/>
                      <a:r>
                        <a:rPr lang="en-US" sz="1400" b="1" dirty="0" err="1">
                          <a:latin typeface="+mn-lt"/>
                        </a:rPr>
                        <a:t>ATACseq</a:t>
                      </a:r>
                      <a:endParaRPr lang="en-US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Immunophenotyping</a:t>
                      </a:r>
                    </a:p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Complex Karyotyping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Define the underlying biology of high risk del17p patients using integrated analysis of genetic, epigenetic, transcriptomic and immune profiling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01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88629A4-34B1-4ECE-A5DC-0D8C2386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Del17p Data Set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D318C8F9-7FEC-498E-8AFC-C309F9FA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5" y="485030"/>
            <a:ext cx="1213899" cy="13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019F-6513-4E90-AAAB-8D2AB66C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according to %abnormal nuclei in del17p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C4CA81-308C-4D4C-9621-BA5C1FFCB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"/>
          <a:stretch/>
        </p:blipFill>
        <p:spPr bwMode="auto">
          <a:xfrm>
            <a:off x="5987481" y="1289163"/>
            <a:ext cx="5733374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DB06987-2724-41AE-8535-E22808570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"/>
          <a:stretch/>
        </p:blipFill>
        <p:spPr bwMode="auto">
          <a:xfrm>
            <a:off x="253786" y="1289163"/>
            <a:ext cx="5516335" cy="387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8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8E8E-4503-4D98-8FA8-7DA2FC06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according to treatment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19ACF-A015-4B40-BEDA-05873071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61" y="1015048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0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829-EAFE-4C98-968E-E13B01CB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2899-042F-494D-AA17-491CC8B1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2547-74D3-476F-9037-EBD3AAF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8">
            <a:extLst>
              <a:ext uri="{FF2B5EF4-FFF2-40B4-BE49-F238E27FC236}">
                <a16:creationId xmlns:a16="http://schemas.microsoft.com/office/drawing/2014/main" id="{BBD6D750-39F0-4469-82F6-B55AC2E2524D}"/>
              </a:ext>
            </a:extLst>
          </p:cNvPr>
          <p:cNvSpPr/>
          <p:nvPr/>
        </p:nvSpPr>
        <p:spPr>
          <a:xfrm>
            <a:off x="6118973" y="4121429"/>
            <a:ext cx="2055094" cy="105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499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High risk defined by presence of del17p or TP53 mutation</a:t>
            </a:r>
          </a:p>
        </p:txBody>
      </p:sp>
      <p:sp>
        <p:nvSpPr>
          <p:cNvPr id="15" name="Rounded Rectangle 139">
            <a:extLst>
              <a:ext uri="{FF2B5EF4-FFF2-40B4-BE49-F238E27FC236}">
                <a16:creationId xmlns:a16="http://schemas.microsoft.com/office/drawing/2014/main" id="{7B706930-4480-430C-B530-048EC5C62C65}"/>
              </a:ext>
            </a:extLst>
          </p:cNvPr>
          <p:cNvSpPr/>
          <p:nvPr/>
        </p:nvSpPr>
        <p:spPr>
          <a:xfrm>
            <a:off x="6096000" y="2979269"/>
            <a:ext cx="2104058" cy="1051560"/>
          </a:xfrm>
          <a:prstGeom prst="rect">
            <a:avLst/>
          </a:prstGeom>
          <a:solidFill>
            <a:srgbClr val="D7EBD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99B2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Older than 80</a:t>
            </a: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99B2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Poor ECOG status (&gt;1)</a:t>
            </a: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99B2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Moderate to severe comorbidities- (CIRS&gt;6 and/or renal dysfunction)</a:t>
            </a:r>
          </a:p>
        </p:txBody>
      </p:sp>
      <p:sp>
        <p:nvSpPr>
          <p:cNvPr id="13" name="Rounded Rectangle 137">
            <a:extLst>
              <a:ext uri="{FF2B5EF4-FFF2-40B4-BE49-F238E27FC236}">
                <a16:creationId xmlns:a16="http://schemas.microsoft.com/office/drawing/2014/main" id="{5F8D9FC3-783A-4979-8BD2-9F0641653282}"/>
              </a:ext>
            </a:extLst>
          </p:cNvPr>
          <p:cNvSpPr/>
          <p:nvPr/>
        </p:nvSpPr>
        <p:spPr>
          <a:xfrm>
            <a:off x="6118973" y="1614488"/>
            <a:ext cx="2071997" cy="1280160"/>
          </a:xfrm>
          <a:prstGeom prst="rect">
            <a:avLst/>
          </a:prstGeom>
          <a:solidFill>
            <a:srgbClr val="CCE2F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Younger than 80</a:t>
            </a: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Few comorbidities</a:t>
            </a: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Absence of del17p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0F9E4-22BA-40FB-BB5D-61698678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CLL Journey and Clinical High-Risk segments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C0648-AC35-410F-A6F2-B2B1E5A8C0A8}"/>
              </a:ext>
            </a:extLst>
          </p:cNvPr>
          <p:cNvGraphicFramePr>
            <a:graphicFrameLocks noGrp="1"/>
          </p:cNvGraphicFramePr>
          <p:nvPr/>
        </p:nvGraphicFramePr>
        <p:xfrm>
          <a:off x="8248978" y="1256506"/>
          <a:ext cx="3577262" cy="39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5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Induction</a:t>
                      </a:r>
                    </a:p>
                  </a:txBody>
                  <a:tcPr marL="45720" marR="9144" marT="9144" marB="9144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baseline="0" dirty="0"/>
                        <a:t> Relapse</a:t>
                      </a:r>
                      <a:endParaRPr lang="en-US" sz="1200" dirty="0"/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Relapse</a:t>
                      </a:r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383"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FCR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BR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/>
                        <a:t>Venetoclax</a:t>
                      </a:r>
                      <a:r>
                        <a:rPr lang="en-US" sz="1200" b="0" dirty="0"/>
                        <a:t> + G</a:t>
                      </a:r>
                    </a:p>
                  </a:txBody>
                  <a:tcPr marL="45720" marR="9144" marT="9144" marB="9144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 BR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Venetoclax </a:t>
                      </a:r>
                      <a:r>
                        <a:rPr lang="en-US" sz="1200" b="0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dirty="0"/>
                        <a:t> R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/>
                        <a:t>Acalabrutinib</a:t>
                      </a:r>
                      <a:endParaRPr lang="en-US" sz="1200" b="0" dirty="0"/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Venetoclax </a:t>
                      </a:r>
                      <a:r>
                        <a:rPr lang="en-US" sz="1200" b="0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dirty="0"/>
                        <a:t> R</a:t>
                      </a:r>
                    </a:p>
                    <a:p>
                      <a:pPr marL="171450" indent="-171450" algn="l">
                        <a:buClr>
                          <a:srgbClr val="0070C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Idelalisib + R</a:t>
                      </a:r>
                    </a:p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endParaRPr lang="en-US" sz="1200" b="0" dirty="0"/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71"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/>
                        <a:t>Obin</a:t>
                      </a:r>
                      <a:r>
                        <a:rPr lang="en-US" sz="1200" b="0" dirty="0"/>
                        <a:t>. + CL</a:t>
                      </a:r>
                    </a:p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/>
                        <a:t>Venetoclax</a:t>
                      </a:r>
                      <a:r>
                        <a:rPr lang="en-US" sz="1200" b="0" dirty="0"/>
                        <a:t> + G</a:t>
                      </a:r>
                    </a:p>
                    <a:p>
                      <a:pPr marL="0" indent="0" algn="l">
                        <a:buClr>
                          <a:srgbClr val="399B24"/>
                        </a:buClr>
                        <a:buFont typeface="Wingdings" panose="05000000000000000000" pitchFamily="2" charset="2"/>
                        <a:buNone/>
                      </a:pPr>
                      <a:endParaRPr lang="en-US" sz="1200" b="0" dirty="0"/>
                    </a:p>
                  </a:txBody>
                  <a:tcPr marL="45720" marR="9144" marT="9144" marB="9144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BD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9B24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Venetoclax </a:t>
                      </a:r>
                      <a:r>
                        <a:rPr lang="en-US" sz="1200" b="0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dirty="0"/>
                        <a:t> R</a:t>
                      </a:r>
                    </a:p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Idelalisib + R</a:t>
                      </a:r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BD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CD20 mono</a:t>
                      </a:r>
                    </a:p>
                    <a:p>
                      <a:pPr marL="171450" indent="-171450" algn="l">
                        <a:buClr>
                          <a:srgbClr val="399B24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b="0" dirty="0"/>
                    </a:p>
                    <a:p>
                      <a:pPr marL="112713" indent="-112713" algn="l"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b="0" dirty="0"/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566"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/>
                        <a:t>Venetoclax</a:t>
                      </a:r>
                      <a:r>
                        <a:rPr lang="en-US" sz="1200" b="0" dirty="0"/>
                        <a:t> ± G</a:t>
                      </a:r>
                    </a:p>
                    <a:p>
                      <a:pPr marL="112713" indent="-112713" algn="l"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b="0" dirty="0"/>
                    </a:p>
                    <a:p>
                      <a:pPr marL="112713" indent="-112713" algn="l"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b="0" dirty="0"/>
                    </a:p>
                  </a:txBody>
                  <a:tcPr marL="45720" marR="9144" marT="9144" marB="9144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Venetoclax </a:t>
                      </a:r>
                      <a:r>
                        <a:rPr lang="en-US" sz="1200" b="0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dirty="0"/>
                        <a:t> R</a:t>
                      </a:r>
                    </a:p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Ibrutinib</a:t>
                      </a:r>
                    </a:p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Idelalisib + R</a:t>
                      </a:r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Venetoclax </a:t>
                      </a:r>
                      <a:r>
                        <a:rPr lang="en-US" sz="1200" b="0" dirty="0"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1200" b="0" dirty="0"/>
                        <a:t> R</a:t>
                      </a:r>
                    </a:p>
                    <a:p>
                      <a:pPr marL="171450" indent="-1714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Idelalisib</a:t>
                      </a:r>
                    </a:p>
                    <a:p>
                      <a:pPr marL="112713" indent="-112713" algn="l"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200" b="0" dirty="0"/>
                    </a:p>
                  </a:txBody>
                  <a:tcPr marL="45720" marR="9144" marT="9144" marB="9144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20D8028-4AD9-40E9-8319-2F589780B26D}"/>
              </a:ext>
            </a:extLst>
          </p:cNvPr>
          <p:cNvSpPr txBox="1"/>
          <p:nvPr/>
        </p:nvSpPr>
        <p:spPr>
          <a:xfrm>
            <a:off x="2852035" y="4613432"/>
            <a:ext cx="1137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SYMPTOMATIC</a:t>
            </a:r>
          </a:p>
        </p:txBody>
      </p:sp>
      <p:sp>
        <p:nvSpPr>
          <p:cNvPr id="41" name="Take-away Box">
            <a:extLst>
              <a:ext uri="{FF2B5EF4-FFF2-40B4-BE49-F238E27FC236}">
                <a16:creationId xmlns:a16="http://schemas.microsoft.com/office/drawing/2014/main" id="{74E58CF6-48A3-43DF-920B-C60A4821CF7D}"/>
              </a:ext>
            </a:extLst>
          </p:cNvPr>
          <p:cNvSpPr/>
          <p:nvPr/>
        </p:nvSpPr>
        <p:spPr bwMode="blackWhite">
          <a:xfrm>
            <a:off x="229562" y="5665354"/>
            <a:ext cx="11869738" cy="369332"/>
          </a:xfrm>
          <a:prstGeom prst="rect">
            <a:avLst/>
          </a:prstGeom>
          <a:solidFill>
            <a:srgbClr val="002060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Novel agents are  now foundational therapy in CLL but are not curative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86B34C0-2FC1-4E08-9207-DB6EF5132F6E}"/>
              </a:ext>
            </a:extLst>
          </p:cNvPr>
          <p:cNvSpPr/>
          <p:nvPr/>
        </p:nvSpPr>
        <p:spPr>
          <a:xfrm rot="5400000">
            <a:off x="4878615" y="5162145"/>
            <a:ext cx="198314" cy="175186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7CCDE1-6124-41E6-B155-AAA72737E866}"/>
              </a:ext>
            </a:extLst>
          </p:cNvPr>
          <p:cNvGrpSpPr/>
          <p:nvPr/>
        </p:nvGrpSpPr>
        <p:grpSpPr>
          <a:xfrm>
            <a:off x="4952647" y="1609676"/>
            <a:ext cx="1048894" cy="1280160"/>
            <a:chOff x="4263567" y="1614488"/>
            <a:chExt cx="863458" cy="127534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A11092-D5FF-41D7-A7EA-AECC730D97B2}"/>
                </a:ext>
              </a:extLst>
            </p:cNvPr>
            <p:cNvSpPr/>
            <p:nvPr/>
          </p:nvSpPr>
          <p:spPr>
            <a:xfrm>
              <a:off x="4263567" y="1614488"/>
              <a:ext cx="863458" cy="1275348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STANDARD RISK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A22118A-BEE3-414F-A206-C4835971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1500" y="1699547"/>
              <a:ext cx="664522" cy="67061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8A059A-E9C6-4413-91BA-37DCE635190F}"/>
              </a:ext>
            </a:extLst>
          </p:cNvPr>
          <p:cNvGrpSpPr/>
          <p:nvPr/>
        </p:nvGrpSpPr>
        <p:grpSpPr>
          <a:xfrm>
            <a:off x="4952643" y="2979269"/>
            <a:ext cx="1048899" cy="1051560"/>
            <a:chOff x="4347131" y="3258566"/>
            <a:chExt cx="895269" cy="105156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51969D0-1793-4F7B-B17C-1307B0AAFE3D}"/>
                </a:ext>
              </a:extLst>
            </p:cNvPr>
            <p:cNvSpPr/>
            <p:nvPr/>
          </p:nvSpPr>
          <p:spPr>
            <a:xfrm>
              <a:off x="4347131" y="3258566"/>
              <a:ext cx="895269" cy="1051560"/>
            </a:xfrm>
            <a:prstGeom prst="rect">
              <a:avLst/>
            </a:prstGeom>
            <a:solidFill>
              <a:srgbClr val="399B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FRAIL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E18FBDE-044C-4B2B-A278-2C98007F5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504" y="3331243"/>
              <a:ext cx="664522" cy="67061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A3C139-4FE5-436C-8D9E-715E5313CB3E}"/>
              </a:ext>
            </a:extLst>
          </p:cNvPr>
          <p:cNvGrpSpPr/>
          <p:nvPr/>
        </p:nvGrpSpPr>
        <p:grpSpPr>
          <a:xfrm>
            <a:off x="4952642" y="4121429"/>
            <a:ext cx="1048899" cy="1051560"/>
            <a:chOff x="3998552" y="4680023"/>
            <a:chExt cx="1226356" cy="10515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E0A39E-08F6-4C53-AE5F-A4C8CB07F90C}"/>
                </a:ext>
              </a:extLst>
            </p:cNvPr>
            <p:cNvSpPr/>
            <p:nvPr/>
          </p:nvSpPr>
          <p:spPr>
            <a:xfrm>
              <a:off x="3998552" y="4680023"/>
              <a:ext cx="1226356" cy="105156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HIGH RISK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43C42E4-E83C-44AE-822F-F0A75D087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9468" y="4712845"/>
              <a:ext cx="664522" cy="67061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69FB5-DA0F-44A9-8B0C-60ED2974D3A9}"/>
              </a:ext>
            </a:extLst>
          </p:cNvPr>
          <p:cNvGrpSpPr/>
          <p:nvPr/>
        </p:nvGrpSpPr>
        <p:grpSpPr>
          <a:xfrm>
            <a:off x="1433562" y="2934217"/>
            <a:ext cx="865996" cy="1051558"/>
            <a:chOff x="504825" y="2855953"/>
            <a:chExt cx="1179272" cy="827037"/>
          </a:xfrm>
        </p:grpSpPr>
        <p:sp>
          <p:nvSpPr>
            <p:cNvPr id="39" name="Rounded Rectangle 140">
              <a:extLst>
                <a:ext uri="{FF2B5EF4-FFF2-40B4-BE49-F238E27FC236}">
                  <a16:creationId xmlns:a16="http://schemas.microsoft.com/office/drawing/2014/main" id="{510F85DF-6D70-4C45-BD93-FBFBC5C6776E}"/>
                </a:ext>
              </a:extLst>
            </p:cNvPr>
            <p:cNvSpPr/>
            <p:nvPr/>
          </p:nvSpPr>
          <p:spPr bwMode="auto">
            <a:xfrm>
              <a:off x="504825" y="2855953"/>
              <a:ext cx="1179272" cy="827037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WATCH &amp; WAIT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(~40%)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CC6D60D-A933-4125-AAEE-9CBC70D2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837" y="2873990"/>
              <a:ext cx="518022" cy="301955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40DCD-F838-4A81-A71C-EA158C3D076D}"/>
              </a:ext>
            </a:extLst>
          </p:cNvPr>
          <p:cNvCxnSpPr>
            <a:cxnSpLocks/>
          </p:cNvCxnSpPr>
          <p:nvPr/>
        </p:nvCxnSpPr>
        <p:spPr>
          <a:xfrm>
            <a:off x="2401569" y="3456246"/>
            <a:ext cx="242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33F54-740D-4922-8183-14166FE98AE3}"/>
              </a:ext>
            </a:extLst>
          </p:cNvPr>
          <p:cNvCxnSpPr>
            <a:cxnSpLocks/>
          </p:cNvCxnSpPr>
          <p:nvPr/>
        </p:nvCxnSpPr>
        <p:spPr>
          <a:xfrm>
            <a:off x="4120444" y="2453818"/>
            <a:ext cx="80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85F128-D017-472F-AADF-5FE96F793D0F}"/>
              </a:ext>
            </a:extLst>
          </p:cNvPr>
          <p:cNvCxnSpPr>
            <a:cxnSpLocks/>
          </p:cNvCxnSpPr>
          <p:nvPr/>
        </p:nvCxnSpPr>
        <p:spPr>
          <a:xfrm>
            <a:off x="4120444" y="4556279"/>
            <a:ext cx="80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1FA3C-1C9E-4B18-AEA7-2B4EDD33046B}"/>
              </a:ext>
            </a:extLst>
          </p:cNvPr>
          <p:cNvCxnSpPr>
            <a:cxnSpLocks/>
          </p:cNvCxnSpPr>
          <p:nvPr/>
        </p:nvCxnSpPr>
        <p:spPr>
          <a:xfrm>
            <a:off x="4120444" y="2453818"/>
            <a:ext cx="0" cy="294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5CFF1B2-ECD2-4971-BD45-B4D5CEE1312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791364" y="2771780"/>
            <a:ext cx="1113375" cy="3228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AC2EBE-CE57-4A3D-8AF6-B654C8C88780}"/>
              </a:ext>
            </a:extLst>
          </p:cNvPr>
          <p:cNvCxnSpPr>
            <a:cxnSpLocks/>
          </p:cNvCxnSpPr>
          <p:nvPr/>
        </p:nvCxnSpPr>
        <p:spPr>
          <a:xfrm>
            <a:off x="866086" y="3459996"/>
            <a:ext cx="53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25EC44-5BB8-4043-9E9E-80357B61188A}"/>
              </a:ext>
            </a:extLst>
          </p:cNvPr>
          <p:cNvSpPr txBox="1"/>
          <p:nvPr/>
        </p:nvSpPr>
        <p:spPr>
          <a:xfrm>
            <a:off x="150163" y="3090664"/>
            <a:ext cx="1167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CLL Diagnosis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&amp; Risk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Stratification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34EF04-A4F9-4529-B3C4-F9A8AA1F5B50}"/>
              </a:ext>
            </a:extLst>
          </p:cNvPr>
          <p:cNvSpPr txBox="1"/>
          <p:nvPr/>
        </p:nvSpPr>
        <p:spPr>
          <a:xfrm>
            <a:off x="1208911" y="2637907"/>
            <a:ext cx="122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ASYMPTOMATIC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A1F01B-2340-4522-BD23-2618F76B1E4E}"/>
              </a:ext>
            </a:extLst>
          </p:cNvPr>
          <p:cNvSpPr txBox="1"/>
          <p:nvPr/>
        </p:nvSpPr>
        <p:spPr>
          <a:xfrm>
            <a:off x="2890715" y="3164979"/>
            <a:ext cx="1137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SYMPTOMATIC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33E6E-6839-42F8-962E-24292C24868A}"/>
              </a:ext>
            </a:extLst>
          </p:cNvPr>
          <p:cNvSpPr/>
          <p:nvPr/>
        </p:nvSpPr>
        <p:spPr>
          <a:xfrm>
            <a:off x="8248978" y="5234085"/>
            <a:ext cx="35772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RICHTER’s TRANSFORMATION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R-CHOP, R-EPOCH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EE9F16-A957-44AC-9A0B-4F954CFCD48E}"/>
              </a:ext>
            </a:extLst>
          </p:cNvPr>
          <p:cNvCxnSpPr>
            <a:cxnSpLocks/>
          </p:cNvCxnSpPr>
          <p:nvPr/>
        </p:nvCxnSpPr>
        <p:spPr>
          <a:xfrm>
            <a:off x="4120444" y="5413014"/>
            <a:ext cx="80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1E3167-B54E-42CE-B2E4-1155E68212BF}"/>
              </a:ext>
            </a:extLst>
          </p:cNvPr>
          <p:cNvSpPr/>
          <p:nvPr/>
        </p:nvSpPr>
        <p:spPr>
          <a:xfrm>
            <a:off x="4925542" y="4094948"/>
            <a:ext cx="3274516" cy="11202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E6A8B-A749-4259-8448-48D7457725F2}"/>
              </a:ext>
            </a:extLst>
          </p:cNvPr>
          <p:cNvSpPr/>
          <p:nvPr/>
        </p:nvSpPr>
        <p:spPr>
          <a:xfrm>
            <a:off x="8226118" y="5209339"/>
            <a:ext cx="3622981" cy="419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1C9D0E-2D85-42E4-9DEA-664EA8055FA0}"/>
              </a:ext>
            </a:extLst>
          </p:cNvPr>
          <p:cNvSpPr txBox="1"/>
          <p:nvPr/>
        </p:nvSpPr>
        <p:spPr>
          <a:xfrm>
            <a:off x="11034584" y="6167798"/>
            <a:ext cx="1064716" cy="2285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Hallek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AJH, 2019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2E753F-9E7F-4120-9DDE-FA3DACE7DE71}"/>
              </a:ext>
            </a:extLst>
          </p:cNvPr>
          <p:cNvSpPr/>
          <p:nvPr/>
        </p:nvSpPr>
        <p:spPr>
          <a:xfrm>
            <a:off x="9464048" y="1254582"/>
            <a:ext cx="2384012" cy="28403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66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160C-6BAA-4A8D-B99D-F63CA43A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CB9A30-6CBB-4399-B669-7A2A8B68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90" y="1568767"/>
            <a:ext cx="4645098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D4D3-22DC-4A98-A64D-EB86C4B8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375EA-7BFB-4DE4-9601-8C15CFDE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68" y="1280161"/>
            <a:ext cx="5012876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261E-B80B-492A-8FD5-9B324108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CLL staging and prognostic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89A3-F081-4D46-881C-75506F2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DDFE1C-5E8A-48A6-AA64-09FCCC4C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6231" y="6028006"/>
            <a:ext cx="2161202" cy="363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13607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 </a:t>
            </a:r>
            <a:r>
              <a:rPr kumimoji="0" lang="en-US" alt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Damle</a:t>
            </a: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 et.al., Blood 1999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alt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Döhner</a:t>
            </a: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 H et al. N </a:t>
            </a:r>
            <a:r>
              <a:rPr kumimoji="0" lang="en-US" alt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Engl</a:t>
            </a: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j-ea"/>
                <a:cs typeface="Arial Unicode MS" pitchFamily="32" charset="0"/>
              </a:rPr>
              <a:t> J Med 2000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88833-6E9B-4382-8145-2BA35B185570}"/>
              </a:ext>
            </a:extLst>
          </p:cNvPr>
          <p:cNvSpPr/>
          <p:nvPr/>
        </p:nvSpPr>
        <p:spPr>
          <a:xfrm>
            <a:off x="312287" y="5125011"/>
            <a:ext cx="12037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Genomic aberrations are independent predictors of disease progression and survival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2D3BBD1-6496-44DB-9878-17A59EF3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171" y="1570571"/>
            <a:ext cx="3356711" cy="2381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D825AC-A650-485E-8BB9-DEC4D9124DE5}"/>
              </a:ext>
            </a:extLst>
          </p:cNvPr>
          <p:cNvSpPr txBox="1"/>
          <p:nvPr/>
        </p:nvSpPr>
        <p:spPr>
          <a:xfrm>
            <a:off x="438692" y="174793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1975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8D9D7-7FFE-4EF6-B178-71EDB517A41F}"/>
              </a:ext>
            </a:extLst>
          </p:cNvPr>
          <p:cNvSpPr txBox="1"/>
          <p:nvPr/>
        </p:nvSpPr>
        <p:spPr>
          <a:xfrm>
            <a:off x="435116" y="266233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1981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80ED1B-52AF-4DEA-9145-DA8D9102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50" y="1549259"/>
            <a:ext cx="3121026" cy="2402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CEE1A-F113-4AC5-9A38-816DEB95C7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3"/>
          <a:stretch/>
        </p:blipFill>
        <p:spPr>
          <a:xfrm>
            <a:off x="5092700" y="1549259"/>
            <a:ext cx="2241549" cy="2402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B2166-EE65-4030-8468-C7F5654A6CC6}"/>
              </a:ext>
            </a:extLst>
          </p:cNvPr>
          <p:cNvSpPr txBox="1"/>
          <p:nvPr/>
        </p:nvSpPr>
        <p:spPr>
          <a:xfrm>
            <a:off x="5873750" y="38351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Years from diagnosis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259F7-FDBB-4A32-9057-31DEF70B51F8}"/>
              </a:ext>
            </a:extLst>
          </p:cNvPr>
          <p:cNvSpPr txBox="1"/>
          <p:nvPr/>
        </p:nvSpPr>
        <p:spPr>
          <a:xfrm>
            <a:off x="2082800" y="421061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80976-4CBD-4D56-9EB4-397A31E73782}"/>
              </a:ext>
            </a:extLst>
          </p:cNvPr>
          <p:cNvSpPr txBox="1"/>
          <p:nvPr/>
        </p:nvSpPr>
        <p:spPr>
          <a:xfrm>
            <a:off x="5638800" y="42215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IGHV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00ABC-6849-4E1E-A255-D1F7F6ED2366}"/>
              </a:ext>
            </a:extLst>
          </p:cNvPr>
          <p:cNvSpPr txBox="1"/>
          <p:nvPr/>
        </p:nvSpPr>
        <p:spPr>
          <a:xfrm>
            <a:off x="9429750" y="421061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Cytogenetics</a:t>
            </a:r>
          </a:p>
        </p:txBody>
      </p:sp>
    </p:spTree>
    <p:extLst>
      <p:ext uri="{BB962C8B-B14F-4D97-AF65-F5344CB8AC3E}">
        <p14:creationId xmlns:p14="http://schemas.microsoft.com/office/powerpoint/2010/main" val="38656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E80A-6391-4772-AF29-DC0744A1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Del17p/TP53 mutated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03AE-DF87-4166-A419-211D31EB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F5309-317D-4846-8BA9-496F70A4FCFB}"/>
              </a:ext>
            </a:extLst>
          </p:cNvPr>
          <p:cNvSpPr/>
          <p:nvPr/>
        </p:nvSpPr>
        <p:spPr>
          <a:xfrm>
            <a:off x="365760" y="1088637"/>
            <a:ext cx="10767678" cy="1697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E9F19-9C81-47D4-8AB5-12A358F97B40}"/>
              </a:ext>
            </a:extLst>
          </p:cNvPr>
          <p:cNvSpPr txBox="1"/>
          <p:nvPr/>
        </p:nvSpPr>
        <p:spPr>
          <a:xfrm>
            <a:off x="638707" y="1137994"/>
            <a:ext cx="1022178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Del17p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5-10% in 1L CLL ; 40% in r/r CLL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Del17p and/or p53 mutation status alone is currently defined as high risk in CLL, however is associated with heterogeneity in outcomes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Highly associated with Complex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Karyoytpe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Numerical and structural cytogenetic abnormalities as tested by chromosome banding analysis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Present in 10-30% CLL population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Conventionally defined as ≥ 3 abnormalities in at least 10 metaphases. Recently ≥ 5 abnormalities defined as high risk CK independent of clinical or other genetic factors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A5728-3197-4DB4-8A89-5A3EB91A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4" y="3357399"/>
            <a:ext cx="1599133" cy="1563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10F6-1DFA-4621-9887-67B3018DECEA}"/>
              </a:ext>
            </a:extLst>
          </p:cNvPr>
          <p:cNvSpPr txBox="1"/>
          <p:nvPr/>
        </p:nvSpPr>
        <p:spPr>
          <a:xfrm>
            <a:off x="-137867" y="2915112"/>
            <a:ext cx="32838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1L CLL with Ven-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Obino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and chemo (CLL14)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8A7DA5-2E62-4F9A-96B2-7506BD6F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805" y="3657904"/>
            <a:ext cx="1833562" cy="1288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484D38-1B1E-4A93-846E-90BD1E39D0AE}"/>
              </a:ext>
            </a:extLst>
          </p:cNvPr>
          <p:cNvSpPr txBox="1"/>
          <p:nvPr/>
        </p:nvSpPr>
        <p:spPr>
          <a:xfrm>
            <a:off x="2992805" y="2965871"/>
            <a:ext cx="1560110" cy="3090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R/R CLL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Ibrutnib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(RESONATE)</a:t>
            </a:r>
          </a:p>
        </p:txBody>
      </p:sp>
      <p:pic>
        <p:nvPicPr>
          <p:cNvPr id="16" name="Picture 2" descr="/var/folders/tl/8llhgjqj6rj6r2zr9cm20zp5_d2ff1/T/com.microsoft.Powerpoint/WebArchiveCopyPasteTempFiles/ImagePictures_7033755.jpg">
            <a:extLst>
              <a:ext uri="{FF2B5EF4-FFF2-40B4-BE49-F238E27FC236}">
                <a16:creationId xmlns:a16="http://schemas.microsoft.com/office/drawing/2014/main" id="{E7CBD1BE-7FC1-47AD-A761-D63692EE2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15972"/>
          <a:stretch/>
        </p:blipFill>
        <p:spPr bwMode="auto">
          <a:xfrm>
            <a:off x="991800" y="5011729"/>
            <a:ext cx="1589169" cy="12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5DF0A5-3A0E-4482-BBD1-F02307A6B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622" y="4946234"/>
            <a:ext cx="1749057" cy="1288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1262B-612E-442A-A5AE-4B12E3135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462" y="3326988"/>
            <a:ext cx="3997189" cy="2907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1F44B4-7F2C-4B0C-A8A3-B33500F5081B}"/>
              </a:ext>
            </a:extLst>
          </p:cNvPr>
          <p:cNvSpPr txBox="1"/>
          <p:nvPr/>
        </p:nvSpPr>
        <p:spPr>
          <a:xfrm rot="16200000">
            <a:off x="6520223" y="4327900"/>
            <a:ext cx="113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% Alive</a:t>
            </a:r>
          </a:p>
        </p:txBody>
      </p:sp>
    </p:spTree>
    <p:extLst>
      <p:ext uri="{BB962C8B-B14F-4D97-AF65-F5344CB8AC3E}">
        <p14:creationId xmlns:p14="http://schemas.microsoft.com/office/powerpoint/2010/main" val="2443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E80A-6391-4772-AF29-DC0744A1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del17p Population –Unmet need with novel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03AE-DF87-4166-A419-211D31EB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E9F19-9C81-47D4-8AB5-12A358F97B40}"/>
              </a:ext>
            </a:extLst>
          </p:cNvPr>
          <p:cNvSpPr txBox="1"/>
          <p:nvPr/>
        </p:nvSpPr>
        <p:spPr>
          <a:xfrm>
            <a:off x="430489" y="5469276"/>
            <a:ext cx="10778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Novel targeted therapies minimize prognostic impact of TP53 alterations but presence of del(17p) and/or TP53 mutation is the only factor associated with increased probability of MRD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at EOI and progressive disease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A5728-3197-4DB4-8A89-5A3EB91A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46" y="1377498"/>
            <a:ext cx="2747106" cy="268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10F6-1DFA-4621-9887-67B3018DECEA}"/>
              </a:ext>
            </a:extLst>
          </p:cNvPr>
          <p:cNvSpPr txBox="1"/>
          <p:nvPr/>
        </p:nvSpPr>
        <p:spPr>
          <a:xfrm>
            <a:off x="1853768" y="4224509"/>
            <a:ext cx="24388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CLL 14 Trial in 1L CLL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Venetoclax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-G vs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-G)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84D38-1B1E-4A93-846E-90BD1E39D0AE}"/>
              </a:ext>
            </a:extLst>
          </p:cNvPr>
          <p:cNvSpPr txBox="1"/>
          <p:nvPr/>
        </p:nvSpPr>
        <p:spPr>
          <a:xfrm>
            <a:off x="6096000" y="4566496"/>
            <a:ext cx="3434315" cy="6433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RESONATE Trial in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rrCLL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(Ibrutinib vs Ofatumumab)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11F4F-C141-49FB-8A6A-00FFFCCA4AC0}"/>
              </a:ext>
            </a:extLst>
          </p:cNvPr>
          <p:cNvSpPr/>
          <p:nvPr/>
        </p:nvSpPr>
        <p:spPr>
          <a:xfrm>
            <a:off x="10649735" y="599549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Al-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Sawaf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EHA 2019;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Brown, Leukemia, 2017;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BE7E1-71B7-4C17-B070-DB597D42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968"/>
            <a:ext cx="3355021" cy="26339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54D1BA-B316-4F34-A235-282108900A61}"/>
              </a:ext>
            </a:extLst>
          </p:cNvPr>
          <p:cNvCxnSpPr>
            <a:cxnSpLocks/>
          </p:cNvCxnSpPr>
          <p:nvPr/>
        </p:nvCxnSpPr>
        <p:spPr>
          <a:xfrm flipV="1">
            <a:off x="8574969" y="2610463"/>
            <a:ext cx="0" cy="1193186"/>
          </a:xfrm>
          <a:prstGeom prst="straightConnector1">
            <a:avLst/>
          </a:prstGeom>
          <a:ln w="12700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E9CAB5-E3C7-4DEC-B759-9A1CC7B9536E}"/>
              </a:ext>
            </a:extLst>
          </p:cNvPr>
          <p:cNvSpPr/>
          <p:nvPr/>
        </p:nvSpPr>
        <p:spPr>
          <a:xfrm>
            <a:off x="6376220" y="4210409"/>
            <a:ext cx="2567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PFS by del17p and TP53 subgroup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448ED9-77DF-4CD4-B5D1-3AD281096E5E}"/>
              </a:ext>
            </a:extLst>
          </p:cNvPr>
          <p:cNvCxnSpPr>
            <a:cxnSpLocks/>
          </p:cNvCxnSpPr>
          <p:nvPr/>
        </p:nvCxnSpPr>
        <p:spPr>
          <a:xfrm flipV="1">
            <a:off x="3446923" y="2070039"/>
            <a:ext cx="0" cy="1659534"/>
          </a:xfrm>
          <a:prstGeom prst="straightConnector1">
            <a:avLst/>
          </a:prstGeom>
          <a:ln w="12700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21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2.Post novel agent relapsed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059" y="1489747"/>
            <a:ext cx="4657261" cy="2866532"/>
          </a:xfrm>
        </p:spPr>
        <p:txBody>
          <a:bodyPr/>
          <a:lstStyle/>
          <a:p>
            <a:r>
              <a:rPr lang="en-US" dirty="0"/>
              <a:t>Disease progression on Ibrutinib/</a:t>
            </a:r>
            <a:r>
              <a:rPr lang="en-US" dirty="0" err="1"/>
              <a:t>Venetoclax</a:t>
            </a:r>
            <a:r>
              <a:rPr lang="en-US" dirty="0"/>
              <a:t> remains challenging to treat</a:t>
            </a:r>
          </a:p>
          <a:p>
            <a:pPr lvl="1"/>
            <a:r>
              <a:rPr lang="en-US" dirty="0"/>
              <a:t>Improved PFS with novel agents but remain high risk for progression</a:t>
            </a:r>
          </a:p>
          <a:p>
            <a:r>
              <a:rPr lang="en-US" dirty="0"/>
              <a:t>Two major types of disease progression:</a:t>
            </a:r>
          </a:p>
          <a:p>
            <a:pPr lvl="1"/>
            <a:r>
              <a:rPr lang="en-US" dirty="0"/>
              <a:t>CLL progression</a:t>
            </a:r>
          </a:p>
          <a:p>
            <a:pPr lvl="1"/>
            <a:r>
              <a:rPr lang="en-US" dirty="0"/>
              <a:t>Progression to large cell lymphoma (DLBCL)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7" y="1279683"/>
            <a:ext cx="3808572" cy="211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1391" y="6002923"/>
            <a:ext cx="395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Maddocks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JAMA Oncology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2015;1(1):80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8779" y="2336254"/>
            <a:ext cx="0" cy="248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D24E594-33F8-4EFE-A977-3B3BD2C9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9" y="3483065"/>
            <a:ext cx="2632759" cy="2137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330A0-4A20-49D6-A16F-7F3592CB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108" y="3941012"/>
            <a:ext cx="2957526" cy="1637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F58838-2726-45E7-B5A7-44FACDC1C5E5}"/>
              </a:ext>
            </a:extLst>
          </p:cNvPr>
          <p:cNvSpPr/>
          <p:nvPr/>
        </p:nvSpPr>
        <p:spPr>
          <a:xfrm>
            <a:off x="365760" y="5710535"/>
            <a:ext cx="533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Presence of del(17p) and/or TP53 mutation associated with increased probability of MRD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and PD after EOT. (R/R CLL, MURANO Trial,/ Ven-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Ritx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6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C2C-3CFA-434B-995A-235E6C53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published in del17p CLL?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85292D-326D-4459-9C3C-873C9BC02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464" y="1009703"/>
          <a:ext cx="11534776" cy="500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47">
                  <a:extLst>
                    <a:ext uri="{9D8B030D-6E8A-4147-A177-3AD203B41FA5}">
                      <a16:colId xmlns:a16="http://schemas.microsoft.com/office/drawing/2014/main" val="2173437788"/>
                    </a:ext>
                  </a:extLst>
                </a:gridCol>
                <a:gridCol w="847329">
                  <a:extLst>
                    <a:ext uri="{9D8B030D-6E8A-4147-A177-3AD203B41FA5}">
                      <a16:colId xmlns:a16="http://schemas.microsoft.com/office/drawing/2014/main" val="316097056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59809020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252075757"/>
                    </a:ext>
                  </a:extLst>
                </a:gridCol>
                <a:gridCol w="1776809">
                  <a:extLst>
                    <a:ext uri="{9D8B030D-6E8A-4147-A177-3AD203B41FA5}">
                      <a16:colId xmlns:a16="http://schemas.microsoft.com/office/drawing/2014/main" val="2468893608"/>
                    </a:ext>
                  </a:extLst>
                </a:gridCol>
                <a:gridCol w="4325541">
                  <a:extLst>
                    <a:ext uri="{9D8B030D-6E8A-4147-A177-3AD203B41FA5}">
                      <a16:colId xmlns:a16="http://schemas.microsoft.com/office/drawing/2014/main" val="4141221636"/>
                    </a:ext>
                  </a:extLst>
                </a:gridCol>
              </a:tblGrid>
              <a:tr h="4761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mP53/del17p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87493"/>
                  </a:ext>
                </a:extLst>
              </a:tr>
              <a:tr h="31083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Rossi et.al.,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309+ 13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nd</a:t>
                      </a:r>
                      <a:endParaRPr lang="en-US" sz="11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36% got FCR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13 samples at relapse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46 (25 are del17p)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TP53 NGS (2500x)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Cytogenetics available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BIRC3, MYD88, SF3B1 and NOTCH1 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Small TP53 mutated subclones occur in a significant fraction of newly diagnosed CLL (15% NGS vs 9% Sanger)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Small TP53 mutated subclones have the same unfavorable prognostic impact as clonal defects (5-year OS: 46.3% vs 36%)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Small TP53 mutated subclones detected at diagnosis expanded under the selective pressure of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08381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Delgado et.al.,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nd</a:t>
                      </a:r>
                      <a:r>
                        <a:rPr lang="en-US" sz="1100" dirty="0"/>
                        <a:t> and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55 (40 are del17p)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SNP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genomic complexity and IGHV mutational status are the main predictors of OS in CLL patients with TP53 disruption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91924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Yu et.al.,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nd</a:t>
                      </a: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51% del17/19% WT were treated (F/B/R)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69 del17p </a:t>
                      </a:r>
                    </a:p>
                    <a:p>
                      <a:pPr algn="l"/>
                      <a:r>
                        <a:rPr lang="en-US" sz="1100" dirty="0"/>
                        <a:t>(mix of watch and wait and treated)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SNP Array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WES 80X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Sanger Sequencing TP53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/>
                        <a:t>More CNAs were seen in del(17p) than WT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/>
                        <a:t>del(17p) CLL has a longer total length of deleted (97Mb vs 1.2Mb);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/>
                        <a:t>del(17p) CLL cases have recurrent deletions at 3p, 4p, or 9p and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a unique driver mutation profile (NOTCH1, RPS15, DDX3X, and GPS2)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81% of del17p have TP53 mutations, clonal mutations are prognostic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/>
                        <a:t>Complex karyotyping and CNAs predict need for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61697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Yuan et al.,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Watch and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41 (30 are del17p)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Cytogenetics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Sanger sequencing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percentage of cells with del(17p) predicted better survival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1249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/>
                        <a:t>Brieghel</a:t>
                      </a:r>
                      <a:r>
                        <a:rPr lang="en-US" sz="1100" b="0" dirty="0"/>
                        <a:t> et al.,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/>
                        <a:t>nd</a:t>
                      </a:r>
                      <a:r>
                        <a:rPr lang="en-US" sz="1100" b="0" dirty="0"/>
                        <a:t> + RR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Ibrutinib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47 are del17p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FISH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P53 by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Patients with multi-hit P53 (</a:t>
                      </a:r>
                      <a:r>
                        <a:rPr lang="en-US" sz="11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hit) have a significantly shorter overall survival, PFS and time-to-progression (TTP)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356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6A453-5848-4B9D-99DF-319C01B8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0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0E6F-653C-4D6C-BD25-3C89C9AD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41387"/>
            <a:ext cx="11460480" cy="914400"/>
          </a:xfrm>
        </p:spPr>
        <p:txBody>
          <a:bodyPr/>
          <a:lstStyle/>
          <a:p>
            <a:r>
              <a:rPr lang="en-US" dirty="0"/>
              <a:t>Current Sample status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66A05D-7338-4DEB-9EB0-A7942881C4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9435995"/>
              </p:ext>
            </p:extLst>
          </p:nvPr>
        </p:nvGraphicFramePr>
        <p:xfrm>
          <a:off x="970141" y="1547288"/>
          <a:ext cx="1041516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034">
                  <a:extLst>
                    <a:ext uri="{9D8B030D-6E8A-4147-A177-3AD203B41FA5}">
                      <a16:colId xmlns:a16="http://schemas.microsoft.com/office/drawing/2014/main" val="3048037350"/>
                    </a:ext>
                  </a:extLst>
                </a:gridCol>
                <a:gridCol w="2382614">
                  <a:extLst>
                    <a:ext uri="{9D8B030D-6E8A-4147-A177-3AD203B41FA5}">
                      <a16:colId xmlns:a16="http://schemas.microsoft.com/office/drawing/2014/main" val="3568552174"/>
                    </a:ext>
                  </a:extLst>
                </a:gridCol>
                <a:gridCol w="1783453">
                  <a:extLst>
                    <a:ext uri="{9D8B030D-6E8A-4147-A177-3AD203B41FA5}">
                      <a16:colId xmlns:a16="http://schemas.microsoft.com/office/drawing/2014/main" val="1062375107"/>
                    </a:ext>
                  </a:extLst>
                </a:gridCol>
                <a:gridCol w="2083034">
                  <a:extLst>
                    <a:ext uri="{9D8B030D-6E8A-4147-A177-3AD203B41FA5}">
                      <a16:colId xmlns:a16="http://schemas.microsoft.com/office/drawing/2014/main" val="4044062863"/>
                    </a:ext>
                  </a:extLst>
                </a:gridCol>
                <a:gridCol w="2083034">
                  <a:extLst>
                    <a:ext uri="{9D8B030D-6E8A-4147-A177-3AD203B41FA5}">
                      <a16:colId xmlns:a16="http://schemas.microsoft.com/office/drawing/2014/main" val="63202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Samples received</a:t>
                      </a:r>
                    </a:p>
                    <a:p>
                      <a:pPr algn="ctr"/>
                      <a:r>
                        <a:rPr lang="en-US" sz="1800" dirty="0"/>
                        <a:t>(PBMCs)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60X/30X</a:t>
                      </a:r>
                    </a:p>
                    <a:p>
                      <a:pPr algn="ctr"/>
                      <a:r>
                        <a:rPr lang="en-US" sz="1800" dirty="0"/>
                        <a:t>WGS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RNAseq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3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Pilot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 CD19+ DNA/RNA</a:t>
                      </a:r>
                    </a:p>
                    <a:p>
                      <a:pPr algn="ctr"/>
                      <a:r>
                        <a:rPr lang="en-US" sz="1600" dirty="0"/>
                        <a:t>12 CD19- DNA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12T/10GL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Initial processing through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Batch 1/ March 30th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 CD19+ DNA/RNA</a:t>
                      </a:r>
                    </a:p>
                    <a:p>
                      <a:pPr algn="ctr"/>
                      <a:r>
                        <a:rPr lang="en-US" sz="1600" dirty="0"/>
                        <a:t>25 CD19- DNA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23T/23GL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received</a:t>
                      </a:r>
                      <a:r>
                        <a:rPr lang="en-US" sz="1600" baseline="0" dirty="0"/>
                        <a:t> from EA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Initiated for WGS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25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Batch 2/ Jun 16th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 CD19+ DNA/RNA</a:t>
                      </a:r>
                    </a:p>
                    <a:p>
                      <a:pPr algn="ctr"/>
                      <a:r>
                        <a:rPr lang="en-US" sz="1600" dirty="0"/>
                        <a:t>21 CD19- DNA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21T/21GL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 received</a:t>
                      </a:r>
                      <a:r>
                        <a:rPr lang="en-US" sz="1600" baseline="0" dirty="0"/>
                        <a:t> from EA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Initiated for WGS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8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3157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B953-1F4B-4EE5-80F6-553A496E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FFCCE-39DC-420D-B5AE-17C9DB3D5DF3}"/>
              </a:ext>
            </a:extLst>
          </p:cNvPr>
          <p:cNvSpPr txBox="1"/>
          <p:nvPr/>
        </p:nvSpPr>
        <p:spPr>
          <a:xfrm>
            <a:off x="886899" y="5310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Trebuchet MS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WGS data processing is initiated and expected to take 3-4 weeks</a:t>
            </a:r>
          </a:p>
        </p:txBody>
      </p:sp>
    </p:spTree>
    <p:extLst>
      <p:ext uri="{BB962C8B-B14F-4D97-AF65-F5344CB8AC3E}">
        <p14:creationId xmlns:p14="http://schemas.microsoft.com/office/powerpoint/2010/main" val="42450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925-B696-419D-A878-0E5341EF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del17P Pilot Study* (n=12) 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941B47D4-C79D-45E9-BCE3-0261FE54D35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428934" y="1480268"/>
          <a:ext cx="4178490" cy="40475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35698">
                  <a:extLst>
                    <a:ext uri="{9D8B030D-6E8A-4147-A177-3AD203B41FA5}">
                      <a16:colId xmlns:a16="http://schemas.microsoft.com/office/drawing/2014/main" val="791552751"/>
                    </a:ext>
                  </a:extLst>
                </a:gridCol>
                <a:gridCol w="835698">
                  <a:extLst>
                    <a:ext uri="{9D8B030D-6E8A-4147-A177-3AD203B41FA5}">
                      <a16:colId xmlns:a16="http://schemas.microsoft.com/office/drawing/2014/main" val="2602289259"/>
                    </a:ext>
                  </a:extLst>
                </a:gridCol>
                <a:gridCol w="835698">
                  <a:extLst>
                    <a:ext uri="{9D8B030D-6E8A-4147-A177-3AD203B41FA5}">
                      <a16:colId xmlns:a16="http://schemas.microsoft.com/office/drawing/2014/main" val="498602645"/>
                    </a:ext>
                  </a:extLst>
                </a:gridCol>
                <a:gridCol w="835698">
                  <a:extLst>
                    <a:ext uri="{9D8B030D-6E8A-4147-A177-3AD203B41FA5}">
                      <a16:colId xmlns:a16="http://schemas.microsoft.com/office/drawing/2014/main" val="748025889"/>
                    </a:ext>
                  </a:extLst>
                </a:gridCol>
                <a:gridCol w="835698">
                  <a:extLst>
                    <a:ext uri="{9D8B030D-6E8A-4147-A177-3AD203B41FA5}">
                      <a16:colId xmlns:a16="http://schemas.microsoft.com/office/drawing/2014/main" val="1659496615"/>
                    </a:ext>
                  </a:extLst>
                </a:gridCol>
              </a:tblGrid>
              <a:tr h="721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(ug)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TIN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live cells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Somatic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Mutation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calls</a:t>
                      </a:r>
                    </a:p>
                  </a:txBody>
                  <a:tcPr marL="9654" marR="9654" marT="9525" marB="0" anchor="b"/>
                </a:tc>
                <a:extLst>
                  <a:ext uri="{0D108BD9-81ED-4DB2-BD59-A6C34878D82A}">
                    <a16:rowId xmlns:a16="http://schemas.microsoft.com/office/drawing/2014/main" val="2465149750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2327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2.798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59.1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1795861584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3146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15.2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28.7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3076815249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1292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90.1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729637412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2297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0.402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35.4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249698910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72.5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3229688309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2946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1.778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289190637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3034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1.954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68.3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4239643531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2.094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2150133672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2596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2.182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53.8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2312567908"/>
                  </a:ext>
                </a:extLst>
              </a:tr>
              <a:tr h="332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4090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2.332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54" marR="9654" marT="9525" marB="0" anchor="ctr"/>
                </a:tc>
                <a:extLst>
                  <a:ext uri="{0D108BD9-81ED-4DB2-BD59-A6C34878D82A}">
                    <a16:rowId xmlns:a16="http://schemas.microsoft.com/office/drawing/2014/main" val="1526526832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B16B2-EDCB-4459-959D-549AA77B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024" y="1172343"/>
            <a:ext cx="6357374" cy="40475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Objective (for NGS)</a:t>
            </a:r>
          </a:p>
          <a:p>
            <a:r>
              <a:rPr lang="en-US" sz="1400" dirty="0"/>
              <a:t>Determine tumor and germline purity achieved by using cell fractionation</a:t>
            </a:r>
          </a:p>
          <a:p>
            <a:r>
              <a:rPr lang="en-US" sz="1400" dirty="0"/>
              <a:t>Define the effect of high tumor in normal contamination on variant calling Do we need to define a threshold for contamination?</a:t>
            </a:r>
          </a:p>
          <a:p>
            <a:pPr marL="0" indent="0">
              <a:buNone/>
            </a:pPr>
            <a:r>
              <a:rPr lang="en-US" sz="1800" b="1" dirty="0"/>
              <a:t>Plan</a:t>
            </a:r>
          </a:p>
          <a:p>
            <a:r>
              <a:rPr lang="en-US" sz="1400" dirty="0"/>
              <a:t>N=12 PBMC samples from patients with del17p (± complex karyotype) selected for NGS, </a:t>
            </a:r>
            <a:r>
              <a:rPr lang="en-US" sz="1400" dirty="0" err="1"/>
              <a:t>immunophenotypying</a:t>
            </a:r>
            <a:r>
              <a:rPr lang="en-US" sz="1400" dirty="0"/>
              <a:t>, CK and bulk </a:t>
            </a:r>
            <a:r>
              <a:rPr lang="en-US" sz="1400" dirty="0" err="1"/>
              <a:t>ATACseq</a:t>
            </a:r>
            <a:endParaRPr lang="en-US" sz="1400" dirty="0"/>
          </a:p>
          <a:p>
            <a:r>
              <a:rPr lang="en-US" sz="1400" dirty="0"/>
              <a:t>For NGS, Mayo optimized fractionation; contamination below&lt;10%</a:t>
            </a:r>
          </a:p>
          <a:p>
            <a:pPr marL="0" indent="0">
              <a:buNone/>
            </a:pPr>
            <a:r>
              <a:rPr lang="en-US" sz="1800" b="1" dirty="0"/>
              <a:t>Results</a:t>
            </a:r>
          </a:p>
          <a:p>
            <a:r>
              <a:rPr lang="en-US" sz="1400" dirty="0"/>
              <a:t>Very low RNA yield using EA protocol.; Mayo to extract DNA/RNA</a:t>
            </a:r>
          </a:p>
          <a:p>
            <a:r>
              <a:rPr lang="en-US" sz="1400" dirty="0"/>
              <a:t>Variant calls by </a:t>
            </a:r>
            <a:r>
              <a:rPr lang="en-US" sz="1400" dirty="0" err="1"/>
              <a:t>Mutect</a:t>
            </a:r>
            <a:r>
              <a:rPr lang="en-US" sz="1400" dirty="0"/>
              <a:t> on standard pipeline; no association of variant calls to contamination</a:t>
            </a:r>
          </a:p>
          <a:p>
            <a:r>
              <a:rPr lang="en-US" sz="1400" dirty="0"/>
              <a:t>Samples to be run on alternative tumor and control pipeline; check against hotspot mutations in CLL for further confidence in data</a:t>
            </a:r>
          </a:p>
          <a:p>
            <a:r>
              <a:rPr lang="en-US" sz="1400" dirty="0"/>
              <a:t>CNV calling by Battenberg ongoing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4AD2-6A5F-4974-88AC-ADC8055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C7B1A-93E8-4D8C-9F92-F825E803C943}"/>
              </a:ext>
            </a:extLst>
          </p:cNvPr>
          <p:cNvSpPr txBox="1"/>
          <p:nvPr/>
        </p:nvSpPr>
        <p:spPr>
          <a:xfrm>
            <a:off x="9892752" y="60864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200" dirty="0"/>
              <a:t>* See slide deck for details</a:t>
            </a:r>
          </a:p>
        </p:txBody>
      </p:sp>
    </p:spTree>
    <p:extLst>
      <p:ext uri="{BB962C8B-B14F-4D97-AF65-F5344CB8AC3E}">
        <p14:creationId xmlns:p14="http://schemas.microsoft.com/office/powerpoint/2010/main" val="12531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6647-8F52-4510-AEF9-7217F63A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 for WGS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4E43-365E-4F85-A154-DDEBD23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08" y="1396351"/>
            <a:ext cx="114604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Assess data quality of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Tumor in normal contamination? (checking data with Mayo)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Patient demographic and clinical characteristics of the final cohort ( after data QC)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Genomic landscape of the Del17p cohort</a:t>
            </a:r>
          </a:p>
          <a:p>
            <a:pPr lvl="1"/>
            <a:r>
              <a:rPr lang="en-US" dirty="0"/>
              <a:t>Identify driver genes associated with Del17p patient profile</a:t>
            </a:r>
          </a:p>
          <a:p>
            <a:pPr lvl="1"/>
            <a:r>
              <a:rPr lang="en-US" dirty="0"/>
              <a:t>P53 status to identify bi-allelic group</a:t>
            </a:r>
          </a:p>
          <a:p>
            <a:pPr lvl="1"/>
            <a:r>
              <a:rPr lang="en-US" dirty="0"/>
              <a:t>CNVs associated with Del17p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9ED27-1B45-4918-B755-058F825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8F25-B277-4F3D-AB64-EB88893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Del17p cohort (Project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1D60-3C43-49B6-8765-89ADD0F639F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Baseline characteristics</a:t>
            </a:r>
          </a:p>
          <a:p>
            <a:r>
              <a:rPr lang="en-US" dirty="0"/>
              <a:t>Overall survival</a:t>
            </a:r>
          </a:p>
        </p:txBody>
      </p:sp>
    </p:spTree>
    <p:extLst>
      <p:ext uri="{BB962C8B-B14F-4D97-AF65-F5344CB8AC3E}">
        <p14:creationId xmlns:p14="http://schemas.microsoft.com/office/powerpoint/2010/main" val="298872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7CBD-63A4-4E25-BD5A-0917B66E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characteristics (n=58)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400E-2F84-4BBC-9C0B-E9E7A2237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20425" y="1259097"/>
          <a:ext cx="69902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73">
                  <a:extLst>
                    <a:ext uri="{9D8B030D-6E8A-4147-A177-3AD203B41FA5}">
                      <a16:colId xmlns:a16="http://schemas.microsoft.com/office/drawing/2014/main" val="2076160139"/>
                    </a:ext>
                  </a:extLst>
                </a:gridCol>
                <a:gridCol w="2367373">
                  <a:extLst>
                    <a:ext uri="{9D8B030D-6E8A-4147-A177-3AD203B41FA5}">
                      <a16:colId xmlns:a16="http://schemas.microsoft.com/office/drawing/2014/main" val="70736215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4272377788"/>
                    </a:ext>
                  </a:extLst>
                </a:gridCol>
              </a:tblGrid>
              <a:tr h="252699">
                <a:tc gridSpan="2"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(%) or [range]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951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patients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529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Del17p by FISH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022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age,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 [44-86]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034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12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time from CLL diagnosis to sample analysis,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 [0.1 – 26.1]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96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from diagnosis to treatment,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 [0.8 – 27.4]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8092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Charlson co-morbidity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 (66)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70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Intermediate (4-5)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 (21)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58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(6-7)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524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Very high (≥8)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0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18DE-809A-4CDA-8F13-43E825D1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6" y="175320"/>
            <a:ext cx="11318788" cy="587375"/>
          </a:xfrm>
        </p:spPr>
        <p:txBody>
          <a:bodyPr/>
          <a:lstStyle/>
          <a:p>
            <a:r>
              <a:rPr lang="en-US" dirty="0"/>
              <a:t>Baseline characteristics (n=58)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9E90A-692B-4A4D-8F97-2019077CAC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055" y="673443"/>
          <a:ext cx="6867944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778">
                  <a:extLst>
                    <a:ext uri="{9D8B030D-6E8A-4147-A177-3AD203B41FA5}">
                      <a16:colId xmlns:a16="http://schemas.microsoft.com/office/drawing/2014/main" val="835559364"/>
                    </a:ext>
                  </a:extLst>
                </a:gridCol>
                <a:gridCol w="553442">
                  <a:extLst>
                    <a:ext uri="{9D8B030D-6E8A-4147-A177-3AD203B41FA5}">
                      <a16:colId xmlns:a16="http://schemas.microsoft.com/office/drawing/2014/main" val="2430895128"/>
                    </a:ext>
                  </a:extLst>
                </a:gridCol>
                <a:gridCol w="2278626">
                  <a:extLst>
                    <a:ext uri="{9D8B030D-6E8A-4147-A177-3AD203B41FA5}">
                      <a16:colId xmlns:a16="http://schemas.microsoft.com/office/drawing/2014/main" val="1863585500"/>
                    </a:ext>
                  </a:extLst>
                </a:gridCol>
                <a:gridCol w="2342098">
                  <a:extLst>
                    <a:ext uri="{9D8B030D-6E8A-4147-A177-3AD203B41FA5}">
                      <a16:colId xmlns:a16="http://schemas.microsoft.com/office/drawing/2014/main" val="179925855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(%) or [range]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3964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 Stage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 (31)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70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(28)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361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 (13)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3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55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 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8907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Mutated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TP53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(n=24)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45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Unmutated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IGHV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(n=53)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 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447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CD38 ≥ 30% (n=56)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 (48)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467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ZAP-70 ≥ 20% (n=51)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 (51)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851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CD49d ≥ 30% (n=51)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 (43)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05270"/>
                  </a:ext>
                </a:extLst>
              </a:tr>
              <a:tr h="370840">
                <a:tc rowSpan="5"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CLL FISH abnormalities other than del17p*</a:t>
                      </a: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Del13q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412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Del11q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6934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Trisomy12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5602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918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Sole del17p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1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25B8EC-8DA1-4BFF-BF7E-721DED745ED3}"/>
              </a:ext>
            </a:extLst>
          </p:cNvPr>
          <p:cNvSpPr txBox="1"/>
          <p:nvPr/>
        </p:nvSpPr>
        <p:spPr>
          <a:xfrm>
            <a:off x="8741935" y="5851685"/>
            <a:ext cx="319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600" dirty="0">
                <a:solidFill>
                  <a:srgbClr val="000000"/>
                </a:solidFill>
                <a:latin typeface="Arial"/>
              </a:rPr>
              <a:t>*total exceeds 58 since some patients may have multiple FISH abnormalities</a:t>
            </a:r>
          </a:p>
        </p:txBody>
      </p:sp>
    </p:spTree>
    <p:extLst>
      <p:ext uri="{BB962C8B-B14F-4D97-AF65-F5344CB8AC3E}">
        <p14:creationId xmlns:p14="http://schemas.microsoft.com/office/powerpoint/2010/main" val="427679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252D-8868-4F82-8DB3-84BEBCDD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characteristics (n=58)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BD478-2D82-4219-ABBF-B325244370C7}"/>
              </a:ext>
            </a:extLst>
          </p:cNvPr>
          <p:cNvGraphicFramePr>
            <a:graphicFrameLocks noGrp="1"/>
          </p:cNvGraphicFramePr>
          <p:nvPr/>
        </p:nvGraphicFramePr>
        <p:xfrm>
          <a:off x="1612930" y="1011542"/>
          <a:ext cx="8339967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713620589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001471623"/>
                    </a:ext>
                  </a:extLst>
                </a:gridCol>
                <a:gridCol w="2922711">
                  <a:extLst>
                    <a:ext uri="{9D8B030D-6E8A-4147-A177-3AD203B41FA5}">
                      <a16:colId xmlns:a16="http://schemas.microsoft.com/office/drawing/2014/main" val="17357269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Type of 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17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Untreated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(27%; median follow-up 7.9 months [0 – 139])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54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Pentostatin-based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4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823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BTKi-based therapy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Ibrutinib-based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227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Acalabrutinib-based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164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Monoclonal antibody-based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Alemtuzumab + rituximab*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848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Rituximab +/- methylprednisolone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Other**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53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314F4C-82F2-4636-9C7B-F4154CB72882}"/>
              </a:ext>
            </a:extLst>
          </p:cNvPr>
          <p:cNvSpPr txBox="1"/>
          <p:nvPr/>
        </p:nvSpPr>
        <p:spPr>
          <a:xfrm>
            <a:off x="792420" y="6245517"/>
            <a:ext cx="41327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000000"/>
                </a:solidFill>
                <a:latin typeface="Arial"/>
              </a:rPr>
              <a:t>*Given as part of an early intervention protocol</a:t>
            </a:r>
          </a:p>
          <a:p>
            <a:pPr defTabSz="1218987"/>
            <a:r>
              <a:rPr lang="en-US" sz="1400" dirty="0">
                <a:solidFill>
                  <a:srgbClr val="000000"/>
                </a:solidFill>
                <a:latin typeface="Arial"/>
              </a:rPr>
              <a:t>**including chlorambucil (n=1) and R-CHOP (n=2)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36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1746-4D58-4E4B-8494-09ADC9D8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for the entire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F918-F75D-4650-9E36-55628AA3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90D781-A863-447C-A216-FCF23088D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/>
          <a:stretch/>
        </p:blipFill>
        <p:spPr bwMode="auto">
          <a:xfrm>
            <a:off x="229072" y="1079157"/>
            <a:ext cx="5729775" cy="40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195BAF-21EA-4723-8A4D-E6B6B38E6A26}"/>
              </a:ext>
            </a:extLst>
          </p:cNvPr>
          <p:cNvSpPr txBox="1"/>
          <p:nvPr/>
        </p:nvSpPr>
        <p:spPr>
          <a:xfrm>
            <a:off x="1991604" y="533550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dirty="0">
                <a:solidFill>
                  <a:srgbClr val="000000"/>
                </a:solidFill>
                <a:latin typeface="Arial"/>
              </a:rPr>
              <a:t>Median OS = 7.1 years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7EF810C-E738-4708-AE4F-2E343F57C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/>
          <a:stretch/>
        </p:blipFill>
        <p:spPr bwMode="auto">
          <a:xfrm>
            <a:off x="5898290" y="1079157"/>
            <a:ext cx="5952200" cy="417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CEB1D-D686-40B9-BDCE-9DCC85ADACB4}"/>
              </a:ext>
            </a:extLst>
          </p:cNvPr>
          <p:cNvSpPr txBox="1"/>
          <p:nvPr/>
        </p:nvSpPr>
        <p:spPr>
          <a:xfrm>
            <a:off x="7934627" y="5302810"/>
            <a:ext cx="329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dirty="0">
                <a:solidFill>
                  <a:srgbClr val="000000"/>
                </a:solidFill>
                <a:latin typeface="Arial"/>
              </a:rPr>
              <a:t>No difference in OS according to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IGHV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mutation status</a:t>
            </a:r>
          </a:p>
        </p:txBody>
      </p:sp>
    </p:spTree>
    <p:extLst>
      <p:ext uri="{BB962C8B-B14F-4D97-AF65-F5344CB8AC3E}">
        <p14:creationId xmlns:p14="http://schemas.microsoft.com/office/powerpoint/2010/main" val="10124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Mq5CJkAlY4KRueEviL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1XfrAT3sLZszbN8OX9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N33c5xSm6ujlYtHePRJA"/>
</p:tagLst>
</file>

<file path=ppt/theme/theme1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BMS PowerPoint Template 28Feb2020" id="{0895FA39-87D9-4FFB-AE45-CFAF2734F0F6}" vid="{A72F8218-4743-4B1B-A885-BA1DCF34E058}"/>
    </a:ext>
  </a:extLst>
</a:theme>
</file>

<file path=ppt/theme/theme2.xml><?xml version="1.0" encoding="utf-8"?>
<a:theme xmlns:a="http://schemas.openxmlformats.org/drawingml/2006/main" name="1_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BMS PowerPoint Template 28Feb2020" id="{0895FA39-87D9-4FFB-AE45-CFAF2734F0F6}" vid="{A72F8218-4743-4B1B-A885-BA1DCF34E058}"/>
    </a:ext>
  </a:extLst>
</a:theme>
</file>

<file path=ppt/theme/theme3.xml><?xml version="1.0" encoding="utf-8"?>
<a:theme xmlns:a="http://schemas.openxmlformats.org/drawingml/2006/main" name="2020_MC_White (12-28-2020)">
  <a:themeElements>
    <a:clrScheme name="2020_MC_White">
      <a:dk1>
        <a:srgbClr val="FFFFFF"/>
      </a:dk1>
      <a:lt1>
        <a:srgbClr val="000000"/>
      </a:lt1>
      <a:dk2>
        <a:srgbClr val="D2D2D2"/>
      </a:dk2>
      <a:lt2>
        <a:srgbClr val="0057B8"/>
      </a:lt2>
      <a:accent1>
        <a:srgbClr val="009CDE"/>
      </a:accent1>
      <a:accent2>
        <a:srgbClr val="0057B8"/>
      </a:accent2>
      <a:accent3>
        <a:srgbClr val="00873E"/>
      </a:accent3>
      <a:accent4>
        <a:srgbClr val="8246AF"/>
      </a:accent4>
      <a:accent5>
        <a:srgbClr val="FE5000"/>
      </a:accent5>
      <a:accent6>
        <a:srgbClr val="FFC845"/>
      </a:accent6>
      <a:hlink>
        <a:srgbClr val="009CDE"/>
      </a:hlink>
      <a:folHlink>
        <a:srgbClr val="A8A8A8"/>
      </a:folHlink>
    </a:clrScheme>
    <a:fontScheme name="mc-white-wid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c-white-wid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63EECEE-9AD9-47BD-AD0C-330652D0BF78}" vid="{888C0A50-42BA-4B84-A72E-24202826D54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1952</Words>
  <Application>Microsoft Office PowerPoint</Application>
  <PresentationFormat>Widescreen</PresentationFormat>
  <Paragraphs>392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Narrow</vt:lpstr>
      <vt:lpstr>Calibri</vt:lpstr>
      <vt:lpstr>Century Gothic</vt:lpstr>
      <vt:lpstr>Courier New</vt:lpstr>
      <vt:lpstr>Symbol</vt:lpstr>
      <vt:lpstr>Trebuchet MS</vt:lpstr>
      <vt:lpstr>Wingdings</vt:lpstr>
      <vt:lpstr>Bristol Myers Squibb</vt:lpstr>
      <vt:lpstr>1_Bristol Myers Squibb</vt:lpstr>
      <vt:lpstr>2020_MC_White (12-28-2020)</vt:lpstr>
      <vt:lpstr>think-cell Slide</vt:lpstr>
      <vt:lpstr>Del17p Data Set</vt:lpstr>
      <vt:lpstr>Current Sample status</vt:lpstr>
      <vt:lpstr>del17P Pilot Study* (n=12) </vt:lpstr>
      <vt:lpstr>Analysis Plan for WGS data</vt:lpstr>
      <vt:lpstr>Del17p cohort (Project 2)</vt:lpstr>
      <vt:lpstr>Baseline characteristics (n=58)</vt:lpstr>
      <vt:lpstr>Baseline characteristics (n=58)</vt:lpstr>
      <vt:lpstr>Baseline characteristics (n=58)</vt:lpstr>
      <vt:lpstr>OS for the entire cohort</vt:lpstr>
      <vt:lpstr>OS according to %abnormal nuclei in del17p</vt:lpstr>
      <vt:lpstr>OS according to treatment type</vt:lpstr>
      <vt:lpstr>Background</vt:lpstr>
      <vt:lpstr>CLL Journey and Clinical High-Risk segments</vt:lpstr>
      <vt:lpstr>Treatment algorithm</vt:lpstr>
      <vt:lpstr>CLL staging and prognostic factors</vt:lpstr>
      <vt:lpstr>1. Del17p/TP53 mutated population</vt:lpstr>
      <vt:lpstr>1. del17p Population –Unmet need with novel agents</vt:lpstr>
      <vt:lpstr>2.Post novel agent relapsed population</vt:lpstr>
      <vt:lpstr>What’s published in del17p CLL?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Del17p/TP53 mutated population</dc:title>
  <dc:creator>Preeti Trisal</dc:creator>
  <cp:lastModifiedBy>Preeti Trisal</cp:lastModifiedBy>
  <cp:revision>9</cp:revision>
  <dcterms:created xsi:type="dcterms:W3CDTF">2021-11-15T20:15:12Z</dcterms:created>
  <dcterms:modified xsi:type="dcterms:W3CDTF">2021-11-17T15:36:34Z</dcterms:modified>
</cp:coreProperties>
</file>