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360" r:id="rId3"/>
    <p:sldId id="2071590916" r:id="rId4"/>
    <p:sldId id="2071590917" r:id="rId5"/>
    <p:sldId id="2071590918" r:id="rId6"/>
    <p:sldId id="2071590919" r:id="rId7"/>
    <p:sldId id="287" r:id="rId8"/>
    <p:sldId id="290" r:id="rId9"/>
    <p:sldId id="289" r:id="rId10"/>
    <p:sldId id="2071590926" r:id="rId11"/>
    <p:sldId id="2071590925" r:id="rId12"/>
    <p:sldId id="281" r:id="rId13"/>
    <p:sldId id="2071590927" r:id="rId14"/>
    <p:sldId id="266" r:id="rId15"/>
    <p:sldId id="267" r:id="rId16"/>
    <p:sldId id="286" r:id="rId17"/>
    <p:sldId id="2071590921" r:id="rId18"/>
    <p:sldId id="2071590929" r:id="rId19"/>
    <p:sldId id="361" r:id="rId20"/>
    <p:sldId id="367" r:id="rId21"/>
    <p:sldId id="362" r:id="rId22"/>
    <p:sldId id="366" r:id="rId23"/>
    <p:sldId id="364" r:id="rId24"/>
    <p:sldId id="370" r:id="rId25"/>
    <p:sldId id="372" r:id="rId26"/>
    <p:sldId id="368" r:id="rId27"/>
    <p:sldId id="369" r:id="rId28"/>
    <p:sldId id="2071590930" r:id="rId29"/>
    <p:sldId id="365" r:id="rId30"/>
    <p:sldId id="340" r:id="rId31"/>
    <p:sldId id="329" r:id="rId32"/>
    <p:sldId id="344" r:id="rId33"/>
    <p:sldId id="335" r:id="rId34"/>
    <p:sldId id="345" r:id="rId35"/>
    <p:sldId id="207159092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eti" initials="P" lastIdx="7" clrIdx="0">
    <p:extLst>
      <p:ext uri="{19B8F6BF-5375-455C-9EA6-DF929625EA0E}">
        <p15:presenceInfo xmlns:p15="http://schemas.microsoft.com/office/powerpoint/2012/main" userId="Pree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39C49-6516-4609-BF5B-09842A004A6E}" v="2" dt="2022-03-21T03:38:17.624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i" userId="9134a039-2d8d-452f-9ddb-005524309aa1" providerId="ADAL" clId="{3E739C49-6516-4609-BF5B-09842A004A6E}"/>
    <pc:docChg chg="custSel modSld">
      <pc:chgData name="Preeti" userId="9134a039-2d8d-452f-9ddb-005524309aa1" providerId="ADAL" clId="{3E739C49-6516-4609-BF5B-09842A004A6E}" dt="2022-03-21T03:38:17.624" v="2"/>
      <pc:docMkLst>
        <pc:docMk/>
      </pc:docMkLst>
      <pc:sldChg chg="addCm modCm">
        <pc:chgData name="Preeti" userId="9134a039-2d8d-452f-9ddb-005524309aa1" providerId="ADAL" clId="{3E739C49-6516-4609-BF5B-09842A004A6E}" dt="2022-03-21T03:38:17.624" v="2"/>
        <pc:sldMkLst>
          <pc:docMk/>
          <pc:sldMk cId="3827408026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0T21:15:16.432" idx="1">
    <p:pos x="3107" y="1647"/>
    <p:text>Kevin- can you please confirm the number of final germline/tumor samples that passed QC?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0T21:16:00.45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0T22:28:10.761" idx="4">
    <p:pos x="337" y="1772"/>
    <p:text>Why do we see such high number of variants in these samples?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0T22:37:44.774" idx="5">
    <p:pos x="6599" y="2516"/>
    <p:text>There are no recurrent translocations in CLL; balanced translocations are rare.</p:text>
    <p:extLst>
      <p:ext uri="{C676402C-5697-4E1C-873F-D02D1690AC5C}">
        <p15:threadingInfo xmlns:p15="http://schemas.microsoft.com/office/powerpoint/2012/main" timeZoneBias="240"/>
      </p:ext>
    </p:extLst>
  </p:cm>
  <p:cm authorId="1" dt="2022-03-20T22:42:21.824" idx="6">
    <p:pos x="10" y="10"/>
    <p:text>Higher SVs as compared to pilot samples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0T23:34:01.955" idx="7">
    <p:pos x="10" y="10"/>
    <p:text>What is meant by divergent cell estimate?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E6CD9-0BEE-4FEA-96A0-3282FBCC0F64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</dgm:pt>
    <dgm:pt modelId="{BE58C40A-4D31-4F2D-B8B3-8F6187741EDF}">
      <dgm:prSet phldrT="[Text]" custT="1"/>
      <dgm:spPr/>
      <dgm:t>
        <a:bodyPr/>
        <a:lstStyle/>
        <a:p>
          <a:r>
            <a:rPr lang="en-US" sz="2400" dirty="0"/>
            <a:t>POP_AF &lt; 0.01</a:t>
          </a:r>
        </a:p>
        <a:p>
          <a:r>
            <a:rPr lang="en-US" sz="2000" dirty="0"/>
            <a:t>958151</a:t>
          </a:r>
        </a:p>
      </dgm:t>
    </dgm:pt>
    <dgm:pt modelId="{CA2EACE1-BAE2-489D-B5B4-FD8CF6EA4143}" type="parTrans" cxnId="{59D1AC67-FEEB-434A-B951-8D83B6DED8A0}">
      <dgm:prSet/>
      <dgm:spPr/>
      <dgm:t>
        <a:bodyPr/>
        <a:lstStyle/>
        <a:p>
          <a:endParaRPr lang="en-US"/>
        </a:p>
      </dgm:t>
    </dgm:pt>
    <dgm:pt modelId="{8C92BDFF-AF8A-42A5-917D-8A322666B8F8}" type="sibTrans" cxnId="{59D1AC67-FEEB-434A-B951-8D83B6DED8A0}">
      <dgm:prSet/>
      <dgm:spPr/>
      <dgm:t>
        <a:bodyPr/>
        <a:lstStyle/>
        <a:p>
          <a:endParaRPr lang="en-US"/>
        </a:p>
      </dgm:t>
    </dgm:pt>
    <dgm:pt modelId="{AFE35661-5145-4227-ABAC-A5ACD3426F02}">
      <dgm:prSet phldrT="[Text]" custT="1"/>
      <dgm:spPr/>
      <dgm:t>
        <a:bodyPr/>
        <a:lstStyle/>
        <a:p>
          <a:r>
            <a:rPr lang="en-US" sz="2400" dirty="0"/>
            <a:t>Non-</a:t>
          </a:r>
          <a:r>
            <a:rPr lang="en-US" sz="2400" dirty="0" err="1"/>
            <a:t>dbSNP</a:t>
          </a:r>
          <a:r>
            <a:rPr lang="en-US" sz="2400" dirty="0"/>
            <a:t> variant</a:t>
          </a:r>
        </a:p>
        <a:p>
          <a:r>
            <a:rPr lang="en-US" sz="2000" dirty="0"/>
            <a:t>674239</a:t>
          </a:r>
        </a:p>
      </dgm:t>
    </dgm:pt>
    <dgm:pt modelId="{5377945E-0754-4EFC-A398-C82E503BEB78}" type="parTrans" cxnId="{5304BA90-549F-4BD4-A9C4-7D7A9917BD5A}">
      <dgm:prSet/>
      <dgm:spPr/>
      <dgm:t>
        <a:bodyPr/>
        <a:lstStyle/>
        <a:p>
          <a:endParaRPr lang="en-US"/>
        </a:p>
      </dgm:t>
    </dgm:pt>
    <dgm:pt modelId="{72B9F0CC-1484-4601-B436-7A9A067FDC42}" type="sibTrans" cxnId="{5304BA90-549F-4BD4-A9C4-7D7A9917BD5A}">
      <dgm:prSet/>
      <dgm:spPr/>
      <dgm:t>
        <a:bodyPr/>
        <a:lstStyle/>
        <a:p>
          <a:endParaRPr lang="en-US"/>
        </a:p>
      </dgm:t>
    </dgm:pt>
    <dgm:pt modelId="{87592B59-3512-4C5C-AFC4-4A88F7F40519}">
      <dgm:prSet phldrT="[Text]" custT="1"/>
      <dgm:spPr/>
      <dgm:t>
        <a:bodyPr/>
        <a:lstStyle/>
        <a:p>
          <a:r>
            <a:rPr lang="en-US" sz="2400" dirty="0"/>
            <a:t>TLOD &gt;= 7 NLOD &gt;= 4</a:t>
          </a:r>
        </a:p>
        <a:p>
          <a:r>
            <a:rPr lang="en-US" sz="2000" dirty="0"/>
            <a:t>317759</a:t>
          </a:r>
        </a:p>
      </dgm:t>
    </dgm:pt>
    <dgm:pt modelId="{63D97B99-E376-44DA-8255-8BA38797BD84}" type="parTrans" cxnId="{7290A27A-06BD-4C1C-91D6-190C03C786B0}">
      <dgm:prSet/>
      <dgm:spPr/>
      <dgm:t>
        <a:bodyPr/>
        <a:lstStyle/>
        <a:p>
          <a:endParaRPr lang="en-US"/>
        </a:p>
      </dgm:t>
    </dgm:pt>
    <dgm:pt modelId="{2395B70D-2A13-4B83-8D4E-FB677350BD9D}" type="sibTrans" cxnId="{7290A27A-06BD-4C1C-91D6-190C03C786B0}">
      <dgm:prSet/>
      <dgm:spPr/>
      <dgm:t>
        <a:bodyPr/>
        <a:lstStyle/>
        <a:p>
          <a:endParaRPr lang="en-US"/>
        </a:p>
      </dgm:t>
    </dgm:pt>
    <dgm:pt modelId="{91B30094-E137-4DB3-9A38-8261439B232A}" type="pres">
      <dgm:prSet presAssocID="{F77E6CD9-0BEE-4FEA-96A0-3282FBCC0F64}" presName="compositeShape" presStyleCnt="0">
        <dgm:presLayoutVars>
          <dgm:chMax val="7"/>
          <dgm:dir/>
          <dgm:resizeHandles val="exact"/>
        </dgm:presLayoutVars>
      </dgm:prSet>
      <dgm:spPr/>
    </dgm:pt>
    <dgm:pt modelId="{DB1B0CF1-598B-4B3B-8644-FE518D7D4544}" type="pres">
      <dgm:prSet presAssocID="{BE58C40A-4D31-4F2D-B8B3-8F6187741EDF}" presName="circ1" presStyleLbl="vennNode1" presStyleIdx="0" presStyleCnt="3"/>
      <dgm:spPr/>
    </dgm:pt>
    <dgm:pt modelId="{B2564A06-7D41-4565-8BE2-6919FB22DB09}" type="pres">
      <dgm:prSet presAssocID="{BE58C40A-4D31-4F2D-B8B3-8F6187741ED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216CF7-F73F-4B3B-9C96-C35FC9A6E462}" type="pres">
      <dgm:prSet presAssocID="{AFE35661-5145-4227-ABAC-A5ACD3426F02}" presName="circ2" presStyleLbl="vennNode1" presStyleIdx="1" presStyleCnt="3"/>
      <dgm:spPr/>
    </dgm:pt>
    <dgm:pt modelId="{6DE12A5C-64A7-4025-90C5-10C9C6227708}" type="pres">
      <dgm:prSet presAssocID="{AFE35661-5145-4227-ABAC-A5ACD3426F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FF9882-8169-484F-B770-7E76C0FBD6CF}" type="pres">
      <dgm:prSet presAssocID="{87592B59-3512-4C5C-AFC4-4A88F7F40519}" presName="circ3" presStyleLbl="vennNode1" presStyleIdx="2" presStyleCnt="3"/>
      <dgm:spPr/>
    </dgm:pt>
    <dgm:pt modelId="{9256BB31-EEF3-49B9-AB23-DE06F4BDD8B6}" type="pres">
      <dgm:prSet presAssocID="{87592B59-3512-4C5C-AFC4-4A88F7F4051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9BC4938-B9F7-43F2-8555-D39D82539654}" type="presOf" srcId="{F77E6CD9-0BEE-4FEA-96A0-3282FBCC0F64}" destId="{91B30094-E137-4DB3-9A38-8261439B232A}" srcOrd="0" destOrd="0" presId="urn:microsoft.com/office/officeart/2005/8/layout/venn1"/>
    <dgm:cxn modelId="{59D1AC67-FEEB-434A-B951-8D83B6DED8A0}" srcId="{F77E6CD9-0BEE-4FEA-96A0-3282FBCC0F64}" destId="{BE58C40A-4D31-4F2D-B8B3-8F6187741EDF}" srcOrd="0" destOrd="0" parTransId="{CA2EACE1-BAE2-489D-B5B4-FD8CF6EA4143}" sibTransId="{8C92BDFF-AF8A-42A5-917D-8A322666B8F8}"/>
    <dgm:cxn modelId="{57D9757A-9C45-4AD8-B991-A341A8C778A6}" type="presOf" srcId="{AFE35661-5145-4227-ABAC-A5ACD3426F02}" destId="{DE216CF7-F73F-4B3B-9C96-C35FC9A6E462}" srcOrd="0" destOrd="0" presId="urn:microsoft.com/office/officeart/2005/8/layout/venn1"/>
    <dgm:cxn modelId="{7290A27A-06BD-4C1C-91D6-190C03C786B0}" srcId="{F77E6CD9-0BEE-4FEA-96A0-3282FBCC0F64}" destId="{87592B59-3512-4C5C-AFC4-4A88F7F40519}" srcOrd="2" destOrd="0" parTransId="{63D97B99-E376-44DA-8255-8BA38797BD84}" sibTransId="{2395B70D-2A13-4B83-8D4E-FB677350BD9D}"/>
    <dgm:cxn modelId="{5304BA90-549F-4BD4-A9C4-7D7A9917BD5A}" srcId="{F77E6CD9-0BEE-4FEA-96A0-3282FBCC0F64}" destId="{AFE35661-5145-4227-ABAC-A5ACD3426F02}" srcOrd="1" destOrd="0" parTransId="{5377945E-0754-4EFC-A398-C82E503BEB78}" sibTransId="{72B9F0CC-1484-4601-B436-7A9A067FDC42}"/>
    <dgm:cxn modelId="{36AFE791-880E-455A-83BE-2002C4290FF8}" type="presOf" srcId="{AFE35661-5145-4227-ABAC-A5ACD3426F02}" destId="{6DE12A5C-64A7-4025-90C5-10C9C6227708}" srcOrd="1" destOrd="0" presId="urn:microsoft.com/office/officeart/2005/8/layout/venn1"/>
    <dgm:cxn modelId="{10443CA9-98DC-40EC-8601-1601B6EE78FA}" type="presOf" srcId="{BE58C40A-4D31-4F2D-B8B3-8F6187741EDF}" destId="{B2564A06-7D41-4565-8BE2-6919FB22DB09}" srcOrd="1" destOrd="0" presId="urn:microsoft.com/office/officeart/2005/8/layout/venn1"/>
    <dgm:cxn modelId="{418087E1-8EEE-45C1-94DF-AAC9E5FBD10C}" type="presOf" srcId="{BE58C40A-4D31-4F2D-B8B3-8F6187741EDF}" destId="{DB1B0CF1-598B-4B3B-8644-FE518D7D4544}" srcOrd="0" destOrd="0" presId="urn:microsoft.com/office/officeart/2005/8/layout/venn1"/>
    <dgm:cxn modelId="{CE7B6AEA-8689-4D4D-9026-477A933CB42A}" type="presOf" srcId="{87592B59-3512-4C5C-AFC4-4A88F7F40519}" destId="{9256BB31-EEF3-49B9-AB23-DE06F4BDD8B6}" srcOrd="1" destOrd="0" presId="urn:microsoft.com/office/officeart/2005/8/layout/venn1"/>
    <dgm:cxn modelId="{7C21A1F5-FA1C-4923-9D0F-E8A0E23F4E75}" type="presOf" srcId="{87592B59-3512-4C5C-AFC4-4A88F7F40519}" destId="{79FF9882-8169-484F-B770-7E76C0FBD6CF}" srcOrd="0" destOrd="0" presId="urn:microsoft.com/office/officeart/2005/8/layout/venn1"/>
    <dgm:cxn modelId="{5172299D-33CA-4B7B-A801-B67E39D07FBD}" type="presParOf" srcId="{91B30094-E137-4DB3-9A38-8261439B232A}" destId="{DB1B0CF1-598B-4B3B-8644-FE518D7D4544}" srcOrd="0" destOrd="0" presId="urn:microsoft.com/office/officeart/2005/8/layout/venn1"/>
    <dgm:cxn modelId="{47FEF82B-035F-41AF-A59D-E44CD87DA686}" type="presParOf" srcId="{91B30094-E137-4DB3-9A38-8261439B232A}" destId="{B2564A06-7D41-4565-8BE2-6919FB22DB09}" srcOrd="1" destOrd="0" presId="urn:microsoft.com/office/officeart/2005/8/layout/venn1"/>
    <dgm:cxn modelId="{42270376-470A-4141-8731-8D88E4DEBD6C}" type="presParOf" srcId="{91B30094-E137-4DB3-9A38-8261439B232A}" destId="{DE216CF7-F73F-4B3B-9C96-C35FC9A6E462}" srcOrd="2" destOrd="0" presId="urn:microsoft.com/office/officeart/2005/8/layout/venn1"/>
    <dgm:cxn modelId="{1F0538A4-B333-467B-A404-61D94CA5E57D}" type="presParOf" srcId="{91B30094-E137-4DB3-9A38-8261439B232A}" destId="{6DE12A5C-64A7-4025-90C5-10C9C6227708}" srcOrd="3" destOrd="0" presId="urn:microsoft.com/office/officeart/2005/8/layout/venn1"/>
    <dgm:cxn modelId="{160A8874-F195-4F6E-86F3-354BF7ABB5CC}" type="presParOf" srcId="{91B30094-E137-4DB3-9A38-8261439B232A}" destId="{79FF9882-8169-484F-B770-7E76C0FBD6CF}" srcOrd="4" destOrd="0" presId="urn:microsoft.com/office/officeart/2005/8/layout/venn1"/>
    <dgm:cxn modelId="{CAC32705-4E8D-4388-862F-D8D50F8FB100}" type="presParOf" srcId="{91B30094-E137-4DB3-9A38-8261439B232A}" destId="{9256BB31-EEF3-49B9-AB23-DE06F4BDD8B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B0CF1-598B-4B3B-8644-FE518D7D4544}">
      <dsp:nvSpPr>
        <dsp:cNvPr id="0" name=""/>
        <dsp:cNvSpPr/>
      </dsp:nvSpPr>
      <dsp:spPr>
        <a:xfrm>
          <a:off x="1844164" y="62167"/>
          <a:ext cx="2984022" cy="29840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POP_AF &lt; 0.01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958151</a:t>
          </a:r>
        </a:p>
      </dsp:txBody>
      <dsp:txXfrm>
        <a:off x="2242034" y="584370"/>
        <a:ext cx="2188282" cy="1342809"/>
      </dsp:txXfrm>
    </dsp:sp>
    <dsp:sp modelId="{DE216CF7-F73F-4B3B-9C96-C35FC9A6E462}">
      <dsp:nvSpPr>
        <dsp:cNvPr id="0" name=""/>
        <dsp:cNvSpPr/>
      </dsp:nvSpPr>
      <dsp:spPr>
        <a:xfrm>
          <a:off x="2920899" y="1927180"/>
          <a:ext cx="2984022" cy="29840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Non-</a:t>
          </a:r>
          <a:r>
            <a:rPr lang="en-US" sz="2400" kern="1200" dirty="0" err="1"/>
            <a:t>dbSNP</a:t>
          </a:r>
          <a:r>
            <a:rPr lang="en-US" sz="2400" kern="1200" dirty="0"/>
            <a:t> variant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674239</a:t>
          </a:r>
        </a:p>
      </dsp:txBody>
      <dsp:txXfrm>
        <a:off x="3833512" y="2698053"/>
        <a:ext cx="1790413" cy="1641212"/>
      </dsp:txXfrm>
    </dsp:sp>
    <dsp:sp modelId="{79FF9882-8169-484F-B770-7E76C0FBD6CF}">
      <dsp:nvSpPr>
        <dsp:cNvPr id="0" name=""/>
        <dsp:cNvSpPr/>
      </dsp:nvSpPr>
      <dsp:spPr>
        <a:xfrm>
          <a:off x="767429" y="1927180"/>
          <a:ext cx="2984022" cy="29840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TLOD &gt;= 7 NLOD &gt;= 4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317759</a:t>
          </a:r>
        </a:p>
      </dsp:txBody>
      <dsp:txXfrm>
        <a:off x="1048425" y="2698053"/>
        <a:ext cx="1790413" cy="1641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12E0-E6B4-494B-ACE8-57B96E9B870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F2484-38E4-4805-8F43-B34BFAB7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24916">
              <a:defRPr/>
            </a:pPr>
            <a:fld id="{91CB8535-DC0F-AF47-A510-8461A80C06B7}" type="slidenum">
              <a:rPr lang="en-US">
                <a:solidFill>
                  <a:srgbClr val="595454"/>
                </a:solidFill>
                <a:latin typeface="Trebuchet MS"/>
              </a:rPr>
              <a:pPr defTabSz="924916">
                <a:defRPr/>
              </a:pPr>
              <a:t>1</a:t>
            </a:fld>
            <a:endParaRPr lang="en-US">
              <a:solidFill>
                <a:srgbClr val="595454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152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24916">
              <a:defRPr/>
            </a:pPr>
            <a:fld id="{91CB8535-DC0F-AF47-A510-8461A80C06B7}" type="slidenum">
              <a:rPr lang="en-US">
                <a:solidFill>
                  <a:srgbClr val="595454"/>
                </a:solidFill>
                <a:latin typeface="Trebuchet MS"/>
              </a:rPr>
              <a:pPr defTabSz="924916">
                <a:defRPr/>
              </a:pPr>
              <a:t>17</a:t>
            </a:fld>
            <a:endParaRPr lang="en-US">
              <a:solidFill>
                <a:srgbClr val="595454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152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D940-040A-4785-994E-FDA6B8949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7C1B0-4236-473B-98F6-3B1024CB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2992-7BBA-4C65-AEF6-CB3F44FB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4468-4907-45ED-A94D-CBDA5BCF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AC21-EB20-4293-98D0-C4693630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3D0-E1C3-43CF-8C67-B3A8173B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8B683-4A3E-4775-A9B9-3B641134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4060-9D02-4EF5-9D62-92E361D6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4E5F-A95E-4F99-884C-06975140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6DAF-7D70-4389-AA50-A7B0C8D6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77923-DE1A-4E2E-BA1A-16D89063B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4A49A-6B58-43CE-8CC4-B864813F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5329-CCC7-46DF-9C2F-3407393C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D9EF-BB83-4396-BF26-7BAEC918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079F-C279-49C6-87FB-EB54F2DF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10" name="Disclaimer">
            <a:extLst>
              <a:ext uri="{FF2B5EF4-FFF2-40B4-BE49-F238E27FC236}">
                <a16:creationId xmlns:a16="http://schemas.microsoft.com/office/drawing/2014/main" id="{0411BC70-4820-DF40-90C3-6ACD451ADD60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3978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10" name="Disclaimer">
            <a:extLst>
              <a:ext uri="{FF2B5EF4-FFF2-40B4-BE49-F238E27FC236}">
                <a16:creationId xmlns:a16="http://schemas.microsoft.com/office/drawing/2014/main" id="{0411BC70-4820-DF40-90C3-6ACD451ADD60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568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E892DE-B840-A64B-91A1-1B18F6037C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8" name="Disclaimer">
            <a:extLst>
              <a:ext uri="{FF2B5EF4-FFF2-40B4-BE49-F238E27FC236}">
                <a16:creationId xmlns:a16="http://schemas.microsoft.com/office/drawing/2014/main" id="{F95EDC5C-ABEE-824D-9A00-482457322324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4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Ins="0" numCol="2" spcCol="301752"/>
          <a:lstStyle>
            <a:lvl1pPr marL="411480" indent="-411480">
              <a:buFont typeface="+mj-lt"/>
              <a:buAutoNum type="arabicPeriod"/>
              <a:tabLst/>
              <a:defRPr/>
            </a:lvl1pPr>
            <a:lvl2pPr marL="640080" indent="-228600">
              <a:tabLst/>
              <a:defRPr/>
            </a:lvl2pPr>
            <a:lvl3pPr marL="868680" indent="-228600">
              <a:tabLst/>
              <a:defRPr/>
            </a:lvl3pPr>
            <a:lvl4pPr marL="1097280" indent="-228600">
              <a:tabLst/>
              <a:defRPr/>
            </a:lvl4pPr>
            <a:lvl5pPr marL="1325880" indent="-228600">
              <a:tabLst/>
              <a:defRPr/>
            </a:lvl5pPr>
            <a:lvl6pPr marL="1554480" indent="-228600">
              <a:tabLst/>
              <a:defRPr/>
            </a:lvl6pPr>
            <a:lvl7pPr marL="1783080" indent="-228600">
              <a:tabLst/>
              <a:defRPr/>
            </a:lvl7pPr>
            <a:lvl8pPr marL="2011680" indent="-228600">
              <a:tabLst/>
              <a:defRPr/>
            </a:lvl8pPr>
            <a:lvl9pPr marL="2240280" indent="-228600">
              <a:tabLst/>
              <a:defRPr/>
            </a:lvl9pPr>
          </a:lstStyle>
          <a:p>
            <a:pPr lvl="0"/>
            <a:r>
              <a:rPr lang="en-US" dirty="0"/>
              <a:t>[Agenda item]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80"/>
            <a:ext cx="5577840" cy="4572000"/>
          </a:xfrm>
        </p:spPr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80"/>
            <a:ext cx="5577840" cy="4572000"/>
          </a:xfrm>
        </p:spPr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A65C3A-C556-7B4E-9098-E1FD19D43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488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5216" y="1554480"/>
            <a:ext cx="362102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698">
          <p15:clr>
            <a:srgbClr val="FBAE40"/>
          </p15:clr>
        </p15:guide>
        <p15:guide id="2" pos="2512">
          <p15:clr>
            <a:srgbClr val="FBAE40"/>
          </p15:clr>
        </p15:guide>
        <p15:guide id="3" pos="4982">
          <p15:clr>
            <a:srgbClr val="FBAE40"/>
          </p15:clr>
        </p15:guide>
        <p15:guide id="4" pos="5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1" y="1554480"/>
            <a:ext cx="2641598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0" y="1554480"/>
            <a:ext cx="26416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4198CF4-E51B-2147-88D7-1228A147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83624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C9A5-2709-4B12-87B5-849F9E9D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A1E7-FFB7-411C-97FC-34CEDBEC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76F0-6830-45B1-A92E-0DDD1C18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7E7-0EE7-4C0A-A285-1C609704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B373-4C79-428D-81FB-EB8AA516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700">
          <p15:clr>
            <a:srgbClr val="FBAE40"/>
          </p15:clr>
        </p15:guide>
        <p15:guide id="2" pos="251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F123-E2C1-8448-BA4B-9ECBEA28E8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7248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7FB1D32-3E1C-554A-A887-047CEBF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7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3" pos="4980">
          <p15:clr>
            <a:srgbClr val="FBAE40"/>
          </p15:clr>
        </p15:guide>
        <p15:guide id="4" pos="51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9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1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0BE1-A0C2-4ABA-9588-96FB6349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DA81C-2552-4B5D-AAD5-4C4B5C19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6DD3-271F-4D49-9600-0CDED9BD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A9674-D6AC-425F-80A7-E7FEEF2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50E7-387B-4CAC-99F8-9BAC752B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19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nent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56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3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6096000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342900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1719072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952" y="5148072"/>
            <a:ext cx="3051048" cy="170992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>
          <p15:clr>
            <a:srgbClr val="FBAE40"/>
          </p15:clr>
        </p15:guide>
        <p15:guide id="8" orient="horz" pos="21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3D7CA1-C89E-E24C-B557-52A1F9AEB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9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F5D0-CCF1-4D83-8E28-BC0C983F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DF6A-B299-470B-9561-9F3282D69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D0F12-D0C6-42F7-ACDF-64026247B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5749-0788-42F8-9604-F09D12B2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787D-D0A0-4A50-B0A0-7D0A3D94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901F-8741-474A-A212-DF19F7B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61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6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CF9CDAC-EC28-4BA6-9827-D58133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BF3E53-7A3D-40D5-AE68-3CE4490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2026-E9CE-4860-95EB-4B63DEC8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249D3-9D85-4AE0-9113-D039DFC3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8894-767C-4F0F-BB5C-698DB6C5C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8A9C0-0DA8-4FA0-90EA-8101F7F0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262F-725B-40EA-A3EF-55D92973C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C350D-58A2-4FB9-986A-E30661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5F8EF-773C-4D83-9A30-A37EB643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6FBC5-7B25-44DB-902F-1695E1CF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44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ol Myers Squibb" descr="Bristol Myers Squibb">
            <a:extLst>
              <a:ext uri="{FF2B5EF4-FFF2-40B4-BE49-F238E27FC236}">
                <a16:creationId xmlns:a16="http://schemas.microsoft.com/office/drawing/2014/main" id="{B50985CD-7333-F343-85B8-C4893E81F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645920" y="2194560"/>
            <a:ext cx="9056906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05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4" cy="822960"/>
          </a:xfrm>
          <a:prstGeom prst="rect">
            <a:avLst/>
          </a:prstGeom>
          <a:noFill/>
        </p:spPr>
      </p:pic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365760" y="1554480"/>
            <a:ext cx="7543165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D75AF2-C99D-9247-B7AF-B859D95DB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434840"/>
            <a:ext cx="7543165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5472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7340-8501-4CD6-AA77-C66CC9E8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D1FC7-9F6F-4D9A-9336-BE6102B9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A2ECA-AEAE-4BAC-8867-34BC324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D001-BFA1-4C12-9FB9-6549F86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6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83EE0-8486-4746-BBEB-C7A07F19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2BE7D-A264-481A-BA0F-96370378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E465F-4DB7-4344-86B6-F4CB934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FB5-0376-4620-8B9C-7249C83A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2118-A524-4432-807A-EB45A0B0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F43A-E195-4518-933F-D9093B5A7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10E6-7D90-4C49-AB73-748FA161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079E-CFB4-4BE4-9727-085AB900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32D7A-4E20-429F-81A3-54BA039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5BEB-0C3E-4674-A561-DE29DAA7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E0DF2-F009-4A07-8A99-F64257F32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1AA0B-4DAF-4A42-BD2D-62380186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C2E6E-0275-47B6-A648-B34BAEDB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EEB4C-D26B-4A2D-A7DB-D7EEB0F5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E57D1-1A5F-456A-81FD-87CAF33C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52C25-4AFA-41DA-8B2C-D1F6F8B3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E07E-8CDB-42C4-9458-97935305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D2D1-95AB-4F7C-8AEB-C58BCC795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4AE3-8D7B-411B-A9C3-6E35D0D1794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61B2-ABBF-40F3-8344-D8B321780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FD4C-9F3B-4E88-BDE4-C023E8541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78B6-F1F5-4288-AD90-9E881FD7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88FF-867A-4400-B205-E69EFB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4FC5-C208-4061-8E32-8B795BC1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spcCol="3017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B202EDA2-849C-5746-B520-4E5047A7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5" name="Bristol Myers Squibb" descr="Bristol Myers Squibb">
            <a:extLst>
              <a:ext uri="{FF2B5EF4-FFF2-40B4-BE49-F238E27FC236}">
                <a16:creationId xmlns:a16="http://schemas.microsoft.com/office/drawing/2014/main" id="{B7697988-37C6-7C4A-AA57-C36971D11EEC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 bwMode="black">
          <a:xfrm>
            <a:off x="258318" y="6355080"/>
            <a:ext cx="1627632" cy="410821"/>
          </a:xfrm>
          <a:prstGeom prst="rect">
            <a:avLst/>
          </a:prstGeom>
          <a:noFill/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D7F0AB66-B862-4C4F-8DBC-7443BBC9E0C7}"/>
              </a:ext>
            </a:extLst>
          </p:cNvPr>
          <p:cNvGrpSpPr/>
          <p:nvPr userDrawn="1"/>
        </p:nvGrpSpPr>
        <p:grpSpPr>
          <a:xfrm>
            <a:off x="1874520" y="6458891"/>
            <a:ext cx="3919729" cy="231734"/>
            <a:chOff x="1874520" y="6458891"/>
            <a:chExt cx="3919729" cy="231734"/>
          </a:xfrm>
        </p:grpSpPr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DA9532AD-0553-FF47-B676-11BE658B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 bwMode="black">
            <a:xfrm>
              <a:off x="1874520" y="6458891"/>
              <a:ext cx="0" cy="22860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cxnSp>
        <p:sp>
          <p:nvSpPr>
            <p:cNvPr id="24" name="Division/Therapeutic Area">
              <a:extLst>
                <a:ext uri="{FF2B5EF4-FFF2-40B4-BE49-F238E27FC236}">
                  <a16:creationId xmlns:a16="http://schemas.microsoft.com/office/drawing/2014/main" id="{7F2981F2-EF0F-2349-8B4D-9E148ABFE89B}"/>
                </a:ext>
              </a:extLst>
            </p:cNvPr>
            <p:cNvSpPr txBox="1"/>
            <p:nvPr userDrawn="1"/>
          </p:nvSpPr>
          <p:spPr>
            <a:xfrm>
              <a:off x="2011680" y="6462065"/>
              <a:ext cx="3782569" cy="2285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buSzPct val="100000"/>
                <a:buFontTx/>
                <a:buNone/>
              </a:pPr>
              <a:r>
                <a:rPr lang="en-US" sz="1100" b="0" dirty="0">
                  <a:solidFill>
                    <a:schemeClr val="tx1"/>
                  </a:solidFill>
                </a:rPr>
                <a:t>Informatics and Predictive Sciences</a:t>
              </a:r>
              <a:r>
                <a:rPr lang="en-US" sz="1100" b="0" baseline="0" dirty="0">
                  <a:solidFill>
                    <a:schemeClr val="tx1"/>
                  </a:solidFill>
                </a:rPr>
                <a:t> / Translational Bioinformatics</a:t>
              </a:r>
              <a:endParaRPr lang="en-US" sz="11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Disclaimer">
            <a:extLst>
              <a:ext uri="{FF2B5EF4-FFF2-40B4-BE49-F238E27FC236}">
                <a16:creationId xmlns:a16="http://schemas.microsoft.com/office/drawing/2014/main" id="{A785335B-16F9-6F4B-9AC7-614641E447A6}"/>
              </a:ext>
            </a:extLst>
          </p:cNvPr>
          <p:cNvSpPr txBox="1"/>
          <p:nvPr userDrawn="1"/>
        </p:nvSpPr>
        <p:spPr>
          <a:xfrm>
            <a:off x="8205216" y="6429375"/>
            <a:ext cx="3209544" cy="228600"/>
          </a:xfrm>
          <a:prstGeom prst="rect">
            <a:avLst/>
          </a:prstGeom>
          <a:noFill/>
        </p:spPr>
        <p:txBody>
          <a:bodyPr wrap="square" lIns="0" tIns="0" rIns="0" bIns="9144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 dirty="0"/>
              <a:t>Highly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9012A93-F35D-41B8-A960-2FAFDF3C47A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29375"/>
            <a:ext cx="320040" cy="228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Trebuchet MS" panose="020B0603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>
          <p15:clr>
            <a:srgbClr val="F26B43"/>
          </p15:clr>
        </p15:guide>
        <p15:guide id="2" pos="230">
          <p15:clr>
            <a:srgbClr val="F26B43"/>
          </p15:clr>
        </p15:guide>
        <p15:guide id="3" pos="7450">
          <p15:clr>
            <a:srgbClr val="F26B43"/>
          </p15:clr>
        </p15:guide>
        <p15:guide id="5" orient="horz" pos="978">
          <p15:clr>
            <a:srgbClr val="F26B43"/>
          </p15:clr>
        </p15:guide>
        <p15:guide id="6" orient="horz" pos="38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sentieon.com/manual/usages/general/#tnhaplotyper2-algorithm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4C8248D-40D7-6141-A801-CCDE79E5C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IPS/Translational Bioinformatics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AB9DB62-7740-4015-9623-764DF920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554480"/>
            <a:ext cx="10379624" cy="2560320"/>
          </a:xfrm>
        </p:spPr>
        <p:txBody>
          <a:bodyPr/>
          <a:lstStyle/>
          <a:p>
            <a:r>
              <a:rPr lang="en-US" dirty="0"/>
              <a:t>CLL WGS/</a:t>
            </a:r>
            <a:r>
              <a:rPr lang="en-US" dirty="0" err="1"/>
              <a:t>RNASeq</a:t>
            </a:r>
            <a:r>
              <a:rPr lang="en-US" dirty="0"/>
              <a:t> QC Review</a:t>
            </a:r>
          </a:p>
        </p:txBody>
      </p:sp>
    </p:spTree>
    <p:extLst>
      <p:ext uri="{BB962C8B-B14F-4D97-AF65-F5344CB8AC3E}">
        <p14:creationId xmlns:p14="http://schemas.microsoft.com/office/powerpoint/2010/main" val="7454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8470-1AE9-479C-8227-B279F0FF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TNhaplotyper2 somatic variant calls (continued)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1B64E06-DF30-4637-A7D4-77B04E0C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10987"/>
              </p:ext>
            </p:extLst>
          </p:nvPr>
        </p:nvGraphicFramePr>
        <p:xfrm>
          <a:off x="755117" y="748880"/>
          <a:ext cx="4343891" cy="5536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860">
                  <a:extLst>
                    <a:ext uri="{9D8B030D-6E8A-4147-A177-3AD203B41FA5}">
                      <a16:colId xmlns:a16="http://schemas.microsoft.com/office/drawing/2014/main" val="508805747"/>
                    </a:ext>
                  </a:extLst>
                </a:gridCol>
                <a:gridCol w="863512">
                  <a:extLst>
                    <a:ext uri="{9D8B030D-6E8A-4147-A177-3AD203B41FA5}">
                      <a16:colId xmlns:a16="http://schemas.microsoft.com/office/drawing/2014/main" val="545215424"/>
                    </a:ext>
                  </a:extLst>
                </a:gridCol>
                <a:gridCol w="931963">
                  <a:extLst>
                    <a:ext uri="{9D8B030D-6E8A-4147-A177-3AD203B41FA5}">
                      <a16:colId xmlns:a16="http://schemas.microsoft.com/office/drawing/2014/main" val="4101592867"/>
                    </a:ext>
                  </a:extLst>
                </a:gridCol>
                <a:gridCol w="1221556">
                  <a:extLst>
                    <a:ext uri="{9D8B030D-6E8A-4147-A177-3AD203B41FA5}">
                      <a16:colId xmlns:a16="http://schemas.microsoft.com/office/drawing/2014/main" val="1922597164"/>
                    </a:ext>
                  </a:extLst>
                </a:gridCol>
              </a:tblGrid>
              <a:tr h="3565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u="none" strike="noStrike" dirty="0">
                          <a:effectLst/>
                        </a:rPr>
                        <a:t>Sample</a:t>
                      </a:r>
                      <a:endParaRPr lang="en-GB" sz="1200" b="1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u="none" strike="noStrike" dirty="0">
                          <a:effectLst/>
                        </a:rPr>
                        <a:t>SNVs</a:t>
                      </a:r>
                      <a:endParaRPr lang="en-GB" sz="1200" b="1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u="none" strike="noStrike" dirty="0" err="1">
                          <a:effectLst/>
                        </a:rPr>
                        <a:t>InDels</a:t>
                      </a:r>
                      <a:endParaRPr lang="en-GB" sz="1200" b="1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u="none" strike="noStrike" dirty="0">
                          <a:effectLst/>
                        </a:rPr>
                        <a:t>Percent ≥40X</a:t>
                      </a:r>
                      <a:endParaRPr lang="en-GB" sz="1200" b="1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267516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3053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5601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23600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98.04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2441150551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3068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6186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21424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98.21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2401379818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3112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8678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26111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98.88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2815460748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3146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4332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16468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94.81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794041797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3239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6174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17478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97.53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3595758186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3252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5150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15357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95.25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3897010060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3396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7173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23303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97.49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4277085934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3453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3693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14891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95.28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1555206203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3498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3181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14106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95.06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2110485758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3505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12019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13510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94.31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4187958966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3520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3552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16994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96.05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3514697875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3540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3544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14816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96.54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1442091242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3583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7618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18872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97.16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3067869130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3592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4189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17113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96.99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2113844768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3597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5160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14282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93.86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1347288394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3764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4972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19305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97.43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1408577746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3819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3292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14079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95.90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2054267920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3833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4150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13543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95.19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2566712836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3926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5071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15460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95.53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3156695556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3929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4307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16577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97.25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3128678194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3953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14258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13192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95.75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3663841284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4000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6447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18609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95.16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3865129017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4054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11281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13684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93.78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118026510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4074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4479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15545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95.82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1445187143"/>
                  </a:ext>
                </a:extLst>
              </a:tr>
              <a:tr h="186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4090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6174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20424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97.57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954365800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4119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4530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15708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95.81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1634594213"/>
                  </a:ext>
                </a:extLst>
              </a:tr>
              <a:tr h="1944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4152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11583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11618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94.55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152" marR="5152" marT="5152" marB="0" anchor="b"/>
                </a:tc>
                <a:extLst>
                  <a:ext uri="{0D108BD9-81ED-4DB2-BD59-A6C34878D82A}">
                    <a16:rowId xmlns:a16="http://schemas.microsoft.com/office/drawing/2014/main" val="14999747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6BD76-9341-4789-98BB-495292181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5133" y="1356851"/>
            <a:ext cx="5577840" cy="4572000"/>
          </a:xfrm>
        </p:spPr>
        <p:txBody>
          <a:bodyPr>
            <a:normAutofit/>
          </a:bodyPr>
          <a:lstStyle/>
          <a:p>
            <a:r>
              <a:rPr lang="en-US" dirty="0"/>
              <a:t>Somatic variant calls per sample</a:t>
            </a:r>
          </a:p>
          <a:p>
            <a:pPr lvl="1"/>
            <a:r>
              <a:rPr lang="en-US" dirty="0"/>
              <a:t>Single Nucleotide Variants (SNVs)</a:t>
            </a:r>
          </a:p>
          <a:p>
            <a:pPr lvl="1"/>
            <a:r>
              <a:rPr lang="en-US" dirty="0"/>
              <a:t>Insertions &amp; Deletions (</a:t>
            </a:r>
            <a:r>
              <a:rPr lang="en-US" dirty="0" err="1"/>
              <a:t>InDels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Filtered for those with PASS filter criteria</a:t>
            </a:r>
          </a:p>
          <a:p>
            <a:endParaRPr lang="en-US" dirty="0"/>
          </a:p>
          <a:p>
            <a:r>
              <a:rPr lang="en-US" dirty="0"/>
              <a:t>Large proportion called at ≥40x</a:t>
            </a:r>
          </a:p>
        </p:txBody>
      </p:sp>
    </p:spTree>
    <p:extLst>
      <p:ext uri="{BB962C8B-B14F-4D97-AF65-F5344CB8AC3E}">
        <p14:creationId xmlns:p14="http://schemas.microsoft.com/office/powerpoint/2010/main" val="763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8470-1AE9-479C-8227-B279F0FF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Manta somatic structural variant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03637-BDC7-4E11-A296-C9CD10F3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125" y="1372527"/>
            <a:ext cx="5539990" cy="4807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cs typeface="Arial"/>
              </a:rPr>
              <a:t>54 tumor-normal pairs with somatic Manta SV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cs typeface="Arial"/>
              </a:rPr>
              <a:t>36 ‘tumor-only’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calls made individually for normal samples </a:t>
            </a:r>
            <a:r>
              <a:rPr lang="en-US" sz="1600" i="1" dirty="0">
                <a:cs typeface="Arial"/>
              </a:rPr>
              <a:t>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all ‘tumor-only’ samples have corresponding somatic variant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Filtered for those with PASS filter criteria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All calls are unique across the entire cohort, i.e., every SV is private to the sample in 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Higher number of SVs seen as compared to published cohort ( Burns et.al., 2018 Leukemia)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cs typeface="Arial"/>
            </a:endParaRPr>
          </a:p>
          <a:p>
            <a:endParaRPr lang="en-US" sz="16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59826A-AD95-4BD8-BDD0-63FDA7AC0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20650"/>
              </p:ext>
            </p:extLst>
          </p:nvPr>
        </p:nvGraphicFramePr>
        <p:xfrm>
          <a:off x="498988" y="973393"/>
          <a:ext cx="4339770" cy="52994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67954">
                  <a:extLst>
                    <a:ext uri="{9D8B030D-6E8A-4147-A177-3AD203B41FA5}">
                      <a16:colId xmlns:a16="http://schemas.microsoft.com/office/drawing/2014/main" val="516352588"/>
                    </a:ext>
                  </a:extLst>
                </a:gridCol>
                <a:gridCol w="1184488">
                  <a:extLst>
                    <a:ext uri="{9D8B030D-6E8A-4147-A177-3AD203B41FA5}">
                      <a16:colId xmlns:a16="http://schemas.microsoft.com/office/drawing/2014/main" val="543012977"/>
                    </a:ext>
                  </a:extLst>
                </a:gridCol>
                <a:gridCol w="352327">
                  <a:extLst>
                    <a:ext uri="{9D8B030D-6E8A-4147-A177-3AD203B41FA5}">
                      <a16:colId xmlns:a16="http://schemas.microsoft.com/office/drawing/2014/main" val="1656766940"/>
                    </a:ext>
                  </a:extLst>
                </a:gridCol>
                <a:gridCol w="1067047">
                  <a:extLst>
                    <a:ext uri="{9D8B030D-6E8A-4147-A177-3AD203B41FA5}">
                      <a16:colId xmlns:a16="http://schemas.microsoft.com/office/drawing/2014/main" val="3494787285"/>
                    </a:ext>
                  </a:extLst>
                </a:gridCol>
                <a:gridCol w="867954">
                  <a:extLst>
                    <a:ext uri="{9D8B030D-6E8A-4147-A177-3AD203B41FA5}">
                      <a16:colId xmlns:a16="http://schemas.microsoft.com/office/drawing/2014/main" val="1254242569"/>
                    </a:ext>
                  </a:extLst>
                </a:gridCol>
              </a:tblGrid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Sample</a:t>
                      </a:r>
                      <a:endParaRPr lang="en-GB" sz="1200" b="1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# SVs</a:t>
                      </a:r>
                      <a:endParaRPr lang="en-GB" sz="1200" b="1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Sample</a:t>
                      </a:r>
                      <a:endParaRPr lang="en-GB" sz="1200" b="1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# SVs</a:t>
                      </a:r>
                      <a:endParaRPr lang="en-GB" sz="1200" b="1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872133576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1174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118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3053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54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748515478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1292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3068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45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726604003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1299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79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3112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72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25333313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1347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51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3146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845836349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1378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210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3239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838708192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1584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84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3252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3464155641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1696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83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3396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63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769740148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1700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3453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36608410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1823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3498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60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2039274633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2111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3505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187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3874067947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2217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3520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14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595945852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2297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3540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35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265585840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2327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3583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644622284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2343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78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3592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459179632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2474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3597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4017127222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2514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228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3764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55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676858320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2530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3819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3529600997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2584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138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3833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32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335482648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2596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3926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51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938379979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2623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3929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953815351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2822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3953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246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934269154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2896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56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4000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2435296581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2925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81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4054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196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1498477022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2946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18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4074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39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2816768409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2983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56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4090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23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2388854578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2994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57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4119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61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2688203778"/>
                  </a:ext>
                </a:extLst>
              </a:tr>
              <a:tr h="189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3034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chemeClr val="tx2"/>
                          </a:solidFill>
                          <a:effectLst/>
                        </a:rPr>
                        <a:t>32</a:t>
                      </a:r>
                      <a:endParaRPr lang="en-GB" sz="12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4152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chemeClr val="tx2"/>
                          </a:solidFill>
                          <a:effectLst/>
                        </a:rPr>
                        <a:t>166</a:t>
                      </a:r>
                      <a:endParaRPr lang="en-GB" sz="12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5" marR="6265" marT="6265" marB="0" anchor="b"/>
                </a:tc>
                <a:extLst>
                  <a:ext uri="{0D108BD9-81ED-4DB2-BD59-A6C34878D82A}">
                    <a16:rowId xmlns:a16="http://schemas.microsoft.com/office/drawing/2014/main" val="203896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8470-1AE9-479C-8227-B279F0FF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CNA Calls: Battenberg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BFBB-0EA9-49FE-B0E6-6D7777E81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470" y="2220278"/>
            <a:ext cx="3621024" cy="2622264"/>
          </a:xfrm>
        </p:spPr>
        <p:txBody>
          <a:bodyPr>
            <a:normAutofit/>
          </a:bodyPr>
          <a:lstStyle/>
          <a:p>
            <a:r>
              <a:rPr lang="en-US" dirty="0"/>
              <a:t>Battenberg CN calls for 54 CLL del17p patients</a:t>
            </a:r>
          </a:p>
          <a:p>
            <a:r>
              <a:rPr lang="en-US" dirty="0"/>
              <a:t>Cellularity and ploidy per sample available</a:t>
            </a:r>
          </a:p>
          <a:p>
            <a:r>
              <a:rPr lang="en-US" dirty="0"/>
              <a:t>FISH scores available for comparison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10" name="Imagem 6" descr="Tabela&#10;&#10;Descrição gerada automaticamente">
            <a:extLst>
              <a:ext uri="{FF2B5EF4-FFF2-40B4-BE49-F238E27FC236}">
                <a16:creationId xmlns:a16="http://schemas.microsoft.com/office/drawing/2014/main" id="{62E36623-103D-4849-923E-712BA4BE0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1" y="1708510"/>
            <a:ext cx="7291602" cy="1822900"/>
          </a:xfrm>
          <a:prstGeom prst="rect">
            <a:avLst/>
          </a:prstGeom>
        </p:spPr>
      </p:pic>
      <p:pic>
        <p:nvPicPr>
          <p:cNvPr id="11" name="Imagem 4" descr="Calendário&#10;&#10;Descrição gerada automaticamente">
            <a:extLst>
              <a:ext uri="{FF2B5EF4-FFF2-40B4-BE49-F238E27FC236}">
                <a16:creationId xmlns:a16="http://schemas.microsoft.com/office/drawing/2014/main" id="{5C7C3B81-1296-4865-B0D7-4ED63BDADC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75" y="3647094"/>
            <a:ext cx="7197848" cy="179946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D1019ACD-43AB-4768-80DE-5ED100B38FCB}"/>
              </a:ext>
            </a:extLst>
          </p:cNvPr>
          <p:cNvSpPr/>
          <p:nvPr/>
        </p:nvSpPr>
        <p:spPr>
          <a:xfrm>
            <a:off x="9862739" y="2230567"/>
            <a:ext cx="1426029" cy="1300843"/>
          </a:xfrm>
          <a:prstGeom prst="ellipse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4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EEB7-80D8-4BD3-BEA5-039404A6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50" y="369201"/>
            <a:ext cx="11191076" cy="814470"/>
          </a:xfrm>
        </p:spPr>
        <p:txBody>
          <a:bodyPr>
            <a:noAutofit/>
          </a:bodyPr>
          <a:lstStyle/>
          <a:p>
            <a:r>
              <a:rPr lang="en-US" dirty="0"/>
              <a:t>Cellularity estimates coarsely match cytogenetic estimates of del17p nuclei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6AAE6-72B4-45A3-8715-2B95303C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59" y="1377008"/>
            <a:ext cx="4876800" cy="4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DE1F-F1BB-46F4-A280-EE9E4A0D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1" y="310208"/>
            <a:ext cx="11568634" cy="685800"/>
          </a:xfrm>
        </p:spPr>
        <p:txBody>
          <a:bodyPr>
            <a:normAutofit/>
          </a:bodyPr>
          <a:lstStyle/>
          <a:p>
            <a:r>
              <a:rPr lang="en-US" dirty="0"/>
              <a:t>Majority del17p cohort (38/54) show 17p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67E98-4B65-46BB-B889-DE1C4B82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05" y="1369770"/>
            <a:ext cx="4770213" cy="478618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4C4CAB-5F9F-4F04-8DA6-C88901A932E0}"/>
              </a:ext>
            </a:extLst>
          </p:cNvPr>
          <p:cNvSpPr/>
          <p:nvPr/>
        </p:nvSpPr>
        <p:spPr>
          <a:xfrm>
            <a:off x="5603265" y="1543674"/>
            <a:ext cx="2717494" cy="713342"/>
          </a:xfrm>
          <a:prstGeom prst="wedgeRoundRectCallout">
            <a:avLst>
              <a:gd name="adj1" fmla="val -65949"/>
              <a:gd name="adj2" fmla="val 8628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cellularity is not a clear driver of 17p estimate failure</a:t>
            </a:r>
          </a:p>
        </p:txBody>
      </p:sp>
    </p:spTree>
    <p:extLst>
      <p:ext uri="{BB962C8B-B14F-4D97-AF65-F5344CB8AC3E}">
        <p14:creationId xmlns:p14="http://schemas.microsoft.com/office/powerpoint/2010/main" val="38274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0516-98A9-46A4-AC18-E865D33E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 for finalizing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92B0-0AAD-412C-8325-9C912B1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22" y="1280160"/>
            <a:ext cx="11373956" cy="4419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Identify somatic mutations in del17p cohort and compare with published cohorts</a:t>
            </a:r>
          </a:p>
          <a:p>
            <a:pPr lvl="2"/>
            <a:r>
              <a:rPr lang="en-US" sz="1800" dirty="0"/>
              <a:t>Identify P53 mutations in cohort and compare to clinical data with P53 status</a:t>
            </a:r>
          </a:p>
          <a:p>
            <a:pPr marL="457200" lvl="2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Compare Battenburg calls for del11q, Tri12, del13q, chr6 and chr14 and compare to FISH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Validate del17p status for remaining samples using </a:t>
            </a:r>
            <a:r>
              <a:rPr lang="en-US" sz="1800" dirty="0" err="1"/>
              <a:t>Sclust</a:t>
            </a:r>
            <a:r>
              <a:rPr lang="en-US" sz="1800" dirty="0"/>
              <a:t> and/or </a:t>
            </a:r>
            <a:r>
              <a:rPr lang="en-US" sz="1800" dirty="0" err="1"/>
              <a:t>InferCNV</a:t>
            </a:r>
            <a:endParaRPr lang="en-US" sz="1800" dirty="0"/>
          </a:p>
          <a:p>
            <a:pPr marL="457200" lvl="2" indent="0">
              <a:buNone/>
            </a:pPr>
            <a:endParaRPr lang="en-US" sz="1800" dirty="0"/>
          </a:p>
          <a:p>
            <a:pPr marL="36576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62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E1D2-7AA7-4B3F-A508-4014EA70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B287-E2DC-4479-A059-A7C8E90C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019FE-5E94-49D6-95C2-8173387D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4C8248D-40D7-6141-A801-CCDE79E5C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IPS/Translational Bioinformatics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AB9DB62-7740-4015-9623-764DF920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554480"/>
            <a:ext cx="10379624" cy="2560320"/>
          </a:xfrm>
        </p:spPr>
        <p:txBody>
          <a:bodyPr/>
          <a:lstStyle/>
          <a:p>
            <a:r>
              <a:rPr lang="en-US" dirty="0"/>
              <a:t>CLL Pilot WGS/</a:t>
            </a:r>
            <a:r>
              <a:rPr lang="en-US" dirty="0" err="1"/>
              <a:t>RNASeq</a:t>
            </a:r>
            <a:r>
              <a:rPr lang="en-US" dirty="0"/>
              <a:t> QC Review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5CEBBB1D-F7D8-D340-BD20-6F0A5E12B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C822DE9-776B-F844-9B28-C502D8F6EF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Nick Stong, Ph.D.</a:t>
            </a:r>
          </a:p>
        </p:txBody>
      </p:sp>
    </p:spTree>
    <p:extLst>
      <p:ext uri="{BB962C8B-B14F-4D97-AF65-F5344CB8AC3E}">
        <p14:creationId xmlns:p14="http://schemas.microsoft.com/office/powerpoint/2010/main" val="17646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20264D-C422-4F4F-9AB4-37A41F35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9506"/>
            <a:ext cx="11460480" cy="914400"/>
          </a:xfrm>
        </p:spPr>
        <p:txBody>
          <a:bodyPr/>
          <a:lstStyle/>
          <a:p>
            <a:r>
              <a:rPr lang="en-US" dirty="0"/>
              <a:t>Picard/</a:t>
            </a:r>
            <a:r>
              <a:rPr lang="en-US" dirty="0" err="1"/>
              <a:t>FastQC</a:t>
            </a:r>
            <a:r>
              <a:rPr lang="en-US" dirty="0"/>
              <a:t> WGS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EF6ACD-689B-4225-AA63-CB46FFC3D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998DF6-0B75-46BA-9BF6-7028616E4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AE7EED-AF7D-486B-B5B6-4C3C943C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6" y="731520"/>
            <a:ext cx="11974627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20264D-C422-4F4F-9AB4-37A41F35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9506"/>
            <a:ext cx="11460480" cy="914400"/>
          </a:xfrm>
        </p:spPr>
        <p:txBody>
          <a:bodyPr/>
          <a:lstStyle/>
          <a:p>
            <a:r>
              <a:rPr lang="en-US" dirty="0"/>
              <a:t>WGS Coverage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EF6ACD-689B-4225-AA63-CB46FFC3D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Expected coverage for tumor and normal samples</a:t>
            </a:r>
          </a:p>
          <a:p>
            <a:pPr lvl="1"/>
            <a:r>
              <a:rPr lang="en-US" dirty="0"/>
              <a:t>&gt;40x Tumor (60x raw sequence)</a:t>
            </a:r>
          </a:p>
          <a:p>
            <a:pPr lvl="1"/>
            <a:r>
              <a:rPr lang="en-US" dirty="0"/>
              <a:t>&gt;20x Normal (30x raw sequence)</a:t>
            </a:r>
          </a:p>
          <a:p>
            <a:pPr lvl="1"/>
            <a:r>
              <a:rPr lang="en-US" dirty="0"/>
              <a:t>Consistent with previous </a:t>
            </a:r>
            <a:r>
              <a:rPr lang="en-US"/>
              <a:t>genome projects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Good library quality with consistent coverage for amount of sequence generated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998DF6-0B75-46BA-9BF6-7028616E4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302B58-9719-4A7E-A355-02CF6830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554480"/>
            <a:ext cx="5577840" cy="44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A925-B696-419D-A878-0E5341E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8" y="342163"/>
            <a:ext cx="11460480" cy="914400"/>
          </a:xfrm>
        </p:spPr>
        <p:txBody>
          <a:bodyPr/>
          <a:lstStyle/>
          <a:p>
            <a:r>
              <a:rPr lang="en-US" dirty="0"/>
              <a:t>del17P WGS/ </a:t>
            </a:r>
            <a:r>
              <a:rPr lang="en-US" dirty="0" err="1"/>
              <a:t>RNAseq</a:t>
            </a:r>
            <a:r>
              <a:rPr lang="en-US" dirty="0"/>
              <a:t> Pilot Review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B16B2-EDCB-4459-959D-549AA77B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29" y="1172343"/>
            <a:ext cx="10093796" cy="4886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N=12 Tumor and N=10 germline samples were sequenced (60XT/30XG WGS, </a:t>
            </a:r>
            <a:r>
              <a:rPr lang="en-US" sz="1800" b="1" dirty="0" err="1"/>
              <a:t>RNAseq</a:t>
            </a:r>
            <a:r>
              <a:rPr lang="en-US" sz="1800" b="1" dirty="0"/>
              <a:t>) and processed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NGS pipeline work accomplished by optimizing and running alternative tumor only pipeline to account for unpaired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WGS-Variants &gt;10% VAF can be detected in the data; filtering will be tweaked as per </a:t>
            </a:r>
            <a:r>
              <a:rPr lang="en-US" sz="1400" dirty="0" err="1"/>
              <a:t>TiN</a:t>
            </a:r>
            <a:r>
              <a:rPr lang="en-US" sz="1400" dirty="0"/>
              <a:t> contamination in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CNV calling will be done by </a:t>
            </a:r>
            <a:r>
              <a:rPr lang="en-US" sz="1400" dirty="0" err="1"/>
              <a:t>battenburg</a:t>
            </a:r>
            <a:r>
              <a:rPr lang="en-US" sz="1400" dirty="0"/>
              <a:t>, continue to refine pipeline for calls and correlation to CK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SV calling will be done by Manta; Continue to refine pipeline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/>
              <a:t>RNAseq</a:t>
            </a:r>
            <a:r>
              <a:rPr lang="en-US" sz="1400" dirty="0"/>
              <a:t> data is satisfactory with majority of the reads uniquely mapped  </a:t>
            </a:r>
          </a:p>
          <a:p>
            <a:pPr marL="2286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Next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No selection needed based on purity. Mayo will extract DNA/RNA (100ng) and ship to EA. Tumor and germline purity will be shared with BMS.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Proceed with sample processing for </a:t>
            </a:r>
            <a:r>
              <a:rPr lang="en-US" sz="1400" dirty="0" err="1"/>
              <a:t>RNAseq</a:t>
            </a:r>
            <a:r>
              <a:rPr lang="en-US" sz="1400" dirty="0"/>
              <a:t> and WGS (60X tumor/30X germline)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4AD2-6A5F-4974-88AC-ADC8055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DE5F1-E0F9-4CCA-92B7-7A6FC4DFEE1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595454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1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BE1-3926-4401-8D76-A4BEA158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MUTECT2 Mutation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B0F7-964A-46CC-A20E-F7D02549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951" y="4444469"/>
            <a:ext cx="11124782" cy="2043704"/>
          </a:xfrm>
        </p:spPr>
        <p:txBody>
          <a:bodyPr>
            <a:normAutofit/>
          </a:bodyPr>
          <a:lstStyle/>
          <a:p>
            <a:r>
              <a:rPr lang="en-US" dirty="0"/>
              <a:t>Landau et. al 2015</a:t>
            </a:r>
          </a:p>
          <a:p>
            <a:pPr lvl="1"/>
            <a:r>
              <a:rPr lang="en-US" dirty="0"/>
              <a:t>16 median mutations</a:t>
            </a:r>
          </a:p>
          <a:p>
            <a:pPr lvl="1"/>
            <a:r>
              <a:rPr lang="en-US" dirty="0"/>
              <a:t>278 tumor/normal pairs</a:t>
            </a:r>
          </a:p>
          <a:p>
            <a:r>
              <a:rPr lang="en-US" dirty="0"/>
              <a:t>DA882_20200715</a:t>
            </a:r>
          </a:p>
          <a:p>
            <a:pPr lvl="1"/>
            <a:r>
              <a:rPr lang="en-US" dirty="0"/>
              <a:t>16 median mutations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DBAB8-37C5-4D65-AEE4-CB9D15C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43B8AE-E620-4133-B715-137417D7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86" y="1009072"/>
            <a:ext cx="4131932" cy="34422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E1F35-98E7-4C24-B670-7FF6A269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42" y="449359"/>
            <a:ext cx="4627787" cy="41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BE1-3926-4401-8D76-A4BEA158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MUTECT2 Mutation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B0F7-964A-46CC-A20E-F7D02549F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of mutations not effected by </a:t>
            </a:r>
            <a:r>
              <a:rPr lang="en-US" dirty="0" err="1"/>
              <a:t>TiN</a:t>
            </a:r>
            <a:r>
              <a:rPr lang="en-US" dirty="0"/>
              <a:t> contamination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DBAB8-37C5-4D65-AEE4-CB9D15C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8BB41B8-AC82-4BFC-887C-D2DE83602DF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65126" y="1435410"/>
          <a:ext cx="5578475" cy="4265295"/>
        </p:xfrm>
        <a:graphic>
          <a:graphicData uri="http://schemas.openxmlformats.org/drawingml/2006/table">
            <a:tbl>
              <a:tblPr firstRow="1" bandRow="1"/>
              <a:tblGrid>
                <a:gridCol w="796925">
                  <a:extLst>
                    <a:ext uri="{9D8B030D-6E8A-4147-A177-3AD203B41FA5}">
                      <a16:colId xmlns:a16="http://schemas.microsoft.com/office/drawing/2014/main" val="79155275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2325911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60228925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0431180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498602645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748025889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6594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Qubit ug/ul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(ug)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CD19- cells recovered (MM)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TIN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live cells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SomaticMutations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14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2327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59.1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86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3146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81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1292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90.1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63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2297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3520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96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2946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3034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68.3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964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4000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3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2596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53.8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56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4090  CD19-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5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AE8C-E49F-41C2-9C4A-F3715D81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5430-F201-4928-BBB7-2F910080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07126-F213-4EF5-8A49-3A5D82505D1C}"/>
              </a:ext>
            </a:extLst>
          </p:cNvPr>
          <p:cNvSpPr/>
          <p:nvPr/>
        </p:nvSpPr>
        <p:spPr>
          <a:xfrm>
            <a:off x="1340317" y="1362375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FASTQ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60FA2-7664-4758-8403-B1830A267E3B}"/>
              </a:ext>
            </a:extLst>
          </p:cNvPr>
          <p:cNvSpPr/>
          <p:nvPr/>
        </p:nvSpPr>
        <p:spPr>
          <a:xfrm>
            <a:off x="1340317" y="2268355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FASTQ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730DA-97C2-4082-B280-39CAE77865F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699886" y="1657149"/>
            <a:ext cx="1265320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18A718-2D1C-4698-9D27-211A7C54E1A8}"/>
              </a:ext>
            </a:extLst>
          </p:cNvPr>
          <p:cNvSpPr/>
          <p:nvPr/>
        </p:nvSpPr>
        <p:spPr>
          <a:xfrm>
            <a:off x="3965206" y="1362375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BAM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0F392-B2E2-4BED-B36A-E939394CF36D}"/>
              </a:ext>
            </a:extLst>
          </p:cNvPr>
          <p:cNvSpPr/>
          <p:nvPr/>
        </p:nvSpPr>
        <p:spPr>
          <a:xfrm>
            <a:off x="3965206" y="2268355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BAM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CD356-4C98-40BA-91BC-F7A001EDE67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324775" y="1657149"/>
            <a:ext cx="1228426" cy="374984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7ECA83-029E-4705-B178-180B877B7CCF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5324775" y="2032133"/>
            <a:ext cx="1228426" cy="530996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FDFD8-DFC8-49D6-A394-1F1A811EFADE}"/>
              </a:ext>
            </a:extLst>
          </p:cNvPr>
          <p:cNvSpPr/>
          <p:nvPr/>
        </p:nvSpPr>
        <p:spPr>
          <a:xfrm>
            <a:off x="6553201" y="1737359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VCF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9BF9AE-8A07-4D20-A449-672FAD78B27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912770" y="2032133"/>
            <a:ext cx="1351547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92D362-2D8A-497D-B016-F076554F52C2}"/>
              </a:ext>
            </a:extLst>
          </p:cNvPr>
          <p:cNvSpPr/>
          <p:nvPr/>
        </p:nvSpPr>
        <p:spPr>
          <a:xfrm>
            <a:off x="9272339" y="1737359"/>
            <a:ext cx="1634288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 err="1"/>
              <a:t>HighQuality</a:t>
            </a:r>
            <a:r>
              <a:rPr lang="en-US" sz="2000" dirty="0"/>
              <a:t> VCF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9116B-9634-4C1E-9953-BAA2A00B03B6}"/>
              </a:ext>
            </a:extLst>
          </p:cNvPr>
          <p:cNvSpPr/>
          <p:nvPr/>
        </p:nvSpPr>
        <p:spPr>
          <a:xfrm>
            <a:off x="365758" y="4209849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FASTQ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BA604-1B9E-467B-BDE8-620A7D9EA661}"/>
              </a:ext>
            </a:extLst>
          </p:cNvPr>
          <p:cNvSpPr/>
          <p:nvPr/>
        </p:nvSpPr>
        <p:spPr>
          <a:xfrm>
            <a:off x="365758" y="5115829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FASTQ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6E5BE7-603E-44B6-9454-F5A6E80E30C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725327" y="4504623"/>
            <a:ext cx="1265320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3A622-D719-4789-9664-80B1EB14212D}"/>
              </a:ext>
            </a:extLst>
          </p:cNvPr>
          <p:cNvSpPr/>
          <p:nvPr/>
        </p:nvSpPr>
        <p:spPr>
          <a:xfrm>
            <a:off x="2990647" y="4209849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BAM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F704B-539F-44B7-9F4A-1A1741B17AC5}"/>
              </a:ext>
            </a:extLst>
          </p:cNvPr>
          <p:cNvSpPr/>
          <p:nvPr/>
        </p:nvSpPr>
        <p:spPr>
          <a:xfrm>
            <a:off x="2990647" y="5115829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BAM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D1482-95A0-49AE-B89B-1F09E1C24F47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4350216" y="4504623"/>
            <a:ext cx="1228426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B6FD2-C8A4-4F8C-BC58-A87198733795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4350216" y="5410603"/>
            <a:ext cx="1228425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687A2C-7FD8-43A3-B913-9FC64BD152C0}"/>
              </a:ext>
            </a:extLst>
          </p:cNvPr>
          <p:cNvSpPr/>
          <p:nvPr/>
        </p:nvSpPr>
        <p:spPr>
          <a:xfrm>
            <a:off x="5578642" y="4209849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VCF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E798E7-5EAC-44C8-A269-ED749D0F028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938211" y="4504623"/>
            <a:ext cx="984584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55866-0A9A-48D4-A64F-75F868816472}"/>
              </a:ext>
            </a:extLst>
          </p:cNvPr>
          <p:cNvSpPr/>
          <p:nvPr/>
        </p:nvSpPr>
        <p:spPr>
          <a:xfrm>
            <a:off x="7922795" y="4209849"/>
            <a:ext cx="1503947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 err="1"/>
              <a:t>HighQuality</a:t>
            </a:r>
            <a:r>
              <a:rPr lang="en-US" sz="2000" dirty="0"/>
              <a:t> VCF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00FE4B-A3B5-4097-B071-B0809D6CE53D}"/>
              </a:ext>
            </a:extLst>
          </p:cNvPr>
          <p:cNvSpPr/>
          <p:nvPr/>
        </p:nvSpPr>
        <p:spPr>
          <a:xfrm>
            <a:off x="5578641" y="5115829"/>
            <a:ext cx="1359569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VCF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FF6545-E69F-4F19-B440-D6805CDBAB7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38210" y="5410602"/>
            <a:ext cx="984585" cy="1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C1825D4-FF70-46E4-9D71-A2AE7FB67C39}"/>
              </a:ext>
            </a:extLst>
          </p:cNvPr>
          <p:cNvSpPr/>
          <p:nvPr/>
        </p:nvSpPr>
        <p:spPr>
          <a:xfrm>
            <a:off x="7922795" y="5115829"/>
            <a:ext cx="1503947" cy="589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 dirty="0" err="1"/>
              <a:t>HighQuality</a:t>
            </a:r>
            <a:r>
              <a:rPr lang="en-US" sz="2000" dirty="0"/>
              <a:t> VCF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CF45C-14D1-43E0-BEAE-A5506B63864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699886" y="2563129"/>
            <a:ext cx="1265320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A7781B-5660-4552-86B4-E7A217BB5E02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1725327" y="5410603"/>
            <a:ext cx="1265320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79802C-9155-4BFE-B56B-62B98B1EB525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 flipV="1">
            <a:off x="9426742" y="4946582"/>
            <a:ext cx="1015866" cy="464021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D61E28-46BB-4CC0-B03A-7BB94106923D}"/>
              </a:ext>
            </a:extLst>
          </p:cNvPr>
          <p:cNvCxnSpPr>
            <a:cxnSpLocks/>
            <a:stCxn id="35" idx="3"/>
            <a:endCxn id="61" idx="1"/>
          </p:cNvCxnSpPr>
          <p:nvPr/>
        </p:nvCxnSpPr>
        <p:spPr>
          <a:xfrm>
            <a:off x="9426742" y="4504623"/>
            <a:ext cx="1015866" cy="441959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EFF039F-0EBA-446C-805C-85847274598E}"/>
              </a:ext>
            </a:extLst>
          </p:cNvPr>
          <p:cNvSpPr/>
          <p:nvPr/>
        </p:nvSpPr>
        <p:spPr>
          <a:xfrm>
            <a:off x="10442608" y="4651808"/>
            <a:ext cx="1359569" cy="589548"/>
          </a:xfrm>
          <a:prstGeom prst="rect">
            <a:avLst/>
          </a:prstGeom>
          <a:solidFill>
            <a:srgbClr val="CB7C78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Analysis VCF</a:t>
            </a:r>
            <a:endParaRPr 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FFF336-31DD-43E2-8B82-47A09228E70B}"/>
              </a:ext>
            </a:extLst>
          </p:cNvPr>
          <p:cNvSpPr txBox="1"/>
          <p:nvPr/>
        </p:nvSpPr>
        <p:spPr>
          <a:xfrm>
            <a:off x="2880361" y="1510167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Alignment (BWA)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54365-6E2C-4EF8-9DFF-A298FD9BE07A}"/>
              </a:ext>
            </a:extLst>
          </p:cNvPr>
          <p:cNvSpPr txBox="1"/>
          <p:nvPr/>
        </p:nvSpPr>
        <p:spPr>
          <a:xfrm>
            <a:off x="2880362" y="2415743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Alignment (BWA)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6A453-D7EF-423B-996B-C3B65B4A749B}"/>
              </a:ext>
            </a:extLst>
          </p:cNvPr>
          <p:cNvSpPr txBox="1"/>
          <p:nvPr/>
        </p:nvSpPr>
        <p:spPr>
          <a:xfrm>
            <a:off x="1926854" y="4347812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Alignment (BWA)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780818-9B81-4C2F-B2A0-3696ECA4912C}"/>
              </a:ext>
            </a:extLst>
          </p:cNvPr>
          <p:cNvSpPr txBox="1"/>
          <p:nvPr/>
        </p:nvSpPr>
        <p:spPr>
          <a:xfrm>
            <a:off x="1926855" y="5253388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Alignment (BWA)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6A4BD9-500A-47FE-81A6-F7DDAD91CC3F}"/>
              </a:ext>
            </a:extLst>
          </p:cNvPr>
          <p:cNvSpPr txBox="1"/>
          <p:nvPr/>
        </p:nvSpPr>
        <p:spPr>
          <a:xfrm>
            <a:off x="5383730" y="1852457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Mutect2 Tumor/Normal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080B6E-E543-4BD4-8265-6BF72DF9EF56}"/>
              </a:ext>
            </a:extLst>
          </p:cNvPr>
          <p:cNvSpPr txBox="1"/>
          <p:nvPr/>
        </p:nvSpPr>
        <p:spPr>
          <a:xfrm>
            <a:off x="4521464" y="4347811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Mutect2 Tumor Only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94B4AA-E4B8-49DF-BA72-5655F34CF516}"/>
              </a:ext>
            </a:extLst>
          </p:cNvPr>
          <p:cNvSpPr txBox="1"/>
          <p:nvPr/>
        </p:nvSpPr>
        <p:spPr>
          <a:xfrm>
            <a:off x="4552746" y="5241356"/>
            <a:ext cx="813336" cy="1295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Mutect2 Tumor Only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1C9B-B869-4D93-B365-81912FD3F1D1}"/>
              </a:ext>
            </a:extLst>
          </p:cNvPr>
          <p:cNvSpPr txBox="1"/>
          <p:nvPr/>
        </p:nvSpPr>
        <p:spPr>
          <a:xfrm>
            <a:off x="8044714" y="1873815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Filtering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E2C602-6E48-48BD-A5C1-DD9896F485EC}"/>
              </a:ext>
            </a:extLst>
          </p:cNvPr>
          <p:cNvSpPr txBox="1"/>
          <p:nvPr/>
        </p:nvSpPr>
        <p:spPr>
          <a:xfrm>
            <a:off x="6938210" y="4327560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Filtering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453AA-ADE7-4585-85E5-EE7EBD7D2675}"/>
              </a:ext>
            </a:extLst>
          </p:cNvPr>
          <p:cNvSpPr txBox="1"/>
          <p:nvPr/>
        </p:nvSpPr>
        <p:spPr>
          <a:xfrm>
            <a:off x="6928985" y="5237852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Filtering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A36580-2E64-46E6-B4C5-BCE02AD8C941}"/>
              </a:ext>
            </a:extLst>
          </p:cNvPr>
          <p:cNvSpPr txBox="1"/>
          <p:nvPr/>
        </p:nvSpPr>
        <p:spPr>
          <a:xfrm>
            <a:off x="6920163" y="5458935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/>
              <a:t>&gt;25% VAF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048E7F-D794-4D14-A39D-0386E4E83E11}"/>
              </a:ext>
            </a:extLst>
          </p:cNvPr>
          <p:cNvSpPr txBox="1"/>
          <p:nvPr/>
        </p:nvSpPr>
        <p:spPr>
          <a:xfrm>
            <a:off x="388018" y="1510167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Tumor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9ACAC9-C9B9-40BD-B95B-89B07F9C6F01}"/>
              </a:ext>
            </a:extLst>
          </p:cNvPr>
          <p:cNvSpPr txBox="1"/>
          <p:nvPr/>
        </p:nvSpPr>
        <p:spPr>
          <a:xfrm>
            <a:off x="388017" y="2441400"/>
            <a:ext cx="925629" cy="125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Normal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72139D-45E1-4FF1-BEC8-3FF82ACEBE2C}"/>
              </a:ext>
            </a:extLst>
          </p:cNvPr>
          <p:cNvSpPr txBox="1"/>
          <p:nvPr/>
        </p:nvSpPr>
        <p:spPr>
          <a:xfrm>
            <a:off x="-34793" y="3705313"/>
            <a:ext cx="3520240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400" dirty="0"/>
              <a:t>Tumor Only Pipeline</a:t>
            </a:r>
          </a:p>
        </p:txBody>
      </p:sp>
    </p:spTree>
    <p:extLst>
      <p:ext uri="{BB962C8B-B14F-4D97-AF65-F5344CB8AC3E}">
        <p14:creationId xmlns:p14="http://schemas.microsoft.com/office/powerpoint/2010/main" val="1539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82ABA6-F08A-4292-B3E2-1DB7956E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MUTECT2 Mutation Calls Tumor Only Pipeline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C33B4E-BB0A-4C6A-B073-3B91EAFAAA8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65125" y="1554163"/>
          <a:ext cx="5576656" cy="4572003"/>
        </p:xfrm>
        <a:graphic>
          <a:graphicData uri="http://schemas.openxmlformats.org/drawingml/2006/table">
            <a:tbl>
              <a:tblPr firstRow="1" bandRow="1"/>
              <a:tblGrid>
                <a:gridCol w="697082">
                  <a:extLst>
                    <a:ext uri="{9D8B030D-6E8A-4147-A177-3AD203B41FA5}">
                      <a16:colId xmlns:a16="http://schemas.microsoft.com/office/drawing/2014/main" val="429626448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967907490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2224764201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1277271275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3355081141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2191197902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2082814090"/>
                    </a:ext>
                  </a:extLst>
                </a:gridCol>
                <a:gridCol w="697082">
                  <a:extLst>
                    <a:ext uri="{9D8B030D-6E8A-4147-A177-3AD203B41FA5}">
                      <a16:colId xmlns:a16="http://schemas.microsoft.com/office/drawing/2014/main" val="856917369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Qubit ug/ul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(ug)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CD19- cells recovered (MM)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TIN 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live cells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SomaticMutations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Tumor Only Pipeline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0534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2327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0.032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2.798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59.1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1517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3146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15.2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28.7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1542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1292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0.032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2.842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90.1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46962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2297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0.005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0.402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7.6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35.4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6472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3520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0.012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1.021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6.5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72.5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0531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2946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1.778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4.4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89770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3034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1.954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3.3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68.3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53286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4000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2.094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1.3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61.2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278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2596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0.025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2.182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2.9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53.8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2143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4090  CD19-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0.027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2.332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3.6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2.17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595454"/>
                          </a:solidFill>
                          <a:effectLst/>
                          <a:latin typeface="Trebuchet MS" panose="020B0603020202020204" pitchFamily="34" charset="0"/>
                        </a:rPr>
                        <a:t>75.7</a:t>
                      </a:r>
                    </a:p>
                  </a:txBody>
                  <a:tcPr marL="10892" marR="10892" marT="81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0892" marR="10892" marT="81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46604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6C1596-03D4-4B6D-916C-2AC08AD5F5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variants called from tumor only pipeline results in large files</a:t>
            </a:r>
          </a:p>
          <a:p>
            <a:r>
              <a:rPr lang="en-US" dirty="0"/>
              <a:t>WGS data called through </a:t>
            </a:r>
            <a:r>
              <a:rPr lang="en-US" dirty="0" err="1"/>
              <a:t>Sentieon</a:t>
            </a:r>
            <a:r>
              <a:rPr lang="en-US" dirty="0"/>
              <a:t> implementation </a:t>
            </a:r>
          </a:p>
          <a:p>
            <a:r>
              <a:rPr lang="en-US" dirty="0"/>
              <a:t>High number of somatic functional mutations</a:t>
            </a:r>
          </a:p>
          <a:p>
            <a:pPr lvl="1"/>
            <a:r>
              <a:rPr lang="en-US" dirty="0"/>
              <a:t>Limit to PASS in new version</a:t>
            </a:r>
          </a:p>
          <a:p>
            <a:pPr lvl="1"/>
            <a:r>
              <a:rPr lang="en-US" dirty="0"/>
              <a:t>Limit to hotspot genes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0870B-C2DC-4722-8A44-D77E887C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A15-8AFE-4FF8-AA32-698A47A1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of Mutation Panel Variants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DB4DC-B35F-4FD6-B7F4-90CDEDF8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018555"/>
            <a:ext cx="5577840" cy="5538656"/>
          </a:xfrm>
        </p:spPr>
        <p:txBody>
          <a:bodyPr>
            <a:normAutofit/>
          </a:bodyPr>
          <a:lstStyle/>
          <a:p>
            <a:r>
              <a:rPr lang="en-US" dirty="0"/>
              <a:t>All VAF &gt; 10% variants are in the unfiltered tumor only variant calls</a:t>
            </a:r>
          </a:p>
          <a:p>
            <a:pPr lvl="1"/>
            <a:r>
              <a:rPr lang="en-US" dirty="0"/>
              <a:t>Two variants filtered due to tumor in normal contamination</a:t>
            </a:r>
          </a:p>
          <a:p>
            <a:pPr lvl="2"/>
            <a:r>
              <a:rPr lang="en-US" sz="1400" dirty="0"/>
              <a:t>1. High VAF at variant in normal (30%)</a:t>
            </a:r>
          </a:p>
          <a:p>
            <a:pPr lvl="4"/>
            <a:r>
              <a:rPr lang="en-US" sz="1400" dirty="0"/>
              <a:t>VAF at variant in tumor (50%)</a:t>
            </a:r>
          </a:p>
          <a:p>
            <a:pPr lvl="4"/>
            <a:r>
              <a:rPr lang="en-US" sz="1400" dirty="0"/>
              <a:t>Other KMT2D variant in sample has 21% VAF in normal sample</a:t>
            </a:r>
          </a:p>
          <a:p>
            <a:pPr lvl="2"/>
            <a:r>
              <a:rPr lang="en-US" sz="1400" dirty="0"/>
              <a:t>2. High VAF at variant in normal (42%)</a:t>
            </a:r>
          </a:p>
          <a:p>
            <a:pPr lvl="4"/>
            <a:r>
              <a:rPr lang="en-US" sz="1400" dirty="0"/>
              <a:t>Matches VAF of variant in tumor</a:t>
            </a:r>
          </a:p>
          <a:p>
            <a:pPr lvl="4"/>
            <a:r>
              <a:rPr lang="en-US" sz="1400" dirty="0"/>
              <a:t>No variant called in other TP53 variant in normal</a:t>
            </a:r>
          </a:p>
          <a:p>
            <a:pPr lvl="4"/>
            <a:r>
              <a:rPr lang="en-US" sz="1400" dirty="0"/>
              <a:t>Likely a truly germline variant</a:t>
            </a:r>
          </a:p>
          <a:p>
            <a:r>
              <a:rPr lang="en-US" dirty="0"/>
              <a:t>Filtering criteria will need to be tuned based on tumor in normal contamination</a:t>
            </a:r>
          </a:p>
          <a:p>
            <a:pPr lvl="1"/>
            <a:r>
              <a:rPr lang="en-US" dirty="0"/>
              <a:t>Use more sensitive parameters in genes of interest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F5B6-5245-4A3C-9AB1-E904976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E737CF-F8A6-4BFC-9C3D-4FB29256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89" y="835243"/>
            <a:ext cx="2676525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8AC6F-2A11-48E9-A763-4CCCBD1E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88" y="2816443"/>
            <a:ext cx="2676525" cy="1952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61161-0DA0-4B62-829C-3C17BD6EC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350" y="4814461"/>
            <a:ext cx="2590800" cy="1990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34481-033B-4FD0-9421-3429E91B9A64}"/>
              </a:ext>
            </a:extLst>
          </p:cNvPr>
          <p:cNvSpPr txBox="1"/>
          <p:nvPr/>
        </p:nvSpPr>
        <p:spPr>
          <a:xfrm>
            <a:off x="580103" y="1506756"/>
            <a:ext cx="104222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Trebuchet MS"/>
              <a:buChar char="•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85B29-E13C-4B58-9D10-A1738D5CC228}"/>
              </a:ext>
            </a:extLst>
          </p:cNvPr>
          <p:cNvSpPr txBox="1"/>
          <p:nvPr/>
        </p:nvSpPr>
        <p:spPr>
          <a:xfrm>
            <a:off x="365760" y="1280160"/>
            <a:ext cx="2190627" cy="991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400" b="1" dirty="0"/>
              <a:t>Paired Tumor Normal 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C4237-DE45-4829-B813-A926E6CBB75C}"/>
              </a:ext>
            </a:extLst>
          </p:cNvPr>
          <p:cNvSpPr txBox="1"/>
          <p:nvPr/>
        </p:nvSpPr>
        <p:spPr>
          <a:xfrm>
            <a:off x="365760" y="3371474"/>
            <a:ext cx="2190627" cy="991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400" b="1" dirty="0"/>
              <a:t>Tumor Only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10710-7B4D-46A1-9782-1270ABE8EC25}"/>
              </a:ext>
            </a:extLst>
          </p:cNvPr>
          <p:cNvSpPr txBox="1"/>
          <p:nvPr/>
        </p:nvSpPr>
        <p:spPr>
          <a:xfrm>
            <a:off x="365760" y="5215022"/>
            <a:ext cx="2190627" cy="991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400" b="1" dirty="0"/>
              <a:t>Tumor Only Pipeline – VAF &gt; 10%</a:t>
            </a:r>
          </a:p>
        </p:txBody>
      </p:sp>
    </p:spTree>
    <p:extLst>
      <p:ext uri="{BB962C8B-B14F-4D97-AF65-F5344CB8AC3E}">
        <p14:creationId xmlns:p14="http://schemas.microsoft.com/office/powerpoint/2010/main" val="326062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496-006C-432B-BD39-FF113C5D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Calls Battenberg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667C6922-C0F0-4C30-A006-B33177DEB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123" y="4978724"/>
            <a:ext cx="5670892" cy="1417723"/>
          </a:xfrm>
        </p:spPr>
      </p:pic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6B5637D8-82A5-4E3C-9BB7-A1C87631F8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61175" y="1515008"/>
            <a:ext cx="6240031" cy="1560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BE44-96D5-4D7E-ACB2-BD9700A0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25</a:t>
            </a:fld>
            <a:endParaRPr lang="en-US"/>
          </a:p>
        </p:txBody>
      </p:sp>
      <p:pic>
        <p:nvPicPr>
          <p:cNvPr id="11" name="Picture 10" descr="Table, calendar&#10;&#10;Description automatically generated">
            <a:extLst>
              <a:ext uri="{FF2B5EF4-FFF2-40B4-BE49-F238E27FC236}">
                <a16:creationId xmlns:a16="http://schemas.microsoft.com/office/drawing/2014/main" id="{5964DB5D-C9F0-49D7-93D2-566FEAC3E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06" y="3621440"/>
            <a:ext cx="5689303" cy="142232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6857820-3B20-4FC1-A6A6-EA4430EB4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17" y="2271770"/>
            <a:ext cx="5670892" cy="141772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A6FF418C-9937-42A8-B277-6B07B8870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334" y="5581070"/>
            <a:ext cx="5068886" cy="1267222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7463A9D-1C0C-4F48-90C8-E0F666F88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348" y="4582263"/>
            <a:ext cx="5670892" cy="1417723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9E42049-FF0F-452E-95E6-E248D2E39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1175" y="3067255"/>
            <a:ext cx="6263703" cy="1565926"/>
          </a:xfrm>
          <a:prstGeom prst="rect">
            <a:avLst/>
          </a:prstGeom>
        </p:spPr>
      </p:pic>
      <p:pic>
        <p:nvPicPr>
          <p:cNvPr id="21" name="Picture 20" descr="Calendar&#10;&#10;Description automatically generated">
            <a:extLst>
              <a:ext uri="{FF2B5EF4-FFF2-40B4-BE49-F238E27FC236}">
                <a16:creationId xmlns:a16="http://schemas.microsoft.com/office/drawing/2014/main" id="{67E016C7-F888-4FBB-8FC4-78186DE630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1175" y="0"/>
            <a:ext cx="6240031" cy="1560008"/>
          </a:xfrm>
          <a:prstGeom prst="rect">
            <a:avLst/>
          </a:prstGeom>
        </p:spPr>
      </p:pic>
      <p:pic>
        <p:nvPicPr>
          <p:cNvPr id="23" name="Picture 22" descr="Calendar&#10;&#10;Description automatically generated">
            <a:extLst>
              <a:ext uri="{FF2B5EF4-FFF2-40B4-BE49-F238E27FC236}">
                <a16:creationId xmlns:a16="http://schemas.microsoft.com/office/drawing/2014/main" id="{96CA1E90-3776-43BD-A8AE-93499281FF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335" y="842890"/>
            <a:ext cx="5670892" cy="14177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875347-D324-48FF-ADCB-DFA894AFB66B}"/>
              </a:ext>
            </a:extLst>
          </p:cNvPr>
          <p:cNvSpPr txBox="1"/>
          <p:nvPr/>
        </p:nvSpPr>
        <p:spPr>
          <a:xfrm rot="16200000">
            <a:off x="-239543" y="5526013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1292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E198B1-A909-464E-8292-FF57B3BA9077}"/>
              </a:ext>
            </a:extLst>
          </p:cNvPr>
          <p:cNvSpPr txBox="1"/>
          <p:nvPr/>
        </p:nvSpPr>
        <p:spPr>
          <a:xfrm rot="16200000">
            <a:off x="5591370" y="2210606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2297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9074B4-37A3-4FFF-AED9-831BEADF5A17}"/>
              </a:ext>
            </a:extLst>
          </p:cNvPr>
          <p:cNvSpPr txBox="1"/>
          <p:nvPr/>
        </p:nvSpPr>
        <p:spPr>
          <a:xfrm rot="16200000">
            <a:off x="-263605" y="4225657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2327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EDDEE-14C4-4E98-B7ED-ED8F6DDA3E25}"/>
              </a:ext>
            </a:extLst>
          </p:cNvPr>
          <p:cNvSpPr txBox="1"/>
          <p:nvPr/>
        </p:nvSpPr>
        <p:spPr>
          <a:xfrm rot="16200000">
            <a:off x="-230897" y="2872482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2946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7707F9-82A8-4278-A169-F53A213F29FB}"/>
              </a:ext>
            </a:extLst>
          </p:cNvPr>
          <p:cNvSpPr txBox="1"/>
          <p:nvPr/>
        </p:nvSpPr>
        <p:spPr>
          <a:xfrm rot="16200000">
            <a:off x="6112515" y="6168877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3034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0E982C-1DFD-4FD7-A9FC-4CD351B3EAE7}"/>
              </a:ext>
            </a:extLst>
          </p:cNvPr>
          <p:cNvSpPr txBox="1"/>
          <p:nvPr/>
        </p:nvSpPr>
        <p:spPr>
          <a:xfrm rot="16200000">
            <a:off x="5689264" y="5234539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3146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8164-C088-4DF4-A82E-B781030037AC}"/>
              </a:ext>
            </a:extLst>
          </p:cNvPr>
          <p:cNvSpPr txBox="1"/>
          <p:nvPr/>
        </p:nvSpPr>
        <p:spPr>
          <a:xfrm rot="16200000">
            <a:off x="5001727" y="2975808"/>
            <a:ext cx="2116138" cy="3461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3250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04E4E-52F5-42EB-A15C-AF88B4C519A0}"/>
              </a:ext>
            </a:extLst>
          </p:cNvPr>
          <p:cNvSpPr txBox="1"/>
          <p:nvPr/>
        </p:nvSpPr>
        <p:spPr>
          <a:xfrm rot="16200000">
            <a:off x="5605119" y="757411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4000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431643-4E2E-4865-9A9A-FC4B3B46D629}"/>
              </a:ext>
            </a:extLst>
          </p:cNvPr>
          <p:cNvSpPr txBox="1"/>
          <p:nvPr/>
        </p:nvSpPr>
        <p:spPr>
          <a:xfrm rot="16200000">
            <a:off x="-221072" y="1518702"/>
            <a:ext cx="761291" cy="216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4090</a:t>
            </a:r>
          </a:p>
        </p:txBody>
      </p:sp>
    </p:spTree>
    <p:extLst>
      <p:ext uri="{BB962C8B-B14F-4D97-AF65-F5344CB8AC3E}">
        <p14:creationId xmlns:p14="http://schemas.microsoft.com/office/powerpoint/2010/main" val="40482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67D2-9F64-4248-9418-E8E7A253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Calls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0633FD-7F66-4583-AD47-75F4450A441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65125" y="1554163"/>
          <a:ext cx="5578474" cy="4104640"/>
        </p:xfrm>
        <a:graphic>
          <a:graphicData uri="http://schemas.openxmlformats.org/drawingml/2006/table">
            <a:tbl>
              <a:tblPr firstRow="1" bandRow="1"/>
              <a:tblGrid>
                <a:gridCol w="2789237">
                  <a:extLst>
                    <a:ext uri="{9D8B030D-6E8A-4147-A177-3AD203B41FA5}">
                      <a16:colId xmlns:a16="http://schemas.microsoft.com/office/drawing/2014/main" val="3245841323"/>
                    </a:ext>
                  </a:extLst>
                </a:gridCol>
                <a:gridCol w="2789237">
                  <a:extLst>
                    <a:ext uri="{9D8B030D-6E8A-4147-A177-3AD203B41FA5}">
                      <a16:colId xmlns:a16="http://schemas.microsoft.com/office/drawing/2014/main" val="209528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6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82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80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46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41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2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46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7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94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84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80569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CEF1-C40E-4115-869F-84396B560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Calls made by MANTA 1.6</a:t>
            </a:r>
          </a:p>
          <a:p>
            <a:pPr lvl="1"/>
            <a:r>
              <a:rPr lang="en-US" dirty="0"/>
              <a:t>Count of all PASS translocations</a:t>
            </a:r>
          </a:p>
          <a:p>
            <a:endParaRPr lang="en-US" dirty="0"/>
          </a:p>
          <a:p>
            <a:r>
              <a:rPr lang="en-US" dirty="0"/>
              <a:t>Previously used recurrent SV to filter</a:t>
            </a:r>
          </a:p>
          <a:p>
            <a:pPr lvl="1"/>
            <a:r>
              <a:rPr lang="en-US" dirty="0"/>
              <a:t>Limit to expected regions</a:t>
            </a:r>
          </a:p>
          <a:p>
            <a:pPr lvl="1"/>
            <a:endParaRPr lang="en-US" dirty="0"/>
          </a:p>
          <a:p>
            <a:r>
              <a:rPr lang="en-US" dirty="0"/>
              <a:t>Recurrent SVs in CLL?</a:t>
            </a:r>
          </a:p>
          <a:p>
            <a:endParaRPr lang="en-US" dirty="0"/>
          </a:p>
          <a:p>
            <a:r>
              <a:rPr lang="en-US" dirty="0"/>
              <a:t>Quality metric filtering can be used</a:t>
            </a:r>
          </a:p>
          <a:p>
            <a:pPr lvl="1"/>
            <a:r>
              <a:rPr lang="en-US" dirty="0"/>
              <a:t>Less sensitive</a:t>
            </a:r>
          </a:p>
          <a:p>
            <a:pPr lvl="1"/>
            <a:endParaRPr lang="en-US" dirty="0"/>
          </a:p>
          <a:p>
            <a:r>
              <a:rPr lang="en-US" dirty="0"/>
              <a:t>Correlation with complex karyotype?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72C77-2359-4A83-81DD-D2364F01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A925-B696-419D-A878-0E5341EF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8" y="342163"/>
            <a:ext cx="11460480" cy="914400"/>
          </a:xfrm>
        </p:spPr>
        <p:txBody>
          <a:bodyPr/>
          <a:lstStyle/>
          <a:p>
            <a:r>
              <a:rPr lang="en-US" dirty="0"/>
              <a:t>del17P WGS/ </a:t>
            </a:r>
            <a:r>
              <a:rPr lang="en-US" dirty="0" err="1"/>
              <a:t>RNAseq</a:t>
            </a:r>
            <a:r>
              <a:rPr lang="en-US" dirty="0"/>
              <a:t> Pilot Study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B16B2-EDCB-4459-959D-549AA77B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023" y="1172343"/>
            <a:ext cx="11749869" cy="4886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Results</a:t>
            </a:r>
          </a:p>
          <a:p>
            <a:r>
              <a:rPr lang="en-US" sz="1400" dirty="0"/>
              <a:t>Mayo will extract DNA/RNA (100ng) and ship to EA. Tumor and germline purity will be shared with BMS.</a:t>
            </a:r>
          </a:p>
          <a:p>
            <a:r>
              <a:rPr lang="en-US" sz="1400" dirty="0"/>
              <a:t>NGS pipeline work accomplished by optimizing and running alternative tumor only pipeline to account for </a:t>
            </a:r>
          </a:p>
          <a:p>
            <a:r>
              <a:rPr lang="en-US" sz="1400" dirty="0" err="1"/>
              <a:t>RNAseq</a:t>
            </a:r>
            <a:r>
              <a:rPr lang="en-US" sz="1400" dirty="0"/>
              <a:t> data is satisfactory with at least </a:t>
            </a:r>
            <a:r>
              <a:rPr lang="en-US" sz="1400" dirty="0">
                <a:solidFill>
                  <a:srgbClr val="FF0000"/>
                </a:solidFill>
              </a:rPr>
              <a:t>x% </a:t>
            </a:r>
            <a:r>
              <a:rPr lang="en-US" sz="1400" dirty="0"/>
              <a:t>of the reads uniquely mapped </a:t>
            </a:r>
          </a:p>
          <a:p>
            <a:r>
              <a:rPr lang="en-US" sz="1400" dirty="0"/>
              <a:t>WGS-Variants &gt;10% VAF can be detected in the data; filtering will be tweaked as per </a:t>
            </a:r>
            <a:r>
              <a:rPr lang="en-US" sz="1400" dirty="0" err="1"/>
              <a:t>TiN</a:t>
            </a:r>
            <a:r>
              <a:rPr lang="en-US" sz="1400" dirty="0"/>
              <a:t> contamination in samples</a:t>
            </a:r>
          </a:p>
          <a:p>
            <a:r>
              <a:rPr lang="en-US" sz="1400" dirty="0"/>
              <a:t>CNV calling will be done by </a:t>
            </a:r>
            <a:r>
              <a:rPr lang="en-US" sz="1400" dirty="0" err="1"/>
              <a:t>battenburg</a:t>
            </a:r>
            <a:r>
              <a:rPr lang="en-US" sz="1400" dirty="0"/>
              <a:t>, continue to refine pipeline for calls and correlation to CK data</a:t>
            </a:r>
          </a:p>
          <a:p>
            <a:r>
              <a:rPr lang="en-US" sz="1400" dirty="0"/>
              <a:t>SV calling will be done by Manta; Continue to refine pipeline </a:t>
            </a:r>
          </a:p>
          <a:p>
            <a:pPr marL="0" indent="0">
              <a:buNone/>
            </a:pPr>
            <a:r>
              <a:rPr lang="en-US" sz="1800" b="1" dirty="0"/>
              <a:t>Recommendation</a:t>
            </a:r>
          </a:p>
          <a:p>
            <a:r>
              <a:rPr lang="en-US" sz="1400" dirty="0"/>
              <a:t>No selection needed based on purity</a:t>
            </a:r>
          </a:p>
          <a:p>
            <a:r>
              <a:rPr lang="en-US" sz="1400" dirty="0"/>
              <a:t>Continue to refine pipeline for CNV and SV calls</a:t>
            </a:r>
          </a:p>
          <a:p>
            <a:r>
              <a:rPr lang="en-US" sz="1400" dirty="0"/>
              <a:t>Proceed with sample processing for </a:t>
            </a:r>
            <a:r>
              <a:rPr lang="en-US" sz="1400" dirty="0" err="1"/>
              <a:t>RNAseq</a:t>
            </a:r>
            <a:r>
              <a:rPr lang="en-US" sz="1400" dirty="0"/>
              <a:t> and WGS (60X tumor/30X germline)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4AD2-6A5F-4974-88AC-ADC8055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BE1-3926-4401-8D76-A4BEA158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3" y="274320"/>
            <a:ext cx="11460480" cy="914400"/>
          </a:xfrm>
        </p:spPr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</a:t>
            </a:r>
            <a:r>
              <a:rPr lang="en-US" dirty="0" err="1"/>
              <a:t>MultiQC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086106-6D8D-4318-B523-756E56C7ABE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92260" y="1554480"/>
          <a:ext cx="4356101" cy="1196340"/>
        </p:xfrm>
        <a:graphic>
          <a:graphicData uri="http://schemas.openxmlformats.org/drawingml/2006/table">
            <a:tbl>
              <a:tblPr firstRow="1" firstCol="1" bandRow="1"/>
              <a:tblGrid>
                <a:gridCol w="470930">
                  <a:extLst>
                    <a:ext uri="{9D8B030D-6E8A-4147-A177-3AD203B41FA5}">
                      <a16:colId xmlns:a16="http://schemas.microsoft.com/office/drawing/2014/main" val="3464360510"/>
                    </a:ext>
                  </a:extLst>
                </a:gridCol>
                <a:gridCol w="990915">
                  <a:extLst>
                    <a:ext uri="{9D8B030D-6E8A-4147-A177-3AD203B41FA5}">
                      <a16:colId xmlns:a16="http://schemas.microsoft.com/office/drawing/2014/main" val="881455981"/>
                    </a:ext>
                  </a:extLst>
                </a:gridCol>
                <a:gridCol w="990915">
                  <a:extLst>
                    <a:ext uri="{9D8B030D-6E8A-4147-A177-3AD203B41FA5}">
                      <a16:colId xmlns:a16="http://schemas.microsoft.com/office/drawing/2014/main" val="3667206613"/>
                    </a:ext>
                  </a:extLst>
                </a:gridCol>
                <a:gridCol w="696584">
                  <a:extLst>
                    <a:ext uri="{9D8B030D-6E8A-4147-A177-3AD203B41FA5}">
                      <a16:colId xmlns:a16="http://schemas.microsoft.com/office/drawing/2014/main" val="3508937775"/>
                    </a:ext>
                  </a:extLst>
                </a:gridCol>
                <a:gridCol w="1206757">
                  <a:extLst>
                    <a:ext uri="{9D8B030D-6E8A-4147-A177-3AD203B41FA5}">
                      <a16:colId xmlns:a16="http://schemas.microsoft.com/office/drawing/2014/main" val="240768241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Ploidy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Tumor Purity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Normal Contamination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551363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CLL56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44.2%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7477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CLL33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41.1%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14852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CLL7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82.5%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83416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CLL19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44.7%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028309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B0F7-964A-46CC-A20E-F7D02549F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ControlFREEC</a:t>
            </a:r>
            <a:endParaRPr lang="en-US" dirty="0"/>
          </a:p>
          <a:p>
            <a:r>
              <a:rPr lang="en-US" dirty="0"/>
              <a:t>Tumor/normal exome analysis</a:t>
            </a:r>
          </a:p>
          <a:p>
            <a:pPr lvl="1"/>
            <a:r>
              <a:rPr lang="en-US" dirty="0"/>
              <a:t>Also applies to WGS data</a:t>
            </a:r>
          </a:p>
          <a:p>
            <a:endParaRPr lang="en-US" dirty="0"/>
          </a:p>
          <a:p>
            <a:r>
              <a:rPr lang="en-US" dirty="0"/>
              <a:t>Provides CNV and </a:t>
            </a:r>
            <a:r>
              <a:rPr lang="en-US" dirty="0" err="1"/>
              <a:t>subclonal</a:t>
            </a:r>
            <a:r>
              <a:rPr lang="en-US" dirty="0"/>
              <a:t> calls</a:t>
            </a:r>
          </a:p>
          <a:p>
            <a:r>
              <a:rPr lang="en-US" dirty="0"/>
              <a:t>Does not depend on somatic SNVs</a:t>
            </a:r>
          </a:p>
          <a:p>
            <a:pPr lvl="1"/>
            <a:r>
              <a:rPr lang="en-US" dirty="0"/>
              <a:t>Not dependent on SNV pipeline</a:t>
            </a:r>
          </a:p>
          <a:p>
            <a:endParaRPr lang="en-US" dirty="0"/>
          </a:p>
          <a:p>
            <a:r>
              <a:rPr lang="en-US" dirty="0"/>
              <a:t>Troubleshooting </a:t>
            </a:r>
            <a:r>
              <a:rPr lang="en-US" dirty="0" err="1"/>
              <a:t>Sclust</a:t>
            </a:r>
            <a:r>
              <a:rPr lang="en-US" dirty="0"/>
              <a:t> as alternative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DBAB8-37C5-4D65-AEE4-CB9D15C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79591B2-6540-4BC7-A06F-440727D2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19" y="3025140"/>
            <a:ext cx="3189171" cy="3189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A0CEC-2AC5-4C1A-9B37-2C30499C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757" y="683985"/>
            <a:ext cx="11460479" cy="6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07E2-83FE-49E5-BD93-6461223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B5ED-3608-4321-A7BE-E629B747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19201"/>
            <a:ext cx="9499124" cy="350897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16 coding mutations per sample (median)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Total somatic mutations in range of previously published CLL  mutations data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2689A-93F6-46DD-9885-D1F54B58B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03" y="2658604"/>
            <a:ext cx="3353709" cy="268487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1A8436-C9B4-4A05-BC09-7209A2F9A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96"/>
          <a:stretch/>
        </p:blipFill>
        <p:spPr bwMode="auto">
          <a:xfrm>
            <a:off x="6190714" y="2465114"/>
            <a:ext cx="2243745" cy="30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5C2E5-4B3D-479B-9DB8-41594A200964}"/>
              </a:ext>
            </a:extLst>
          </p:cNvPr>
          <p:cNvSpPr txBox="1"/>
          <p:nvPr/>
        </p:nvSpPr>
        <p:spPr>
          <a:xfrm>
            <a:off x="5853869" y="5283047"/>
            <a:ext cx="363753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Total number of somatic substitutions per genome.</a:t>
            </a:r>
          </a:p>
          <a:p>
            <a:r>
              <a:rPr lang="en-US" sz="800" b="0" i="0" dirty="0">
                <a:solidFill>
                  <a:srgbClr val="222222"/>
                </a:solidFill>
                <a:effectLst/>
              </a:rPr>
              <a:t>Puente, X., </a:t>
            </a:r>
            <a:r>
              <a:rPr lang="en-US" sz="800" b="0" i="0" dirty="0" err="1">
                <a:solidFill>
                  <a:srgbClr val="222222"/>
                </a:solidFill>
                <a:effectLst/>
              </a:rPr>
              <a:t>Pinyol</a:t>
            </a:r>
            <a:r>
              <a:rPr lang="en-US" sz="800" b="0" i="0" dirty="0">
                <a:solidFill>
                  <a:srgbClr val="222222"/>
                </a:solidFill>
                <a:effectLst/>
              </a:rPr>
              <a:t>, M., Quesada, V. </a:t>
            </a:r>
            <a:r>
              <a:rPr lang="en-US" sz="800" b="0" i="1" dirty="0">
                <a:solidFill>
                  <a:srgbClr val="222222"/>
                </a:solidFill>
                <a:effectLst/>
              </a:rPr>
              <a:t>et al.</a:t>
            </a:r>
            <a:r>
              <a:rPr lang="en-US" sz="800" b="0" i="0" dirty="0">
                <a:solidFill>
                  <a:srgbClr val="222222"/>
                </a:solidFill>
                <a:effectLst/>
              </a:rPr>
              <a:t> Whole-genome sequencing </a:t>
            </a:r>
          </a:p>
          <a:p>
            <a:r>
              <a:rPr lang="en-US" sz="800" b="0" i="0" dirty="0">
                <a:solidFill>
                  <a:srgbClr val="222222"/>
                </a:solidFill>
                <a:effectLst/>
              </a:rPr>
              <a:t>identifies recurrent mutations in chronic lymphocytic </a:t>
            </a:r>
            <a:r>
              <a:rPr lang="en-US" sz="800" b="0" i="0" dirty="0" err="1">
                <a:solidFill>
                  <a:srgbClr val="222222"/>
                </a:solidFill>
                <a:effectLst/>
              </a:rPr>
              <a:t>leukaemia</a:t>
            </a:r>
            <a:r>
              <a:rPr lang="en-US" sz="800" b="0" i="0" dirty="0">
                <a:solidFill>
                  <a:srgbClr val="222222"/>
                </a:solidFill>
                <a:effectLst/>
              </a:rPr>
              <a:t>. </a:t>
            </a:r>
          </a:p>
          <a:p>
            <a:r>
              <a:rPr lang="en-US" sz="800" b="0" i="1" dirty="0">
                <a:solidFill>
                  <a:srgbClr val="222222"/>
                </a:solidFill>
                <a:effectLst/>
              </a:rPr>
              <a:t>Nature</a:t>
            </a:r>
            <a:r>
              <a:rPr lang="en-US" sz="8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800" b="1" i="0" dirty="0">
                <a:solidFill>
                  <a:srgbClr val="222222"/>
                </a:solidFill>
                <a:effectLst/>
              </a:rPr>
              <a:t>475, </a:t>
            </a:r>
            <a:r>
              <a:rPr lang="en-US" sz="800" b="0" i="0" dirty="0">
                <a:solidFill>
                  <a:srgbClr val="222222"/>
                </a:solidFill>
                <a:effectLst/>
              </a:rPr>
              <a:t>101–105 (2011). https://doi.org/10.1038/nature10113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679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EE55-5FF2-4F9C-BDE5-AE3CC233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Del17p WGS/</a:t>
            </a:r>
            <a:r>
              <a:rPr lang="en-US" dirty="0" err="1"/>
              <a:t>RNAseq</a:t>
            </a:r>
            <a:r>
              <a:rPr lang="en-US" dirty="0"/>
              <a:t>- remaining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E7A7-0005-4CB1-9171-2AEECE95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59" y="1422998"/>
            <a:ext cx="10470776" cy="2187407"/>
          </a:xfrm>
        </p:spPr>
        <p:txBody>
          <a:bodyPr>
            <a:normAutofit/>
          </a:bodyPr>
          <a:lstStyle/>
          <a:p>
            <a:r>
              <a:rPr lang="en-US" sz="1800" dirty="0"/>
              <a:t>46 tumor and germline DNA and RNA were received</a:t>
            </a:r>
          </a:p>
          <a:p>
            <a:r>
              <a:rPr lang="en-US" sz="1800" dirty="0" err="1"/>
              <a:t>TiN</a:t>
            </a:r>
            <a:r>
              <a:rPr lang="en-US" sz="1800" dirty="0"/>
              <a:t> contamination (n= 6 &gt; 10%)</a:t>
            </a:r>
          </a:p>
          <a:p>
            <a:r>
              <a:rPr lang="en-US" sz="1800" dirty="0"/>
              <a:t>Complex Karyotyping data received for the complete cohort </a:t>
            </a:r>
          </a:p>
          <a:p>
            <a:r>
              <a:rPr lang="en-US" sz="1800" dirty="0"/>
              <a:t>Final cohort for WGS and </a:t>
            </a:r>
            <a:r>
              <a:rPr lang="en-US" sz="1800" dirty="0" err="1"/>
              <a:t>RNAseq</a:t>
            </a:r>
            <a:r>
              <a:rPr lang="en-US" sz="1800" dirty="0">
                <a:highlight>
                  <a:srgbClr val="FFFF00"/>
                </a:highlight>
              </a:rPr>
              <a:t>, n=54 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84EF0-B113-46C9-8D3C-76BD774D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2A7ED5-3797-47BB-BBF0-B33D74B2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54830"/>
              </p:ext>
            </p:extLst>
          </p:nvPr>
        </p:nvGraphicFramePr>
        <p:xfrm>
          <a:off x="604356" y="3850042"/>
          <a:ext cx="989649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124">
                  <a:extLst>
                    <a:ext uri="{9D8B030D-6E8A-4147-A177-3AD203B41FA5}">
                      <a16:colId xmlns:a16="http://schemas.microsoft.com/office/drawing/2014/main" val="935617888"/>
                    </a:ext>
                  </a:extLst>
                </a:gridCol>
                <a:gridCol w="2474124">
                  <a:extLst>
                    <a:ext uri="{9D8B030D-6E8A-4147-A177-3AD203B41FA5}">
                      <a16:colId xmlns:a16="http://schemas.microsoft.com/office/drawing/2014/main" val="362255215"/>
                    </a:ext>
                  </a:extLst>
                </a:gridCol>
                <a:gridCol w="2474124">
                  <a:extLst>
                    <a:ext uri="{9D8B030D-6E8A-4147-A177-3AD203B41FA5}">
                      <a16:colId xmlns:a16="http://schemas.microsoft.com/office/drawing/2014/main" val="4150082214"/>
                    </a:ext>
                  </a:extLst>
                </a:gridCol>
                <a:gridCol w="2474124">
                  <a:extLst>
                    <a:ext uri="{9D8B030D-6E8A-4147-A177-3AD203B41FA5}">
                      <a16:colId xmlns:a16="http://schemas.microsoft.com/office/drawing/2014/main" val="420551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RNAseq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WGS-Tumor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WGS-germline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7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Mayo Shipped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2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QC 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07E2-83FE-49E5-BD93-6461223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B5ED-3608-4321-A7BE-E629B747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Quality &amp; autosome filters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Remove common variants (POP_AF &lt; 0.01)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Remove known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dbSNP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variants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 TLOD, NLOD thresholds (TLOD &gt; 7, NLOD &gt; 4)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variants retained: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frameshift_variant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stop_gained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stop_lost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start_lost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splice_acceptor_variant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splice_donor_variant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missense_variant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disruptive_inframe_insertion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conservative_inframe_insertion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disruptive_inframe_deletion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conservative_inframe_deletion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A246-169D-418F-BB0E-731F7EE6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variants retained after filtering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733B57-4913-4C89-8AC8-108F273D5B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59824" y="1243843"/>
          <a:ext cx="6672351" cy="497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522394-FA8D-49B6-80F8-CE620D350930}"/>
              </a:ext>
            </a:extLst>
          </p:cNvPr>
          <p:cNvSpPr txBox="1"/>
          <p:nvPr/>
        </p:nvSpPr>
        <p:spPr>
          <a:xfrm>
            <a:off x="4831977" y="3476764"/>
            <a:ext cx="1214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311170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3C0B6-03AD-48B0-AB43-CB2CFFF75E8F}"/>
              </a:ext>
            </a:extLst>
          </p:cNvPr>
          <p:cNvSpPr txBox="1"/>
          <p:nvPr/>
        </p:nvSpPr>
        <p:spPr>
          <a:xfrm>
            <a:off x="6095998" y="3476764"/>
            <a:ext cx="1214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622889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AECDA-7517-410F-91E4-9CAF3A4B095F}"/>
              </a:ext>
            </a:extLst>
          </p:cNvPr>
          <p:cNvSpPr txBox="1"/>
          <p:nvPr/>
        </p:nvSpPr>
        <p:spPr>
          <a:xfrm>
            <a:off x="5488537" y="4584760"/>
            <a:ext cx="1214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223217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F7155-7008-4C0D-9737-426DBE64F234}"/>
              </a:ext>
            </a:extLst>
          </p:cNvPr>
          <p:cNvSpPr txBox="1"/>
          <p:nvPr/>
        </p:nvSpPr>
        <p:spPr>
          <a:xfrm>
            <a:off x="5537638" y="3846096"/>
            <a:ext cx="11167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220174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92F1B3E2-EE0D-4010-9C24-63953C3F34C4}"/>
              </a:ext>
            </a:extLst>
          </p:cNvPr>
          <p:cNvSpPr/>
          <p:nvPr/>
        </p:nvSpPr>
        <p:spPr>
          <a:xfrm flipH="1">
            <a:off x="2263365" y="2607397"/>
            <a:ext cx="1462605" cy="339505"/>
          </a:xfrm>
          <a:prstGeom prst="borderCallout1">
            <a:avLst>
              <a:gd name="adj1" fmla="val 56083"/>
              <a:gd name="adj2" fmla="val -4619"/>
              <a:gd name="adj3" fmla="val 7037"/>
              <a:gd name="adj4" fmla="val -61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 = 66185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39B781-D002-4292-B0F7-A51BFC60BB31}"/>
              </a:ext>
            </a:extLst>
          </p:cNvPr>
          <p:cNvCxnSpPr>
            <a:cxnSpLocks/>
          </p:cNvCxnSpPr>
          <p:nvPr/>
        </p:nvCxnSpPr>
        <p:spPr>
          <a:xfrm>
            <a:off x="3806941" y="2788468"/>
            <a:ext cx="321439" cy="6882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07E2-83FE-49E5-BD93-6461223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Variants per Sample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6A65F1-43A5-4F27-9F1C-972A364D07EA}"/>
              </a:ext>
            </a:extLst>
          </p:cNvPr>
          <p:cNvGrpSpPr/>
          <p:nvPr/>
        </p:nvGrpSpPr>
        <p:grpSpPr>
          <a:xfrm>
            <a:off x="1170015" y="1575579"/>
            <a:ext cx="8618624" cy="4059936"/>
            <a:chOff x="1170015" y="1575579"/>
            <a:chExt cx="8618624" cy="4059936"/>
          </a:xfrm>
        </p:grpSpPr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BB3CA51A-EBFA-4EB1-8F14-4E9BB959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015" y="1580295"/>
              <a:ext cx="4055220" cy="4055220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EEA5DE7B-9209-407F-B7F1-4518FE67B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703" y="1575579"/>
              <a:ext cx="4059936" cy="4059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0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A936FE-2CCC-4753-9177-3C14F17C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Samples with High Coding Variant Counts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FC64095-ADC5-4201-8EA3-1F33B5578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07480"/>
              </p:ext>
            </p:extLst>
          </p:nvPr>
        </p:nvGraphicFramePr>
        <p:xfrm>
          <a:off x="622345" y="1033694"/>
          <a:ext cx="382131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781">
                  <a:extLst>
                    <a:ext uri="{9D8B030D-6E8A-4147-A177-3AD203B41FA5}">
                      <a16:colId xmlns:a16="http://schemas.microsoft.com/office/drawing/2014/main" val="1233740396"/>
                    </a:ext>
                  </a:extLst>
                </a:gridCol>
                <a:gridCol w="913537">
                  <a:extLst>
                    <a:ext uri="{9D8B030D-6E8A-4147-A177-3AD203B41FA5}">
                      <a16:colId xmlns:a16="http://schemas.microsoft.com/office/drawing/2014/main" val="7808982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Unfiltered (&gt;30 coding variants)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3953-T-3953-N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5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1378-T-1378-N*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0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4054-T-4054-N*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1584-T-1584-N*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1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3505-T-3505-N*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2584-T-2584-N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0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1174-T-1174-N*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2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4090_CD19-4090_CD19-*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7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3583-T-3583-N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4152-T-4152-N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1886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0CC6B4-953F-4697-9E02-646FE72DCEBE}"/>
              </a:ext>
            </a:extLst>
          </p:cNvPr>
          <p:cNvGraphicFramePr>
            <a:graphicFrameLocks noGrp="1"/>
          </p:cNvGraphicFramePr>
          <p:nvPr/>
        </p:nvGraphicFramePr>
        <p:xfrm>
          <a:off x="5194345" y="1606821"/>
          <a:ext cx="368988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656">
                  <a:extLst>
                    <a:ext uri="{9D8B030D-6E8A-4147-A177-3AD203B41FA5}">
                      <a16:colId xmlns:a16="http://schemas.microsoft.com/office/drawing/2014/main" val="1377832848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3819360774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Filtered (&gt;20 coding variants)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1259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3953-T-3953-N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4743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1378-T-1378-N*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7418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1584-T-1584-N*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331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4054-T-4054-N*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9662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2584-T-2584-N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448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DB1D17-38CE-4A86-9C73-61DC854956E7}"/>
              </a:ext>
            </a:extLst>
          </p:cNvPr>
          <p:cNvSpPr txBox="1"/>
          <p:nvPr/>
        </p:nvSpPr>
        <p:spPr>
          <a:xfrm>
            <a:off x="2706084" y="6063620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Indicates ploidy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EF743-4915-49EF-BE6C-FCA3177F6FEC}"/>
              </a:ext>
            </a:extLst>
          </p:cNvPr>
          <p:cNvSpPr txBox="1"/>
          <p:nvPr/>
        </p:nvSpPr>
        <p:spPr>
          <a:xfrm>
            <a:off x="6892978" y="3816621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Indicates ploidy = 4</a:t>
            </a:r>
          </a:p>
        </p:txBody>
      </p:sp>
    </p:spTree>
    <p:extLst>
      <p:ext uri="{BB962C8B-B14F-4D97-AF65-F5344CB8AC3E}">
        <p14:creationId xmlns:p14="http://schemas.microsoft.com/office/powerpoint/2010/main" val="16780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8A6-EE87-4C26-849F-8C65954E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</a:t>
            </a:r>
            <a:r>
              <a:rPr lang="en-US" dirty="0"/>
              <a:t> contamination and % Abnormal nuclei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9A309E-490C-4E95-8AFF-57073AB7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959867"/>
              </p:ext>
            </p:extLst>
          </p:nvPr>
        </p:nvGraphicFramePr>
        <p:xfrm>
          <a:off x="302472" y="1399810"/>
          <a:ext cx="4198735" cy="4877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377">
                  <a:extLst>
                    <a:ext uri="{9D8B030D-6E8A-4147-A177-3AD203B41FA5}">
                      <a16:colId xmlns:a16="http://schemas.microsoft.com/office/drawing/2014/main" val="3265393767"/>
                    </a:ext>
                  </a:extLst>
                </a:gridCol>
                <a:gridCol w="973693">
                  <a:extLst>
                    <a:ext uri="{9D8B030D-6E8A-4147-A177-3AD203B41FA5}">
                      <a16:colId xmlns:a16="http://schemas.microsoft.com/office/drawing/2014/main" val="3714916201"/>
                    </a:ext>
                  </a:extLst>
                </a:gridCol>
                <a:gridCol w="616757">
                  <a:extLst>
                    <a:ext uri="{9D8B030D-6E8A-4147-A177-3AD203B41FA5}">
                      <a16:colId xmlns:a16="http://schemas.microsoft.com/office/drawing/2014/main" val="3344740882"/>
                    </a:ext>
                  </a:extLst>
                </a:gridCol>
                <a:gridCol w="1669908">
                  <a:extLst>
                    <a:ext uri="{9D8B030D-6E8A-4147-A177-3AD203B41FA5}">
                      <a16:colId xmlns:a16="http://schemas.microsoft.com/office/drawing/2014/main" val="334635706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Sample ID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Group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% tumor cells (CD19+CD5+) in germline fraction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Notes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559588168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2983-07/11/2011-B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13.7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929988260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2994-08/03/2011-B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605790641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3396-07/22/2014-B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5.47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768612759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3453-10/24/2014-B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7.64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235365008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3498-02/17/2015-B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5.54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688723659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3540-05/19/2015-B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6.02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578753523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3592-09/28/2015-B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1.64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961203461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3597-10/08/2015-B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275493345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3764-01/06/2017-B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214119214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3819-05/31/2017-B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129830038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4074-07/03/2019-B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141370439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4119-10/23/2019-B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847062306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1174-6/25/2001-B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7.5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963232871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1299-5/9/2002-B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14.8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61519571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1584-6/3/2004-B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3.26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614078776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1696-11/3/2004-B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44.6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only 2 vials available-used both.  No vials remaining to repeat sort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187757615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1700-1/25/2005-B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10.8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767746216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2111-5/22/2006-B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767042614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2217-10/5/2006-B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3.37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480055389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2343-5/24/2007-B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No flow check. Cell count too low at 65,000.  Just sent pellet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087329450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2355-6/6/2007-B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No flow check. Cell count too low at 75,000.  Just sent pellet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501900862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2474-1/17/2008-B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6.95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55549416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2530-5/5/2009-B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1.88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542239375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2623-4/3/2009-B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4.08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4219809577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2775-1/29/2010-B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No flow check. Cell count too low at 65,000.  Just sent pellet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440691284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2896-10/6/2010-B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046155525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2925-1/28/2011-B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2.01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4919968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3053-1/27/2012-B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18.4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412333423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3068-2/28/2012-B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292928805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3112-7/30/2012-B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1.29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664248059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3239-7/8/2013-B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2.79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290052464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3583-9/1/2015-B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162290271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3833-7/13/2017-B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0.53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017619124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3926-5/3/2018-B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non-Ibrutinib tx 1st line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539897971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2584-04/15/2010-B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8.49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603332217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4152-03/13/2020-B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2.06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542028427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2822-05/06/2010-B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4.97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402259874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1378-03/04/2003-B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1.26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730598720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3953-08/03/2018-B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4.64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458186075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1347-11/12/2002-B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4.39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371496831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1823-05/17/2005-B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16.8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558970597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2514-04/29/2008-B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2.46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889173352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3252-07/31/2013-B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3.58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389278759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3505-03/17/2015-B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3.26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1735724325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3929-05/08/2018-B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10.4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394634238"/>
                  </a:ext>
                </a:extLst>
              </a:tr>
              <a:tr h="9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4054-05/17/2019-B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del 17p untreated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9.93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4" marR="3744" marT="3744" marB="0" anchor="b"/>
                </a:tc>
                <a:extLst>
                  <a:ext uri="{0D108BD9-81ED-4DB2-BD59-A6C34878D82A}">
                    <a16:rowId xmlns:a16="http://schemas.microsoft.com/office/drawing/2014/main" val="27937825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A0F2-52DC-4A30-A632-EEB6F774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CBEC06-F799-4573-A027-6F863575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44058"/>
              </p:ext>
            </p:extLst>
          </p:nvPr>
        </p:nvGraphicFramePr>
        <p:xfrm>
          <a:off x="5627985" y="1221166"/>
          <a:ext cx="1238864" cy="9220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300">
                  <a:extLst>
                    <a:ext uri="{9D8B030D-6E8A-4147-A177-3AD203B41FA5}">
                      <a16:colId xmlns:a16="http://schemas.microsoft.com/office/drawing/2014/main" val="2493979805"/>
                    </a:ext>
                  </a:extLst>
                </a:gridCol>
                <a:gridCol w="524564">
                  <a:extLst>
                    <a:ext uri="{9D8B030D-6E8A-4147-A177-3AD203B41FA5}">
                      <a16:colId xmlns:a16="http://schemas.microsoft.com/office/drawing/2014/main" val="3540667758"/>
                    </a:ext>
                  </a:extLst>
                </a:gridCol>
              </a:tblGrid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patient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lbany AMT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c17p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lbany AMT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998191552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906244485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59.0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57443390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85766220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89.5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53954617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7693603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164590172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499295465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88.0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63690757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418250715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188385141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224108432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94.0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914190740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60098476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94.0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29809125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89.0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0231614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87759485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4123725895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260655410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84284864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91142743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91.5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949676846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4293371876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045833740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678469745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7443918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42.0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318976591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93.5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300820744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71088893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82280372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733114697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93.0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515479201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4163507476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96580404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377428048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936854272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881929243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97295850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61.0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627344140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444933362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057300812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21549930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71479159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505358414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867418156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824295244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406508955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878147264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3819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310020258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3833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497519228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94066708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34.5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543587927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653675287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3968078340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614404294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4195649810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58.5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2121132842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84.0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946725029"/>
                  </a:ext>
                </a:extLst>
              </a:tr>
              <a:tr h="8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4152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60.0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5" marR="3875" marT="3875" marB="0" anchor="b"/>
                </a:tc>
                <a:extLst>
                  <a:ext uri="{0D108BD9-81ED-4DB2-BD59-A6C34878D82A}">
                    <a16:rowId xmlns:a16="http://schemas.microsoft.com/office/drawing/2014/main" val="126234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5AE169-F66A-4368-BDC9-AAD5B5C3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 dirty="0" err="1"/>
              <a:t>RNAseq</a:t>
            </a:r>
            <a:r>
              <a:rPr lang="en-US" dirty="0"/>
              <a:t> </a:t>
            </a:r>
            <a:r>
              <a:rPr lang="en-US" dirty="0" err="1"/>
              <a:t>MultiQC</a:t>
            </a:r>
            <a:endParaRPr lang="en-US" dirty="0"/>
          </a:p>
        </p:txBody>
      </p:sp>
      <p:pic>
        <p:nvPicPr>
          <p:cNvPr id="5" name="RNAseqmetrics_Alignment.png">
            <a:extLst>
              <a:ext uri="{FF2B5EF4-FFF2-40B4-BE49-F238E27FC236}">
                <a16:creationId xmlns:a16="http://schemas.microsoft.com/office/drawing/2014/main" id="{A1E032DD-6F54-415A-9069-D4C7DDB4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901337"/>
            <a:ext cx="5234279" cy="5234279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2039-D2F9-4945-8C3E-3AB3DDE4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29375"/>
            <a:ext cx="320040" cy="2286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58DE5F1-E0F9-4CCA-92B7-7A6FC4DFEE1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GeneCounts.png" descr="GeneCounts.png">
            <a:extLst>
              <a:ext uri="{FF2B5EF4-FFF2-40B4-BE49-F238E27FC236}">
                <a16:creationId xmlns:a16="http://schemas.microsoft.com/office/drawing/2014/main" id="{A2A780E7-4CA0-4C97-80AC-2B902C8D9D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955" y="901337"/>
            <a:ext cx="5234279" cy="5234279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AC419-00EC-4714-973F-F5E3AA1FF8C0}"/>
              </a:ext>
            </a:extLst>
          </p:cNvPr>
          <p:cNvSpPr txBox="1"/>
          <p:nvPr/>
        </p:nvSpPr>
        <p:spPr>
          <a:xfrm>
            <a:off x="156754" y="61895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200" dirty="0"/>
              <a:t>Alignment QC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EECF0-AD46-429B-913C-7B299E9FFC53}"/>
              </a:ext>
            </a:extLst>
          </p:cNvPr>
          <p:cNvSpPr txBox="1"/>
          <p:nvPr/>
        </p:nvSpPr>
        <p:spPr>
          <a:xfrm>
            <a:off x="5741720" y="613970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200" dirty="0"/>
              <a:t>Gene count</a:t>
            </a:r>
          </a:p>
        </p:txBody>
      </p:sp>
    </p:spTree>
    <p:extLst>
      <p:ext uri="{BB962C8B-B14F-4D97-AF65-F5344CB8AC3E}">
        <p14:creationId xmlns:p14="http://schemas.microsoft.com/office/powerpoint/2010/main" val="17639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D450C27-7151-9E0E-1637-1E854439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611505"/>
          </a:xfrm>
        </p:spPr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</a:t>
            </a:r>
            <a:r>
              <a:rPr lang="en-US" dirty="0" err="1"/>
              <a:t>MultiQC</a:t>
            </a:r>
            <a:endParaRPr lang="en-US" dirty="0"/>
          </a:p>
        </p:txBody>
      </p:sp>
      <p:pic>
        <p:nvPicPr>
          <p:cNvPr id="5" name="RNAseqmetrics_Assignment.png">
            <a:extLst>
              <a:ext uri="{FF2B5EF4-FFF2-40B4-BE49-F238E27FC236}">
                <a16:creationId xmlns:a16="http://schemas.microsoft.com/office/drawing/2014/main" id="{DAE7D19D-33B7-4D37-BEDA-8F933FD23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5760" y="891541"/>
            <a:ext cx="5074918" cy="5074918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8FD4-26C9-4A35-8E2F-263EFC8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29375"/>
            <a:ext cx="320040" cy="2286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58DE5F1-E0F9-4CCA-92B7-7A6FC4DFEE1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2CE5-EF58-4A34-B85C-26DB38C375DD}"/>
              </a:ext>
            </a:extLst>
          </p:cNvPr>
          <p:cNvSpPr txBox="1"/>
          <p:nvPr/>
        </p:nvSpPr>
        <p:spPr>
          <a:xfrm>
            <a:off x="365760" y="60350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200" dirty="0"/>
              <a:t>Read annotation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69E3B-4A3E-40EA-9AB2-02CAF1B4057E}"/>
              </a:ext>
            </a:extLst>
          </p:cNvPr>
          <p:cNvSpPr txBox="1"/>
          <p:nvPr/>
        </p:nvSpPr>
        <p:spPr>
          <a:xfrm>
            <a:off x="5827088" y="3785599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RNAseq</a:t>
            </a:r>
            <a:r>
              <a:rPr lang="en-US" dirty="0"/>
              <a:t> quality is good for alignment and read metrics </a:t>
            </a:r>
          </a:p>
        </p:txBody>
      </p:sp>
    </p:spTree>
    <p:extLst>
      <p:ext uri="{BB962C8B-B14F-4D97-AF65-F5344CB8AC3E}">
        <p14:creationId xmlns:p14="http://schemas.microsoft.com/office/powerpoint/2010/main" val="27215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8470-1AE9-479C-8227-B279F0FF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FASTQ data QC- WGS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170FD2-1F6C-4B24-9605-8A62638B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80160"/>
            <a:ext cx="11460480" cy="4572000"/>
          </a:xfrm>
        </p:spPr>
        <p:txBody>
          <a:bodyPr>
            <a:normAutofit/>
          </a:bodyPr>
          <a:lstStyle/>
          <a:p>
            <a:r>
              <a:rPr lang="en-US" dirty="0"/>
              <a:t>Summary stats of raw and clipped FASTQ</a:t>
            </a:r>
          </a:p>
          <a:p>
            <a:r>
              <a:rPr lang="en-US" dirty="0"/>
              <a:t>‘clipping’ performed with </a:t>
            </a:r>
            <a:r>
              <a:rPr lang="en-US" dirty="0" err="1"/>
              <a:t>fastp</a:t>
            </a:r>
            <a:endParaRPr lang="en-US" dirty="0"/>
          </a:p>
          <a:p>
            <a:r>
              <a:rPr lang="en-US" dirty="0"/>
              <a:t>Data shown as mean values for R1 and R2 combined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EDCB01F-CB6F-466A-9BCC-FD35ACE56EF2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971801"/>
          <a:ext cx="8686800" cy="182880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16830">
                  <a:extLst>
                    <a:ext uri="{9D8B030D-6E8A-4147-A177-3AD203B41FA5}">
                      <a16:colId xmlns:a16="http://schemas.microsoft.com/office/drawing/2014/main" val="4115224875"/>
                    </a:ext>
                  </a:extLst>
                </a:gridCol>
                <a:gridCol w="1528026">
                  <a:extLst>
                    <a:ext uri="{9D8B030D-6E8A-4147-A177-3AD203B41FA5}">
                      <a16:colId xmlns:a16="http://schemas.microsoft.com/office/drawing/2014/main" val="1304029490"/>
                    </a:ext>
                  </a:extLst>
                </a:gridCol>
                <a:gridCol w="1475824">
                  <a:extLst>
                    <a:ext uri="{9D8B030D-6E8A-4147-A177-3AD203B41FA5}">
                      <a16:colId xmlns:a16="http://schemas.microsoft.com/office/drawing/2014/main" val="2422886993"/>
                    </a:ext>
                  </a:extLst>
                </a:gridCol>
                <a:gridCol w="1345145">
                  <a:extLst>
                    <a:ext uri="{9D8B030D-6E8A-4147-A177-3AD203B41FA5}">
                      <a16:colId xmlns:a16="http://schemas.microsoft.com/office/drawing/2014/main" val="2177169539"/>
                    </a:ext>
                  </a:extLst>
                </a:gridCol>
                <a:gridCol w="940325">
                  <a:extLst>
                    <a:ext uri="{9D8B030D-6E8A-4147-A177-3AD203B41FA5}">
                      <a16:colId xmlns:a16="http://schemas.microsoft.com/office/drawing/2014/main" val="3263098339"/>
                    </a:ext>
                  </a:extLst>
                </a:gridCol>
                <a:gridCol w="940325">
                  <a:extLst>
                    <a:ext uri="{9D8B030D-6E8A-4147-A177-3AD203B41FA5}">
                      <a16:colId xmlns:a16="http://schemas.microsoft.com/office/drawing/2014/main" val="4059901229"/>
                    </a:ext>
                  </a:extLst>
                </a:gridCol>
                <a:gridCol w="940325">
                  <a:extLst>
                    <a:ext uri="{9D8B030D-6E8A-4147-A177-3AD203B41FA5}">
                      <a16:colId xmlns:a16="http://schemas.microsoft.com/office/drawing/2014/main" val="4051657574"/>
                    </a:ext>
                  </a:extLst>
                </a:gridCol>
              </a:tblGrid>
              <a:tr h="793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Data type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# reads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# bases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Read length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Qual (min)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Qual (max)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Qual (mean)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3851831447"/>
                  </a:ext>
                </a:extLst>
              </a:tr>
              <a:tr h="5174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Raw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493378318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74500126024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151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34.53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36.35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35.79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314873741"/>
                  </a:ext>
                </a:extLst>
              </a:tr>
              <a:tr h="5174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dirty="0">
                          <a:effectLst/>
                        </a:rPr>
                        <a:t>C</a:t>
                      </a:r>
                      <a:r>
                        <a:rPr lang="en-GB" sz="1800" b="0" u="none" strike="noStrike" dirty="0">
                          <a:effectLst/>
                        </a:rPr>
                        <a:t>lipped</a:t>
                      </a:r>
                    </a:p>
                  </a:txBody>
                  <a:tcPr marL="7942" marR="7942" marT="79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486816958.3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42" marR="7942" marT="79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71626529987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42" marR="7942" marT="79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146.72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42" marR="7942" marT="79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34.73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42" marR="7942" marT="79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36.40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42" marR="7942" marT="79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35.90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394924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64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8470-1AE9-479C-8227-B279F0FF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FASTQ data QC- WGS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170FD2-1F6C-4B24-9605-8A62638B8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53" y="5009606"/>
            <a:ext cx="4820194" cy="1116874"/>
          </a:xfrm>
        </p:spPr>
        <p:txBody>
          <a:bodyPr>
            <a:normAutofit/>
          </a:bodyPr>
          <a:lstStyle/>
          <a:p>
            <a:r>
              <a:rPr lang="en-US" dirty="0" err="1"/>
              <a:t>FastQC</a:t>
            </a:r>
            <a:r>
              <a:rPr lang="en-US" dirty="0"/>
              <a:t> run on all samples</a:t>
            </a:r>
          </a:p>
          <a:p>
            <a:r>
              <a:rPr lang="en-US" dirty="0"/>
              <a:t>Quality looks good for most metrics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5BE558-BA1A-4EB8-B4CB-06079F7C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2" y="1627033"/>
            <a:ext cx="4456614" cy="2652317"/>
          </a:xfrm>
          <a:prstGeom prst="rect">
            <a:avLst/>
          </a:prstGeom>
        </p:spPr>
      </p:pic>
      <p:pic>
        <p:nvPicPr>
          <p:cNvPr id="12" name="Imagem 10">
            <a:extLst>
              <a:ext uri="{FF2B5EF4-FFF2-40B4-BE49-F238E27FC236}">
                <a16:creationId xmlns:a16="http://schemas.microsoft.com/office/drawing/2014/main" id="{273A262E-0CFB-485C-8DFC-1A98BCF984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688028" y="1627033"/>
            <a:ext cx="5604812" cy="41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D0D7-5FB2-460F-8380-CF48213B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/>
              </a:rPr>
              <a:t>VCF data 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8A3D-DDFF-42B0-83AF-7080D3DF46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spcCol="301752" rtlCol="0" anchor="t"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n-US" dirty="0">
                <a:cs typeface="Arial"/>
              </a:rPr>
              <a:t>All variant calls are comprehensively annotated</a:t>
            </a:r>
          </a:p>
          <a:p>
            <a:pPr>
              <a:buFont typeface="Arial" pitchFamily="18" charset="2"/>
              <a:buChar char="•"/>
            </a:pPr>
            <a:r>
              <a:rPr lang="en-US" dirty="0">
                <a:cs typeface="Arial"/>
              </a:rPr>
              <a:t>Shown is output from VEP</a:t>
            </a:r>
          </a:p>
          <a:p>
            <a:pPr>
              <a:buFont typeface="Arial" pitchFamily="18" charset="2"/>
              <a:buChar char="•"/>
            </a:pPr>
            <a:r>
              <a:rPr lang="en-US" dirty="0">
                <a:cs typeface="Arial"/>
              </a:rPr>
              <a:t>Sample shown: 1292</a:t>
            </a:r>
          </a:p>
        </p:txBody>
      </p:sp>
      <p:pic>
        <p:nvPicPr>
          <p:cNvPr id="7" name="Imagem 4">
            <a:extLst>
              <a:ext uri="{FF2B5EF4-FFF2-40B4-BE49-F238E27FC236}">
                <a16:creationId xmlns:a16="http://schemas.microsoft.com/office/drawing/2014/main" id="{2F0E1221-9BCD-4C8D-8315-72050C06E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6067" y="1469109"/>
            <a:ext cx="7349450" cy="45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5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8470-1AE9-479C-8227-B279F0FF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TNhaplotyper2 somatic variant calls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68380-1A7B-49A6-9561-2AF92338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1322" y="1330437"/>
            <a:ext cx="5577840" cy="4572000"/>
          </a:xfrm>
        </p:spPr>
        <p:txBody>
          <a:bodyPr>
            <a:noAutofit/>
          </a:bodyPr>
          <a:lstStyle/>
          <a:p>
            <a:pPr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54 tumor-normal pairs with genome-wide somatic variant calls</a:t>
            </a:r>
          </a:p>
          <a:p>
            <a:pPr lvl="1"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Variant caller, TNhaplotyper2 (</a:t>
            </a:r>
            <a:r>
              <a:rPr lang="en-US" sz="1600" dirty="0">
                <a:cs typeface="Arial"/>
                <a:hlinkClick r:id="rId2"/>
              </a:rPr>
              <a:t>https://support.sentieon.com/manual/usages/general/#tnhaplotyper2-algorithm</a:t>
            </a:r>
            <a:r>
              <a:rPr lang="en-US" sz="1600" dirty="0">
                <a:cs typeface="Arial"/>
              </a:rPr>
              <a:t>)</a:t>
            </a:r>
          </a:p>
          <a:p>
            <a:pPr lvl="1"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Annotated via </a:t>
            </a:r>
            <a:r>
              <a:rPr lang="en-US" sz="1600" dirty="0" err="1">
                <a:cs typeface="Arial"/>
              </a:rPr>
              <a:t>SnpSift</a:t>
            </a:r>
            <a:endParaRPr lang="en-US" sz="1600" dirty="0">
              <a:cs typeface="Arial"/>
            </a:endParaRPr>
          </a:p>
          <a:p>
            <a:pPr lvl="2"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COSMIC</a:t>
            </a:r>
          </a:p>
          <a:p>
            <a:pPr lvl="2">
              <a:buFont typeface="Arial" pitchFamily="18" charset="2"/>
              <a:buChar char="•"/>
            </a:pPr>
            <a:r>
              <a:rPr lang="en-US" sz="1600" dirty="0" err="1">
                <a:cs typeface="Arial"/>
              </a:rPr>
              <a:t>ClinVar</a:t>
            </a:r>
            <a:endParaRPr lang="en-US" sz="1600" dirty="0">
              <a:cs typeface="Arial"/>
            </a:endParaRPr>
          </a:p>
          <a:p>
            <a:pPr lvl="2">
              <a:buFont typeface="Arial" pitchFamily="18" charset="2"/>
              <a:buChar char="•"/>
            </a:pPr>
            <a:r>
              <a:rPr lang="en-US" sz="1600" i="1" dirty="0">
                <a:cs typeface="Arial"/>
              </a:rPr>
              <a:t>in silico </a:t>
            </a:r>
            <a:r>
              <a:rPr lang="en-US" sz="1600" dirty="0">
                <a:cs typeface="Arial"/>
              </a:rPr>
              <a:t>functional / pathogenicity predictors</a:t>
            </a:r>
          </a:p>
          <a:p>
            <a:pPr lvl="2"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Allele frequencies from all population databases</a:t>
            </a:r>
          </a:p>
          <a:p>
            <a:pPr lvl="2"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plus more</a:t>
            </a:r>
          </a:p>
          <a:p>
            <a:pPr>
              <a:buFont typeface="Arial" pitchFamily="18" charset="2"/>
              <a:buChar char="•"/>
            </a:pPr>
            <a:endParaRPr lang="en-US" sz="1600" dirty="0">
              <a:cs typeface="Arial"/>
            </a:endParaRPr>
          </a:p>
          <a:p>
            <a:pPr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88 ‘tumor-only’ samples</a:t>
            </a:r>
          </a:p>
          <a:p>
            <a:pPr lvl="1"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calls made individually for tumor (n=44) and matched normal (n=44) samples</a:t>
            </a:r>
          </a:p>
          <a:p>
            <a:pPr lvl="1">
              <a:buFont typeface="Arial" pitchFamily="18" charset="2"/>
              <a:buChar char="•"/>
            </a:pPr>
            <a:r>
              <a:rPr lang="en-US" sz="1600" dirty="0">
                <a:cs typeface="Arial"/>
              </a:rPr>
              <a:t>all tumor-only samples have corresponding somatic variant calls</a:t>
            </a:r>
          </a:p>
          <a:p>
            <a:endParaRPr lang="en-US" sz="1600" dirty="0"/>
          </a:p>
        </p:txBody>
      </p:sp>
      <p:graphicFrame>
        <p:nvGraphicFramePr>
          <p:cNvPr id="7" name="Tabela 3">
            <a:extLst>
              <a:ext uri="{FF2B5EF4-FFF2-40B4-BE49-F238E27FC236}">
                <a16:creationId xmlns:a16="http://schemas.microsoft.com/office/drawing/2014/main" id="{0B40B961-11EF-4B97-81C7-99560129F2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5407450"/>
              </p:ext>
            </p:extLst>
          </p:nvPr>
        </p:nvGraphicFramePr>
        <p:xfrm>
          <a:off x="781394" y="945403"/>
          <a:ext cx="4575220" cy="534206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97523">
                  <a:extLst>
                    <a:ext uri="{9D8B030D-6E8A-4147-A177-3AD203B41FA5}">
                      <a16:colId xmlns:a16="http://schemas.microsoft.com/office/drawing/2014/main" val="1885011520"/>
                    </a:ext>
                  </a:extLst>
                </a:gridCol>
                <a:gridCol w="909497">
                  <a:extLst>
                    <a:ext uri="{9D8B030D-6E8A-4147-A177-3AD203B41FA5}">
                      <a16:colId xmlns:a16="http://schemas.microsoft.com/office/drawing/2014/main" val="1576842659"/>
                    </a:ext>
                  </a:extLst>
                </a:gridCol>
                <a:gridCol w="981594">
                  <a:extLst>
                    <a:ext uri="{9D8B030D-6E8A-4147-A177-3AD203B41FA5}">
                      <a16:colId xmlns:a16="http://schemas.microsoft.com/office/drawing/2014/main" val="3585191707"/>
                    </a:ext>
                  </a:extLst>
                </a:gridCol>
                <a:gridCol w="1286606">
                  <a:extLst>
                    <a:ext uri="{9D8B030D-6E8A-4147-A177-3AD203B41FA5}">
                      <a16:colId xmlns:a16="http://schemas.microsoft.com/office/drawing/2014/main" val="272021356"/>
                    </a:ext>
                  </a:extLst>
                </a:gridCol>
              </a:tblGrid>
              <a:tr h="2689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u="none" strike="noStrike" dirty="0">
                          <a:effectLst/>
                        </a:rPr>
                        <a:t>Sample</a:t>
                      </a:r>
                      <a:endParaRPr lang="en-GB" sz="1200" b="1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u="none" strike="noStrike" dirty="0">
                          <a:effectLst/>
                        </a:rPr>
                        <a:t>SNVs</a:t>
                      </a:r>
                      <a:endParaRPr lang="en-GB" sz="1200" b="1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u="none" strike="noStrike" dirty="0" err="1">
                          <a:effectLst/>
                        </a:rPr>
                        <a:t>InDels</a:t>
                      </a:r>
                      <a:endParaRPr lang="en-GB" sz="1200" b="1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1" u="none" strike="noStrike" dirty="0">
                          <a:effectLst/>
                        </a:rPr>
                        <a:t>Percent ≥40X</a:t>
                      </a:r>
                      <a:endParaRPr lang="en-GB" sz="1200" b="1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8081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1174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7931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13050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92.82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1658581244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1292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4236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12805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90.95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576127652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1299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5214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15014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95.61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3028275496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1347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4290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16729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96.04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2748733814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1378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12040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13126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95.57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1378991614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1584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8981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15144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95.15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110378385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1696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5093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14093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95.38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2593051219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1700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4879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15144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94.20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3353743318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1823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4680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19374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97.43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2521367075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2111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3389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13825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93.80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1145657526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2217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3681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14674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95.15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3585699260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2297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4644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19419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96.08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4178643511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2327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5829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19178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96.08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3473570813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2343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6805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23226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97.86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3949156473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2474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7219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26799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98.87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4250541579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2514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11972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12168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92.30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2725427360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2530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5280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18548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96.81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3129650428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2584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9053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12841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93.18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1739025675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2596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4800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18552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95.91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366100046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2623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5954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23213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98.16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581156039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2822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3745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14893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94.93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3206327889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2896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6551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24529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98.15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2355840652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2925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7097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22419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97.93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1593613527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2946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3513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16763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94.88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1539613653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2983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5370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21150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97.65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4099190161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2994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4983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18349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95.99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4194329489"/>
                  </a:ext>
                </a:extLst>
              </a:tr>
              <a:tr h="1848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3034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7208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>
                          <a:effectLst/>
                        </a:rPr>
                        <a:t>18048</a:t>
                      </a:r>
                      <a:endParaRPr lang="en-GB" sz="1200" b="0" i="0" u="none" strike="noStrike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97.44</a:t>
                      </a:r>
                      <a:endParaRPr lang="en-GB" sz="1200" b="0" i="0" u="none" strike="noStrike" dirty="0">
                        <a:solidFill>
                          <a:srgbClr val="591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12" marR="5012" marT="5012" marB="0" anchor="b"/>
                </a:tc>
                <a:extLst>
                  <a:ext uri="{0D108BD9-81ED-4DB2-BD59-A6C34878D82A}">
                    <a16:rowId xmlns:a16="http://schemas.microsoft.com/office/drawing/2014/main" val="247619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1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  <a:extLst>
    <a:ext uri="{05A4C25C-085E-4340-85A3-A5531E510DB2}">
      <thm15:themeFamily xmlns:thm15="http://schemas.microsoft.com/office/thememl/2012/main" name="new-tbio-staff-meeting-v01-for-comment.potx" id="{865AE5D9-3552-4987-8510-1A1D68E05CFD}" vid="{B23AF6D5-E27E-4D28-B2AC-096AB253AE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2670</Words>
  <Application>Microsoft Office PowerPoint</Application>
  <PresentationFormat>Widescreen</PresentationFormat>
  <Paragraphs>1163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Albany AMT</vt:lpstr>
      <vt:lpstr>Arial</vt:lpstr>
      <vt:lpstr>Calibri</vt:lpstr>
      <vt:lpstr>Calibri Light</vt:lpstr>
      <vt:lpstr>Century Gothic</vt:lpstr>
      <vt:lpstr>Segoe UI</vt:lpstr>
      <vt:lpstr>Trebuchet MS</vt:lpstr>
      <vt:lpstr>Wingdings</vt:lpstr>
      <vt:lpstr>Office Theme</vt:lpstr>
      <vt:lpstr>Bristol Myers Squibb</vt:lpstr>
      <vt:lpstr>CLL WGS/RNASeq QC Review</vt:lpstr>
      <vt:lpstr>del17P WGS/ RNAseq Pilot Review</vt:lpstr>
      <vt:lpstr>Del17p WGS/RNAseq- remaining samples</vt:lpstr>
      <vt:lpstr>RNAseq MultiQC</vt:lpstr>
      <vt:lpstr>RNAseq MultiQC</vt:lpstr>
      <vt:lpstr>FASTQ data QC- WGS</vt:lpstr>
      <vt:lpstr>FASTQ data QC- WGS</vt:lpstr>
      <vt:lpstr>VCF data annotation</vt:lpstr>
      <vt:lpstr>TNhaplotyper2 somatic variant calls</vt:lpstr>
      <vt:lpstr>TNhaplotyper2 somatic variant calls (continued)</vt:lpstr>
      <vt:lpstr>Manta somatic structural variant calls</vt:lpstr>
      <vt:lpstr>CNA Calls: Battenberg data</vt:lpstr>
      <vt:lpstr>Cellularity estimates coarsely match cytogenetic estimates of del17p nuclei</vt:lpstr>
      <vt:lpstr>Majority del17p cohort (38/54) show 17p loss</vt:lpstr>
      <vt:lpstr>Next Steps for finalizing QC</vt:lpstr>
      <vt:lpstr>Back up</vt:lpstr>
      <vt:lpstr>CLL Pilot WGS/RNASeq QC Review</vt:lpstr>
      <vt:lpstr>Picard/FastQC WGS</vt:lpstr>
      <vt:lpstr>WGS Coverage </vt:lpstr>
      <vt:lpstr>MUTECT2 Mutation Calls</vt:lpstr>
      <vt:lpstr>MUTECT2 Mutation Calls</vt:lpstr>
      <vt:lpstr>Pipeline </vt:lpstr>
      <vt:lpstr>MUTECT2 Mutation Calls Tumor Only Pipeline</vt:lpstr>
      <vt:lpstr>Recall of Mutation Panel Variants</vt:lpstr>
      <vt:lpstr>CNA Calls Battenberg</vt:lpstr>
      <vt:lpstr>SV Calls</vt:lpstr>
      <vt:lpstr>del17P WGS/ RNAseq Pilot Study Summary</vt:lpstr>
      <vt:lpstr>RNASeq MultiQC</vt:lpstr>
      <vt:lpstr>Expectations</vt:lpstr>
      <vt:lpstr>Applied Filters</vt:lpstr>
      <vt:lpstr>Total variants retained after filtering</vt:lpstr>
      <vt:lpstr>Coding Variants per Sample</vt:lpstr>
      <vt:lpstr>Samples with High Coding Variant Counts</vt:lpstr>
      <vt:lpstr>TiN contamination and % Abnormal nuclei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CLL WGS/RNASeq QC Review</dc:title>
  <dc:creator>Preeti Trisal</dc:creator>
  <cp:lastModifiedBy>Preeti Trisal</cp:lastModifiedBy>
  <cp:revision>12</cp:revision>
  <dcterms:created xsi:type="dcterms:W3CDTF">2022-03-16T16:40:29Z</dcterms:created>
  <dcterms:modified xsi:type="dcterms:W3CDTF">2022-03-21T03:38:26Z</dcterms:modified>
</cp:coreProperties>
</file>