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60" r:id="rId5"/>
    <p:sldId id="361" r:id="rId6"/>
    <p:sldId id="367" r:id="rId7"/>
    <p:sldId id="362" r:id="rId8"/>
    <p:sldId id="366" r:id="rId9"/>
    <p:sldId id="364" r:id="rId10"/>
    <p:sldId id="370" r:id="rId11"/>
    <p:sldId id="372" r:id="rId12"/>
    <p:sldId id="368" r:id="rId13"/>
    <p:sldId id="369" r:id="rId14"/>
    <p:sldId id="2071590916" r:id="rId15"/>
    <p:sldId id="365" r:id="rId16"/>
    <p:sldId id="373" r:id="rId17"/>
    <p:sldId id="371" r:id="rId18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AFD8959-9B3F-4D47-BAAB-44C6AA61CEA2}">
  <a:tblStyle styleId="{7AFD8959-9B3F-4D47-BAAB-44C6AA61CEA2}" styleName="BMS Table Gray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EEE7E7"/>
          </a:solidFill>
        </a:fill>
      </a:tcStyle>
    </a:band2H>
    <a:band1V>
      <a:tcStyle>
        <a:tcBdr/>
        <a:fill>
          <a:solidFill>
            <a:srgbClr val="EEE7E7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19050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tx1"/>
          </a:solidFill>
        </a:fill>
      </a:tcStyle>
    </a:firstRow>
  </a:tblStyle>
  <a:tblStyle styleId="{AB131486-7932-478D-BA04-5426E13E8524}" styleName="BMS Table Amber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FFD186"/>
              </a:solidFill>
            </a:ln>
          </a:top>
          <a:bottom>
            <a:ln w="6350">
              <a:solidFill>
                <a:srgbClr val="FFD186"/>
              </a:solidFill>
            </a:ln>
          </a:bottom>
          <a:insideH>
            <a:ln w="6350">
              <a:solidFill>
                <a:srgbClr val="FFD186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FECCD"/>
          </a:solidFill>
        </a:fill>
      </a:tcStyle>
    </a:band2H>
    <a:band1V>
      <a:tcStyle>
        <a:tcBdr/>
        <a:fill>
          <a:solidFill>
            <a:srgbClr val="FFECCD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FFD186"/>
              </a:solidFill>
            </a:ln>
          </a:top>
          <a:bottom>
            <a:ln w="19050">
              <a:solidFill>
                <a:srgbClr val="FFD186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FD186"/>
          </a:solidFill>
        </a:fill>
      </a:tcStyle>
    </a:firstRow>
  </a:tblStyle>
  <a:tblStyle styleId="{17987A09-FBC6-4D12-BA78-BE2ACF4811F2}" styleName="BMS Table Peach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FDA97D"/>
              </a:solidFill>
            </a:ln>
          </a:top>
          <a:bottom>
            <a:ln w="6350">
              <a:solidFill>
                <a:srgbClr val="FDA97D"/>
              </a:solidFill>
            </a:ln>
          </a:bottom>
          <a:insideH>
            <a:ln w="6350">
              <a:solidFill>
                <a:srgbClr val="FDA97D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EDCCA"/>
          </a:solidFill>
        </a:fill>
      </a:tcStyle>
    </a:band2H>
    <a:band1V>
      <a:tcStyle>
        <a:tcBdr/>
        <a:fill>
          <a:solidFill>
            <a:srgbClr val="FEDCCA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FDA97D"/>
              </a:solidFill>
            </a:ln>
          </a:top>
          <a:bottom>
            <a:ln w="19050">
              <a:solidFill>
                <a:srgbClr val="FDA97D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DA97D"/>
          </a:solidFill>
        </a:fill>
      </a:tcStyle>
    </a:firstRow>
  </a:tblStyle>
  <a:tblStyle styleId="{3FB51E2C-7BFB-4B95-B8AA-B85EA3A58659}" styleName="BMS Table Sienna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CB7C78"/>
              </a:solidFill>
            </a:ln>
          </a:top>
          <a:bottom>
            <a:ln w="6350">
              <a:solidFill>
                <a:srgbClr val="CB7C78"/>
              </a:solidFill>
            </a:ln>
          </a:bottom>
          <a:insideH>
            <a:ln w="6350">
              <a:solidFill>
                <a:srgbClr val="CB7C78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DAC5C5"/>
          </a:solidFill>
        </a:fill>
      </a:tcStyle>
    </a:band2H>
    <a:band1V>
      <a:tcStyle>
        <a:tcBdr/>
        <a:fill>
          <a:solidFill>
            <a:srgbClr val="DAC5C5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CB7C78"/>
              </a:solidFill>
            </a:ln>
          </a:top>
          <a:bottom>
            <a:ln w="19050">
              <a:solidFill>
                <a:srgbClr val="CB7C78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B7C78"/>
          </a:solidFill>
        </a:fill>
      </a:tcStyle>
    </a:firstRow>
  </a:tblStyle>
  <a:tblStyle styleId="{341639D1-FA1C-4AE1-8705-CAF77B6581E0}" styleName="BMS Table Mint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59FFB9"/>
              </a:solidFill>
            </a:ln>
          </a:top>
          <a:bottom>
            <a:ln w="6350">
              <a:solidFill>
                <a:srgbClr val="59FFB9"/>
              </a:solidFill>
            </a:ln>
          </a:bottom>
          <a:insideH>
            <a:ln w="6350">
              <a:solidFill>
                <a:srgbClr val="59FFB9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5FFE6"/>
          </a:solidFill>
        </a:fill>
      </a:tcStyle>
    </a:band2H>
    <a:band1V>
      <a:tcStyle>
        <a:tcBdr/>
        <a:fill>
          <a:solidFill>
            <a:srgbClr val="C5FFE6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59FFB9"/>
              </a:solidFill>
            </a:ln>
          </a:top>
          <a:bottom>
            <a:ln w="19050">
              <a:solidFill>
                <a:srgbClr val="59FFB9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59FFB9"/>
          </a:solidFill>
        </a:fill>
      </a:tcStyle>
    </a:firstRow>
  </a:tblStyle>
  <a:tblStyle styleId="{634F3CDC-9E1D-4E82-9B7D-985DE547036D}" styleName="BMS Table Aqua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33D6F1"/>
              </a:solidFill>
            </a:ln>
          </a:top>
          <a:bottom>
            <a:ln w="6350">
              <a:solidFill>
                <a:srgbClr val="33D6F1"/>
              </a:solidFill>
            </a:ln>
          </a:bottom>
          <a:insideH>
            <a:ln w="6350">
              <a:solidFill>
                <a:srgbClr val="33D6F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0F2FB"/>
          </a:solidFill>
        </a:fill>
      </a:tcStyle>
    </a:band2H>
    <a:band1V>
      <a:tcStyle>
        <a:tcBdr/>
        <a:fill>
          <a:solidFill>
            <a:srgbClr val="C0F2FB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33D6F1"/>
              </a:solidFill>
            </a:ln>
          </a:top>
          <a:bottom>
            <a:ln w="19050">
              <a:solidFill>
                <a:srgbClr val="33D6F1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33D6F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327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7"/>
    </p:cViewPr>
  </p:sorterViewPr>
  <p:notesViewPr>
    <p:cSldViewPr snapToGrid="0" showGuides="1">
      <p:cViewPr varScale="1">
        <p:scale>
          <a:sx n="166" d="100"/>
          <a:sy n="166" d="100"/>
        </p:scale>
        <p:origin x="54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6B232A-A90B-0843-9FE3-CD41AEF1F4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F4F6-6352-EF49-8B94-F88281AD3C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63FA1003-23F1-F848-ABD7-AA279ACD1B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22398-7E15-714C-85A0-DACC6DC3F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B2665-97EF-CE47-ABE4-18D4D76C98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DAB60F0-68D7-274B-9B3A-8BD634C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1F6C0D1-008B-C245-AF1E-F6ADA8BEAF3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1CB8535-DC0F-AF47-A510-8461A80C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spcBef>
        <a:spcPts val="600"/>
      </a:spcBef>
      <a:buFont typeface="Trebuchet MS" panose="020B0603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315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09728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2801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4630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6459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24916">
              <a:defRPr/>
            </a:pPr>
            <a:fld id="{91CB8535-DC0F-AF47-A510-8461A80C06B7}" type="slidenum">
              <a:rPr lang="en-US">
                <a:solidFill>
                  <a:srgbClr val="595454"/>
                </a:solidFill>
                <a:latin typeface="Trebuchet MS"/>
              </a:rPr>
              <a:pPr defTabSz="924916">
                <a:defRPr/>
              </a:pPr>
              <a:t>1</a:t>
            </a:fld>
            <a:endParaRPr lang="en-US">
              <a:solidFill>
                <a:srgbClr val="595454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152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10" name="Disclaimer">
            <a:extLst>
              <a:ext uri="{FF2B5EF4-FFF2-40B4-BE49-F238E27FC236}">
                <a16:creationId xmlns:a16="http://schemas.microsoft.com/office/drawing/2014/main" id="{0411BC70-4820-DF40-90C3-6ACD451ADD60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60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98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9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0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nent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4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1E892DE-B840-A64B-91A1-1B18F6037C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8" name="Disclaimer">
            <a:extLst>
              <a:ext uri="{FF2B5EF4-FFF2-40B4-BE49-F238E27FC236}">
                <a16:creationId xmlns:a16="http://schemas.microsoft.com/office/drawing/2014/main" id="{F95EDC5C-ABEE-824D-9A00-482457322324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62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n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6096000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342900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1719072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26BC3F3-33EB-F346-B70E-DE269C681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952" y="5148072"/>
            <a:ext cx="3051048" cy="170992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1999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20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8400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84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D93C7F7-3C80-DA48-9BC2-95DD73DF87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624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A585D99-3BCE-844A-8969-7E2EFD217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21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  <p15:guide id="7" orient="horz" pos="2074" userDrawn="1">
          <p15:clr>
            <a:srgbClr val="FBAE40"/>
          </p15:clr>
        </p15:guide>
        <p15:guide id="8" orient="horz" pos="21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F25E4DD-7BAF-CF43-9AF5-512CC5417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C9E62E-3AF4-C24D-8B08-8A7FCB7ED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E3D7CA1-C89E-E24C-B557-52A1F9AEB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Ins="0" numCol="2" spcCol="301752"/>
          <a:lstStyle>
            <a:lvl1pPr marL="411480" indent="-411480">
              <a:buFont typeface="+mj-lt"/>
              <a:buAutoNum type="arabicPeriod"/>
              <a:tabLst/>
              <a:defRPr/>
            </a:lvl1pPr>
            <a:lvl2pPr marL="640080" indent="-228600">
              <a:tabLst/>
              <a:defRPr/>
            </a:lvl2pPr>
            <a:lvl3pPr marL="868680" indent="-228600">
              <a:tabLst/>
              <a:defRPr/>
            </a:lvl3pPr>
            <a:lvl4pPr marL="1097280" indent="-228600">
              <a:tabLst/>
              <a:defRPr/>
            </a:lvl4pPr>
            <a:lvl5pPr marL="1325880" indent="-228600">
              <a:tabLst/>
              <a:defRPr/>
            </a:lvl5pPr>
            <a:lvl6pPr marL="1554480" indent="-228600">
              <a:tabLst/>
              <a:defRPr/>
            </a:lvl6pPr>
            <a:lvl7pPr marL="1783080" indent="-228600">
              <a:tabLst/>
              <a:defRPr/>
            </a:lvl7pPr>
            <a:lvl8pPr marL="2011680" indent="-228600">
              <a:tabLst/>
              <a:defRPr/>
            </a:lvl8pPr>
            <a:lvl9pPr marL="2240280" indent="-228600">
              <a:tabLst/>
              <a:defRPr/>
            </a:lvl9pPr>
          </a:lstStyle>
          <a:p>
            <a:pPr lvl="0"/>
            <a:r>
              <a:rPr lang="en-US" dirty="0"/>
              <a:t>[Agenda item]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8B1-1581-4488-A1A4-886D01EEFD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CF9CDAC-EC28-4BA6-9827-D58133E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BF3E53-7A3D-40D5-AE68-3CE44909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stol Myers Squibb" descr="Bristol Myers Squibb">
            <a:extLst>
              <a:ext uri="{FF2B5EF4-FFF2-40B4-BE49-F238E27FC236}">
                <a16:creationId xmlns:a16="http://schemas.microsoft.com/office/drawing/2014/main" id="{B50985CD-7333-F343-85B8-C4893E81F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645920" y="2194560"/>
            <a:ext cx="9056906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4" cy="822960"/>
          </a:xfrm>
          <a:prstGeom prst="rect">
            <a:avLst/>
          </a:prstGeom>
          <a:noFill/>
        </p:spPr>
      </p:pic>
      <p:sp>
        <p:nvSpPr>
          <p:cNvPr id="8" name="Thank You">
            <a:extLst>
              <a:ext uri="{FF2B5EF4-FFF2-40B4-BE49-F238E27FC236}">
                <a16:creationId xmlns:a16="http://schemas.microsoft.com/office/drawing/2014/main" id="{2DF7BC51-D766-5D44-8D23-2A1F0BF208B3}"/>
              </a:ext>
            </a:extLst>
          </p:cNvPr>
          <p:cNvSpPr txBox="1">
            <a:spLocks/>
          </p:cNvSpPr>
          <p:nvPr userDrawn="1"/>
        </p:nvSpPr>
        <p:spPr>
          <a:xfrm>
            <a:off x="365760" y="1554480"/>
            <a:ext cx="7543165" cy="182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D75AF2-C99D-9247-B7AF-B859D95DB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434840"/>
            <a:ext cx="7543165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6241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4C8E8-7E9A-224F-8714-AB4216A9C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8" y="1554480"/>
            <a:ext cx="5577840" cy="4572000"/>
          </a:xfrm>
        </p:spPr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554480"/>
            <a:ext cx="5577840" cy="4572000"/>
          </a:xfrm>
        </p:spPr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A65C3A-C556-7B4E-9098-E1FD19D432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488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5216" y="1554480"/>
            <a:ext cx="362102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698" userDrawn="1">
          <p15:clr>
            <a:srgbClr val="FBAE40"/>
          </p15:clr>
        </p15:guide>
        <p15:guide id="2" pos="2512" userDrawn="1">
          <p15:clr>
            <a:srgbClr val="FBAE40"/>
          </p15:clr>
        </p15:guide>
        <p15:guide id="3" pos="4982" userDrawn="1">
          <p15:clr>
            <a:srgbClr val="FBAE40"/>
          </p15:clr>
        </p15:guide>
        <p15:guide id="4" pos="51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1" y="1554480"/>
            <a:ext cx="2641598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0" y="1554480"/>
            <a:ext cx="26416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4198CF4-E51B-2147-88D7-1228A147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83624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080" userDrawn="1">
          <p15:clr>
            <a:srgbClr val="FBAE40"/>
          </p15:clr>
        </p15:guide>
        <p15:guide id="2" pos="1896" userDrawn="1">
          <p15:clr>
            <a:srgbClr val="FBAE40"/>
          </p15:clr>
        </p15:guide>
        <p15:guide id="3" pos="5600" userDrawn="1">
          <p15:clr>
            <a:srgbClr val="FBAE40"/>
          </p15:clr>
        </p15:guide>
        <p15:guide id="4" pos="5784" userDrawn="1">
          <p15:clr>
            <a:srgbClr val="FBAE40"/>
          </p15:clr>
        </p15:guide>
        <p15:guide id="5" pos="3744" userDrawn="1">
          <p15:clr>
            <a:srgbClr val="FBAE40"/>
          </p15:clr>
        </p15:guide>
        <p15:guide id="6" pos="39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3699-153C-AD47-95F6-16E2B3016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504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700" userDrawn="1">
          <p15:clr>
            <a:srgbClr val="FBAE40"/>
          </p15:clr>
        </p15:guide>
        <p15:guide id="2" pos="25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F123-E2C1-8448-BA4B-9ECBEA28E8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7248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7FB1D32-3E1C-554A-A887-047CEBF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3" pos="4980" userDrawn="1">
          <p15:clr>
            <a:srgbClr val="FBAE40"/>
          </p15:clr>
        </p15:guide>
        <p15:guide id="4" pos="51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C88FF-867A-4400-B205-E69EFB3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4FC5-C208-4061-8E32-8B795BC1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11460480" cy="4572000"/>
          </a:xfrm>
          <a:prstGeom prst="rect">
            <a:avLst/>
          </a:prstGeom>
        </p:spPr>
        <p:txBody>
          <a:bodyPr vert="horz" lIns="0" tIns="0" rIns="0" bIns="0" spcCol="30175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B202EDA2-849C-5746-B520-4E5047A7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5" name="Bristol Myers Squibb" descr="Bristol Myers Squibb">
            <a:extLst>
              <a:ext uri="{FF2B5EF4-FFF2-40B4-BE49-F238E27FC236}">
                <a16:creationId xmlns:a16="http://schemas.microsoft.com/office/drawing/2014/main" id="{B7697988-37C6-7C4A-AA57-C36971D11EEC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 bwMode="black">
          <a:xfrm>
            <a:off x="258318" y="6355080"/>
            <a:ext cx="1627632" cy="410821"/>
          </a:xfrm>
          <a:prstGeom prst="rect">
            <a:avLst/>
          </a:prstGeom>
          <a:noFill/>
        </p:spPr>
      </p:pic>
      <p:grpSp>
        <p:nvGrpSpPr>
          <p:cNvPr id="4" name="Group">
            <a:extLst>
              <a:ext uri="{FF2B5EF4-FFF2-40B4-BE49-F238E27FC236}">
                <a16:creationId xmlns:a16="http://schemas.microsoft.com/office/drawing/2014/main" id="{D7F0AB66-B862-4C4F-8DBC-7443BBC9E0C7}"/>
              </a:ext>
            </a:extLst>
          </p:cNvPr>
          <p:cNvGrpSpPr/>
          <p:nvPr userDrawn="1"/>
        </p:nvGrpSpPr>
        <p:grpSpPr>
          <a:xfrm>
            <a:off x="1874520" y="6458891"/>
            <a:ext cx="3919729" cy="231734"/>
            <a:chOff x="1874520" y="6458891"/>
            <a:chExt cx="3919729" cy="231734"/>
          </a:xfrm>
        </p:grpSpPr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DA9532AD-0553-FF47-B676-11BE658B2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 bwMode="black">
            <a:xfrm>
              <a:off x="1874520" y="6458891"/>
              <a:ext cx="0" cy="22860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24" name="Division/Therapeutic Area">
              <a:extLst>
                <a:ext uri="{FF2B5EF4-FFF2-40B4-BE49-F238E27FC236}">
                  <a16:creationId xmlns:a16="http://schemas.microsoft.com/office/drawing/2014/main" id="{7F2981F2-EF0F-2349-8B4D-9E148ABFE89B}"/>
                </a:ext>
              </a:extLst>
            </p:cNvPr>
            <p:cNvSpPr txBox="1"/>
            <p:nvPr userDrawn="1"/>
          </p:nvSpPr>
          <p:spPr>
            <a:xfrm>
              <a:off x="2011680" y="6462065"/>
              <a:ext cx="3782569" cy="2285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buSzPct val="100000"/>
                <a:buFontTx/>
                <a:buNone/>
              </a:pPr>
              <a:r>
                <a:rPr lang="en-US" sz="1100" b="0" dirty="0">
                  <a:solidFill>
                    <a:schemeClr val="tx1"/>
                  </a:solidFill>
                </a:rPr>
                <a:t>Informatics and Predictive Sciences</a:t>
              </a:r>
              <a:r>
                <a:rPr lang="en-US" sz="1100" b="0" baseline="0" dirty="0">
                  <a:solidFill>
                    <a:schemeClr val="tx1"/>
                  </a:solidFill>
                </a:rPr>
                <a:t> / Translational Bioinformatics</a:t>
              </a:r>
              <a:endParaRPr lang="en-US" sz="11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Disclaimer">
            <a:extLst>
              <a:ext uri="{FF2B5EF4-FFF2-40B4-BE49-F238E27FC236}">
                <a16:creationId xmlns:a16="http://schemas.microsoft.com/office/drawing/2014/main" id="{A785335B-16F9-6F4B-9AC7-614641E447A6}"/>
              </a:ext>
            </a:extLst>
          </p:cNvPr>
          <p:cNvSpPr txBox="1"/>
          <p:nvPr userDrawn="1"/>
        </p:nvSpPr>
        <p:spPr>
          <a:xfrm>
            <a:off x="8205216" y="6429375"/>
            <a:ext cx="3209544" cy="228600"/>
          </a:xfrm>
          <a:prstGeom prst="rect">
            <a:avLst/>
          </a:prstGeom>
          <a:noFill/>
        </p:spPr>
        <p:txBody>
          <a:bodyPr wrap="square" lIns="0" tIns="0" rIns="0" bIns="9144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9012A93-F35D-41B8-A960-2FAFDF3C47A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06200" y="6429375"/>
            <a:ext cx="320040" cy="228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9" r:id="rId2"/>
    <p:sldLayoutId id="2147483662" r:id="rId3"/>
    <p:sldLayoutId id="2147483650" r:id="rId4"/>
    <p:sldLayoutId id="2147483652" r:id="rId5"/>
    <p:sldLayoutId id="2147483656" r:id="rId6"/>
    <p:sldLayoutId id="2147483657" r:id="rId7"/>
    <p:sldLayoutId id="2147483660" r:id="rId8"/>
    <p:sldLayoutId id="2147483661" r:id="rId9"/>
    <p:sldLayoutId id="2147483694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2" r:id="rId17"/>
    <p:sldLayoutId id="2147483709" r:id="rId18"/>
    <p:sldLayoutId id="2147483710" r:id="rId19"/>
    <p:sldLayoutId id="2147483690" r:id="rId20"/>
    <p:sldLayoutId id="2147483691" r:id="rId21"/>
    <p:sldLayoutId id="2147483692" r:id="rId22"/>
    <p:sldLayoutId id="2147483693" r:id="rId23"/>
    <p:sldLayoutId id="2147483698" r:id="rId24"/>
    <p:sldLayoutId id="2147483695" r:id="rId25"/>
    <p:sldLayoutId id="214748365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700" r:id="rId35"/>
    <p:sldLayoutId id="2147483654" r:id="rId36"/>
    <p:sldLayoutId id="2147483655" r:id="rId37"/>
    <p:sldLayoutId id="2147483696" r:id="rId38"/>
    <p:sldLayoutId id="2147483697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Trebuchet MS" panose="020B0603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5" orient="horz" pos="978" userDrawn="1">
          <p15:clr>
            <a:srgbClr val="F26B43"/>
          </p15:clr>
        </p15:guide>
        <p15:guide id="6" orient="horz" pos="38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4C8248D-40D7-6141-A801-CCDE79E5C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IPS/Translational Bioinformatics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AB9DB62-7740-4015-9623-764DF920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554480"/>
            <a:ext cx="10379624" cy="2560320"/>
          </a:xfrm>
        </p:spPr>
        <p:txBody>
          <a:bodyPr/>
          <a:lstStyle/>
          <a:p>
            <a:r>
              <a:rPr lang="en-US" dirty="0"/>
              <a:t>CLL Pilot WGS/</a:t>
            </a:r>
            <a:r>
              <a:rPr lang="en-US" dirty="0" err="1"/>
              <a:t>RNASeq</a:t>
            </a:r>
            <a:r>
              <a:rPr lang="en-US" dirty="0"/>
              <a:t> QC Review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5CEBBB1D-F7D8-D340-BD20-6F0A5E12B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C822DE9-776B-F844-9B28-C502D8F6EF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Nick Stong, Ph.D.</a:t>
            </a:r>
          </a:p>
        </p:txBody>
      </p:sp>
    </p:spTree>
    <p:extLst>
      <p:ext uri="{BB962C8B-B14F-4D97-AF65-F5344CB8AC3E}">
        <p14:creationId xmlns:p14="http://schemas.microsoft.com/office/powerpoint/2010/main" val="7454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67D2-9F64-4248-9418-E8E7A253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Calls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0633FD-7F66-4583-AD47-75F4450A44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9460993"/>
              </p:ext>
            </p:extLst>
          </p:nvPr>
        </p:nvGraphicFramePr>
        <p:xfrm>
          <a:off x="365125" y="1554163"/>
          <a:ext cx="5578474" cy="4104640"/>
        </p:xfrm>
        <a:graphic>
          <a:graphicData uri="http://schemas.openxmlformats.org/drawingml/2006/table">
            <a:tbl>
              <a:tblPr firstRow="1" bandRow="1">
                <a:tableStyleId>{7AFD8959-9B3F-4D47-BAAB-44C6AA61CEA2}</a:tableStyleId>
              </a:tblPr>
              <a:tblGrid>
                <a:gridCol w="2789237">
                  <a:extLst>
                    <a:ext uri="{9D8B030D-6E8A-4147-A177-3AD203B41FA5}">
                      <a16:colId xmlns:a16="http://schemas.microsoft.com/office/drawing/2014/main" val="3245841323"/>
                    </a:ext>
                  </a:extLst>
                </a:gridCol>
                <a:gridCol w="2789237">
                  <a:extLst>
                    <a:ext uri="{9D8B030D-6E8A-4147-A177-3AD203B41FA5}">
                      <a16:colId xmlns:a16="http://schemas.microsoft.com/office/drawing/2014/main" val="20952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6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82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80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46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41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2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46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7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94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84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80569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2CEF1-C40E-4115-869F-84396B560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Calls made by MANTA 1.6</a:t>
            </a:r>
          </a:p>
          <a:p>
            <a:pPr lvl="1"/>
            <a:r>
              <a:rPr lang="en-US" dirty="0"/>
              <a:t>Count of all PASS translocations</a:t>
            </a:r>
          </a:p>
          <a:p>
            <a:endParaRPr lang="en-US" dirty="0"/>
          </a:p>
          <a:p>
            <a:r>
              <a:rPr lang="en-US" dirty="0"/>
              <a:t>Previously used recurrent SV to filter</a:t>
            </a:r>
          </a:p>
          <a:p>
            <a:pPr lvl="1"/>
            <a:r>
              <a:rPr lang="en-US" dirty="0"/>
              <a:t>Limit to expected regions</a:t>
            </a:r>
          </a:p>
          <a:p>
            <a:pPr lvl="1"/>
            <a:endParaRPr lang="en-US" dirty="0"/>
          </a:p>
          <a:p>
            <a:r>
              <a:rPr lang="en-US" dirty="0"/>
              <a:t>Recurrent SVs in CLL?</a:t>
            </a:r>
          </a:p>
          <a:p>
            <a:endParaRPr lang="en-US" dirty="0"/>
          </a:p>
          <a:p>
            <a:r>
              <a:rPr lang="en-US" dirty="0"/>
              <a:t>Quality metric filtering can be used</a:t>
            </a:r>
          </a:p>
          <a:p>
            <a:pPr lvl="1"/>
            <a:r>
              <a:rPr lang="en-US" dirty="0"/>
              <a:t>Less sensitive</a:t>
            </a:r>
          </a:p>
          <a:p>
            <a:pPr lvl="1"/>
            <a:endParaRPr lang="en-US" dirty="0"/>
          </a:p>
          <a:p>
            <a:r>
              <a:rPr lang="en-US" dirty="0"/>
              <a:t>Correlation with complex karyotype?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72C77-2359-4A83-81DD-D2364F01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A925-B696-419D-A878-0E5341EF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8" y="342163"/>
            <a:ext cx="11460480" cy="914400"/>
          </a:xfrm>
        </p:spPr>
        <p:txBody>
          <a:bodyPr/>
          <a:lstStyle/>
          <a:p>
            <a:r>
              <a:rPr lang="en-US" dirty="0"/>
              <a:t>del17P WGS/ </a:t>
            </a:r>
            <a:r>
              <a:rPr lang="en-US" dirty="0" err="1"/>
              <a:t>RNAseq</a:t>
            </a:r>
            <a:r>
              <a:rPr lang="en-US" dirty="0"/>
              <a:t> Pilot Study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B16B2-EDCB-4459-959D-549AA77B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023" y="1172343"/>
            <a:ext cx="11749869" cy="4886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Results</a:t>
            </a:r>
          </a:p>
          <a:p>
            <a:r>
              <a:rPr lang="en-US" sz="1400" dirty="0"/>
              <a:t>Mayo will extract DNA/RNA (100ng) and ship to EA. Tumor and germline purity will be shared with BMS.</a:t>
            </a:r>
          </a:p>
          <a:p>
            <a:r>
              <a:rPr lang="en-US" sz="1400" dirty="0"/>
              <a:t>NGS pipeline work accomplished by optimizing and running alternative tumor only pipeline to account for </a:t>
            </a:r>
          </a:p>
          <a:p>
            <a:r>
              <a:rPr lang="en-US" sz="1400" dirty="0" err="1"/>
              <a:t>RNAseq</a:t>
            </a:r>
            <a:r>
              <a:rPr lang="en-US" sz="1400" dirty="0"/>
              <a:t> data is satisfactory with at least </a:t>
            </a:r>
            <a:r>
              <a:rPr lang="en-US" sz="1400" dirty="0">
                <a:solidFill>
                  <a:srgbClr val="FF0000"/>
                </a:solidFill>
              </a:rPr>
              <a:t>x% </a:t>
            </a:r>
            <a:r>
              <a:rPr lang="en-US" sz="1400" dirty="0"/>
              <a:t>of the reads uniquely mapped </a:t>
            </a:r>
          </a:p>
          <a:p>
            <a:r>
              <a:rPr lang="en-US" sz="1400" dirty="0"/>
              <a:t>WGS-Variants &gt;10% VAF can be detected in the data; filtering will be tweaked as per </a:t>
            </a:r>
            <a:r>
              <a:rPr lang="en-US" sz="1400" dirty="0" err="1"/>
              <a:t>TiN</a:t>
            </a:r>
            <a:r>
              <a:rPr lang="en-US" sz="1400" dirty="0"/>
              <a:t> contamination in samples</a:t>
            </a:r>
          </a:p>
          <a:p>
            <a:r>
              <a:rPr lang="en-US" sz="1400" dirty="0"/>
              <a:t>CNV calling will be done by </a:t>
            </a:r>
            <a:r>
              <a:rPr lang="en-US" sz="1400" dirty="0" err="1"/>
              <a:t>battenburg</a:t>
            </a:r>
            <a:r>
              <a:rPr lang="en-US" sz="1400" dirty="0"/>
              <a:t>, continue to refine pipeline for calls and correlation to CK data</a:t>
            </a:r>
          </a:p>
          <a:p>
            <a:r>
              <a:rPr lang="en-US" sz="1400" dirty="0"/>
              <a:t>SV calling will be done by Manta; Continue to refine pipeline </a:t>
            </a:r>
          </a:p>
          <a:p>
            <a:pPr marL="0" indent="0">
              <a:buNone/>
            </a:pPr>
            <a:r>
              <a:rPr lang="en-US" sz="1800" b="1" dirty="0"/>
              <a:t>Recommendation</a:t>
            </a:r>
          </a:p>
          <a:p>
            <a:r>
              <a:rPr lang="en-US" sz="1400" dirty="0"/>
              <a:t>No selection needed based on purity</a:t>
            </a:r>
          </a:p>
          <a:p>
            <a:r>
              <a:rPr lang="en-US" sz="1400" dirty="0"/>
              <a:t>Continue to refine pipeline for CNV and SV calls</a:t>
            </a:r>
          </a:p>
          <a:p>
            <a:r>
              <a:rPr lang="en-US" sz="1400" dirty="0"/>
              <a:t>Proceed with sample processing for </a:t>
            </a:r>
            <a:r>
              <a:rPr lang="en-US" sz="1400" dirty="0" err="1"/>
              <a:t>RNAseq</a:t>
            </a:r>
            <a:r>
              <a:rPr lang="en-US" sz="1400" dirty="0"/>
              <a:t> and WGS (60X tumor/30X germline)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4AD2-6A5F-4974-88AC-ADC8055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BE1-3926-4401-8D76-A4BEA158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3" y="274320"/>
            <a:ext cx="11460480" cy="914400"/>
          </a:xfrm>
        </p:spPr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</a:t>
            </a:r>
            <a:r>
              <a:rPr lang="en-US" dirty="0" err="1"/>
              <a:t>MultiQC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086106-6D8D-4318-B523-756E56C7ABE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7124116"/>
              </p:ext>
            </p:extLst>
          </p:nvPr>
        </p:nvGraphicFramePr>
        <p:xfrm>
          <a:off x="892260" y="1554480"/>
          <a:ext cx="4356101" cy="1196340"/>
        </p:xfrm>
        <a:graphic>
          <a:graphicData uri="http://schemas.openxmlformats.org/drawingml/2006/table">
            <a:tbl>
              <a:tblPr firstRow="1" firstCol="1" bandRow="1">
                <a:tableStyleId>{7AFD8959-9B3F-4D47-BAAB-44C6AA61CEA2}</a:tableStyleId>
              </a:tblPr>
              <a:tblGrid>
                <a:gridCol w="470930">
                  <a:extLst>
                    <a:ext uri="{9D8B030D-6E8A-4147-A177-3AD203B41FA5}">
                      <a16:colId xmlns:a16="http://schemas.microsoft.com/office/drawing/2014/main" val="3464360510"/>
                    </a:ext>
                  </a:extLst>
                </a:gridCol>
                <a:gridCol w="990915">
                  <a:extLst>
                    <a:ext uri="{9D8B030D-6E8A-4147-A177-3AD203B41FA5}">
                      <a16:colId xmlns:a16="http://schemas.microsoft.com/office/drawing/2014/main" val="881455981"/>
                    </a:ext>
                  </a:extLst>
                </a:gridCol>
                <a:gridCol w="990915">
                  <a:extLst>
                    <a:ext uri="{9D8B030D-6E8A-4147-A177-3AD203B41FA5}">
                      <a16:colId xmlns:a16="http://schemas.microsoft.com/office/drawing/2014/main" val="3667206613"/>
                    </a:ext>
                  </a:extLst>
                </a:gridCol>
                <a:gridCol w="696584">
                  <a:extLst>
                    <a:ext uri="{9D8B030D-6E8A-4147-A177-3AD203B41FA5}">
                      <a16:colId xmlns:a16="http://schemas.microsoft.com/office/drawing/2014/main" val="3508937775"/>
                    </a:ext>
                  </a:extLst>
                </a:gridCol>
                <a:gridCol w="1206757">
                  <a:extLst>
                    <a:ext uri="{9D8B030D-6E8A-4147-A177-3AD203B41FA5}">
                      <a16:colId xmlns:a16="http://schemas.microsoft.com/office/drawing/2014/main" val="240768241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Purity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Ploidy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Tumor Purity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Normal Contamination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551363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CLL56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44.2%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7477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CLL33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41.1%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14852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CLL7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82.5%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83416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CLL19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44.7%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028309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B0F7-964A-46CC-A20E-F7D02549F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ControlFREEC</a:t>
            </a:r>
            <a:endParaRPr lang="en-US" dirty="0"/>
          </a:p>
          <a:p>
            <a:r>
              <a:rPr lang="en-US" dirty="0"/>
              <a:t>Tumor/normal exome analysis</a:t>
            </a:r>
          </a:p>
          <a:p>
            <a:pPr lvl="1"/>
            <a:r>
              <a:rPr lang="en-US" dirty="0"/>
              <a:t>Also applies to WGS data</a:t>
            </a:r>
          </a:p>
          <a:p>
            <a:endParaRPr lang="en-US" dirty="0"/>
          </a:p>
          <a:p>
            <a:r>
              <a:rPr lang="en-US" dirty="0"/>
              <a:t>Provides CNV and </a:t>
            </a:r>
            <a:r>
              <a:rPr lang="en-US" dirty="0" err="1"/>
              <a:t>subclonal</a:t>
            </a:r>
            <a:r>
              <a:rPr lang="en-US" dirty="0"/>
              <a:t> calls</a:t>
            </a:r>
          </a:p>
          <a:p>
            <a:r>
              <a:rPr lang="en-US" dirty="0"/>
              <a:t>Does not depend on somatic SNVs</a:t>
            </a:r>
          </a:p>
          <a:p>
            <a:pPr lvl="1"/>
            <a:r>
              <a:rPr lang="en-US" dirty="0"/>
              <a:t>Not dependent on SNV pipeline</a:t>
            </a:r>
          </a:p>
          <a:p>
            <a:endParaRPr lang="en-US" dirty="0"/>
          </a:p>
          <a:p>
            <a:r>
              <a:rPr lang="en-US" dirty="0"/>
              <a:t>Troubleshooting </a:t>
            </a:r>
            <a:r>
              <a:rPr lang="en-US" dirty="0" err="1"/>
              <a:t>Sclust</a:t>
            </a:r>
            <a:r>
              <a:rPr lang="en-US" dirty="0"/>
              <a:t> as alternative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DBAB8-37C5-4D65-AEE4-CB9D15C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79591B2-6540-4BC7-A06F-440727D2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19" y="3025140"/>
            <a:ext cx="3189171" cy="3189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A0CEC-2AC5-4C1A-9B37-2C30499C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757" y="683985"/>
            <a:ext cx="11460479" cy="6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78C4-7800-4A34-A92F-10544AAF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ACC5-6E0D-4923-86F2-4BA6E7F3D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84AC-862C-4079-AF51-719F348C1F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F753B-4914-46D1-99F3-E699005C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A15-8AFE-4FF8-AA32-698A47A1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of Mutation Panel Variants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744F80-ABE8-4B01-A6A3-0604608DCE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5197364"/>
              </p:ext>
            </p:extLst>
          </p:nvPr>
        </p:nvGraphicFramePr>
        <p:xfrm>
          <a:off x="365760" y="1018555"/>
          <a:ext cx="5662062" cy="4893012"/>
        </p:xfrm>
        <a:graphic>
          <a:graphicData uri="http://schemas.openxmlformats.org/drawingml/2006/table">
            <a:tbl>
              <a:tblPr/>
              <a:tblGrid>
                <a:gridCol w="453034">
                  <a:extLst>
                    <a:ext uri="{9D8B030D-6E8A-4147-A177-3AD203B41FA5}">
                      <a16:colId xmlns:a16="http://schemas.microsoft.com/office/drawing/2014/main" val="240201698"/>
                    </a:ext>
                  </a:extLst>
                </a:gridCol>
                <a:gridCol w="458242">
                  <a:extLst>
                    <a:ext uri="{9D8B030D-6E8A-4147-A177-3AD203B41FA5}">
                      <a16:colId xmlns:a16="http://schemas.microsoft.com/office/drawing/2014/main" val="1306332313"/>
                    </a:ext>
                  </a:extLst>
                </a:gridCol>
                <a:gridCol w="729020">
                  <a:extLst>
                    <a:ext uri="{9D8B030D-6E8A-4147-A177-3AD203B41FA5}">
                      <a16:colId xmlns:a16="http://schemas.microsoft.com/office/drawing/2014/main" val="1426959466"/>
                    </a:ext>
                  </a:extLst>
                </a:gridCol>
                <a:gridCol w="729020">
                  <a:extLst>
                    <a:ext uri="{9D8B030D-6E8A-4147-A177-3AD203B41FA5}">
                      <a16:colId xmlns:a16="http://schemas.microsoft.com/office/drawing/2014/main" val="3460714697"/>
                    </a:ext>
                  </a:extLst>
                </a:gridCol>
                <a:gridCol w="458242">
                  <a:extLst>
                    <a:ext uri="{9D8B030D-6E8A-4147-A177-3AD203B41FA5}">
                      <a16:colId xmlns:a16="http://schemas.microsoft.com/office/drawing/2014/main" val="1318540087"/>
                    </a:ext>
                  </a:extLst>
                </a:gridCol>
                <a:gridCol w="298551">
                  <a:extLst>
                    <a:ext uri="{9D8B030D-6E8A-4147-A177-3AD203B41FA5}">
                      <a16:colId xmlns:a16="http://schemas.microsoft.com/office/drawing/2014/main" val="4123446500"/>
                    </a:ext>
                  </a:extLst>
                </a:gridCol>
                <a:gridCol w="702985">
                  <a:extLst>
                    <a:ext uri="{9D8B030D-6E8A-4147-A177-3AD203B41FA5}">
                      <a16:colId xmlns:a16="http://schemas.microsoft.com/office/drawing/2014/main" val="3385268834"/>
                    </a:ext>
                  </a:extLst>
                </a:gridCol>
                <a:gridCol w="458242">
                  <a:extLst>
                    <a:ext uri="{9D8B030D-6E8A-4147-A177-3AD203B41FA5}">
                      <a16:colId xmlns:a16="http://schemas.microsoft.com/office/drawing/2014/main" val="1260432947"/>
                    </a:ext>
                  </a:extLst>
                </a:gridCol>
                <a:gridCol w="458242">
                  <a:extLst>
                    <a:ext uri="{9D8B030D-6E8A-4147-A177-3AD203B41FA5}">
                      <a16:colId xmlns:a16="http://schemas.microsoft.com/office/drawing/2014/main" val="4110779974"/>
                    </a:ext>
                  </a:extLst>
                </a:gridCol>
                <a:gridCol w="458242">
                  <a:extLst>
                    <a:ext uri="{9D8B030D-6E8A-4147-A177-3AD203B41FA5}">
                      <a16:colId xmlns:a16="http://schemas.microsoft.com/office/drawing/2014/main" val="2872816700"/>
                    </a:ext>
                  </a:extLst>
                </a:gridCol>
                <a:gridCol w="458242">
                  <a:extLst>
                    <a:ext uri="{9D8B030D-6E8A-4147-A177-3AD203B41FA5}">
                      <a16:colId xmlns:a16="http://schemas.microsoft.com/office/drawing/2014/main" val="2736861061"/>
                    </a:ext>
                  </a:extLst>
                </a:gridCol>
              </a:tblGrid>
              <a:tr h="2022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 (hg19)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 (hg38)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VAF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Paired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Unpaired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028208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CLL2019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TP53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chr17:7577594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chr17:7674276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ACAGT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frameshift_variant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153409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CLL2297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chr15:42041099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chr15:41748901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frameshift_variant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47874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CLL2297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chr15:42041828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chr15:41749630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TAAAAC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frameshift_variant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46389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CLL2596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ATM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chr11:108200960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chr11:108330233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stop_gained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57692"/>
                  </a:ext>
                </a:extLst>
              </a:tr>
              <a:tr h="2022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CLL2596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KMT2D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chr12:49423021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chr12:49029238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splice_donor_variant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(42% VAF)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797702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CLL2946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NXF1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chr11:62563936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chr11:62796464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missense_variant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71851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CLL2946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TP53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chr17:7577534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chr17:7674216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missense_variant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3008599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CLL2946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ASXL1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chr20:31023612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chr20:32435809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stop_gained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85376"/>
                  </a:ext>
                </a:extLst>
              </a:tr>
              <a:tr h="2022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CLL2946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DDX3X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chrX:41203379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chrX:41344126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AAAG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splice_donor_variant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9400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CLL4090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TP53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chr17:7578221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chr17:7674903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frameshift_variant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84936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CLL4090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TP53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chr17:7578280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chr17:7674962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frameshift_variant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677146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CLL4090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TP53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chr17:7578398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chr17:7675080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missense_variant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64655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CLL4090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TP53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chr17:7578534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chr17:7675216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CTTG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inframe_deletion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93608"/>
                  </a:ext>
                </a:extLst>
              </a:tr>
              <a:tr h="2022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CLL4090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TP53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chr17:7579311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chr17:7675993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splice_donor_variant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3528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CLL4090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ZMYM3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chrX:70466210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chrX:71246360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ACTTC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frameshift_variant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82076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CLL4090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TP53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chr17:7577570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chr17:7674252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missense_variant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517028"/>
                  </a:ext>
                </a:extLst>
              </a:tr>
              <a:tr h="10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CLL4090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TP53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chr17:7578212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chr17:7674894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stop_gained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134" marR="5134" marT="51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88434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DB4DC-B35F-4FD6-B7F4-90CDEDF8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018555"/>
            <a:ext cx="5577840" cy="55386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VAF &gt; 10% variants are in the unfiltered tumor only variant calls</a:t>
            </a:r>
          </a:p>
          <a:p>
            <a:pPr lvl="1"/>
            <a:r>
              <a:rPr lang="en-US" dirty="0"/>
              <a:t>Some filtered due to only one or two reads supporting mutation</a:t>
            </a:r>
          </a:p>
          <a:p>
            <a:r>
              <a:rPr lang="en-US" dirty="0"/>
              <a:t>Variants are almost all in the tumor / normal only pipeline output</a:t>
            </a:r>
          </a:p>
          <a:p>
            <a:pPr lvl="1"/>
            <a:r>
              <a:rPr lang="en-US" dirty="0"/>
              <a:t>1. High VAF at variant in normal (30%)</a:t>
            </a:r>
          </a:p>
          <a:p>
            <a:pPr lvl="3"/>
            <a:r>
              <a:rPr lang="en-US" dirty="0"/>
              <a:t>VAF at variant in tumor (50%)</a:t>
            </a:r>
          </a:p>
          <a:p>
            <a:pPr lvl="3"/>
            <a:r>
              <a:rPr lang="en-US" dirty="0"/>
              <a:t>Other KMT2D variant in sample has 21% VAF in normal sample</a:t>
            </a:r>
          </a:p>
          <a:p>
            <a:pPr lvl="1"/>
            <a:r>
              <a:rPr lang="en-US" dirty="0"/>
              <a:t>2. High VAF at variant in normal (42%)</a:t>
            </a:r>
          </a:p>
          <a:p>
            <a:pPr lvl="3"/>
            <a:r>
              <a:rPr lang="en-US" dirty="0"/>
              <a:t>Matches VAF of variant in tumor</a:t>
            </a:r>
          </a:p>
          <a:p>
            <a:pPr lvl="3"/>
            <a:r>
              <a:rPr lang="en-US" dirty="0"/>
              <a:t>No variant called in other TP53 variant in normal</a:t>
            </a:r>
          </a:p>
          <a:p>
            <a:pPr lvl="3"/>
            <a:r>
              <a:rPr lang="en-US" dirty="0"/>
              <a:t>Likely a truly germline variant</a:t>
            </a:r>
          </a:p>
          <a:p>
            <a:r>
              <a:rPr lang="en-US" dirty="0"/>
              <a:t>Filtering criteria will need to be tuned based on tumor in normal contamination</a:t>
            </a:r>
          </a:p>
          <a:p>
            <a:pPr lvl="1"/>
            <a:r>
              <a:rPr lang="en-US" dirty="0"/>
              <a:t>Use more sensitive parameters in genes of interest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F5B6-5245-4A3C-9AB1-E904976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20264D-C422-4F4F-9AB4-37A41F35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9506"/>
            <a:ext cx="11460480" cy="914400"/>
          </a:xfrm>
        </p:spPr>
        <p:txBody>
          <a:bodyPr/>
          <a:lstStyle/>
          <a:p>
            <a:r>
              <a:rPr lang="en-US" dirty="0"/>
              <a:t>Picard/</a:t>
            </a:r>
            <a:r>
              <a:rPr lang="en-US" dirty="0" err="1"/>
              <a:t>FastQC</a:t>
            </a:r>
            <a:r>
              <a:rPr lang="en-US" dirty="0"/>
              <a:t> WGS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EF6ACD-689B-4225-AA63-CB46FFC3D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998DF6-0B75-46BA-9BF6-7028616E4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AE7EED-AF7D-486B-B5B6-4C3C943C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6" y="731520"/>
            <a:ext cx="11974627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20264D-C422-4F4F-9AB4-37A41F35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9506"/>
            <a:ext cx="11460480" cy="914400"/>
          </a:xfrm>
        </p:spPr>
        <p:txBody>
          <a:bodyPr/>
          <a:lstStyle/>
          <a:p>
            <a:r>
              <a:rPr lang="en-US" dirty="0"/>
              <a:t>WGS Coverage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EF6ACD-689B-4225-AA63-CB46FFC3D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Expected coverage for tumor and normal samples</a:t>
            </a:r>
          </a:p>
          <a:p>
            <a:pPr lvl="1"/>
            <a:r>
              <a:rPr lang="en-US" dirty="0"/>
              <a:t>&gt;40x Tumor (60x raw sequence)</a:t>
            </a:r>
          </a:p>
          <a:p>
            <a:pPr lvl="1"/>
            <a:r>
              <a:rPr lang="en-US" dirty="0"/>
              <a:t>&gt;20x Normal (30x raw sequence)</a:t>
            </a:r>
          </a:p>
          <a:p>
            <a:pPr lvl="1"/>
            <a:r>
              <a:rPr lang="en-US" dirty="0"/>
              <a:t>Consistent with previous </a:t>
            </a:r>
            <a:r>
              <a:rPr lang="en-US"/>
              <a:t>genome projects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Good library quality with consistent coverage for amount of sequence generated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998DF6-0B75-46BA-9BF6-7028616E4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302B58-9719-4A7E-A355-02CF6830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554480"/>
            <a:ext cx="5577840" cy="44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BE1-3926-4401-8D76-A4BEA158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MUTECT2 Mutation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B0F7-964A-46CC-A20E-F7D02549F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951" y="4444469"/>
            <a:ext cx="11124782" cy="2043704"/>
          </a:xfrm>
        </p:spPr>
        <p:txBody>
          <a:bodyPr>
            <a:normAutofit/>
          </a:bodyPr>
          <a:lstStyle/>
          <a:p>
            <a:r>
              <a:rPr lang="en-US" dirty="0"/>
              <a:t>Landau et. al 2015</a:t>
            </a:r>
          </a:p>
          <a:p>
            <a:pPr lvl="1"/>
            <a:r>
              <a:rPr lang="en-US" dirty="0"/>
              <a:t>16 median mutations</a:t>
            </a:r>
          </a:p>
          <a:p>
            <a:pPr lvl="1"/>
            <a:r>
              <a:rPr lang="en-US" dirty="0"/>
              <a:t>278 tumor/normal pairs</a:t>
            </a:r>
          </a:p>
          <a:p>
            <a:r>
              <a:rPr lang="en-US" dirty="0"/>
              <a:t>DA882_20200715</a:t>
            </a:r>
          </a:p>
          <a:p>
            <a:pPr lvl="1"/>
            <a:r>
              <a:rPr lang="en-US" dirty="0"/>
              <a:t>16 median mutations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DBAB8-37C5-4D65-AEE4-CB9D15C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43B8AE-E620-4133-B715-137417D7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86" y="1009072"/>
            <a:ext cx="4131932" cy="34422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E1F35-98E7-4C24-B670-7FF6A269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42" y="449359"/>
            <a:ext cx="4627787" cy="41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BE1-3926-4401-8D76-A4BEA158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MUTECT2 Mutation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B0F7-964A-46CC-A20E-F7D02549F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of mutations not effected by </a:t>
            </a:r>
            <a:r>
              <a:rPr lang="en-US" dirty="0" err="1"/>
              <a:t>TiN</a:t>
            </a:r>
            <a:r>
              <a:rPr lang="en-US" dirty="0"/>
              <a:t> contamination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DBAB8-37C5-4D65-AEE4-CB9D15C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8BB41B8-AC82-4BFC-887C-D2DE83602D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8800279"/>
              </p:ext>
            </p:extLst>
          </p:nvPr>
        </p:nvGraphicFramePr>
        <p:xfrm>
          <a:off x="365126" y="1435410"/>
          <a:ext cx="5578475" cy="4265295"/>
        </p:xfrm>
        <a:graphic>
          <a:graphicData uri="http://schemas.openxmlformats.org/drawingml/2006/table">
            <a:tbl>
              <a:tblPr firstRow="1" bandRow="1">
                <a:tableStyleId>{7AFD8959-9B3F-4D47-BAAB-44C6AA61CEA2}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791552751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2325911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60228925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431180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98602645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74802588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6594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Qubit ug/ul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(ug)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CD19- cells recovered (MM)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TIN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live cells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SomaticMutations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14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2327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59.1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86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3146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81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1292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90.1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63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2297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3520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96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2946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3034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68.3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964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4000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3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2596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53.8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56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4090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75.7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52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4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AE8C-E49F-41C2-9C4A-F3715D81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5430-F201-4928-BBB7-2F910080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07126-F213-4EF5-8A49-3A5D82505D1C}"/>
              </a:ext>
            </a:extLst>
          </p:cNvPr>
          <p:cNvSpPr/>
          <p:nvPr/>
        </p:nvSpPr>
        <p:spPr>
          <a:xfrm>
            <a:off x="1340317" y="1362375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FASTQ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60FA2-7664-4758-8403-B1830A267E3B}"/>
              </a:ext>
            </a:extLst>
          </p:cNvPr>
          <p:cNvSpPr/>
          <p:nvPr/>
        </p:nvSpPr>
        <p:spPr>
          <a:xfrm>
            <a:off x="1340317" y="2268355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FASTQ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A730DA-97C2-4082-B280-39CAE77865F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699886" y="1657149"/>
            <a:ext cx="1265320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18A718-2D1C-4698-9D27-211A7C54E1A8}"/>
              </a:ext>
            </a:extLst>
          </p:cNvPr>
          <p:cNvSpPr/>
          <p:nvPr/>
        </p:nvSpPr>
        <p:spPr>
          <a:xfrm>
            <a:off x="3965206" y="1362375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BAM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0F392-B2E2-4BED-B36A-E939394CF36D}"/>
              </a:ext>
            </a:extLst>
          </p:cNvPr>
          <p:cNvSpPr/>
          <p:nvPr/>
        </p:nvSpPr>
        <p:spPr>
          <a:xfrm>
            <a:off x="3965206" y="2268355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BAM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6CD356-4C98-40BA-91BC-F7A001EDE67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324775" y="1657149"/>
            <a:ext cx="1228426" cy="374984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7ECA83-029E-4705-B178-180B877B7CCF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5324775" y="2032133"/>
            <a:ext cx="1228426" cy="530996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FDFD8-DFC8-49D6-A394-1F1A811EFADE}"/>
              </a:ext>
            </a:extLst>
          </p:cNvPr>
          <p:cNvSpPr/>
          <p:nvPr/>
        </p:nvSpPr>
        <p:spPr>
          <a:xfrm>
            <a:off x="6553201" y="1737359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VCF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9BF9AE-8A07-4D20-A449-672FAD78B27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912770" y="2032133"/>
            <a:ext cx="1351547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92D362-2D8A-497D-B016-F076554F52C2}"/>
              </a:ext>
            </a:extLst>
          </p:cNvPr>
          <p:cNvSpPr/>
          <p:nvPr/>
        </p:nvSpPr>
        <p:spPr>
          <a:xfrm>
            <a:off x="9272339" y="1737359"/>
            <a:ext cx="1634288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 err="1"/>
              <a:t>HighQuality</a:t>
            </a:r>
            <a:r>
              <a:rPr lang="en-US" sz="2000" dirty="0"/>
              <a:t> VCF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C9116B-9634-4C1E-9953-BAA2A00B03B6}"/>
              </a:ext>
            </a:extLst>
          </p:cNvPr>
          <p:cNvSpPr/>
          <p:nvPr/>
        </p:nvSpPr>
        <p:spPr>
          <a:xfrm>
            <a:off x="365758" y="4209849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FASTQ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ABA604-1B9E-467B-BDE8-620A7D9EA661}"/>
              </a:ext>
            </a:extLst>
          </p:cNvPr>
          <p:cNvSpPr/>
          <p:nvPr/>
        </p:nvSpPr>
        <p:spPr>
          <a:xfrm>
            <a:off x="365758" y="5115829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FASTQ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6E5BE7-603E-44B6-9454-F5A6E80E30C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1725327" y="4504623"/>
            <a:ext cx="1265320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743A622-D719-4789-9664-80B1EB14212D}"/>
              </a:ext>
            </a:extLst>
          </p:cNvPr>
          <p:cNvSpPr/>
          <p:nvPr/>
        </p:nvSpPr>
        <p:spPr>
          <a:xfrm>
            <a:off x="2990647" y="4209849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BAM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F704B-539F-44B7-9F4A-1A1741B17AC5}"/>
              </a:ext>
            </a:extLst>
          </p:cNvPr>
          <p:cNvSpPr/>
          <p:nvPr/>
        </p:nvSpPr>
        <p:spPr>
          <a:xfrm>
            <a:off x="2990647" y="5115829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BAM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D1482-95A0-49AE-B89B-1F09E1C24F47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4350216" y="4504623"/>
            <a:ext cx="1228426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B6FD2-C8A4-4F8C-BC58-A87198733795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4350216" y="5410603"/>
            <a:ext cx="1228425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687A2C-7FD8-43A3-B913-9FC64BD152C0}"/>
              </a:ext>
            </a:extLst>
          </p:cNvPr>
          <p:cNvSpPr/>
          <p:nvPr/>
        </p:nvSpPr>
        <p:spPr>
          <a:xfrm>
            <a:off x="5578642" y="4209849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VCF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E798E7-5EAC-44C8-A269-ED749D0F028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938211" y="4504623"/>
            <a:ext cx="984584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55866-0A9A-48D4-A64F-75F868816472}"/>
              </a:ext>
            </a:extLst>
          </p:cNvPr>
          <p:cNvSpPr/>
          <p:nvPr/>
        </p:nvSpPr>
        <p:spPr>
          <a:xfrm>
            <a:off x="7922795" y="4209849"/>
            <a:ext cx="1503947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 err="1"/>
              <a:t>HighQuality</a:t>
            </a:r>
            <a:r>
              <a:rPr lang="en-US" sz="2000" dirty="0"/>
              <a:t> VCF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00FE4B-A3B5-4097-B071-B0809D6CE53D}"/>
              </a:ext>
            </a:extLst>
          </p:cNvPr>
          <p:cNvSpPr/>
          <p:nvPr/>
        </p:nvSpPr>
        <p:spPr>
          <a:xfrm>
            <a:off x="5578641" y="5115829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VCF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FF6545-E69F-4F19-B440-D6805CDBAB7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38210" y="5410602"/>
            <a:ext cx="984585" cy="1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C1825D4-FF70-46E4-9D71-A2AE7FB67C39}"/>
              </a:ext>
            </a:extLst>
          </p:cNvPr>
          <p:cNvSpPr/>
          <p:nvPr/>
        </p:nvSpPr>
        <p:spPr>
          <a:xfrm>
            <a:off x="7922795" y="5115829"/>
            <a:ext cx="1503947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 err="1"/>
              <a:t>HighQuality</a:t>
            </a:r>
            <a:r>
              <a:rPr lang="en-US" sz="2000" dirty="0"/>
              <a:t> VCF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CF45C-14D1-43E0-BEAE-A5506B63864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699886" y="2563129"/>
            <a:ext cx="1265320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A7781B-5660-4552-86B4-E7A217BB5E02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1725327" y="5410603"/>
            <a:ext cx="1265320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79802C-9155-4BFE-B56B-62B98B1EB525}"/>
              </a:ext>
            </a:extLst>
          </p:cNvPr>
          <p:cNvCxnSpPr>
            <a:cxnSpLocks/>
            <a:stCxn id="43" idx="3"/>
            <a:endCxn id="61" idx="1"/>
          </p:cNvCxnSpPr>
          <p:nvPr/>
        </p:nvCxnSpPr>
        <p:spPr>
          <a:xfrm flipV="1">
            <a:off x="9426742" y="4946582"/>
            <a:ext cx="1015866" cy="464021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D61E28-46BB-4CC0-B03A-7BB94106923D}"/>
              </a:ext>
            </a:extLst>
          </p:cNvPr>
          <p:cNvCxnSpPr>
            <a:cxnSpLocks/>
            <a:stCxn id="35" idx="3"/>
            <a:endCxn id="61" idx="1"/>
          </p:cNvCxnSpPr>
          <p:nvPr/>
        </p:nvCxnSpPr>
        <p:spPr>
          <a:xfrm>
            <a:off x="9426742" y="4504623"/>
            <a:ext cx="1015866" cy="441959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EFF039F-0EBA-446C-805C-85847274598E}"/>
              </a:ext>
            </a:extLst>
          </p:cNvPr>
          <p:cNvSpPr/>
          <p:nvPr/>
        </p:nvSpPr>
        <p:spPr>
          <a:xfrm>
            <a:off x="10442608" y="4651808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Analysis VCF</a:t>
            </a:r>
            <a:endParaRPr 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FFF336-31DD-43E2-8B82-47A09228E70B}"/>
              </a:ext>
            </a:extLst>
          </p:cNvPr>
          <p:cNvSpPr txBox="1"/>
          <p:nvPr/>
        </p:nvSpPr>
        <p:spPr>
          <a:xfrm>
            <a:off x="2880361" y="1510167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Alignment (BWA)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54365-6E2C-4EF8-9DFF-A298FD9BE07A}"/>
              </a:ext>
            </a:extLst>
          </p:cNvPr>
          <p:cNvSpPr txBox="1"/>
          <p:nvPr/>
        </p:nvSpPr>
        <p:spPr>
          <a:xfrm>
            <a:off x="2880362" y="2415743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Alignment (BWA)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6A453-D7EF-423B-996B-C3B65B4A749B}"/>
              </a:ext>
            </a:extLst>
          </p:cNvPr>
          <p:cNvSpPr txBox="1"/>
          <p:nvPr/>
        </p:nvSpPr>
        <p:spPr>
          <a:xfrm>
            <a:off x="1926854" y="4347812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Alignment (BWA)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780818-9B81-4C2F-B2A0-3696ECA4912C}"/>
              </a:ext>
            </a:extLst>
          </p:cNvPr>
          <p:cNvSpPr txBox="1"/>
          <p:nvPr/>
        </p:nvSpPr>
        <p:spPr>
          <a:xfrm>
            <a:off x="1926855" y="5253388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Alignment (BWA)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6A4BD9-500A-47FE-81A6-F7DDAD91CC3F}"/>
              </a:ext>
            </a:extLst>
          </p:cNvPr>
          <p:cNvSpPr txBox="1"/>
          <p:nvPr/>
        </p:nvSpPr>
        <p:spPr>
          <a:xfrm>
            <a:off x="5383730" y="1852457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Mutect2 Tumor/Normal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080B6E-E543-4BD4-8265-6BF72DF9EF56}"/>
              </a:ext>
            </a:extLst>
          </p:cNvPr>
          <p:cNvSpPr txBox="1"/>
          <p:nvPr/>
        </p:nvSpPr>
        <p:spPr>
          <a:xfrm>
            <a:off x="4521464" y="4347811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Mutect2 Tumor Only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94B4AA-E4B8-49DF-BA72-5655F34CF516}"/>
              </a:ext>
            </a:extLst>
          </p:cNvPr>
          <p:cNvSpPr txBox="1"/>
          <p:nvPr/>
        </p:nvSpPr>
        <p:spPr>
          <a:xfrm>
            <a:off x="4552746" y="5241356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Mutect2 Tumor Only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9E1C9B-B869-4D93-B365-81912FD3F1D1}"/>
              </a:ext>
            </a:extLst>
          </p:cNvPr>
          <p:cNvSpPr txBox="1"/>
          <p:nvPr/>
        </p:nvSpPr>
        <p:spPr>
          <a:xfrm>
            <a:off x="8044714" y="1873815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Filtering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E2C602-6E48-48BD-A5C1-DD9896F485EC}"/>
              </a:ext>
            </a:extLst>
          </p:cNvPr>
          <p:cNvSpPr txBox="1"/>
          <p:nvPr/>
        </p:nvSpPr>
        <p:spPr>
          <a:xfrm>
            <a:off x="6938210" y="4327560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Filtering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453AA-ADE7-4585-85E5-EE7EBD7D2675}"/>
              </a:ext>
            </a:extLst>
          </p:cNvPr>
          <p:cNvSpPr txBox="1"/>
          <p:nvPr/>
        </p:nvSpPr>
        <p:spPr>
          <a:xfrm>
            <a:off x="6928985" y="5237852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Filtering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A36580-2E64-46E6-B4C5-BCE02AD8C941}"/>
              </a:ext>
            </a:extLst>
          </p:cNvPr>
          <p:cNvSpPr txBox="1"/>
          <p:nvPr/>
        </p:nvSpPr>
        <p:spPr>
          <a:xfrm>
            <a:off x="6920163" y="5458935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&gt;25% VAF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048E7F-D794-4D14-A39D-0386E4E83E11}"/>
              </a:ext>
            </a:extLst>
          </p:cNvPr>
          <p:cNvSpPr txBox="1"/>
          <p:nvPr/>
        </p:nvSpPr>
        <p:spPr>
          <a:xfrm>
            <a:off x="388018" y="1510167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Tumor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9ACAC9-C9B9-40BD-B95B-89B07F9C6F01}"/>
              </a:ext>
            </a:extLst>
          </p:cNvPr>
          <p:cNvSpPr txBox="1"/>
          <p:nvPr/>
        </p:nvSpPr>
        <p:spPr>
          <a:xfrm>
            <a:off x="388017" y="2441400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Normal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72139D-45E1-4FF1-BEC8-3FF82ACEBE2C}"/>
              </a:ext>
            </a:extLst>
          </p:cNvPr>
          <p:cNvSpPr txBox="1"/>
          <p:nvPr/>
        </p:nvSpPr>
        <p:spPr>
          <a:xfrm>
            <a:off x="-34793" y="3705313"/>
            <a:ext cx="3520240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400" dirty="0"/>
              <a:t>Tumor Only Pipeline</a:t>
            </a:r>
          </a:p>
        </p:txBody>
      </p:sp>
    </p:spTree>
    <p:extLst>
      <p:ext uri="{BB962C8B-B14F-4D97-AF65-F5344CB8AC3E}">
        <p14:creationId xmlns:p14="http://schemas.microsoft.com/office/powerpoint/2010/main" val="1539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82ABA6-F08A-4292-B3E2-1DB7956E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MUTECT2 Mutation Calls Tumor Only Pipeline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C33B4E-BB0A-4C6A-B073-3B91EAFAAA8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65125" y="1554163"/>
          <a:ext cx="5576656" cy="4572003"/>
        </p:xfrm>
        <a:graphic>
          <a:graphicData uri="http://schemas.openxmlformats.org/drawingml/2006/table">
            <a:tbl>
              <a:tblPr firstRow="1" bandRow="1"/>
              <a:tblGrid>
                <a:gridCol w="697082">
                  <a:extLst>
                    <a:ext uri="{9D8B030D-6E8A-4147-A177-3AD203B41FA5}">
                      <a16:colId xmlns:a16="http://schemas.microsoft.com/office/drawing/2014/main" val="429626448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967907490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2224764201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1277271275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3355081141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2191197902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2082814090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856917369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Qubit ug/ul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(ug)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CD19- cells recovered (MM)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TIN 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live cells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SomaticMutations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Tumor Only Pipeline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05349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2327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0.032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2.798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59.1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1517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3146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15.2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28.7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1542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1292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0.032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2.842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90.1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46962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2297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0.005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0.402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7.6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35.4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6472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3520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0.012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1.021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6.5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72.5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0531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2946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1.778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4.4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89770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3034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1.954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3.3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68.3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5328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4000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2.094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1.3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61.2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278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2596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2.182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2.9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53.8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214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4090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2.332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2.17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75.7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46604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6C1596-03D4-4B6D-916C-2AC08AD5F5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variants called from tumor only pipeline results in large files</a:t>
            </a:r>
          </a:p>
          <a:p>
            <a:r>
              <a:rPr lang="en-US" dirty="0"/>
              <a:t>WGS data called through </a:t>
            </a:r>
            <a:r>
              <a:rPr lang="en-US" dirty="0" err="1"/>
              <a:t>Sentieon</a:t>
            </a:r>
            <a:r>
              <a:rPr lang="en-US" dirty="0"/>
              <a:t> implementation </a:t>
            </a:r>
          </a:p>
          <a:p>
            <a:r>
              <a:rPr lang="en-US" dirty="0"/>
              <a:t>High number of somatic functional mutations</a:t>
            </a:r>
          </a:p>
          <a:p>
            <a:pPr lvl="1"/>
            <a:r>
              <a:rPr lang="en-US" dirty="0"/>
              <a:t>Limit to PASS in new version</a:t>
            </a:r>
          </a:p>
          <a:p>
            <a:pPr lvl="1"/>
            <a:r>
              <a:rPr lang="en-US" dirty="0"/>
              <a:t>Limit to hotspot genes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0870B-C2DC-4722-8A44-D77E887C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A15-8AFE-4FF8-AA32-698A47A1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of Mutation Panel Variants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DB4DC-B35F-4FD6-B7F4-90CDEDF8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018555"/>
            <a:ext cx="5577840" cy="5538656"/>
          </a:xfrm>
        </p:spPr>
        <p:txBody>
          <a:bodyPr>
            <a:normAutofit/>
          </a:bodyPr>
          <a:lstStyle/>
          <a:p>
            <a:r>
              <a:rPr lang="en-US" dirty="0"/>
              <a:t>All VAF &gt; 10% variants are in the unfiltered tumor only variant calls</a:t>
            </a:r>
          </a:p>
          <a:p>
            <a:pPr lvl="1"/>
            <a:r>
              <a:rPr lang="en-US" dirty="0"/>
              <a:t>Two variants filtered due to tumor in normal contamination</a:t>
            </a:r>
          </a:p>
          <a:p>
            <a:pPr lvl="2"/>
            <a:r>
              <a:rPr lang="en-US" sz="1400" dirty="0"/>
              <a:t>1. High VAF at variant in normal (30%)</a:t>
            </a:r>
          </a:p>
          <a:p>
            <a:pPr lvl="4"/>
            <a:r>
              <a:rPr lang="en-US" sz="1400" dirty="0"/>
              <a:t>VAF at variant in tumor (50%)</a:t>
            </a:r>
          </a:p>
          <a:p>
            <a:pPr lvl="4"/>
            <a:r>
              <a:rPr lang="en-US" sz="1400" dirty="0"/>
              <a:t>Other KMT2D variant in sample has 21% VAF in normal sample</a:t>
            </a:r>
          </a:p>
          <a:p>
            <a:pPr lvl="2"/>
            <a:r>
              <a:rPr lang="en-US" sz="1400" dirty="0"/>
              <a:t>2. High VAF at variant in normal (42%)</a:t>
            </a:r>
          </a:p>
          <a:p>
            <a:pPr lvl="4"/>
            <a:r>
              <a:rPr lang="en-US" sz="1400" dirty="0"/>
              <a:t>Matches VAF of variant in tumor</a:t>
            </a:r>
          </a:p>
          <a:p>
            <a:pPr lvl="4"/>
            <a:r>
              <a:rPr lang="en-US" sz="1400" dirty="0"/>
              <a:t>No variant called in other TP53 variant in normal</a:t>
            </a:r>
          </a:p>
          <a:p>
            <a:pPr lvl="4"/>
            <a:r>
              <a:rPr lang="en-US" sz="1400" dirty="0"/>
              <a:t>Likely a truly germline variant</a:t>
            </a:r>
          </a:p>
          <a:p>
            <a:r>
              <a:rPr lang="en-US" dirty="0"/>
              <a:t>Filtering criteria will need to be tuned based on tumor in normal contamination</a:t>
            </a:r>
          </a:p>
          <a:p>
            <a:pPr lvl="1"/>
            <a:r>
              <a:rPr lang="en-US" dirty="0"/>
              <a:t>Use more sensitive parameters in genes of interest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F5B6-5245-4A3C-9AB1-E904976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E737CF-F8A6-4BFC-9C3D-4FB29256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89" y="835243"/>
            <a:ext cx="2676525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8AC6F-2A11-48E9-A763-4CCCBD1E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88" y="2816443"/>
            <a:ext cx="2676525" cy="1952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61161-0DA0-4B62-829C-3C17BD6EC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350" y="4814461"/>
            <a:ext cx="2590800" cy="1990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734481-033B-4FD0-9421-3429E91B9A64}"/>
              </a:ext>
            </a:extLst>
          </p:cNvPr>
          <p:cNvSpPr txBox="1"/>
          <p:nvPr/>
        </p:nvSpPr>
        <p:spPr>
          <a:xfrm>
            <a:off x="580103" y="1506756"/>
            <a:ext cx="104222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Trebuchet MS"/>
              <a:buChar char="•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85B29-E13C-4B58-9D10-A1738D5CC228}"/>
              </a:ext>
            </a:extLst>
          </p:cNvPr>
          <p:cNvSpPr txBox="1"/>
          <p:nvPr/>
        </p:nvSpPr>
        <p:spPr>
          <a:xfrm>
            <a:off x="365760" y="1280160"/>
            <a:ext cx="2190627" cy="991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400" b="1" dirty="0"/>
              <a:t>Paired Tumor Normal 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C4237-DE45-4829-B813-A926E6CBB75C}"/>
              </a:ext>
            </a:extLst>
          </p:cNvPr>
          <p:cNvSpPr txBox="1"/>
          <p:nvPr/>
        </p:nvSpPr>
        <p:spPr>
          <a:xfrm>
            <a:off x="365760" y="3371474"/>
            <a:ext cx="2190627" cy="991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400" b="1" dirty="0"/>
              <a:t>Tumor Only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10710-7B4D-46A1-9782-1270ABE8EC25}"/>
              </a:ext>
            </a:extLst>
          </p:cNvPr>
          <p:cNvSpPr txBox="1"/>
          <p:nvPr/>
        </p:nvSpPr>
        <p:spPr>
          <a:xfrm>
            <a:off x="365760" y="5215022"/>
            <a:ext cx="2190627" cy="991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400" b="1" dirty="0"/>
              <a:t>Tumor Only Pipeline – VAF &gt; 10%</a:t>
            </a:r>
          </a:p>
        </p:txBody>
      </p:sp>
    </p:spTree>
    <p:extLst>
      <p:ext uri="{BB962C8B-B14F-4D97-AF65-F5344CB8AC3E}">
        <p14:creationId xmlns:p14="http://schemas.microsoft.com/office/powerpoint/2010/main" val="326062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496-006C-432B-BD39-FF113C5D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Calls Battenberg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667C6922-C0F0-4C30-A006-B33177DEB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123" y="4978724"/>
            <a:ext cx="5670892" cy="1417723"/>
          </a:xfrm>
        </p:spPr>
      </p:pic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6B5637D8-82A5-4E3C-9BB7-A1C87631F8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61175" y="1515008"/>
            <a:ext cx="6240031" cy="1560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BE44-96D5-4D7E-ACB2-BD9700A0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 descr="Table, calendar&#10;&#10;Description automatically generated">
            <a:extLst>
              <a:ext uri="{FF2B5EF4-FFF2-40B4-BE49-F238E27FC236}">
                <a16:creationId xmlns:a16="http://schemas.microsoft.com/office/drawing/2014/main" id="{5964DB5D-C9F0-49D7-93D2-566FEAC3E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06" y="3621440"/>
            <a:ext cx="5689303" cy="1422326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6857820-3B20-4FC1-A6A6-EA4430EB4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17" y="2271770"/>
            <a:ext cx="5670892" cy="141772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A6FF418C-9937-42A8-B277-6B07B887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334" y="5581070"/>
            <a:ext cx="5068886" cy="1267222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7463A9D-1C0C-4F48-90C8-E0F666F88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348" y="4582263"/>
            <a:ext cx="5670892" cy="1417723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9E42049-FF0F-452E-95E6-E248D2E39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1175" y="3067255"/>
            <a:ext cx="6263703" cy="1565926"/>
          </a:xfrm>
          <a:prstGeom prst="rect">
            <a:avLst/>
          </a:prstGeom>
        </p:spPr>
      </p:pic>
      <p:pic>
        <p:nvPicPr>
          <p:cNvPr id="21" name="Picture 20" descr="Calendar&#10;&#10;Description automatically generated">
            <a:extLst>
              <a:ext uri="{FF2B5EF4-FFF2-40B4-BE49-F238E27FC236}">
                <a16:creationId xmlns:a16="http://schemas.microsoft.com/office/drawing/2014/main" id="{67E016C7-F888-4FBB-8FC4-78186DE630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1175" y="0"/>
            <a:ext cx="6240031" cy="1560008"/>
          </a:xfrm>
          <a:prstGeom prst="rect">
            <a:avLst/>
          </a:prstGeom>
        </p:spPr>
      </p:pic>
      <p:pic>
        <p:nvPicPr>
          <p:cNvPr id="23" name="Picture 22" descr="Calendar&#10;&#10;Description automatically generated">
            <a:extLst>
              <a:ext uri="{FF2B5EF4-FFF2-40B4-BE49-F238E27FC236}">
                <a16:creationId xmlns:a16="http://schemas.microsoft.com/office/drawing/2014/main" id="{96CA1E90-3776-43BD-A8AE-93499281FF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335" y="842890"/>
            <a:ext cx="5670892" cy="14177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C875347-D324-48FF-ADCB-DFA894AFB66B}"/>
              </a:ext>
            </a:extLst>
          </p:cNvPr>
          <p:cNvSpPr txBox="1"/>
          <p:nvPr/>
        </p:nvSpPr>
        <p:spPr>
          <a:xfrm rot="16200000">
            <a:off x="-239543" y="5526013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1292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E198B1-A909-464E-8292-FF57B3BA9077}"/>
              </a:ext>
            </a:extLst>
          </p:cNvPr>
          <p:cNvSpPr txBox="1"/>
          <p:nvPr/>
        </p:nvSpPr>
        <p:spPr>
          <a:xfrm rot="16200000">
            <a:off x="5591370" y="2210606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2297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9074B4-37A3-4FFF-AED9-831BEADF5A17}"/>
              </a:ext>
            </a:extLst>
          </p:cNvPr>
          <p:cNvSpPr txBox="1"/>
          <p:nvPr/>
        </p:nvSpPr>
        <p:spPr>
          <a:xfrm rot="16200000">
            <a:off x="-263605" y="4225657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2327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EDDEE-14C4-4E98-B7ED-ED8F6DDA3E25}"/>
              </a:ext>
            </a:extLst>
          </p:cNvPr>
          <p:cNvSpPr txBox="1"/>
          <p:nvPr/>
        </p:nvSpPr>
        <p:spPr>
          <a:xfrm rot="16200000">
            <a:off x="-230897" y="2872482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2946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7707F9-82A8-4278-A169-F53A213F29FB}"/>
              </a:ext>
            </a:extLst>
          </p:cNvPr>
          <p:cNvSpPr txBox="1"/>
          <p:nvPr/>
        </p:nvSpPr>
        <p:spPr>
          <a:xfrm rot="16200000">
            <a:off x="6112515" y="6168877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3034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0E982C-1DFD-4FD7-A9FC-4CD351B3EAE7}"/>
              </a:ext>
            </a:extLst>
          </p:cNvPr>
          <p:cNvSpPr txBox="1"/>
          <p:nvPr/>
        </p:nvSpPr>
        <p:spPr>
          <a:xfrm rot="16200000">
            <a:off x="5689264" y="5234539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3146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98164-C088-4DF4-A82E-B781030037AC}"/>
              </a:ext>
            </a:extLst>
          </p:cNvPr>
          <p:cNvSpPr txBox="1"/>
          <p:nvPr/>
        </p:nvSpPr>
        <p:spPr>
          <a:xfrm rot="16200000">
            <a:off x="5001727" y="2975808"/>
            <a:ext cx="2116138" cy="3461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3250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04E4E-52F5-42EB-A15C-AF88B4C519A0}"/>
              </a:ext>
            </a:extLst>
          </p:cNvPr>
          <p:cNvSpPr txBox="1"/>
          <p:nvPr/>
        </p:nvSpPr>
        <p:spPr>
          <a:xfrm rot="16200000">
            <a:off x="5605119" y="757411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4000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431643-4E2E-4865-9A9A-FC4B3B46D629}"/>
              </a:ext>
            </a:extLst>
          </p:cNvPr>
          <p:cNvSpPr txBox="1"/>
          <p:nvPr/>
        </p:nvSpPr>
        <p:spPr>
          <a:xfrm rot="16200000">
            <a:off x="-221072" y="1518702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4090</a:t>
            </a:r>
          </a:p>
        </p:txBody>
      </p:sp>
    </p:spTree>
    <p:extLst>
      <p:ext uri="{BB962C8B-B14F-4D97-AF65-F5344CB8AC3E}">
        <p14:creationId xmlns:p14="http://schemas.microsoft.com/office/powerpoint/2010/main" val="40482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  <a:extLst>
    <a:ext uri="{05A4C25C-085E-4340-85A3-A5531E510DB2}">
      <thm15:themeFamily xmlns:thm15="http://schemas.microsoft.com/office/thememl/2012/main" name="new-tbio-staff-meeting-v01-for-comment.potx" id="{865AE5D9-3552-4987-8510-1A1D68E05CFD}" vid="{B23AF6D5-E27E-4D28-B2AC-096AB253AE3C}"/>
    </a:ext>
  </a:extLst>
</a:theme>
</file>

<file path=ppt/theme/theme2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</a:theme>
</file>

<file path=ppt/theme/theme3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244AD7F81A74BB1F6BE7CC90FA8E8" ma:contentTypeVersion="13" ma:contentTypeDescription="Create a new document." ma:contentTypeScope="" ma:versionID="ad54d130b9102853c2b9d04b92b6f868">
  <xsd:schema xmlns:xsd="http://www.w3.org/2001/XMLSchema" xmlns:xs="http://www.w3.org/2001/XMLSchema" xmlns:p="http://schemas.microsoft.com/office/2006/metadata/properties" xmlns:ns3="a404bc0d-6635-4632-b9f4-ce7643015644" xmlns:ns4="7e084402-7dce-43c9-86cb-e5c53132b20e" targetNamespace="http://schemas.microsoft.com/office/2006/metadata/properties" ma:root="true" ma:fieldsID="1d312307fcbf88ca2aceb826ba4fd416" ns3:_="" ns4:_="">
    <xsd:import namespace="a404bc0d-6635-4632-b9f4-ce7643015644"/>
    <xsd:import namespace="7e084402-7dce-43c9-86cb-e5c53132b2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4bc0d-6635-4632-b9f4-ce76430156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84402-7dce-43c9-86cb-e5c53132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A640DA-12D8-429E-A186-D76EA2F630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EFB49C-729C-4775-B88A-A863078BE55D}">
  <ds:schemaRefs>
    <ds:schemaRef ds:uri="http://purl.org/dc/terms/"/>
    <ds:schemaRef ds:uri="http://schemas.microsoft.com/office/2006/documentManagement/types"/>
    <ds:schemaRef ds:uri="a404bc0d-6635-4632-b9f4-ce7643015644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e084402-7dce-43c9-86cb-e5c53132b20e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D92557-FD67-4BC9-8BA7-2D01604D9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04bc0d-6635-4632-b9f4-ce7643015644"/>
    <ds:schemaRef ds:uri="7e084402-7dce-43c9-86cb-e5c53132b2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18440</TotalTime>
  <Words>1215</Words>
  <Application>Microsoft Office PowerPoint</Application>
  <PresentationFormat>Widescreen</PresentationFormat>
  <Paragraphs>549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Trebuchet MS</vt:lpstr>
      <vt:lpstr>Bristol Myers Squibb</vt:lpstr>
      <vt:lpstr>CLL Pilot WGS/RNASeq QC Review</vt:lpstr>
      <vt:lpstr>Picard/FastQC WGS</vt:lpstr>
      <vt:lpstr>WGS Coverage </vt:lpstr>
      <vt:lpstr>MUTECT2 Mutation Calls</vt:lpstr>
      <vt:lpstr>MUTECT2 Mutation Calls</vt:lpstr>
      <vt:lpstr>Pipeline </vt:lpstr>
      <vt:lpstr>MUTECT2 Mutation Calls Tumor Only Pipeline</vt:lpstr>
      <vt:lpstr>Recall of Mutation Panel Variants</vt:lpstr>
      <vt:lpstr>CNA Calls Battenberg</vt:lpstr>
      <vt:lpstr>SV Calls</vt:lpstr>
      <vt:lpstr>del17P WGS/ RNAseq Pilot Study Summary</vt:lpstr>
      <vt:lpstr>RNASeq MultiQC</vt:lpstr>
      <vt:lpstr>Backup</vt:lpstr>
      <vt:lpstr>Recall of Mutation Panel Variants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Translational Bioinformatics!</dc:title>
  <dc:creator>Neuhaus, Isaac</dc:creator>
  <cp:lastModifiedBy>Preeti Trisal</cp:lastModifiedBy>
  <cp:revision>79</cp:revision>
  <cp:lastPrinted>2020-03-20T13:57:20Z</cp:lastPrinted>
  <dcterms:created xsi:type="dcterms:W3CDTF">2020-03-19T15:10:29Z</dcterms:created>
  <dcterms:modified xsi:type="dcterms:W3CDTF">2020-12-16T03:05:48Z</dcterms:modified>
</cp:coreProperties>
</file>