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3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2424" autoAdjust="0"/>
  </p:normalViewPr>
  <p:slideViewPr>
    <p:cSldViewPr snapToGrid="0">
      <p:cViewPr varScale="1">
        <p:scale>
          <a:sx n="102" d="100"/>
          <a:sy n="102" d="100"/>
        </p:scale>
        <p:origin x="174" y="4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26459"/>
          </a:xfrm>
        </p:spPr>
        <p:txBody>
          <a:bodyPr/>
          <a:lstStyle/>
          <a:p>
            <a:pPr algn="ctr"/>
            <a:r>
              <a:rPr lang="en-US" sz="6000" dirty="0"/>
              <a:t>iPhone vs Galaxy S9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ACFEE-BB05-4F9D-9E68-80E862D5AFA7}"/>
              </a:ext>
            </a:extLst>
          </p:cNvPr>
          <p:cNvSpPr txBox="1"/>
          <p:nvPr/>
        </p:nvSpPr>
        <p:spPr>
          <a:xfrm>
            <a:off x="3588377" y="2398955"/>
            <a:ext cx="395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Twitter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C5F41A3-677D-421D-A69D-36668C1FC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EAB69-C93F-47A8-9BC3-03F6B5B784AE}"/>
              </a:ext>
            </a:extLst>
          </p:cNvPr>
          <p:cNvSpPr txBox="1"/>
          <p:nvPr/>
        </p:nvSpPr>
        <p:spPr>
          <a:xfrm>
            <a:off x="1154955" y="4098664"/>
            <a:ext cx="8591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Doyle Ervin</a:t>
            </a:r>
          </a:p>
          <a:p>
            <a:r>
              <a:rPr lang="en-US" dirty="0"/>
              <a:t>Andrew Egelhof</a:t>
            </a:r>
          </a:p>
          <a:p>
            <a:endParaRPr lang="en-US" dirty="0"/>
          </a:p>
          <a:p>
            <a:r>
              <a:rPr lang="en-US" dirty="0"/>
              <a:t>Kansas State University</a:t>
            </a:r>
          </a:p>
          <a:p>
            <a:r>
              <a:rPr lang="en-US" dirty="0"/>
              <a:t>MIS 670</a:t>
            </a:r>
          </a:p>
          <a:p>
            <a:r>
              <a:rPr lang="en-US" dirty="0"/>
              <a:t>Spring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5339"/>
          </a:xfrm>
        </p:spPr>
        <p:txBody>
          <a:bodyPr/>
          <a:lstStyle/>
          <a:p>
            <a:r>
              <a:rPr lang="en-US" dirty="0"/>
              <a:t>Galaxy S9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25"/>
            <a:ext cx="8946541" cy="32003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Sentiment analysis was performed against English tweets using </a:t>
            </a:r>
            <a:r>
              <a:rPr lang="en-US" dirty="0" err="1"/>
              <a:t>TextBlob</a:t>
            </a:r>
            <a:r>
              <a:rPr lang="en-US" dirty="0"/>
              <a:t> which relies on the Pattern package.</a:t>
            </a:r>
          </a:p>
          <a:p>
            <a:pPr lvl="2"/>
            <a:r>
              <a:rPr lang="en-US" dirty="0"/>
              <a:t>There were 1006 tweets with positive polarity</a:t>
            </a:r>
          </a:p>
          <a:p>
            <a:pPr lvl="2"/>
            <a:r>
              <a:rPr lang="en-US" dirty="0"/>
              <a:t>There were 248 tweets with negative polarity</a:t>
            </a:r>
          </a:p>
          <a:p>
            <a:pPr lvl="2"/>
            <a:r>
              <a:rPr lang="en-US" dirty="0"/>
              <a:t>There were 1384 tweets with neutral polarity</a:t>
            </a:r>
          </a:p>
          <a:p>
            <a:pPr lvl="2"/>
            <a:r>
              <a:rPr lang="en-US" dirty="0"/>
              <a:t>That's 38.1% positive, 9.4% negative, and 52.5% neutral</a:t>
            </a:r>
          </a:p>
        </p:txBody>
      </p:sp>
    </p:spTree>
    <p:extLst>
      <p:ext uri="{BB962C8B-B14F-4D97-AF65-F5344CB8AC3E}">
        <p14:creationId xmlns:p14="http://schemas.microsoft.com/office/powerpoint/2010/main" val="174773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17290"/>
            <a:ext cx="10123713" cy="614082"/>
          </a:xfrm>
        </p:spPr>
        <p:txBody>
          <a:bodyPr/>
          <a:lstStyle/>
          <a:p>
            <a:r>
              <a:rPr lang="en-US" sz="3200" dirty="0"/>
              <a:t>Galaxy S9 Network Analytics (Mention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55" y="631372"/>
            <a:ext cx="7256917" cy="1861461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Several orphaned clusters not connected to the central figures.</a:t>
            </a:r>
          </a:p>
          <a:p>
            <a:pPr lvl="1"/>
            <a:r>
              <a:rPr lang="en-US" sz="1600" dirty="0"/>
              <a:t>Based on Degree and Eigenvector centrality, central figures are</a:t>
            </a:r>
          </a:p>
          <a:p>
            <a:pPr lvl="2"/>
            <a:r>
              <a:rPr lang="en-US" sz="1400" dirty="0" err="1"/>
              <a:t>DonovanGoliath</a:t>
            </a:r>
            <a:r>
              <a:rPr lang="en-US" sz="1400" dirty="0"/>
              <a:t> (comedian in South Africa)</a:t>
            </a:r>
          </a:p>
          <a:p>
            <a:pPr lvl="2"/>
            <a:r>
              <a:rPr lang="en-US" sz="1400" dirty="0" err="1"/>
              <a:t>SamsungMobileSA</a:t>
            </a:r>
            <a:r>
              <a:rPr lang="en-US" sz="1400" dirty="0"/>
              <a:t> (Samsung Mobile South Africa)</a:t>
            </a:r>
          </a:p>
          <a:p>
            <a:pPr lvl="2"/>
            <a:r>
              <a:rPr lang="en-US" sz="1400" dirty="0" err="1"/>
              <a:t>Corninggorilla</a:t>
            </a:r>
            <a:r>
              <a:rPr lang="en-US" sz="1400" dirty="0"/>
              <a:t> (Gorilla Glass)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038F2-545D-4B7A-8B37-016830C2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5" y="2035167"/>
            <a:ext cx="6630378" cy="46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7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90"/>
            <a:ext cx="10526486" cy="614082"/>
          </a:xfrm>
        </p:spPr>
        <p:txBody>
          <a:bodyPr/>
          <a:lstStyle/>
          <a:p>
            <a:r>
              <a:rPr lang="en-US" sz="3200" dirty="0"/>
              <a:t>Galaxy S9 Network Analytics (Co-Hashtag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3" y="631372"/>
            <a:ext cx="5961492" cy="1861461"/>
          </a:xfrm>
        </p:spPr>
        <p:txBody>
          <a:bodyPr lIns="0">
            <a:noAutofit/>
          </a:bodyPr>
          <a:lstStyle/>
          <a:p>
            <a:r>
              <a:rPr lang="en-US" sz="1600" dirty="0"/>
              <a:t>Centrality Analysis.</a:t>
            </a:r>
          </a:p>
          <a:p>
            <a:pPr lvl="1"/>
            <a:r>
              <a:rPr lang="en-US" sz="1600" dirty="0"/>
              <a:t>Weighted degree centrality most influential hashtags are #galaxys9, #</a:t>
            </a:r>
            <a:r>
              <a:rPr lang="en-US" sz="1600" dirty="0" err="1"/>
              <a:t>aremoji</a:t>
            </a:r>
            <a:r>
              <a:rPr lang="en-US" sz="1600" dirty="0"/>
              <a:t>, #getagalaxys9, #</a:t>
            </a:r>
            <a:r>
              <a:rPr lang="en-US" sz="1600" dirty="0" err="1"/>
              <a:t>samsung</a:t>
            </a:r>
            <a:r>
              <a:rPr lang="en-US" sz="1600" dirty="0"/>
              <a:t>, #giveaway.</a:t>
            </a:r>
          </a:p>
          <a:p>
            <a:pPr lvl="1"/>
            <a:r>
              <a:rPr lang="en-US" sz="1600" dirty="0"/>
              <a:t>Eigenvector centrality most influential hashtags are #galaxys9, #</a:t>
            </a:r>
            <a:r>
              <a:rPr lang="en-US" sz="1600" dirty="0" err="1"/>
              <a:t>samsung</a:t>
            </a:r>
            <a:r>
              <a:rPr lang="en-US" sz="1600" dirty="0"/>
              <a:t>, #samsungs9, #android, #galaxys9plus.</a:t>
            </a:r>
          </a:p>
          <a:p>
            <a:pPr lvl="1"/>
            <a:r>
              <a:rPr lang="en-US" sz="1600" dirty="0"/>
              <a:t>Betweenness centrality most influential are #galaxys9, #</a:t>
            </a:r>
            <a:r>
              <a:rPr lang="en-US" sz="1600" dirty="0" err="1"/>
              <a:t>samsung</a:t>
            </a:r>
            <a:r>
              <a:rPr lang="en-US" sz="1600" dirty="0"/>
              <a:t>, #android, #samsungs9, #contest.</a:t>
            </a:r>
            <a:endParaRPr lang="en-US" sz="1400" dirty="0"/>
          </a:p>
          <a:p>
            <a:r>
              <a:rPr lang="en-US" sz="1600" dirty="0"/>
              <a:t>Clustering Analysis</a:t>
            </a:r>
          </a:p>
          <a:p>
            <a:pPr lvl="1"/>
            <a:r>
              <a:rPr lang="en-US" sz="1400" dirty="0"/>
              <a:t>Largest cluster associated with #galaxys9.  Topic appears to be AR Emoji feature and promoting Galaxy S9.</a:t>
            </a:r>
          </a:p>
          <a:p>
            <a:pPr lvl="1"/>
            <a:r>
              <a:rPr lang="en-US" sz="1400" dirty="0"/>
              <a:t>Second largest cluster associated with #</a:t>
            </a:r>
            <a:r>
              <a:rPr lang="en-US" sz="1400" dirty="0" err="1"/>
              <a:t>samsung</a:t>
            </a:r>
            <a:r>
              <a:rPr lang="en-US" sz="1400" dirty="0"/>
              <a:t>. Topic appears to be Galaxy S9 giveaways.</a:t>
            </a:r>
          </a:p>
          <a:p>
            <a:pPr lvl="1"/>
            <a:r>
              <a:rPr lang="en-US" sz="1400" dirty="0"/>
              <a:t>Third largest cluster associated with #tech. Topic appears to be about technology, Galaxy S9, and Android.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68876-74E4-43E7-9AA8-43DFA4C2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265" y="1382486"/>
            <a:ext cx="589669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D554-BEF2-4430-B80A-4B5BC53A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A5A6-8F6C-43EB-A5CE-97699DC3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115344" cy="4195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1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&amp;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Apple iPhone X and Samsung Galaxy S9 are the two most popular smartphones available today. </a:t>
            </a:r>
          </a:p>
          <a:p>
            <a:pPr lvl="1"/>
            <a:r>
              <a:rPr lang="en-US" dirty="0"/>
              <a:t>How are tweets about the two phones different?</a:t>
            </a:r>
          </a:p>
          <a:p>
            <a:pPr lvl="1"/>
            <a:r>
              <a:rPr lang="en-US" dirty="0"/>
              <a:t>How are tweets about the two phones the same?</a:t>
            </a:r>
          </a:p>
          <a:p>
            <a:pPr lvl="1"/>
            <a:r>
              <a:rPr lang="en-US" dirty="0"/>
              <a:t>Do descriptive, content and network analytics on tweets provide insight to what sets users of the two devices apart?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8592-1C1F-4167-A502-D2DC08C6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C14A-1A66-496E-B8A1-2320AD1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of tweets was gathered over 24 hours from ##/##/#### to ##/##/#### using Python scripting (</a:t>
            </a:r>
            <a:r>
              <a:rPr lang="en-US" dirty="0" err="1"/>
              <a:t>tweepy</a:t>
            </a:r>
            <a:r>
              <a:rPr lang="en-US" dirty="0"/>
              <a:t>) and the Twitter API.</a:t>
            </a:r>
          </a:p>
          <a:p>
            <a:r>
              <a:rPr lang="en-US" dirty="0"/>
              <a:t>For iPhone X tweets the following terms were used: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iPhoneX</a:t>
            </a:r>
            <a:r>
              <a:rPr lang="en-US" dirty="0"/>
              <a:t>','</a:t>
            </a:r>
            <a:r>
              <a:rPr lang="en-US" dirty="0" err="1"/>
              <a:t>iPhoneX</a:t>
            </a:r>
            <a:r>
              <a:rPr lang="en-US" dirty="0"/>
              <a:t>', and 'iPhone X’</a:t>
            </a:r>
          </a:p>
          <a:p>
            <a:r>
              <a:rPr lang="en-US" dirty="0"/>
              <a:t>For Galaxy S9 tweet the following terms were used:</a:t>
            </a:r>
          </a:p>
          <a:p>
            <a:pPr lvl="1"/>
            <a:r>
              <a:rPr lang="en-US" dirty="0"/>
              <a:t>'galaxys9','samsungs9', '#GalaxyS9','Galaxy S9’</a:t>
            </a:r>
          </a:p>
          <a:p>
            <a:r>
              <a:rPr lang="en-US" dirty="0"/>
              <a:t>Overall 38,000 tweets were collected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4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2026-BFCF-4652-908B-21C23D28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F6EA-06BE-4FB8-BDB2-C39299DF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783427" cy="4195481"/>
          </a:xfrm>
        </p:spPr>
        <p:txBody>
          <a:bodyPr/>
          <a:lstStyle/>
          <a:p>
            <a:r>
              <a:rPr lang="en-US" dirty="0"/>
              <a:t>For the tweets collected the following data was available for each tweet:</a:t>
            </a:r>
          </a:p>
          <a:p>
            <a:pPr lvl="1"/>
            <a:r>
              <a:rPr lang="en-US" dirty="0"/>
              <a:t>Text of the tweet</a:t>
            </a:r>
          </a:p>
          <a:p>
            <a:pPr lvl="1"/>
            <a:r>
              <a:rPr lang="en-US" dirty="0"/>
              <a:t>Screen Name of the Twitter User</a:t>
            </a:r>
          </a:p>
          <a:p>
            <a:pPr lvl="2"/>
            <a:r>
              <a:rPr lang="en-US" dirty="0"/>
              <a:t>Location (optional)</a:t>
            </a:r>
          </a:p>
          <a:p>
            <a:pPr lvl="1"/>
            <a:r>
              <a:rPr lang="en-US" dirty="0"/>
              <a:t>Whether it is a Retweet or Original tweet</a:t>
            </a:r>
          </a:p>
          <a:p>
            <a:pPr lvl="1"/>
            <a:r>
              <a:rPr lang="en-US" dirty="0"/>
              <a:t>Hashtags user</a:t>
            </a:r>
          </a:p>
          <a:p>
            <a:pPr lvl="1"/>
            <a:r>
              <a:rPr lang="en-US" dirty="0"/>
              <a:t>User Mentions</a:t>
            </a:r>
          </a:p>
          <a:p>
            <a:pPr lvl="1"/>
            <a:r>
              <a:rPr lang="en-US" dirty="0"/>
              <a:t>URLs within the tweets</a:t>
            </a:r>
          </a:p>
          <a:p>
            <a:pPr lvl="1"/>
            <a:r>
              <a:rPr lang="en-US" dirty="0"/>
              <a:t>Language of the tweet</a:t>
            </a:r>
          </a:p>
        </p:txBody>
      </p:sp>
    </p:spTree>
    <p:extLst>
      <p:ext uri="{BB962C8B-B14F-4D97-AF65-F5344CB8AC3E}">
        <p14:creationId xmlns:p14="http://schemas.microsoft.com/office/powerpoint/2010/main" val="415565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D554-BEF2-4430-B80A-4B5BC53A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X Descriptive Analytics Important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A5A6-8F6C-43EB-A5CE-97699DC3DF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26,458 Total tweets</a:t>
            </a:r>
          </a:p>
          <a:p>
            <a:r>
              <a:rPr lang="en-US" dirty="0"/>
              <a:t>21,541 Unique users</a:t>
            </a:r>
          </a:p>
          <a:p>
            <a:r>
              <a:rPr lang="en-US" dirty="0"/>
              <a:t>10,521 Original Tweets</a:t>
            </a:r>
          </a:p>
          <a:p>
            <a:r>
              <a:rPr lang="en-US" dirty="0"/>
              <a:t>15,937 Retweets</a:t>
            </a:r>
          </a:p>
          <a:p>
            <a:r>
              <a:rPr lang="en-US" dirty="0"/>
              <a:t>22,516 User Mentions</a:t>
            </a:r>
          </a:p>
          <a:p>
            <a:r>
              <a:rPr lang="en-US" dirty="0"/>
              <a:t>4,849 URLs</a:t>
            </a:r>
          </a:p>
          <a:p>
            <a:r>
              <a:rPr lang="en-US" dirty="0"/>
              <a:t>7,215 Hashtags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46D00-9E3E-4AA6-8174-9D892D398F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1.2 Avg. tweets Per User</a:t>
            </a:r>
          </a:p>
          <a:p>
            <a:r>
              <a:rPr lang="en-US" dirty="0"/>
              <a:t>0.85 User Mentions per tweet</a:t>
            </a:r>
          </a:p>
          <a:p>
            <a:r>
              <a:rPr lang="en-US" dirty="0"/>
              <a:t>0.18 URLs per tweet</a:t>
            </a:r>
          </a:p>
          <a:p>
            <a:r>
              <a:rPr lang="en-US" dirty="0"/>
              <a:t>0.27 Hashtags per tweet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1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X Content Analytics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Most Popular terms in iPhone X tweets</a:t>
            </a:r>
          </a:p>
          <a:p>
            <a:pPr lvl="2"/>
            <a:r>
              <a:rPr lang="en-US" dirty="0"/>
              <a:t>‘</a:t>
            </a:r>
            <a:r>
              <a:rPr lang="en-US" dirty="0" err="1"/>
              <a:t>Iphone</a:t>
            </a:r>
            <a:r>
              <a:rPr lang="en-US" dirty="0"/>
              <a:t>’, ‘giveaway’, ‘post’, ‘notification’, ‘</a:t>
            </a:r>
            <a:r>
              <a:rPr lang="en-US" dirty="0" err="1"/>
              <a:t>lang</a:t>
            </a:r>
            <a:r>
              <a:rPr lang="en-US" dirty="0"/>
              <a:t>’, ‘para’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After data cleaning, the python package genism topic analysis showed an optimal number of topics at 3.</a:t>
            </a:r>
          </a:p>
          <a:p>
            <a:pPr lvl="1"/>
            <a:r>
              <a:rPr lang="en-US" dirty="0"/>
              <a:t>Topics were broken down into:</a:t>
            </a:r>
          </a:p>
          <a:p>
            <a:pPr lvl="2"/>
            <a:r>
              <a:rPr lang="en-US" dirty="0"/>
              <a:t>Life, living and social media</a:t>
            </a:r>
          </a:p>
          <a:p>
            <a:pPr lvl="2"/>
            <a:r>
              <a:rPr lang="en-US" dirty="0"/>
              <a:t>Photography</a:t>
            </a:r>
          </a:p>
          <a:p>
            <a:pPr lvl="2"/>
            <a:r>
              <a:rPr lang="en-US" dirty="0"/>
              <a:t>Prize contests and giveaways</a:t>
            </a:r>
          </a:p>
        </p:txBody>
      </p:sp>
    </p:spTree>
    <p:extLst>
      <p:ext uri="{BB962C8B-B14F-4D97-AF65-F5344CB8AC3E}">
        <p14:creationId xmlns:p14="http://schemas.microsoft.com/office/powerpoint/2010/main" val="132721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FF24-76FE-4E4F-972D-4CD0DEE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X Content Network 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E96E-60AF-4785-BCC9-3CEDC817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D554-BEF2-4430-B80A-4B5BC53A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S9 Descriptive Analytics Important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A5A6-8F6C-43EB-A5CE-97699DC3DF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8,168 Total tweets</a:t>
            </a:r>
          </a:p>
          <a:p>
            <a:r>
              <a:rPr lang="en-US" dirty="0"/>
              <a:t>6,169 Unique users</a:t>
            </a:r>
          </a:p>
          <a:p>
            <a:r>
              <a:rPr lang="en-US" dirty="0"/>
              <a:t>4,374 Original Tweets</a:t>
            </a:r>
          </a:p>
          <a:p>
            <a:r>
              <a:rPr lang="en-US" dirty="0"/>
              <a:t>3,793 Retweets</a:t>
            </a:r>
          </a:p>
          <a:p>
            <a:r>
              <a:rPr lang="en-US" dirty="0"/>
              <a:t>7,642 User Mentions</a:t>
            </a:r>
          </a:p>
          <a:p>
            <a:r>
              <a:rPr lang="en-US" dirty="0"/>
              <a:t>4,231 URLs</a:t>
            </a:r>
          </a:p>
          <a:p>
            <a:r>
              <a:rPr lang="en-US" dirty="0"/>
              <a:t>6,996 Hashtags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46D00-9E3E-4AA6-8174-9D892D398F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1.3 Avg. tweets Per User</a:t>
            </a:r>
          </a:p>
          <a:p>
            <a:r>
              <a:rPr lang="en-US" dirty="0"/>
              <a:t>0.94 User Mentions per tweet</a:t>
            </a:r>
          </a:p>
          <a:p>
            <a:r>
              <a:rPr lang="en-US" dirty="0"/>
              <a:t>0.52 URLs per tweet</a:t>
            </a:r>
          </a:p>
          <a:p>
            <a:r>
              <a:rPr lang="en-US" dirty="0"/>
              <a:t>0.86 Hashtags per tweet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1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S9 Content Analytics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Most Popular terms in iPhone X tweets</a:t>
            </a:r>
          </a:p>
          <a:p>
            <a:pPr lvl="2"/>
            <a:r>
              <a:rPr lang="en-US" dirty="0"/>
              <a:t>‘galaxy’, ‘</a:t>
            </a:r>
            <a:r>
              <a:rPr lang="en-US" dirty="0" err="1"/>
              <a:t>samsung</a:t>
            </a:r>
            <a:r>
              <a:rPr lang="en-US" dirty="0"/>
              <a:t>’, ‘plus’, ‘case’, ‘giveaway’, ‘new’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After data cleaning, the python package genism topic analysis showed an optimal number of topics at 4.</a:t>
            </a:r>
          </a:p>
          <a:p>
            <a:pPr lvl="1"/>
            <a:r>
              <a:rPr lang="en-US" dirty="0"/>
              <a:t>Topics were broken down into:</a:t>
            </a:r>
          </a:p>
          <a:p>
            <a:pPr lvl="2"/>
            <a:r>
              <a:rPr lang="en-US" dirty="0"/>
              <a:t>Samsung Galaxy giveaway</a:t>
            </a:r>
          </a:p>
          <a:p>
            <a:pPr lvl="2"/>
            <a:r>
              <a:rPr lang="en-US" dirty="0"/>
              <a:t>Galaxy S9 video.  The slow motion video mode is a popular feature.</a:t>
            </a:r>
          </a:p>
          <a:p>
            <a:pPr lvl="2"/>
            <a:r>
              <a:rPr lang="en-US" dirty="0"/>
              <a:t>Galaxy S9 comparison to </a:t>
            </a:r>
            <a:r>
              <a:rPr lang="en-US" dirty="0" err="1"/>
              <a:t>Huwaei</a:t>
            </a:r>
            <a:r>
              <a:rPr lang="en-US" dirty="0"/>
              <a:t> P20 Pro phone</a:t>
            </a:r>
          </a:p>
          <a:p>
            <a:pPr lvl="2"/>
            <a:r>
              <a:rPr lang="en-US" dirty="0"/>
              <a:t>Galaxy S9 AR Emoji feature.</a:t>
            </a:r>
          </a:p>
        </p:txBody>
      </p:sp>
    </p:spTree>
    <p:extLst>
      <p:ext uri="{BB962C8B-B14F-4D97-AF65-F5344CB8AC3E}">
        <p14:creationId xmlns:p14="http://schemas.microsoft.com/office/powerpoint/2010/main" val="2270864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704</TotalTime>
  <Words>682</Words>
  <Application>Microsoft Office PowerPoint</Application>
  <PresentationFormat>Widescreen</PresentationFormat>
  <Paragraphs>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Business Strategy</vt:lpstr>
      <vt:lpstr>iPhone vs Galaxy S9</vt:lpstr>
      <vt:lpstr>Business Case &amp; Questions</vt:lpstr>
      <vt:lpstr>Data Gathering</vt:lpstr>
      <vt:lpstr>Data Gathering</vt:lpstr>
      <vt:lpstr>iPhone X Descriptive Analytics Important Findings</vt:lpstr>
      <vt:lpstr>iPhone X Content Analytics Findings</vt:lpstr>
      <vt:lpstr>iPhone X Content Network Analysis Findings</vt:lpstr>
      <vt:lpstr>Galaxy S9 Descriptive Analytics Important Findings</vt:lpstr>
      <vt:lpstr>Galaxy S9 Content Analytics Findings</vt:lpstr>
      <vt:lpstr>Galaxy S9 Sentiment Analysis</vt:lpstr>
      <vt:lpstr>Galaxy S9 Network Analytics (Mention Network)</vt:lpstr>
      <vt:lpstr>Galaxy S9 Network Analytics (Co-Hashtag Network)</vt:lpstr>
      <vt:lpstr>Final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vs Galaxy S9</dc:title>
  <dc:creator>Andrew Egelhof</dc:creator>
  <cp:lastModifiedBy>D E</cp:lastModifiedBy>
  <cp:revision>18</cp:revision>
  <cp:lastPrinted>2012-08-15T21:38:02Z</cp:lastPrinted>
  <dcterms:created xsi:type="dcterms:W3CDTF">2018-05-03T00:21:47Z</dcterms:created>
  <dcterms:modified xsi:type="dcterms:W3CDTF">2018-05-04T12:56:39Z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