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7" r:id="rId2"/>
    <p:sldId id="263" r:id="rId3"/>
    <p:sldId id="272" r:id="rId4"/>
    <p:sldId id="273" r:id="rId5"/>
    <p:sldId id="285" r:id="rId6"/>
    <p:sldId id="274" r:id="rId7"/>
    <p:sldId id="275" r:id="rId8"/>
    <p:sldId id="276" r:id="rId9"/>
    <p:sldId id="286" r:id="rId10"/>
    <p:sldId id="277" r:id="rId11"/>
    <p:sldId id="278" r:id="rId12"/>
    <p:sldId id="279" r:id="rId13"/>
    <p:sldId id="280" r:id="rId14"/>
    <p:sldId id="281" r:id="rId15"/>
    <p:sldId id="284" r:id="rId16"/>
    <p:sldId id="282" r:id="rId17"/>
    <p:sldId id="290" r:id="rId18"/>
    <p:sldId id="287" r:id="rId19"/>
    <p:sldId id="288" r:id="rId20"/>
    <p:sldId id="289" r:id="rId21"/>
    <p:sldId id="283" r:id="rId22"/>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Egelhof" initials="AE" lastIdx="2" clrIdx="0">
    <p:extLst>
      <p:ext uri="{19B8F6BF-5375-455C-9EA6-DF929625EA0E}">
        <p15:presenceInfo xmlns:p15="http://schemas.microsoft.com/office/powerpoint/2012/main" userId="Andrew Egelho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82424" autoAdjust="0"/>
  </p:normalViewPr>
  <p:slideViewPr>
    <p:cSldViewPr snapToGrid="0">
      <p:cViewPr varScale="1">
        <p:scale>
          <a:sx n="71" d="100"/>
          <a:sy n="71" d="100"/>
        </p:scale>
        <p:origin x="90" y="138"/>
      </p:cViewPr>
      <p:guideLst/>
    </p:cSldViewPr>
  </p:slideViewPr>
  <p:notesTextViewPr>
    <p:cViewPr>
      <p:scale>
        <a:sx n="3" d="2"/>
        <a:sy n="3" d="2"/>
      </p:scale>
      <p:origin x="0" y="0"/>
    </p:cViewPr>
  </p:notesTextViewPr>
  <p:sorterViewPr>
    <p:cViewPr>
      <p:scale>
        <a:sx n="100" d="100"/>
        <a:sy n="100" d="100"/>
      </p:scale>
      <p:origin x="0" y="-15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Egelhof" userId="29058917-62c7-476e-9c17-21507d35c92b" providerId="ADAL" clId="{CCC7B729-793A-4328-921B-7073466B6191}"/>
    <pc:docChg chg="undo custSel addSld modSld sldOrd">
      <pc:chgData name="Andrew Egelhof" userId="29058917-62c7-476e-9c17-21507d35c92b" providerId="ADAL" clId="{CCC7B729-793A-4328-921B-7073466B6191}" dt="2018-05-05T20:20:54.209" v="1463" actId="20577"/>
      <pc:docMkLst>
        <pc:docMk/>
      </pc:docMkLst>
      <pc:sldChg chg="modSp">
        <pc:chgData name="Andrew Egelhof" userId="29058917-62c7-476e-9c17-21507d35c92b" providerId="ADAL" clId="{CCC7B729-793A-4328-921B-7073466B6191}" dt="2018-05-05T20:20:54.209" v="1463" actId="20577"/>
        <pc:sldMkLst>
          <pc:docMk/>
          <pc:sldMk cId="477595119" sldId="276"/>
        </pc:sldMkLst>
        <pc:spChg chg="mod">
          <ac:chgData name="Andrew Egelhof" userId="29058917-62c7-476e-9c17-21507d35c92b" providerId="ADAL" clId="{CCC7B729-793A-4328-921B-7073466B6191}" dt="2018-05-05T20:20:54.209" v="1463" actId="20577"/>
          <ac:spMkLst>
            <pc:docMk/>
            <pc:sldMk cId="477595119" sldId="276"/>
            <ac:spMk id="2" creationId="{EF68FF24-76FE-4E4F-972D-4CD0DEE5E189}"/>
          </ac:spMkLst>
        </pc:spChg>
      </pc:sldChg>
      <pc:sldChg chg="addSp modSp mod">
        <pc:chgData name="Andrew Egelhof" userId="29058917-62c7-476e-9c17-21507d35c92b" providerId="ADAL" clId="{CCC7B729-793A-4328-921B-7073466B6191}" dt="2018-05-05T19:46:05.373" v="1448"/>
        <pc:sldMkLst>
          <pc:docMk/>
          <pc:sldMk cId="1564512077" sldId="282"/>
        </pc:sldMkLst>
        <pc:spChg chg="mod">
          <ac:chgData name="Andrew Egelhof" userId="29058917-62c7-476e-9c17-21507d35c92b" providerId="ADAL" clId="{CCC7B729-793A-4328-921B-7073466B6191}" dt="2018-05-05T18:55:21.498" v="12" actId="20577"/>
          <ac:spMkLst>
            <pc:docMk/>
            <pc:sldMk cId="1564512077" sldId="282"/>
            <ac:spMk id="2" creationId="{0BCED554-BEF2-4430-B80A-4B5BC53AE7D5}"/>
          </ac:spMkLst>
        </pc:spChg>
        <pc:spChg chg="mod">
          <ac:chgData name="Andrew Egelhof" userId="29058917-62c7-476e-9c17-21507d35c92b" providerId="ADAL" clId="{CCC7B729-793A-4328-921B-7073466B6191}" dt="2018-05-05T19:05:15.673" v="476" actId="5793"/>
          <ac:spMkLst>
            <pc:docMk/>
            <pc:sldMk cId="1564512077" sldId="282"/>
            <ac:spMk id="3" creationId="{0E04A5A6-8F6C-43EB-A5CE-97699DC3DFFA}"/>
          </ac:spMkLst>
        </pc:spChg>
        <pc:graphicFrameChg chg="add mod">
          <ac:chgData name="Andrew Egelhof" userId="29058917-62c7-476e-9c17-21507d35c92b" providerId="ADAL" clId="{CCC7B729-793A-4328-921B-7073466B6191}" dt="2018-05-05T19:46:05.373" v="1448"/>
          <ac:graphicFrameMkLst>
            <pc:docMk/>
            <pc:sldMk cId="1564512077" sldId="282"/>
            <ac:graphicFrameMk id="6" creationId="{42499F0E-F084-45F7-AD62-A0ED83D896DC}"/>
          </ac:graphicFrameMkLst>
        </pc:graphicFrameChg>
        <pc:graphicFrameChg chg="add mod">
          <ac:chgData name="Andrew Egelhof" userId="29058917-62c7-476e-9c17-21507d35c92b" providerId="ADAL" clId="{CCC7B729-793A-4328-921B-7073466B6191}" dt="2018-05-05T19:44:38.216" v="1445" actId="1076"/>
          <ac:graphicFrameMkLst>
            <pc:docMk/>
            <pc:sldMk cId="1564512077" sldId="282"/>
            <ac:graphicFrameMk id="9" creationId="{F50E8551-2389-4462-824F-8F04A5B9509C}"/>
          </ac:graphicFrameMkLst>
        </pc:graphicFrameChg>
      </pc:sldChg>
      <pc:sldChg chg="delSp modSp add">
        <pc:chgData name="Andrew Egelhof" userId="29058917-62c7-476e-9c17-21507d35c92b" providerId="ADAL" clId="{CCC7B729-793A-4328-921B-7073466B6191}" dt="2018-05-05T18:58:57.092" v="218" actId="20577"/>
        <pc:sldMkLst>
          <pc:docMk/>
          <pc:sldMk cId="959535917" sldId="283"/>
        </pc:sldMkLst>
        <pc:spChg chg="mod">
          <ac:chgData name="Andrew Egelhof" userId="29058917-62c7-476e-9c17-21507d35c92b" providerId="ADAL" clId="{CCC7B729-793A-4328-921B-7073466B6191}" dt="2018-05-05T18:58:37.436" v="211" actId="20577"/>
          <ac:spMkLst>
            <pc:docMk/>
            <pc:sldMk cId="959535917" sldId="283"/>
            <ac:spMk id="2" creationId="{F190462D-6B72-4F57-81A6-7934012ADE6E}"/>
          </ac:spMkLst>
        </pc:spChg>
        <pc:spChg chg="mod">
          <ac:chgData name="Andrew Egelhof" userId="29058917-62c7-476e-9c17-21507d35c92b" providerId="ADAL" clId="{CCC7B729-793A-4328-921B-7073466B6191}" dt="2018-05-05T18:58:57.092" v="218" actId="20577"/>
          <ac:spMkLst>
            <pc:docMk/>
            <pc:sldMk cId="959535917" sldId="283"/>
            <ac:spMk id="3" creationId="{2F9CB1A8-E303-4C36-8210-DACB8A5BD83B}"/>
          </ac:spMkLst>
        </pc:spChg>
        <pc:spChg chg="del">
          <ac:chgData name="Andrew Egelhof" userId="29058917-62c7-476e-9c17-21507d35c92b" providerId="ADAL" clId="{CCC7B729-793A-4328-921B-7073466B6191}" dt="2018-05-05T18:58:45.545" v="212" actId="478"/>
          <ac:spMkLst>
            <pc:docMk/>
            <pc:sldMk cId="959535917" sldId="283"/>
            <ac:spMk id="4" creationId="{9F8634D6-B3D6-4C5F-B04D-970BAACE760E}"/>
          </ac:spMkLst>
        </pc:spChg>
      </pc:sldChg>
      <pc:sldChg chg="addSp delSp modSp add ord">
        <pc:chgData name="Andrew Egelhof" userId="29058917-62c7-476e-9c17-21507d35c92b" providerId="ADAL" clId="{CCC7B729-793A-4328-921B-7073466B6191}" dt="2018-05-05T19:00:53.562" v="258" actId="1076"/>
        <pc:sldMkLst>
          <pc:docMk/>
          <pc:sldMk cId="1542199392" sldId="284"/>
        </pc:sldMkLst>
        <pc:spChg chg="del">
          <ac:chgData name="Andrew Egelhof" userId="29058917-62c7-476e-9c17-21507d35c92b" providerId="ADAL" clId="{CCC7B729-793A-4328-921B-7073466B6191}" dt="2018-05-05T18:59:39.515" v="224"/>
          <ac:spMkLst>
            <pc:docMk/>
            <pc:sldMk cId="1542199392" sldId="284"/>
            <ac:spMk id="2" creationId="{9C459203-3CD5-436D-BAC4-E2AB2C96C1FF}"/>
          </ac:spMkLst>
        </pc:spChg>
        <pc:spChg chg="del">
          <ac:chgData name="Andrew Egelhof" userId="29058917-62c7-476e-9c17-21507d35c92b" providerId="ADAL" clId="{CCC7B729-793A-4328-921B-7073466B6191}" dt="2018-05-05T18:59:39.515" v="224"/>
          <ac:spMkLst>
            <pc:docMk/>
            <pc:sldMk cId="1542199392" sldId="284"/>
            <ac:spMk id="3" creationId="{8E4B6361-19F3-481C-9280-ED58B2EC6108}"/>
          </ac:spMkLst>
        </pc:spChg>
        <pc:spChg chg="del">
          <ac:chgData name="Andrew Egelhof" userId="29058917-62c7-476e-9c17-21507d35c92b" providerId="ADAL" clId="{CCC7B729-793A-4328-921B-7073466B6191}" dt="2018-05-05T18:59:39.515" v="224"/>
          <ac:spMkLst>
            <pc:docMk/>
            <pc:sldMk cId="1542199392" sldId="284"/>
            <ac:spMk id="4" creationId="{4713E159-8B22-4817-AA37-A1A2CAD250CC}"/>
          </ac:spMkLst>
        </pc:spChg>
        <pc:spChg chg="add mod">
          <ac:chgData name="Andrew Egelhof" userId="29058917-62c7-476e-9c17-21507d35c92b" providerId="ADAL" clId="{CCC7B729-793A-4328-921B-7073466B6191}" dt="2018-05-05T19:00:53.562" v="258" actId="1076"/>
          <ac:spMkLst>
            <pc:docMk/>
            <pc:sldMk cId="1542199392" sldId="284"/>
            <ac:spMk id="5" creationId="{CE1611FE-A0A3-4BBC-BBE4-A30E0A9FFEE1}"/>
          </ac:spMkLst>
        </pc:spChg>
        <pc:spChg chg="add del mod">
          <ac:chgData name="Andrew Egelhof" userId="29058917-62c7-476e-9c17-21507d35c92b" providerId="ADAL" clId="{CCC7B729-793A-4328-921B-7073466B6191}" dt="2018-05-05T19:00:00.515" v="243" actId="478"/>
          <ac:spMkLst>
            <pc:docMk/>
            <pc:sldMk cId="1542199392" sldId="284"/>
            <ac:spMk id="6" creationId="{6030076C-5C55-4A7F-82D7-7E98252F2289}"/>
          </ac:spMkLst>
        </pc:spChg>
      </pc:sldChg>
      <pc:sldChg chg="modSp add">
        <pc:chgData name="Andrew Egelhof" userId="29058917-62c7-476e-9c17-21507d35c92b" providerId="ADAL" clId="{CCC7B729-793A-4328-921B-7073466B6191}" dt="2018-05-05T19:00:47.734" v="257" actId="1076"/>
        <pc:sldMkLst>
          <pc:docMk/>
          <pc:sldMk cId="2282768836" sldId="285"/>
        </pc:sldMkLst>
        <pc:spChg chg="mod">
          <ac:chgData name="Andrew Egelhof" userId="29058917-62c7-476e-9c17-21507d35c92b" providerId="ADAL" clId="{CCC7B729-793A-4328-921B-7073466B6191}" dt="2018-05-05T19:00:47.734" v="257" actId="1076"/>
          <ac:spMkLst>
            <pc:docMk/>
            <pc:sldMk cId="2282768836" sldId="285"/>
            <ac:spMk id="5" creationId="{CE1611FE-A0A3-4BBC-BBE4-A30E0A9FFEE1}"/>
          </ac:spMkLst>
        </pc:spChg>
      </pc:sldChg>
      <pc:sldChg chg="modSp add ord">
        <pc:chgData name="Andrew Egelhof" userId="29058917-62c7-476e-9c17-21507d35c92b" providerId="ADAL" clId="{CCC7B729-793A-4328-921B-7073466B6191}" dt="2018-05-05T19:01:11.577" v="270" actId="20577"/>
        <pc:sldMkLst>
          <pc:docMk/>
          <pc:sldMk cId="3565333814" sldId="286"/>
        </pc:sldMkLst>
        <pc:spChg chg="mod">
          <ac:chgData name="Andrew Egelhof" userId="29058917-62c7-476e-9c17-21507d35c92b" providerId="ADAL" clId="{CCC7B729-793A-4328-921B-7073466B6191}" dt="2018-05-05T19:01:11.577" v="270" actId="20577"/>
          <ac:spMkLst>
            <pc:docMk/>
            <pc:sldMk cId="3565333814" sldId="286"/>
            <ac:spMk id="5" creationId="{CE1611FE-A0A3-4BBC-BBE4-A30E0A9FFEE1}"/>
          </ac:spMkLst>
        </pc:spChg>
      </pc:sldChg>
      <pc:sldChg chg="addSp delSp modSp add ord addCm delCm modCm">
        <pc:chgData name="Andrew Egelhof" userId="29058917-62c7-476e-9c17-21507d35c92b" providerId="ADAL" clId="{CCC7B729-793A-4328-921B-7073466B6191}" dt="2018-05-05T19:33:03.634" v="1323"/>
        <pc:sldMkLst>
          <pc:docMk/>
          <pc:sldMk cId="1877594445" sldId="287"/>
        </pc:sldMkLst>
        <pc:spChg chg="del mod">
          <ac:chgData name="Andrew Egelhof" userId="29058917-62c7-476e-9c17-21507d35c92b" providerId="ADAL" clId="{CCC7B729-793A-4328-921B-7073466B6191}" dt="2018-05-05T19:20:13.552" v="587" actId="478"/>
          <ac:spMkLst>
            <pc:docMk/>
            <pc:sldMk cId="1877594445" sldId="287"/>
            <ac:spMk id="2" creationId="{0BCED554-BEF2-4430-B80A-4B5BC53AE7D5}"/>
          </ac:spMkLst>
        </pc:spChg>
        <pc:spChg chg="del">
          <ac:chgData name="Andrew Egelhof" userId="29058917-62c7-476e-9c17-21507d35c92b" providerId="ADAL" clId="{CCC7B729-793A-4328-921B-7073466B6191}" dt="2018-05-05T19:13:28.644" v="485" actId="478"/>
          <ac:spMkLst>
            <pc:docMk/>
            <pc:sldMk cId="1877594445" sldId="287"/>
            <ac:spMk id="3" creationId="{0E04A5A6-8F6C-43EB-A5CE-97699DC3DFFA}"/>
          </ac:spMkLst>
        </pc:spChg>
        <pc:spChg chg="add del mod">
          <ac:chgData name="Andrew Egelhof" userId="29058917-62c7-476e-9c17-21507d35c92b" providerId="ADAL" clId="{CCC7B729-793A-4328-921B-7073466B6191}" dt="2018-05-05T19:12:07.831" v="479"/>
          <ac:spMkLst>
            <pc:docMk/>
            <pc:sldMk cId="1877594445" sldId="287"/>
            <ac:spMk id="4" creationId="{92D35EC6-B945-41C3-ACF4-D6ED3F4A0319}"/>
          </ac:spMkLst>
        </pc:spChg>
        <pc:spChg chg="add del mod">
          <ac:chgData name="Andrew Egelhof" userId="29058917-62c7-476e-9c17-21507d35c92b" providerId="ADAL" clId="{CCC7B729-793A-4328-921B-7073466B6191}" dt="2018-05-05T19:13:04.550" v="481"/>
          <ac:spMkLst>
            <pc:docMk/>
            <pc:sldMk cId="1877594445" sldId="287"/>
            <ac:spMk id="7" creationId="{5BE60E98-B94D-418D-9A5F-07541ACA6C54}"/>
          </ac:spMkLst>
        </pc:spChg>
        <pc:spChg chg="add del mod">
          <ac:chgData name="Andrew Egelhof" userId="29058917-62c7-476e-9c17-21507d35c92b" providerId="ADAL" clId="{CCC7B729-793A-4328-921B-7073466B6191}" dt="2018-05-05T19:13:29.409" v="486" actId="478"/>
          <ac:spMkLst>
            <pc:docMk/>
            <pc:sldMk cId="1877594445" sldId="287"/>
            <ac:spMk id="10" creationId="{94679B4B-1F36-4F3C-979F-D9AC5F263CB3}"/>
          </ac:spMkLst>
        </pc:spChg>
        <pc:spChg chg="add del mod">
          <ac:chgData name="Andrew Egelhof" userId="29058917-62c7-476e-9c17-21507d35c92b" providerId="ADAL" clId="{CCC7B729-793A-4328-921B-7073466B6191}" dt="2018-05-05T19:13:31.894" v="487" actId="478"/>
          <ac:spMkLst>
            <pc:docMk/>
            <pc:sldMk cId="1877594445" sldId="287"/>
            <ac:spMk id="12" creationId="{46B0D19C-6DAC-4D16-BAD0-834DFD7A9DD6}"/>
          </ac:spMkLst>
        </pc:spChg>
        <pc:spChg chg="add mod">
          <ac:chgData name="Andrew Egelhof" userId="29058917-62c7-476e-9c17-21507d35c92b" providerId="ADAL" clId="{CCC7B729-793A-4328-921B-7073466B6191}" dt="2018-05-05T19:18:46.677" v="573" actId="1076"/>
          <ac:spMkLst>
            <pc:docMk/>
            <pc:sldMk cId="1877594445" sldId="287"/>
            <ac:spMk id="14" creationId="{7E7536E2-AC59-491A-9CC8-DF6D5BB988B2}"/>
          </ac:spMkLst>
        </pc:spChg>
        <pc:spChg chg="add del mod">
          <ac:chgData name="Andrew Egelhof" userId="29058917-62c7-476e-9c17-21507d35c92b" providerId="ADAL" clId="{CCC7B729-793A-4328-921B-7073466B6191}" dt="2018-05-05T19:18:23.052" v="551" actId="478"/>
          <ac:spMkLst>
            <pc:docMk/>
            <pc:sldMk cId="1877594445" sldId="287"/>
            <ac:spMk id="15" creationId="{1CE16E8A-19C1-4429-B840-300966DC40B4}"/>
          </ac:spMkLst>
        </pc:spChg>
        <pc:spChg chg="add mod">
          <ac:chgData name="Andrew Egelhof" userId="29058917-62c7-476e-9c17-21507d35c92b" providerId="ADAL" clId="{CCC7B729-793A-4328-921B-7073466B6191}" dt="2018-05-05T19:19:12.849" v="581" actId="1076"/>
          <ac:spMkLst>
            <pc:docMk/>
            <pc:sldMk cId="1877594445" sldId="287"/>
            <ac:spMk id="16" creationId="{DA795AFA-8797-464E-B890-44D71CEBF964}"/>
          </ac:spMkLst>
        </pc:spChg>
        <pc:spChg chg="add mod">
          <ac:chgData name="Andrew Egelhof" userId="29058917-62c7-476e-9c17-21507d35c92b" providerId="ADAL" clId="{CCC7B729-793A-4328-921B-7073466B6191}" dt="2018-05-05T19:20:56.709" v="592" actId="255"/>
          <ac:spMkLst>
            <pc:docMk/>
            <pc:sldMk cId="1877594445" sldId="287"/>
            <ac:spMk id="18" creationId="{BF46072F-CAB3-470F-A5E6-FA848790821F}"/>
          </ac:spMkLst>
        </pc:spChg>
        <pc:spChg chg="add del">
          <ac:chgData name="Andrew Egelhof" userId="29058917-62c7-476e-9c17-21507d35c92b" providerId="ADAL" clId="{CCC7B729-793A-4328-921B-7073466B6191}" dt="2018-05-05T19:20:38.865" v="590" actId="478"/>
          <ac:spMkLst>
            <pc:docMk/>
            <pc:sldMk cId="1877594445" sldId="287"/>
            <ac:spMk id="19" creationId="{3C3D0676-B1D3-4182-B9D7-A6BB8535D7C8}"/>
          </ac:spMkLst>
        </pc:spChg>
        <pc:graphicFrameChg chg="add del mod">
          <ac:chgData name="Andrew Egelhof" userId="29058917-62c7-476e-9c17-21507d35c92b" providerId="ADAL" clId="{CCC7B729-793A-4328-921B-7073466B6191}" dt="2018-05-05T19:13:04.034" v="480" actId="478"/>
          <ac:graphicFrameMkLst>
            <pc:docMk/>
            <pc:sldMk cId="1877594445" sldId="287"/>
            <ac:graphicFrameMk id="5" creationId="{902CD968-E046-4EFA-82A7-96B0CD37CBBA}"/>
          </ac:graphicFrameMkLst>
        </pc:graphicFrameChg>
        <pc:graphicFrameChg chg="add del mod modGraphic">
          <ac:chgData name="Andrew Egelhof" userId="29058917-62c7-476e-9c17-21507d35c92b" providerId="ADAL" clId="{CCC7B729-793A-4328-921B-7073466B6191}" dt="2018-05-05T19:13:26.847" v="484" actId="478"/>
          <ac:graphicFrameMkLst>
            <pc:docMk/>
            <pc:sldMk cId="1877594445" sldId="287"/>
            <ac:graphicFrameMk id="8" creationId="{AAF4C4DF-8243-407F-99D6-14CA9E8C6A9E}"/>
          </ac:graphicFrameMkLst>
        </pc:graphicFrameChg>
        <pc:graphicFrameChg chg="add mod modGraphic">
          <ac:chgData name="Andrew Egelhof" userId="29058917-62c7-476e-9c17-21507d35c92b" providerId="ADAL" clId="{CCC7B729-793A-4328-921B-7073466B6191}" dt="2018-05-05T19:18:46.677" v="573" actId="1076"/>
          <ac:graphicFrameMkLst>
            <pc:docMk/>
            <pc:sldMk cId="1877594445" sldId="287"/>
            <ac:graphicFrameMk id="13" creationId="{EF6C7772-16B0-4843-A9A4-90F54CBCE16A}"/>
          </ac:graphicFrameMkLst>
        </pc:graphicFrameChg>
      </pc:sldChg>
      <pc:sldChg chg="addSp delSp modSp add">
        <pc:chgData name="Andrew Egelhof" userId="29058917-62c7-476e-9c17-21507d35c92b" providerId="ADAL" clId="{CCC7B729-793A-4328-921B-7073466B6191}" dt="2018-05-05T19:25:39.148" v="1136" actId="20577"/>
        <pc:sldMkLst>
          <pc:docMk/>
          <pc:sldMk cId="1965199964" sldId="288"/>
        </pc:sldMkLst>
        <pc:spChg chg="del">
          <ac:chgData name="Andrew Egelhof" userId="29058917-62c7-476e-9c17-21507d35c92b" providerId="ADAL" clId="{CCC7B729-793A-4328-921B-7073466B6191}" dt="2018-05-05T19:19:32.771" v="583"/>
          <ac:spMkLst>
            <pc:docMk/>
            <pc:sldMk cId="1965199964" sldId="288"/>
            <ac:spMk id="2" creationId="{8A51271E-EEF6-4570-B7DA-C4240341C9DA}"/>
          </ac:spMkLst>
        </pc:spChg>
        <pc:spChg chg="del">
          <ac:chgData name="Andrew Egelhof" userId="29058917-62c7-476e-9c17-21507d35c92b" providerId="ADAL" clId="{CCC7B729-793A-4328-921B-7073466B6191}" dt="2018-05-05T19:19:32.771" v="583"/>
          <ac:spMkLst>
            <pc:docMk/>
            <pc:sldMk cId="1965199964" sldId="288"/>
            <ac:spMk id="3" creationId="{6A7B2E79-0FD7-4DB6-ABEA-DDAE9D8555DA}"/>
          </ac:spMkLst>
        </pc:spChg>
        <pc:spChg chg="del">
          <ac:chgData name="Andrew Egelhof" userId="29058917-62c7-476e-9c17-21507d35c92b" providerId="ADAL" clId="{CCC7B729-793A-4328-921B-7073466B6191}" dt="2018-05-05T19:19:32.771" v="583"/>
          <ac:spMkLst>
            <pc:docMk/>
            <pc:sldMk cId="1965199964" sldId="288"/>
            <ac:spMk id="4" creationId="{D4E6A2EB-A2B5-4736-90A8-8F38A05FF560}"/>
          </ac:spMkLst>
        </pc:spChg>
        <pc:spChg chg="add mod">
          <ac:chgData name="Andrew Egelhof" userId="29058917-62c7-476e-9c17-21507d35c92b" providerId="ADAL" clId="{CCC7B729-793A-4328-921B-7073466B6191}" dt="2018-05-05T19:21:15.677" v="628" actId="20577"/>
          <ac:spMkLst>
            <pc:docMk/>
            <pc:sldMk cId="1965199964" sldId="288"/>
            <ac:spMk id="5" creationId="{16AFE7EB-98C4-470A-BCD2-651B344F20DA}"/>
          </ac:spMkLst>
        </pc:spChg>
        <pc:spChg chg="add mod">
          <ac:chgData name="Andrew Egelhof" userId="29058917-62c7-476e-9c17-21507d35c92b" providerId="ADAL" clId="{CCC7B729-793A-4328-921B-7073466B6191}" dt="2018-05-05T19:25:39.148" v="1136" actId="20577"/>
          <ac:spMkLst>
            <pc:docMk/>
            <pc:sldMk cId="1965199964" sldId="288"/>
            <ac:spMk id="6" creationId="{BAFC0169-0A05-4A11-91F7-F2785660BF92}"/>
          </ac:spMkLst>
        </pc:spChg>
        <pc:spChg chg="add del mod">
          <ac:chgData name="Andrew Egelhof" userId="29058917-62c7-476e-9c17-21507d35c92b" providerId="ADAL" clId="{CCC7B729-793A-4328-921B-7073466B6191}" dt="2018-05-05T19:21:06.849" v="594" actId="478"/>
          <ac:spMkLst>
            <pc:docMk/>
            <pc:sldMk cId="1965199964" sldId="288"/>
            <ac:spMk id="7" creationId="{0E48F0D3-479E-4216-8706-BB4981A06AE5}"/>
          </ac:spMkLst>
        </pc:spChg>
      </pc:sldChg>
      <pc:sldChg chg="addSp delSp modSp add mod ord">
        <pc:chgData name="Andrew Egelhof" userId="29058917-62c7-476e-9c17-21507d35c92b" providerId="ADAL" clId="{CCC7B729-793A-4328-921B-7073466B6191}" dt="2018-05-05T19:54:03.324" v="1455" actId="313"/>
        <pc:sldMkLst>
          <pc:docMk/>
          <pc:sldMk cId="2740274686" sldId="289"/>
        </pc:sldMkLst>
        <pc:spChg chg="mod">
          <ac:chgData name="Andrew Egelhof" userId="29058917-62c7-476e-9c17-21507d35c92b" providerId="ADAL" clId="{CCC7B729-793A-4328-921B-7073466B6191}" dt="2018-05-05T19:25:55.616" v="1152" actId="20577"/>
          <ac:spMkLst>
            <pc:docMk/>
            <pc:sldMk cId="2740274686" sldId="289"/>
            <ac:spMk id="2" creationId="{EE22D5A4-6010-48F0-BD0F-9172CDCD5518}"/>
          </ac:spMkLst>
        </pc:spChg>
        <pc:spChg chg="del">
          <ac:chgData name="Andrew Egelhof" userId="29058917-62c7-476e-9c17-21507d35c92b" providerId="ADAL" clId="{CCC7B729-793A-4328-921B-7073466B6191}" dt="2018-05-05T19:26:00.679" v="1153"/>
          <ac:spMkLst>
            <pc:docMk/>
            <pc:sldMk cId="2740274686" sldId="289"/>
            <ac:spMk id="3" creationId="{1BC94CBF-060E-4AF5-8F2A-2F09DE79EDAD}"/>
          </ac:spMkLst>
        </pc:spChg>
        <pc:spChg chg="del">
          <ac:chgData name="Andrew Egelhof" userId="29058917-62c7-476e-9c17-21507d35c92b" providerId="ADAL" clId="{CCC7B729-793A-4328-921B-7073466B6191}" dt="2018-05-05T19:26:00.679" v="1153"/>
          <ac:spMkLst>
            <pc:docMk/>
            <pc:sldMk cId="2740274686" sldId="289"/>
            <ac:spMk id="4" creationId="{6EE9FAE0-FE88-49EC-B79A-BD3781F92797}"/>
          </ac:spMkLst>
        </pc:spChg>
        <pc:spChg chg="add del mod">
          <ac:chgData name="Andrew Egelhof" userId="29058917-62c7-476e-9c17-21507d35c92b" providerId="ADAL" clId="{CCC7B729-793A-4328-921B-7073466B6191}" dt="2018-05-05T19:26:23.132" v="1155" actId="1957"/>
          <ac:spMkLst>
            <pc:docMk/>
            <pc:sldMk cId="2740274686" sldId="289"/>
            <ac:spMk id="5" creationId="{351EFCAB-DE9A-45D2-918E-64E528027597}"/>
          </ac:spMkLst>
        </pc:spChg>
        <pc:spChg chg="add mod">
          <ac:chgData name="Andrew Egelhof" userId="29058917-62c7-476e-9c17-21507d35c92b" providerId="ADAL" clId="{CCC7B729-793A-4328-921B-7073466B6191}" dt="2018-05-05T19:54:03.324" v="1455" actId="313"/>
          <ac:spMkLst>
            <pc:docMk/>
            <pc:sldMk cId="2740274686" sldId="289"/>
            <ac:spMk id="9" creationId="{18B011DA-1499-4FC4-AE11-7A9E1DAE9F18}"/>
          </ac:spMkLst>
        </pc:spChg>
        <pc:graphicFrameChg chg="add del mod">
          <ac:chgData name="Andrew Egelhof" userId="29058917-62c7-476e-9c17-21507d35c92b" providerId="ADAL" clId="{CCC7B729-793A-4328-921B-7073466B6191}" dt="2018-05-05T19:27:01.101" v="1156" actId="478"/>
          <ac:graphicFrameMkLst>
            <pc:docMk/>
            <pc:sldMk cId="2740274686" sldId="289"/>
            <ac:graphicFrameMk id="8" creationId="{184BF044-0AE6-4D8A-A32D-95F0DC7F7BEE}"/>
          </ac:graphicFrameMkLst>
        </pc:graphicFrameChg>
      </pc:sldChg>
      <pc:sldChg chg="addSp delSp modSp add mod ord">
        <pc:chgData name="Andrew Egelhof" userId="29058917-62c7-476e-9c17-21507d35c92b" providerId="ADAL" clId="{CCC7B729-793A-4328-921B-7073466B6191}" dt="2018-05-05T19:53:36.238" v="1451" actId="1076"/>
        <pc:sldMkLst>
          <pc:docMk/>
          <pc:sldMk cId="1882350226" sldId="290"/>
        </pc:sldMkLst>
        <pc:spChg chg="mod">
          <ac:chgData name="Andrew Egelhof" userId="29058917-62c7-476e-9c17-21507d35c92b" providerId="ADAL" clId="{CCC7B729-793A-4328-921B-7073466B6191}" dt="2018-05-05T19:33:14.119" v="1324"/>
          <ac:spMkLst>
            <pc:docMk/>
            <pc:sldMk cId="1882350226" sldId="290"/>
            <ac:spMk id="2" creationId="{AAB65B8C-0D2E-41ED-9513-0168CBAEF547}"/>
          </ac:spMkLst>
        </pc:spChg>
        <pc:spChg chg="del">
          <ac:chgData name="Andrew Egelhof" userId="29058917-62c7-476e-9c17-21507d35c92b" providerId="ADAL" clId="{CCC7B729-793A-4328-921B-7073466B6191}" dt="2018-05-05T19:27:31.781" v="1160" actId="1957"/>
          <ac:spMkLst>
            <pc:docMk/>
            <pc:sldMk cId="1882350226" sldId="290"/>
            <ac:spMk id="3" creationId="{A5B4168C-B2B3-4670-BC06-F19C8E62EFA7}"/>
          </ac:spMkLst>
        </pc:spChg>
        <pc:spChg chg="add mod">
          <ac:chgData name="Andrew Egelhof" userId="29058917-62c7-476e-9c17-21507d35c92b" providerId="ADAL" clId="{CCC7B729-793A-4328-921B-7073466B6191}" dt="2018-05-05T19:53:36.238" v="1451" actId="1076"/>
          <ac:spMkLst>
            <pc:docMk/>
            <pc:sldMk cId="1882350226" sldId="290"/>
            <ac:spMk id="12" creationId="{158F7927-DAE8-4A9E-85AE-5BDAA121C468}"/>
          </ac:spMkLst>
        </pc:spChg>
        <pc:graphicFrameChg chg="add mod">
          <ac:chgData name="Andrew Egelhof" userId="29058917-62c7-476e-9c17-21507d35c92b" providerId="ADAL" clId="{CCC7B729-793A-4328-921B-7073466B6191}" dt="2018-05-05T19:38:19.995" v="1368" actId="1076"/>
          <ac:graphicFrameMkLst>
            <pc:docMk/>
            <pc:sldMk cId="1882350226" sldId="290"/>
            <ac:graphicFrameMk id="6" creationId="{C8CB229C-7A92-497E-AFEF-4A62E5B52676}"/>
          </ac:graphicFrameMkLst>
        </pc:graphicFrameChg>
        <pc:graphicFrameChg chg="add del mod">
          <ac:chgData name="Andrew Egelhof" userId="29058917-62c7-476e-9c17-21507d35c92b" providerId="ADAL" clId="{CCC7B729-793A-4328-921B-7073466B6191}" dt="2018-05-05T19:36:33.354" v="1350" actId="478"/>
          <ac:graphicFrameMkLst>
            <pc:docMk/>
            <pc:sldMk cId="1882350226" sldId="290"/>
            <ac:graphicFrameMk id="7" creationId="{95C5F16A-9955-450C-BF0E-B36F887D962F}"/>
          </ac:graphicFrameMkLst>
        </pc:graphicFrameChg>
        <pc:graphicFrameChg chg="add del mod">
          <ac:chgData name="Andrew Egelhof" userId="29058917-62c7-476e-9c17-21507d35c92b" providerId="ADAL" clId="{CCC7B729-793A-4328-921B-7073466B6191}" dt="2018-05-05T19:36:31.885" v="1349" actId="478"/>
          <ac:graphicFrameMkLst>
            <pc:docMk/>
            <pc:sldMk cId="1882350226" sldId="290"/>
            <ac:graphicFrameMk id="8" creationId="{8DB08EB4-558F-4BE1-B548-4D16C3E74FDF}"/>
          </ac:graphicFrameMkLst>
        </pc:graphicFrameChg>
        <pc:graphicFrameChg chg="add mod">
          <ac:chgData name="Andrew Egelhof" userId="29058917-62c7-476e-9c17-21507d35c92b" providerId="ADAL" clId="{CCC7B729-793A-4328-921B-7073466B6191}" dt="2018-05-05T19:38:22.948" v="1369" actId="1076"/>
          <ac:graphicFrameMkLst>
            <pc:docMk/>
            <pc:sldMk cId="1882350226" sldId="290"/>
            <ac:graphicFrameMk id="9" creationId="{9FDDB9B6-3FFD-4606-AE39-8FC6AEBCDCE6}"/>
          </ac:graphicFrameMkLst>
        </pc:graphicFrameChg>
        <pc:graphicFrameChg chg="add del mod">
          <ac:chgData name="Andrew Egelhof" userId="29058917-62c7-476e-9c17-21507d35c92b" providerId="ADAL" clId="{CCC7B729-793A-4328-921B-7073466B6191}" dt="2018-05-05T19:38:07.495" v="1365" actId="478"/>
          <ac:graphicFrameMkLst>
            <pc:docMk/>
            <pc:sldMk cId="1882350226" sldId="290"/>
            <ac:graphicFrameMk id="10" creationId="{A510BCF9-6041-4FBB-BE7B-05A8F9F28135}"/>
          </ac:graphicFrameMkLst>
        </pc:graphicFrameChg>
        <pc:graphicFrameChg chg="add del mod">
          <ac:chgData name="Andrew Egelhof" userId="29058917-62c7-476e-9c17-21507d35c92b" providerId="ADAL" clId="{CCC7B729-793A-4328-921B-7073466B6191}" dt="2018-05-05T19:38:08.933" v="1366" actId="478"/>
          <ac:graphicFrameMkLst>
            <pc:docMk/>
            <pc:sldMk cId="1882350226" sldId="290"/>
            <ac:graphicFrameMk id="11" creationId="{692D1666-01BB-40AD-806A-08DAFEAA7DBC}"/>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"Tweet Share"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cat>
            <c:strRef>
              <c:f>Sheet1!$A$2:$A$3</c:f>
              <c:strCache>
                <c:ptCount val="2"/>
                <c:pt idx="0">
                  <c:v>iPhone X</c:v>
                </c:pt>
                <c:pt idx="1">
                  <c:v>Galaxy S9</c:v>
                </c:pt>
              </c:strCache>
            </c:strRef>
          </c:cat>
          <c:val>
            <c:numRef>
              <c:f>Sheet1!$B$2:$B$3</c:f>
              <c:numCache>
                <c:formatCode>General</c:formatCode>
                <c:ptCount val="2"/>
                <c:pt idx="0">
                  <c:v>74.900000000000006</c:v>
                </c:pt>
                <c:pt idx="1">
                  <c:v>23.1</c:v>
                </c:pt>
              </c:numCache>
            </c:numRef>
          </c:val>
          <c:extLst>
            <c:ext xmlns:c16="http://schemas.microsoft.com/office/drawing/2014/chart" uri="{C3380CC4-5D6E-409C-BE32-E72D297353CC}">
              <c16:uniqueId val="{00000000-A64D-4C7A-B001-9FEF418BE7D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Sentiment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iPhone X</c:v>
                </c:pt>
              </c:strCache>
            </c:strRef>
          </c:tx>
          <c:spPr>
            <a:solidFill>
              <a:schemeClr val="accent1"/>
            </a:solidFill>
            <a:ln>
              <a:noFill/>
            </a:ln>
            <a:effectLst/>
          </c:spPr>
          <c:invertIfNegative val="0"/>
          <c:cat>
            <c:strRef>
              <c:f>Sheet1!$A$2:$A$4</c:f>
              <c:strCache>
                <c:ptCount val="3"/>
                <c:pt idx="0">
                  <c:v>Positive</c:v>
                </c:pt>
                <c:pt idx="1">
                  <c:v>Negative</c:v>
                </c:pt>
                <c:pt idx="2">
                  <c:v>Neutral</c:v>
                </c:pt>
              </c:strCache>
            </c:strRef>
          </c:cat>
          <c:val>
            <c:numRef>
              <c:f>Sheet1!$B$2:$B$4</c:f>
              <c:numCache>
                <c:formatCode>0.00%</c:formatCode>
                <c:ptCount val="3"/>
                <c:pt idx="0" formatCode="0%">
                  <c:v>0.47</c:v>
                </c:pt>
                <c:pt idx="1">
                  <c:v>5.2999999999999999E-2</c:v>
                </c:pt>
                <c:pt idx="2">
                  <c:v>0.47799999999999998</c:v>
                </c:pt>
              </c:numCache>
            </c:numRef>
          </c:val>
          <c:extLst>
            <c:ext xmlns:c16="http://schemas.microsoft.com/office/drawing/2014/chart" uri="{C3380CC4-5D6E-409C-BE32-E72D297353CC}">
              <c16:uniqueId val="{00000000-1404-4F3C-8AD5-AC60B317EDE9}"/>
            </c:ext>
          </c:extLst>
        </c:ser>
        <c:ser>
          <c:idx val="1"/>
          <c:order val="1"/>
          <c:tx>
            <c:strRef>
              <c:f>Sheet1!$C$1</c:f>
              <c:strCache>
                <c:ptCount val="1"/>
                <c:pt idx="0">
                  <c:v>Galaxy S9</c:v>
                </c:pt>
              </c:strCache>
            </c:strRef>
          </c:tx>
          <c:spPr>
            <a:solidFill>
              <a:schemeClr val="accent2"/>
            </a:solidFill>
            <a:ln>
              <a:noFill/>
            </a:ln>
            <a:effectLst/>
          </c:spPr>
          <c:invertIfNegative val="0"/>
          <c:cat>
            <c:strRef>
              <c:f>Sheet1!$A$2:$A$4</c:f>
              <c:strCache>
                <c:ptCount val="3"/>
                <c:pt idx="0">
                  <c:v>Positive</c:v>
                </c:pt>
                <c:pt idx="1">
                  <c:v>Negative</c:v>
                </c:pt>
                <c:pt idx="2">
                  <c:v>Neutral</c:v>
                </c:pt>
              </c:strCache>
            </c:strRef>
          </c:cat>
          <c:val>
            <c:numRef>
              <c:f>Sheet1!$C$2:$C$4</c:f>
              <c:numCache>
                <c:formatCode>0.00%</c:formatCode>
                <c:ptCount val="3"/>
                <c:pt idx="0">
                  <c:v>0.38100000000000001</c:v>
                </c:pt>
                <c:pt idx="1">
                  <c:v>9.4E-2</c:v>
                </c:pt>
                <c:pt idx="2">
                  <c:v>0.52500000000000002</c:v>
                </c:pt>
              </c:numCache>
            </c:numRef>
          </c:val>
          <c:extLst>
            <c:ext xmlns:c16="http://schemas.microsoft.com/office/drawing/2014/chart" uri="{C3380CC4-5D6E-409C-BE32-E72D297353CC}">
              <c16:uniqueId val="{00000001-1404-4F3C-8AD5-AC60B317EDE9}"/>
            </c:ext>
          </c:extLst>
        </c:ser>
        <c:dLbls>
          <c:showLegendKey val="0"/>
          <c:showVal val="0"/>
          <c:showCatName val="0"/>
          <c:showSerName val="0"/>
          <c:showPercent val="0"/>
          <c:showBubbleSize val="0"/>
        </c:dLbls>
        <c:gapWidth val="219"/>
        <c:overlap val="-27"/>
        <c:axId val="614085512"/>
        <c:axId val="614086168"/>
      </c:barChart>
      <c:catAx>
        <c:axId val="614085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4086168"/>
        <c:crosses val="autoZero"/>
        <c:auto val="1"/>
        <c:lblAlgn val="ctr"/>
        <c:lblOffset val="100"/>
        <c:noMultiLvlLbl val="0"/>
      </c:catAx>
      <c:valAx>
        <c:axId val="61408616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4085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iPhone</c:v>
                </c:pt>
              </c:strCache>
            </c:strRef>
          </c:tx>
          <c:spPr>
            <a:solidFill>
              <a:schemeClr val="accent1"/>
            </a:solidFill>
            <a:ln>
              <a:noFill/>
            </a:ln>
            <a:effectLst/>
          </c:spPr>
          <c:invertIfNegative val="0"/>
          <c:cat>
            <c:strRef>
              <c:f>Sheet1!$A$2:$A$5</c:f>
              <c:strCache>
                <c:ptCount val="3"/>
                <c:pt idx="0">
                  <c:v>Retweet %</c:v>
                </c:pt>
                <c:pt idx="1">
                  <c:v>Original Tweet %</c:v>
                </c:pt>
                <c:pt idx="2">
                  <c:v>Tweets From Unique Users</c:v>
                </c:pt>
              </c:strCache>
            </c:strRef>
          </c:cat>
          <c:val>
            <c:numRef>
              <c:f>Sheet1!$B$2:$B$5</c:f>
              <c:numCache>
                <c:formatCode>0.00%</c:formatCode>
                <c:ptCount val="4"/>
                <c:pt idx="0">
                  <c:v>0.6</c:v>
                </c:pt>
                <c:pt idx="1">
                  <c:v>0.39600000000000002</c:v>
                </c:pt>
                <c:pt idx="2">
                  <c:v>0.81100000000000005</c:v>
                </c:pt>
              </c:numCache>
            </c:numRef>
          </c:val>
          <c:extLst>
            <c:ext xmlns:c16="http://schemas.microsoft.com/office/drawing/2014/chart" uri="{C3380CC4-5D6E-409C-BE32-E72D297353CC}">
              <c16:uniqueId val="{00000000-6A71-4946-8083-F12D7CD48A00}"/>
            </c:ext>
          </c:extLst>
        </c:ser>
        <c:ser>
          <c:idx val="1"/>
          <c:order val="1"/>
          <c:tx>
            <c:strRef>
              <c:f>Sheet1!$C$1</c:f>
              <c:strCache>
                <c:ptCount val="1"/>
                <c:pt idx="0">
                  <c:v>S9</c:v>
                </c:pt>
              </c:strCache>
            </c:strRef>
          </c:tx>
          <c:spPr>
            <a:solidFill>
              <a:schemeClr val="accent2"/>
            </a:solidFill>
            <a:ln>
              <a:noFill/>
            </a:ln>
            <a:effectLst/>
          </c:spPr>
          <c:invertIfNegative val="0"/>
          <c:cat>
            <c:strRef>
              <c:f>Sheet1!$A$2:$A$5</c:f>
              <c:strCache>
                <c:ptCount val="3"/>
                <c:pt idx="0">
                  <c:v>Retweet %</c:v>
                </c:pt>
                <c:pt idx="1">
                  <c:v>Original Tweet %</c:v>
                </c:pt>
                <c:pt idx="2">
                  <c:v>Tweets From Unique Users</c:v>
                </c:pt>
              </c:strCache>
            </c:strRef>
          </c:cat>
          <c:val>
            <c:numRef>
              <c:f>Sheet1!$C$2:$C$5</c:f>
              <c:numCache>
                <c:formatCode>0.00%</c:formatCode>
                <c:ptCount val="4"/>
                <c:pt idx="0" formatCode="0%">
                  <c:v>0.314</c:v>
                </c:pt>
                <c:pt idx="1">
                  <c:v>0.68500000000000005</c:v>
                </c:pt>
                <c:pt idx="2">
                  <c:v>0.67300000000000004</c:v>
                </c:pt>
              </c:numCache>
            </c:numRef>
          </c:val>
          <c:extLst>
            <c:ext xmlns:c16="http://schemas.microsoft.com/office/drawing/2014/chart" uri="{C3380CC4-5D6E-409C-BE32-E72D297353CC}">
              <c16:uniqueId val="{00000001-6A71-4946-8083-F12D7CD48A00}"/>
            </c:ext>
          </c:extLst>
        </c:ser>
        <c:dLbls>
          <c:showLegendKey val="0"/>
          <c:showVal val="0"/>
          <c:showCatName val="0"/>
          <c:showSerName val="0"/>
          <c:showPercent val="0"/>
          <c:showBubbleSize val="0"/>
        </c:dLbls>
        <c:gapWidth val="219"/>
        <c:overlap val="-27"/>
        <c:axId val="416807632"/>
        <c:axId val="416808944"/>
      </c:barChart>
      <c:catAx>
        <c:axId val="41680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6808944"/>
        <c:crosses val="autoZero"/>
        <c:auto val="1"/>
        <c:lblAlgn val="ctr"/>
        <c:lblOffset val="100"/>
        <c:noMultiLvlLbl val="0"/>
      </c:catAx>
      <c:valAx>
        <c:axId val="4168089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6807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iPhone</c:v>
                </c:pt>
              </c:strCache>
            </c:strRef>
          </c:tx>
          <c:spPr>
            <a:solidFill>
              <a:schemeClr val="accent1"/>
            </a:solidFill>
            <a:ln>
              <a:noFill/>
            </a:ln>
            <a:effectLst/>
          </c:spPr>
          <c:invertIfNegative val="0"/>
          <c:cat>
            <c:strRef>
              <c:f>Sheet1!$A$2:$A$5</c:f>
              <c:strCache>
                <c:ptCount val="4"/>
                <c:pt idx="0">
                  <c:v>Avg. Tweets Per User</c:v>
                </c:pt>
                <c:pt idx="1">
                  <c:v>Avg. Hashtags Per Tweet</c:v>
                </c:pt>
                <c:pt idx="2">
                  <c:v>Avg. URLs Per Tweet</c:v>
                </c:pt>
                <c:pt idx="3">
                  <c:v>Avg. User Mentions Per Tweet</c:v>
                </c:pt>
              </c:strCache>
            </c:strRef>
          </c:cat>
          <c:val>
            <c:numRef>
              <c:f>Sheet1!$B$2:$B$5</c:f>
              <c:numCache>
                <c:formatCode>General</c:formatCode>
                <c:ptCount val="4"/>
                <c:pt idx="0">
                  <c:v>1.22</c:v>
                </c:pt>
                <c:pt idx="1">
                  <c:v>0.27</c:v>
                </c:pt>
                <c:pt idx="2">
                  <c:v>0.18</c:v>
                </c:pt>
                <c:pt idx="3">
                  <c:v>0.91</c:v>
                </c:pt>
              </c:numCache>
            </c:numRef>
          </c:val>
          <c:extLst>
            <c:ext xmlns:c16="http://schemas.microsoft.com/office/drawing/2014/chart" uri="{C3380CC4-5D6E-409C-BE32-E72D297353CC}">
              <c16:uniqueId val="{00000000-CF5D-47EA-BC71-F105B9C0CA95}"/>
            </c:ext>
          </c:extLst>
        </c:ser>
        <c:ser>
          <c:idx val="1"/>
          <c:order val="1"/>
          <c:tx>
            <c:strRef>
              <c:f>Sheet1!$C$1</c:f>
              <c:strCache>
                <c:ptCount val="1"/>
                <c:pt idx="0">
                  <c:v>S9</c:v>
                </c:pt>
              </c:strCache>
            </c:strRef>
          </c:tx>
          <c:spPr>
            <a:solidFill>
              <a:schemeClr val="accent2"/>
            </a:solidFill>
            <a:ln>
              <a:noFill/>
            </a:ln>
            <a:effectLst/>
          </c:spPr>
          <c:invertIfNegative val="0"/>
          <c:cat>
            <c:strRef>
              <c:f>Sheet1!$A$2:$A$5</c:f>
              <c:strCache>
                <c:ptCount val="4"/>
                <c:pt idx="0">
                  <c:v>Avg. Tweets Per User</c:v>
                </c:pt>
                <c:pt idx="1">
                  <c:v>Avg. Hashtags Per Tweet</c:v>
                </c:pt>
                <c:pt idx="2">
                  <c:v>Avg. URLs Per Tweet</c:v>
                </c:pt>
                <c:pt idx="3">
                  <c:v>Avg. User Mentions Per Tweet</c:v>
                </c:pt>
              </c:strCache>
            </c:strRef>
          </c:cat>
          <c:val>
            <c:numRef>
              <c:f>Sheet1!$C$2:$C$5</c:f>
              <c:numCache>
                <c:formatCode>General</c:formatCode>
                <c:ptCount val="4"/>
                <c:pt idx="0">
                  <c:v>1.48</c:v>
                </c:pt>
                <c:pt idx="1">
                  <c:v>0.78</c:v>
                </c:pt>
                <c:pt idx="2">
                  <c:v>1.42</c:v>
                </c:pt>
                <c:pt idx="3">
                  <c:v>0.85</c:v>
                </c:pt>
              </c:numCache>
            </c:numRef>
          </c:val>
          <c:extLst>
            <c:ext xmlns:c16="http://schemas.microsoft.com/office/drawing/2014/chart" uri="{C3380CC4-5D6E-409C-BE32-E72D297353CC}">
              <c16:uniqueId val="{00000001-CF5D-47EA-BC71-F105B9C0CA95}"/>
            </c:ext>
          </c:extLst>
        </c:ser>
        <c:dLbls>
          <c:showLegendKey val="0"/>
          <c:showVal val="0"/>
          <c:showCatName val="0"/>
          <c:showSerName val="0"/>
          <c:showPercent val="0"/>
          <c:showBubbleSize val="0"/>
        </c:dLbls>
        <c:gapWidth val="219"/>
        <c:overlap val="-27"/>
        <c:axId val="416807632"/>
        <c:axId val="416808944"/>
      </c:barChart>
      <c:catAx>
        <c:axId val="41680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6808944"/>
        <c:crosses val="autoZero"/>
        <c:auto val="1"/>
        <c:lblAlgn val="ctr"/>
        <c:lblOffset val="100"/>
        <c:noMultiLvlLbl val="0"/>
      </c:catAx>
      <c:valAx>
        <c:axId val="416808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6807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2BCAFC7A-71DD-4C2C-B63D-60FDC7DD5449}" type="datetimeFigureOut">
              <a:rPr lang="en-US" smtClean="0"/>
              <a:t>5/5/2018</a:t>
            </a:fld>
            <a:endParaRPr lang="en-US"/>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A6FC261-E491-4C42-A663-B95247CC46D9}" type="slidenum">
              <a:rPr lang="en-US" smtClean="0"/>
              <a:t>‹#›</a:t>
            </a:fld>
            <a:endParaRPr lang="en-US"/>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85ECAFD-F005-4163-B10D-85806DC43F93}" type="datetimeFigureOut">
              <a:rPr lang="en-US" smtClean="0"/>
              <a:t>5/5/2018</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33E963C-1534-4F8D-B2A7-66D81AA25953}" type="slidenum">
              <a:rPr lang="en-US" smtClean="0"/>
              <a:t>‹#›</a:t>
            </a:fld>
            <a:endParaRPr lang="en-US"/>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a:t>
            </a:fld>
            <a:endParaRPr lang="en-US"/>
          </a:p>
        </p:txBody>
      </p:sp>
    </p:spTree>
    <p:extLst>
      <p:ext uri="{BB962C8B-B14F-4D97-AF65-F5344CB8AC3E}">
        <p14:creationId xmlns:p14="http://schemas.microsoft.com/office/powerpoint/2010/main" val="9879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57B995-136A-4A15-87A5-26420C3C1021}" type="slidenum">
              <a:rPr lang="en-US" smtClean="0"/>
              <a:pPr/>
              <a:t>2</a:t>
            </a:fld>
            <a:endParaRPr lang="en-US"/>
          </a:p>
        </p:txBody>
      </p:sp>
    </p:spTree>
    <p:extLst>
      <p:ext uri="{BB962C8B-B14F-4D97-AF65-F5344CB8AC3E}">
        <p14:creationId xmlns:p14="http://schemas.microsoft.com/office/powerpoint/2010/main" val="732057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smtClean="0"/>
              <a:t>5/5/2018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descr="An empty placeholder to add an image. Click on the placeholder and select the image that you wish to add"/>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5/5/2018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5/5/2018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a:defRPr lang="en-US" sz="1400" cap="small" dirty="0" smtClean="0">
                <a:solidFill>
                  <a:schemeClr val="bg2">
                    <a:lumMod val="40000"/>
                    <a:lumOff val="60000"/>
                  </a:schemeClr>
                </a:solidFill>
                <a:latin typeface="+mj-lt"/>
                <a:ea typeface="+mj-ea"/>
                <a:cs typeface="+mj-cs"/>
              </a:defRPr>
            </a:lvl1pPr>
          </a:lstStyle>
          <a:p>
            <a:pPr marL="0" lvl="0" indent="0">
              <a:buNone/>
            </a:pPr>
            <a:r>
              <a:rPr lang="en-US"/>
              <a:t>Edit Master text styles</a:t>
            </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5/5/2018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5/5/2018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2766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4033" y="3316513"/>
            <a:ext cx="801912" cy="1969770"/>
          </a:xfrm>
          <a:prstGeom prst="rect">
            <a:avLst/>
          </a:prstGeom>
          <a:noFill/>
        </p:spPr>
        <p:txBody>
          <a:bodyPr wrap="square" rtlCol="0">
            <a:spAutoFit/>
          </a:bodyPr>
          <a:lstStyle>
            <a:defPPr>
              <a:defRPr lang="en-US"/>
            </a:defPPr>
            <a:lvl1pPr lvl="0"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5/5/2018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5/5/2018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5/5/2018</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descr="An empty placeholder to add an image. Click on the placeholder and select the image that you wish to add"/>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descr="An empty placeholder to add an image. Click on the placeholder and select the image that you wish to add"/>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descr="An empty placeholder to add an image. Click on the placeholder and select the image that you wish to add"/>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5/5/2018</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5/5/2018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430213"/>
            <a:ext cx="7423149" cy="5826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5/5/2018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5/5/2018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5/5/2018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smtClean="0"/>
              <a:t>5/5/2018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smtClean="0"/>
              <a:t>5/5/2018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smtClean="0"/>
              <a:t>5/5/2018</a:t>
            </a:fld>
            <a:endParaRPr lang="en-US" dirty="0"/>
          </a:p>
        </p:txBody>
      </p:sp>
      <p:sp>
        <p:nvSpPr>
          <p:cNvPr id="5" name="Footer Placeholder 3"/>
          <p:cNvSpPr>
            <a:spLocks noGrp="1"/>
          </p:cNvSpPr>
          <p:nvPr>
            <p:ph type="ftr" sz="quarter" idx="11"/>
          </p:nvPr>
        </p:nvSpPr>
        <p:spPr/>
        <p:txBody>
          <a:bodyPr/>
          <a:lstStyle/>
          <a:p>
            <a:r>
              <a:rPr lang="en-US" dirty="0"/>
              <a:t>Add a footer</a:t>
            </a:r>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5/5/2018</a:t>
            </a:fld>
            <a:endParaRPr lang="en-US" dirty="0"/>
          </a:p>
        </p:txBody>
      </p:sp>
      <p:sp>
        <p:nvSpPr>
          <p:cNvPr id="5" name="Footer Placeholder 2"/>
          <p:cNvSpPr>
            <a:spLocks noGrp="1"/>
          </p:cNvSpPr>
          <p:nvPr>
            <p:ph type="ftr" sz="quarter" idx="11"/>
          </p:nvPr>
        </p:nvSpPr>
        <p:spPr/>
        <p:txBody>
          <a:bodyPr/>
          <a:lstStyle/>
          <a:p>
            <a:r>
              <a:rPr lang="en-US" dirty="0"/>
              <a:t>Add a footer</a:t>
            </a:r>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5/5/2018</a:t>
            </a:fld>
            <a:endParaRPr lang="en-US" dirty="0"/>
          </a:p>
        </p:txBody>
      </p:sp>
      <p:sp>
        <p:nvSpPr>
          <p:cNvPr id="5" name="Footer Placeholder 5"/>
          <p:cNvSpPr>
            <a:spLocks noGrp="1"/>
          </p:cNvSpPr>
          <p:nvPr>
            <p:ph type="ftr" sz="quarter" idx="11"/>
          </p:nvPr>
        </p:nvSpPr>
        <p:spPr/>
        <p:txBody>
          <a:bodyPr/>
          <a:lstStyle/>
          <a:p>
            <a:r>
              <a:rPr lang="en-US" dirty="0"/>
              <a:t>Add a footer</a:t>
            </a:r>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5/5/2018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p:cNvPicPr>
            <a:picLocks noChangeAspect="1"/>
          </p:cNvPicPr>
          <p:nvPr userDrawn="1"/>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p:cNvSpPr/>
          <p:nvPr userDrawn="1"/>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p:cNvPicPr>
            <a:picLocks noChangeAspect="1"/>
          </p:cNvPicPr>
          <p:nvPr userDrawn="1"/>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alpha val="60000"/>
                  </a:schemeClr>
                </a:solidFill>
              </a:defRPr>
            </a:lvl1pPr>
          </a:lstStyle>
          <a:p>
            <a:fld id="{4AAD347D-5ACD-4C99-B74B-A9C85AD731AF}" type="datetimeFigureOut">
              <a:rPr lang="en-US" smtClean="0"/>
              <a:pPr/>
              <a:t>5/5/2018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a:t>Add a footer</a:t>
            </a:r>
          </a:p>
        </p:txBody>
      </p:sp>
      <p:sp>
        <p:nvSpPr>
          <p:cNvPr id="14" name="Rectangle 13"/>
          <p:cNvSpPr/>
          <p:nvPr userDrawn="1"/>
        </p:nvSpPr>
        <p:spPr bwMode="blackWhite">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54955" y="1447800"/>
            <a:ext cx="8825658" cy="1026459"/>
          </a:xfrm>
        </p:spPr>
        <p:txBody>
          <a:bodyPr/>
          <a:lstStyle/>
          <a:p>
            <a:pPr algn="ctr"/>
            <a:r>
              <a:rPr lang="en-US" sz="6000" dirty="0"/>
              <a:t>iPhone X vs Galaxy S9</a:t>
            </a:r>
          </a:p>
        </p:txBody>
      </p:sp>
      <p:sp>
        <p:nvSpPr>
          <p:cNvPr id="2" name="TextBox 1">
            <a:extLst>
              <a:ext uri="{FF2B5EF4-FFF2-40B4-BE49-F238E27FC236}">
                <a16:creationId xmlns:a16="http://schemas.microsoft.com/office/drawing/2014/main" id="{F8FACFEE-BB05-4F9D-9E68-80E862D5AFA7}"/>
              </a:ext>
            </a:extLst>
          </p:cNvPr>
          <p:cNvSpPr txBox="1"/>
          <p:nvPr/>
        </p:nvSpPr>
        <p:spPr>
          <a:xfrm>
            <a:off x="3588377" y="2398955"/>
            <a:ext cx="3958814" cy="461665"/>
          </a:xfrm>
          <a:prstGeom prst="rect">
            <a:avLst/>
          </a:prstGeom>
          <a:noFill/>
        </p:spPr>
        <p:txBody>
          <a:bodyPr wrap="square" rtlCol="0">
            <a:spAutoFit/>
          </a:bodyPr>
          <a:lstStyle/>
          <a:p>
            <a:pPr algn="ctr"/>
            <a:r>
              <a:rPr lang="en-US" sz="2400" dirty="0"/>
              <a:t>A Twitter Analysis</a:t>
            </a:r>
          </a:p>
        </p:txBody>
      </p:sp>
      <p:sp>
        <p:nvSpPr>
          <p:cNvPr id="8" name="Subtitle 7">
            <a:extLst>
              <a:ext uri="{FF2B5EF4-FFF2-40B4-BE49-F238E27FC236}">
                <a16:creationId xmlns:a16="http://schemas.microsoft.com/office/drawing/2014/main" id="{FC5F41A3-677D-421D-A69D-36668C1FC65B}"/>
              </a:ext>
            </a:extLst>
          </p:cNvPr>
          <p:cNvSpPr>
            <a:spLocks noGrp="1"/>
          </p:cNvSpPr>
          <p:nvPr>
            <p:ph type="subTitle" idx="1"/>
          </p:nvPr>
        </p:nvSpPr>
        <p:spPr/>
        <p:txBody>
          <a:bodyPr/>
          <a:lstStyle/>
          <a:p>
            <a:endParaRPr lang="en-US"/>
          </a:p>
        </p:txBody>
      </p:sp>
      <p:sp>
        <p:nvSpPr>
          <p:cNvPr id="9" name="TextBox 8">
            <a:extLst>
              <a:ext uri="{FF2B5EF4-FFF2-40B4-BE49-F238E27FC236}">
                <a16:creationId xmlns:a16="http://schemas.microsoft.com/office/drawing/2014/main" id="{8F7EAB69-C93F-47A8-9BC3-03F6B5B784AE}"/>
              </a:ext>
            </a:extLst>
          </p:cNvPr>
          <p:cNvSpPr txBox="1"/>
          <p:nvPr/>
        </p:nvSpPr>
        <p:spPr>
          <a:xfrm>
            <a:off x="1154955" y="4098664"/>
            <a:ext cx="8591473" cy="1754326"/>
          </a:xfrm>
          <a:prstGeom prst="rect">
            <a:avLst/>
          </a:prstGeom>
          <a:noFill/>
        </p:spPr>
        <p:txBody>
          <a:bodyPr wrap="square" rtlCol="0">
            <a:spAutoFit/>
          </a:bodyPr>
          <a:lstStyle/>
          <a:p>
            <a:r>
              <a:rPr lang="en-US" dirty="0"/>
              <a:t>Doyle Ervin</a:t>
            </a:r>
          </a:p>
          <a:p>
            <a:r>
              <a:rPr lang="en-US" dirty="0"/>
              <a:t>Andrew Egelhof</a:t>
            </a:r>
          </a:p>
          <a:p>
            <a:endParaRPr lang="en-US" dirty="0"/>
          </a:p>
          <a:p>
            <a:r>
              <a:rPr lang="en-US" dirty="0"/>
              <a:t>Kansas State University</a:t>
            </a:r>
          </a:p>
          <a:p>
            <a:r>
              <a:rPr lang="en-US" dirty="0"/>
              <a:t>MIS 670</a:t>
            </a:r>
          </a:p>
          <a:p>
            <a:r>
              <a:rPr lang="en-US" dirty="0"/>
              <a:t>Spring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D554-BEF2-4430-B80A-4B5BC53AE7D5}"/>
              </a:ext>
            </a:extLst>
          </p:cNvPr>
          <p:cNvSpPr>
            <a:spLocks noGrp="1"/>
          </p:cNvSpPr>
          <p:nvPr>
            <p:ph type="title"/>
          </p:nvPr>
        </p:nvSpPr>
        <p:spPr/>
        <p:txBody>
          <a:bodyPr/>
          <a:lstStyle/>
          <a:p>
            <a:r>
              <a:rPr lang="en-US" dirty="0"/>
              <a:t>Galaxy S9 Descriptive Analytics Important Findings</a:t>
            </a:r>
          </a:p>
        </p:txBody>
      </p:sp>
      <p:sp>
        <p:nvSpPr>
          <p:cNvPr id="3" name="Content Placeholder 2">
            <a:extLst>
              <a:ext uri="{FF2B5EF4-FFF2-40B4-BE49-F238E27FC236}">
                <a16:creationId xmlns:a16="http://schemas.microsoft.com/office/drawing/2014/main" id="{0E04A5A6-8F6C-43EB-A5CE-97699DC3DFFA}"/>
              </a:ext>
            </a:extLst>
          </p:cNvPr>
          <p:cNvSpPr>
            <a:spLocks noGrp="1"/>
          </p:cNvSpPr>
          <p:nvPr>
            <p:ph sz="half" idx="1"/>
          </p:nvPr>
        </p:nvSpPr>
        <p:spPr/>
        <p:txBody>
          <a:bodyPr/>
          <a:lstStyle/>
          <a:p>
            <a:r>
              <a:rPr lang="en-US" dirty="0"/>
              <a:t>8,168 Total tweets</a:t>
            </a:r>
          </a:p>
          <a:p>
            <a:r>
              <a:rPr lang="en-US" dirty="0"/>
              <a:t>6,169 Unique users</a:t>
            </a:r>
          </a:p>
          <a:p>
            <a:r>
              <a:rPr lang="en-US" dirty="0"/>
              <a:t>4,374 Original Tweets</a:t>
            </a:r>
          </a:p>
          <a:p>
            <a:r>
              <a:rPr lang="en-US" dirty="0"/>
              <a:t>3,793 Retweets</a:t>
            </a:r>
          </a:p>
          <a:p>
            <a:r>
              <a:rPr lang="en-US" dirty="0"/>
              <a:t>7,642 User Mentions</a:t>
            </a:r>
          </a:p>
          <a:p>
            <a:r>
              <a:rPr lang="en-US" dirty="0"/>
              <a:t>4,231 URLs</a:t>
            </a:r>
          </a:p>
          <a:p>
            <a:r>
              <a:rPr lang="en-US" dirty="0"/>
              <a:t>6,996 Hashtags</a:t>
            </a:r>
          </a:p>
          <a:p>
            <a:endParaRPr lang="en-US" dirty="0"/>
          </a:p>
        </p:txBody>
      </p:sp>
      <p:sp>
        <p:nvSpPr>
          <p:cNvPr id="4" name="Content Placeholder 3">
            <a:extLst>
              <a:ext uri="{FF2B5EF4-FFF2-40B4-BE49-F238E27FC236}">
                <a16:creationId xmlns:a16="http://schemas.microsoft.com/office/drawing/2014/main" id="{D9946D00-9E3E-4AA6-8174-9D892D398FFB}"/>
              </a:ext>
            </a:extLst>
          </p:cNvPr>
          <p:cNvSpPr>
            <a:spLocks noGrp="1"/>
          </p:cNvSpPr>
          <p:nvPr>
            <p:ph sz="half" idx="2"/>
          </p:nvPr>
        </p:nvSpPr>
        <p:spPr/>
        <p:txBody>
          <a:bodyPr/>
          <a:lstStyle/>
          <a:p>
            <a:r>
              <a:rPr lang="en-US" dirty="0"/>
              <a:t>1.3 Avg. tweets Per User</a:t>
            </a:r>
          </a:p>
          <a:p>
            <a:r>
              <a:rPr lang="en-US" dirty="0"/>
              <a:t>0.94 User Mentions per tweet</a:t>
            </a:r>
          </a:p>
          <a:p>
            <a:r>
              <a:rPr lang="en-US" dirty="0"/>
              <a:t>0.52 URLs per tweet</a:t>
            </a:r>
          </a:p>
          <a:p>
            <a:r>
              <a:rPr lang="en-US" dirty="0"/>
              <a:t>0.86 Hashtags per tweet</a:t>
            </a:r>
          </a:p>
          <a:p>
            <a:endParaRPr lang="en-US" dirty="0"/>
          </a:p>
          <a:p>
            <a:endParaRPr lang="en-US" dirty="0"/>
          </a:p>
        </p:txBody>
      </p:sp>
    </p:spTree>
    <p:extLst>
      <p:ext uri="{BB962C8B-B14F-4D97-AF65-F5344CB8AC3E}">
        <p14:creationId xmlns:p14="http://schemas.microsoft.com/office/powerpoint/2010/main" val="1422114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D24F-C368-488E-9FD6-89D0162311C6}"/>
              </a:ext>
            </a:extLst>
          </p:cNvPr>
          <p:cNvSpPr>
            <a:spLocks noGrp="1"/>
          </p:cNvSpPr>
          <p:nvPr>
            <p:ph type="title"/>
          </p:nvPr>
        </p:nvSpPr>
        <p:spPr/>
        <p:txBody>
          <a:bodyPr/>
          <a:lstStyle/>
          <a:p>
            <a:r>
              <a:rPr lang="en-US" dirty="0"/>
              <a:t>Galaxy S9 Content Analytics Findings</a:t>
            </a:r>
          </a:p>
        </p:txBody>
      </p:sp>
      <p:sp>
        <p:nvSpPr>
          <p:cNvPr id="3" name="Content Placeholder 2">
            <a:extLst>
              <a:ext uri="{FF2B5EF4-FFF2-40B4-BE49-F238E27FC236}">
                <a16:creationId xmlns:a16="http://schemas.microsoft.com/office/drawing/2014/main" id="{AD505CAA-D10D-431F-844C-45EECC8D1B3A}"/>
              </a:ext>
            </a:extLst>
          </p:cNvPr>
          <p:cNvSpPr>
            <a:spLocks noGrp="1"/>
          </p:cNvSpPr>
          <p:nvPr>
            <p:ph idx="1"/>
          </p:nvPr>
        </p:nvSpPr>
        <p:spPr/>
        <p:txBody>
          <a:bodyPr/>
          <a:lstStyle/>
          <a:p>
            <a:pPr lvl="1"/>
            <a:r>
              <a:rPr lang="en-US" dirty="0"/>
              <a:t>Most Popular terms in iPhone X tweets</a:t>
            </a:r>
          </a:p>
          <a:p>
            <a:pPr lvl="2"/>
            <a:r>
              <a:rPr lang="en-US" dirty="0"/>
              <a:t>‘galaxy’, ‘</a:t>
            </a:r>
            <a:r>
              <a:rPr lang="en-US" dirty="0" err="1"/>
              <a:t>samsung</a:t>
            </a:r>
            <a:r>
              <a:rPr lang="en-US" dirty="0"/>
              <a:t>’, ‘plus’, ‘case’, ‘giveaway’, ‘new’</a:t>
            </a:r>
          </a:p>
          <a:p>
            <a:pPr lvl="2"/>
            <a:endParaRPr lang="en-US" dirty="0"/>
          </a:p>
          <a:p>
            <a:pPr lvl="1"/>
            <a:r>
              <a:rPr lang="en-US" dirty="0"/>
              <a:t>After data cleaning, the python package genism topic analysis showed an optimal number of topics at 4.</a:t>
            </a:r>
          </a:p>
          <a:p>
            <a:pPr lvl="1"/>
            <a:r>
              <a:rPr lang="en-US" dirty="0"/>
              <a:t>Topics were broken down into:</a:t>
            </a:r>
          </a:p>
          <a:p>
            <a:pPr lvl="2"/>
            <a:r>
              <a:rPr lang="en-US" dirty="0"/>
              <a:t>Samsung Galaxy giveaway</a:t>
            </a:r>
          </a:p>
          <a:p>
            <a:pPr lvl="2"/>
            <a:r>
              <a:rPr lang="en-US" dirty="0"/>
              <a:t>Galaxy S9 video.  The slow motion video mode is a popular feature.</a:t>
            </a:r>
          </a:p>
          <a:p>
            <a:pPr lvl="2"/>
            <a:r>
              <a:rPr lang="en-US" dirty="0"/>
              <a:t>Galaxy S9 comparison to </a:t>
            </a:r>
            <a:r>
              <a:rPr lang="en-US" dirty="0" err="1"/>
              <a:t>Huwaei</a:t>
            </a:r>
            <a:r>
              <a:rPr lang="en-US" dirty="0"/>
              <a:t> P20 Pro phone</a:t>
            </a:r>
          </a:p>
          <a:p>
            <a:pPr lvl="2"/>
            <a:r>
              <a:rPr lang="en-US" dirty="0"/>
              <a:t>Galaxy S9 AR Emoji feature.</a:t>
            </a:r>
          </a:p>
        </p:txBody>
      </p:sp>
    </p:spTree>
    <p:extLst>
      <p:ext uri="{BB962C8B-B14F-4D97-AF65-F5344CB8AC3E}">
        <p14:creationId xmlns:p14="http://schemas.microsoft.com/office/powerpoint/2010/main" val="2270864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D24F-C368-488E-9FD6-89D0162311C6}"/>
              </a:ext>
            </a:extLst>
          </p:cNvPr>
          <p:cNvSpPr>
            <a:spLocks noGrp="1"/>
          </p:cNvSpPr>
          <p:nvPr>
            <p:ph type="title"/>
          </p:nvPr>
        </p:nvSpPr>
        <p:spPr>
          <a:xfrm>
            <a:off x="646111" y="452718"/>
            <a:ext cx="9404723" cy="875339"/>
          </a:xfrm>
        </p:spPr>
        <p:txBody>
          <a:bodyPr/>
          <a:lstStyle/>
          <a:p>
            <a:r>
              <a:rPr lang="en-US" dirty="0"/>
              <a:t>Galaxy S9 Sentiment Analysis</a:t>
            </a:r>
          </a:p>
        </p:txBody>
      </p:sp>
      <p:sp>
        <p:nvSpPr>
          <p:cNvPr id="3" name="Content Placeholder 2">
            <a:extLst>
              <a:ext uri="{FF2B5EF4-FFF2-40B4-BE49-F238E27FC236}">
                <a16:creationId xmlns:a16="http://schemas.microsoft.com/office/drawing/2014/main" id="{AD505CAA-D10D-431F-844C-45EECC8D1B3A}"/>
              </a:ext>
            </a:extLst>
          </p:cNvPr>
          <p:cNvSpPr>
            <a:spLocks noGrp="1"/>
          </p:cNvSpPr>
          <p:nvPr>
            <p:ph idx="1"/>
          </p:nvPr>
        </p:nvSpPr>
        <p:spPr>
          <a:xfrm>
            <a:off x="1103312" y="1654625"/>
            <a:ext cx="8946541" cy="3200399"/>
          </a:xfrm>
        </p:spPr>
        <p:txBody>
          <a:bodyPr>
            <a:normAutofit/>
          </a:bodyPr>
          <a:lstStyle/>
          <a:p>
            <a:pPr lvl="1"/>
            <a:r>
              <a:rPr lang="en-US" dirty="0"/>
              <a:t>Sentiment analysis was performed against English tweets using </a:t>
            </a:r>
            <a:r>
              <a:rPr lang="en-US" dirty="0" err="1"/>
              <a:t>TextBlob</a:t>
            </a:r>
            <a:r>
              <a:rPr lang="en-US" dirty="0"/>
              <a:t> which relies on the Pattern package.</a:t>
            </a:r>
          </a:p>
          <a:p>
            <a:pPr lvl="2"/>
            <a:r>
              <a:rPr lang="en-US" dirty="0"/>
              <a:t>There were 1006 tweets with positive polarity</a:t>
            </a:r>
          </a:p>
          <a:p>
            <a:pPr lvl="2"/>
            <a:r>
              <a:rPr lang="en-US" dirty="0"/>
              <a:t>There were 248 tweets with negative polarity</a:t>
            </a:r>
          </a:p>
          <a:p>
            <a:pPr lvl="2"/>
            <a:r>
              <a:rPr lang="en-US" dirty="0"/>
              <a:t>There were 1384 tweets with neutral polarity</a:t>
            </a:r>
          </a:p>
          <a:p>
            <a:pPr lvl="2"/>
            <a:r>
              <a:rPr lang="en-US" dirty="0"/>
              <a:t>That's 38.1% positive, 9.4% negative, and 52.5% neutral</a:t>
            </a:r>
          </a:p>
        </p:txBody>
      </p:sp>
    </p:spTree>
    <p:extLst>
      <p:ext uri="{BB962C8B-B14F-4D97-AF65-F5344CB8AC3E}">
        <p14:creationId xmlns:p14="http://schemas.microsoft.com/office/powerpoint/2010/main" val="1747734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D24F-C368-488E-9FD6-89D0162311C6}"/>
              </a:ext>
            </a:extLst>
          </p:cNvPr>
          <p:cNvSpPr>
            <a:spLocks noGrp="1"/>
          </p:cNvSpPr>
          <p:nvPr>
            <p:ph type="title"/>
          </p:nvPr>
        </p:nvSpPr>
        <p:spPr>
          <a:xfrm>
            <a:off x="239486" y="17290"/>
            <a:ext cx="10123713" cy="614082"/>
          </a:xfrm>
        </p:spPr>
        <p:txBody>
          <a:bodyPr/>
          <a:lstStyle/>
          <a:p>
            <a:r>
              <a:rPr lang="en-US" sz="3200" dirty="0"/>
              <a:t>Galaxy S9 Network Analytics (Mention Network)</a:t>
            </a:r>
          </a:p>
        </p:txBody>
      </p:sp>
      <p:sp>
        <p:nvSpPr>
          <p:cNvPr id="3" name="Content Placeholder 2">
            <a:extLst>
              <a:ext uri="{FF2B5EF4-FFF2-40B4-BE49-F238E27FC236}">
                <a16:creationId xmlns:a16="http://schemas.microsoft.com/office/drawing/2014/main" id="{AD505CAA-D10D-431F-844C-45EECC8D1B3A}"/>
              </a:ext>
            </a:extLst>
          </p:cNvPr>
          <p:cNvSpPr>
            <a:spLocks noGrp="1"/>
          </p:cNvSpPr>
          <p:nvPr>
            <p:ph idx="1"/>
          </p:nvPr>
        </p:nvSpPr>
        <p:spPr>
          <a:xfrm>
            <a:off x="156255" y="631372"/>
            <a:ext cx="7256917" cy="1861461"/>
          </a:xfrm>
        </p:spPr>
        <p:txBody>
          <a:bodyPr>
            <a:normAutofit/>
          </a:bodyPr>
          <a:lstStyle/>
          <a:p>
            <a:pPr lvl="1"/>
            <a:r>
              <a:rPr lang="en-US" sz="1600" dirty="0"/>
              <a:t>Several orphaned clusters not connected to the central figures.</a:t>
            </a:r>
          </a:p>
          <a:p>
            <a:pPr lvl="1"/>
            <a:r>
              <a:rPr lang="en-US" sz="1600" dirty="0"/>
              <a:t>Based on Degree and Eigenvector centrality, central figures are</a:t>
            </a:r>
          </a:p>
          <a:p>
            <a:pPr lvl="2"/>
            <a:r>
              <a:rPr lang="en-US" sz="1400" dirty="0" err="1"/>
              <a:t>DonovanGoliath</a:t>
            </a:r>
            <a:r>
              <a:rPr lang="en-US" sz="1400" dirty="0"/>
              <a:t> (comedian in South Africa)</a:t>
            </a:r>
          </a:p>
          <a:p>
            <a:pPr lvl="2"/>
            <a:r>
              <a:rPr lang="en-US" sz="1400" dirty="0" err="1"/>
              <a:t>SamsungMobileSA</a:t>
            </a:r>
            <a:r>
              <a:rPr lang="en-US" sz="1400" dirty="0"/>
              <a:t> (Samsung Mobile South Africa)</a:t>
            </a:r>
          </a:p>
          <a:p>
            <a:pPr lvl="2"/>
            <a:r>
              <a:rPr lang="en-US" sz="1400" dirty="0" err="1"/>
              <a:t>Corninggorilla</a:t>
            </a:r>
            <a:r>
              <a:rPr lang="en-US" sz="1400" dirty="0"/>
              <a:t> (Gorilla Glass)</a:t>
            </a:r>
          </a:p>
        </p:txBody>
      </p:sp>
      <p:pic>
        <p:nvPicPr>
          <p:cNvPr id="6" name="Picture 5">
            <a:extLst>
              <a:ext uri="{FF2B5EF4-FFF2-40B4-BE49-F238E27FC236}">
                <a16:creationId xmlns:a16="http://schemas.microsoft.com/office/drawing/2014/main" id="{F77038F2-545D-4B7A-8B37-016830C2DC45}"/>
              </a:ext>
            </a:extLst>
          </p:cNvPr>
          <p:cNvPicPr>
            <a:picLocks noChangeAspect="1"/>
          </p:cNvPicPr>
          <p:nvPr/>
        </p:nvPicPr>
        <p:blipFill>
          <a:blip r:embed="rId2"/>
          <a:stretch>
            <a:fillRect/>
          </a:stretch>
        </p:blipFill>
        <p:spPr>
          <a:xfrm>
            <a:off x="5323115" y="2035167"/>
            <a:ext cx="6630378" cy="4692467"/>
          </a:xfrm>
          <a:prstGeom prst="rect">
            <a:avLst/>
          </a:prstGeom>
        </p:spPr>
      </p:pic>
    </p:spTree>
    <p:extLst>
      <p:ext uri="{BB962C8B-B14F-4D97-AF65-F5344CB8AC3E}">
        <p14:creationId xmlns:p14="http://schemas.microsoft.com/office/powerpoint/2010/main" val="1192774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D24F-C368-488E-9FD6-89D0162311C6}"/>
              </a:ext>
            </a:extLst>
          </p:cNvPr>
          <p:cNvSpPr>
            <a:spLocks noGrp="1"/>
          </p:cNvSpPr>
          <p:nvPr>
            <p:ph type="title"/>
          </p:nvPr>
        </p:nvSpPr>
        <p:spPr>
          <a:xfrm>
            <a:off x="0" y="17290"/>
            <a:ext cx="10526486" cy="614082"/>
          </a:xfrm>
        </p:spPr>
        <p:txBody>
          <a:bodyPr/>
          <a:lstStyle/>
          <a:p>
            <a:r>
              <a:rPr lang="en-US" sz="3200" dirty="0"/>
              <a:t>Galaxy S9 Network Analytics (Co-Hashtag Network)</a:t>
            </a:r>
          </a:p>
        </p:txBody>
      </p:sp>
      <p:sp>
        <p:nvSpPr>
          <p:cNvPr id="3" name="Content Placeholder 2">
            <a:extLst>
              <a:ext uri="{FF2B5EF4-FFF2-40B4-BE49-F238E27FC236}">
                <a16:creationId xmlns:a16="http://schemas.microsoft.com/office/drawing/2014/main" id="{AD505CAA-D10D-431F-844C-45EECC8D1B3A}"/>
              </a:ext>
            </a:extLst>
          </p:cNvPr>
          <p:cNvSpPr>
            <a:spLocks noGrp="1"/>
          </p:cNvSpPr>
          <p:nvPr>
            <p:ph idx="1"/>
          </p:nvPr>
        </p:nvSpPr>
        <p:spPr>
          <a:xfrm>
            <a:off x="21773" y="631372"/>
            <a:ext cx="5961492" cy="1861461"/>
          </a:xfrm>
        </p:spPr>
        <p:txBody>
          <a:bodyPr lIns="0">
            <a:noAutofit/>
          </a:bodyPr>
          <a:lstStyle/>
          <a:p>
            <a:r>
              <a:rPr lang="en-US" sz="1600" dirty="0"/>
              <a:t>Centrality Analysis.</a:t>
            </a:r>
          </a:p>
          <a:p>
            <a:pPr lvl="1"/>
            <a:r>
              <a:rPr lang="en-US" sz="1600" dirty="0"/>
              <a:t>Weighted degree centrality most influential hashtags are #galaxys9, #</a:t>
            </a:r>
            <a:r>
              <a:rPr lang="en-US" sz="1600" dirty="0" err="1"/>
              <a:t>aremoji</a:t>
            </a:r>
            <a:r>
              <a:rPr lang="en-US" sz="1600" dirty="0"/>
              <a:t>, #getagalaxys9, #</a:t>
            </a:r>
            <a:r>
              <a:rPr lang="en-US" sz="1600" dirty="0" err="1"/>
              <a:t>samsung</a:t>
            </a:r>
            <a:r>
              <a:rPr lang="en-US" sz="1600" dirty="0"/>
              <a:t>, #giveaway.</a:t>
            </a:r>
          </a:p>
          <a:p>
            <a:pPr lvl="1"/>
            <a:r>
              <a:rPr lang="en-US" sz="1600" dirty="0"/>
              <a:t>Eigenvector centrality most influential hashtags are #galaxys9, #</a:t>
            </a:r>
            <a:r>
              <a:rPr lang="en-US" sz="1600" dirty="0" err="1"/>
              <a:t>samsung</a:t>
            </a:r>
            <a:r>
              <a:rPr lang="en-US" sz="1600" dirty="0"/>
              <a:t>, #samsungs9, #android, #galaxys9plus.</a:t>
            </a:r>
          </a:p>
          <a:p>
            <a:pPr lvl="1"/>
            <a:r>
              <a:rPr lang="en-US" sz="1600" dirty="0"/>
              <a:t>Betweenness centrality most influential are #galaxys9, #</a:t>
            </a:r>
            <a:r>
              <a:rPr lang="en-US" sz="1600" dirty="0" err="1"/>
              <a:t>samsung</a:t>
            </a:r>
            <a:r>
              <a:rPr lang="en-US" sz="1600" dirty="0"/>
              <a:t>, #android, #samsungs9, #contest.</a:t>
            </a:r>
            <a:endParaRPr lang="en-US" sz="1400" dirty="0"/>
          </a:p>
          <a:p>
            <a:r>
              <a:rPr lang="en-US" sz="1600" dirty="0"/>
              <a:t>Clustering Analysis</a:t>
            </a:r>
          </a:p>
          <a:p>
            <a:pPr lvl="1"/>
            <a:r>
              <a:rPr lang="en-US" sz="1400" dirty="0"/>
              <a:t>Largest cluster associated with #galaxys9.  Topic appears to be AR Emoji feature and promoting Galaxy S9.</a:t>
            </a:r>
          </a:p>
          <a:p>
            <a:pPr lvl="1"/>
            <a:r>
              <a:rPr lang="en-US" sz="1400" dirty="0"/>
              <a:t>Second largest cluster associated with #</a:t>
            </a:r>
            <a:r>
              <a:rPr lang="en-US" sz="1400" dirty="0" err="1"/>
              <a:t>samsung</a:t>
            </a:r>
            <a:r>
              <a:rPr lang="en-US" sz="1400" dirty="0"/>
              <a:t>. Topic appears to be Galaxy S9 giveaways.</a:t>
            </a:r>
          </a:p>
          <a:p>
            <a:pPr lvl="1"/>
            <a:r>
              <a:rPr lang="en-US" sz="1400" dirty="0"/>
              <a:t>Third largest cluster associated with #tech. Topic appears to be about technology, Galaxy S9, and Android.</a:t>
            </a:r>
          </a:p>
        </p:txBody>
      </p:sp>
      <p:pic>
        <p:nvPicPr>
          <p:cNvPr id="4" name="Picture 3">
            <a:extLst>
              <a:ext uri="{FF2B5EF4-FFF2-40B4-BE49-F238E27FC236}">
                <a16:creationId xmlns:a16="http://schemas.microsoft.com/office/drawing/2014/main" id="{32468876-74E4-43E7-9AA8-43DFA4C2FFE9}"/>
              </a:ext>
            </a:extLst>
          </p:cNvPr>
          <p:cNvPicPr>
            <a:picLocks noChangeAspect="1"/>
          </p:cNvPicPr>
          <p:nvPr/>
        </p:nvPicPr>
        <p:blipFill>
          <a:blip r:embed="rId2"/>
          <a:stretch>
            <a:fillRect/>
          </a:stretch>
        </p:blipFill>
        <p:spPr>
          <a:xfrm>
            <a:off x="5983265" y="1382486"/>
            <a:ext cx="5896695" cy="5029200"/>
          </a:xfrm>
          <a:prstGeom prst="rect">
            <a:avLst/>
          </a:prstGeom>
        </p:spPr>
      </p:pic>
    </p:spTree>
    <p:extLst>
      <p:ext uri="{BB962C8B-B14F-4D97-AF65-F5344CB8AC3E}">
        <p14:creationId xmlns:p14="http://schemas.microsoft.com/office/powerpoint/2010/main" val="1345218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1611FE-A0A3-4BBC-BBE4-A30E0A9FFEE1}"/>
              </a:ext>
            </a:extLst>
          </p:cNvPr>
          <p:cNvSpPr>
            <a:spLocks noGrp="1"/>
          </p:cNvSpPr>
          <p:nvPr>
            <p:ph type="ctrTitle"/>
          </p:nvPr>
        </p:nvSpPr>
        <p:spPr>
          <a:xfrm>
            <a:off x="1327077" y="3018417"/>
            <a:ext cx="8825658" cy="1037216"/>
          </a:xfrm>
        </p:spPr>
        <p:txBody>
          <a:bodyPr/>
          <a:lstStyle/>
          <a:p>
            <a:pPr algn="ctr"/>
            <a:r>
              <a:rPr lang="en-US" dirty="0"/>
              <a:t>Final Analysis</a:t>
            </a:r>
          </a:p>
        </p:txBody>
      </p:sp>
    </p:spTree>
    <p:extLst>
      <p:ext uri="{BB962C8B-B14F-4D97-AF65-F5344CB8AC3E}">
        <p14:creationId xmlns:p14="http://schemas.microsoft.com/office/powerpoint/2010/main" val="1542199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D554-BEF2-4430-B80A-4B5BC53AE7D5}"/>
              </a:ext>
            </a:extLst>
          </p:cNvPr>
          <p:cNvSpPr>
            <a:spLocks noGrp="1"/>
          </p:cNvSpPr>
          <p:nvPr>
            <p:ph type="title"/>
          </p:nvPr>
        </p:nvSpPr>
        <p:spPr/>
        <p:txBody>
          <a:bodyPr/>
          <a:lstStyle/>
          <a:p>
            <a:r>
              <a:rPr lang="en-US" sz="3200" dirty="0"/>
              <a:t>Final Analysis, Differences</a:t>
            </a:r>
          </a:p>
        </p:txBody>
      </p:sp>
      <p:sp>
        <p:nvSpPr>
          <p:cNvPr id="3" name="Content Placeholder 2">
            <a:extLst>
              <a:ext uri="{FF2B5EF4-FFF2-40B4-BE49-F238E27FC236}">
                <a16:creationId xmlns:a16="http://schemas.microsoft.com/office/drawing/2014/main" id="{0E04A5A6-8F6C-43EB-A5CE-97699DC3DFFA}"/>
              </a:ext>
            </a:extLst>
          </p:cNvPr>
          <p:cNvSpPr>
            <a:spLocks noGrp="1"/>
          </p:cNvSpPr>
          <p:nvPr>
            <p:ph sz="half" idx="1"/>
          </p:nvPr>
        </p:nvSpPr>
        <p:spPr>
          <a:xfrm>
            <a:off x="1103312" y="2060575"/>
            <a:ext cx="9115344" cy="4195763"/>
          </a:xfrm>
        </p:spPr>
        <p:txBody>
          <a:bodyPr/>
          <a:lstStyle/>
          <a:p>
            <a:r>
              <a:rPr lang="en-US" dirty="0"/>
              <a:t>“Tweet share” 74.9% iPhone X and 23.1% Galaxy S9</a:t>
            </a:r>
          </a:p>
          <a:p>
            <a:pPr lvl="1"/>
            <a:r>
              <a:rPr lang="en-US" dirty="0"/>
              <a:t>Vs. Actual Market share of 21.9% Samsung, 15.2% Apple </a:t>
            </a:r>
            <a:r>
              <a:rPr lang="en-US" baseline="30000" dirty="0"/>
              <a:t>1</a:t>
            </a:r>
          </a:p>
          <a:p>
            <a:pPr marL="457200" lvl="1" indent="0">
              <a:buNone/>
            </a:pPr>
            <a:endParaRPr lang="en-US" baseline="30000" dirty="0"/>
          </a:p>
          <a:p>
            <a:r>
              <a:rPr lang="en-US" dirty="0"/>
              <a:t>Sentiment Analysis</a:t>
            </a:r>
          </a:p>
          <a:p>
            <a:pPr lvl="1"/>
            <a:r>
              <a:rPr lang="en-US" dirty="0"/>
              <a:t>iPhone X 	47.0% Positive, 5.3% Negative, 47.8% Neutral</a:t>
            </a:r>
          </a:p>
          <a:p>
            <a:pPr lvl="1"/>
            <a:r>
              <a:rPr lang="en-US" dirty="0"/>
              <a:t>Galaxy S9 	38.1% Positive, 9.4% Negative, 52.5% Neutral</a:t>
            </a:r>
            <a:endParaRPr lang="en-US" baseline="30000" dirty="0"/>
          </a:p>
          <a:p>
            <a:pPr lvl="1"/>
            <a:endParaRPr lang="en-US" baseline="30000" dirty="0"/>
          </a:p>
          <a:p>
            <a:pPr lvl="1"/>
            <a:endParaRPr lang="en-US" baseline="30000" dirty="0"/>
          </a:p>
          <a:p>
            <a:endParaRPr lang="en-US" dirty="0"/>
          </a:p>
        </p:txBody>
      </p:sp>
      <p:graphicFrame>
        <p:nvGraphicFramePr>
          <p:cNvPr id="6" name="Chart 5">
            <a:extLst>
              <a:ext uri="{FF2B5EF4-FFF2-40B4-BE49-F238E27FC236}">
                <a16:creationId xmlns:a16="http://schemas.microsoft.com/office/drawing/2014/main" id="{42499F0E-F084-45F7-AD62-A0ED83D896DC}"/>
              </a:ext>
            </a:extLst>
          </p:cNvPr>
          <p:cNvGraphicFramePr/>
          <p:nvPr>
            <p:extLst>
              <p:ext uri="{D42A27DB-BD31-4B8C-83A1-F6EECF244321}">
                <p14:modId xmlns:p14="http://schemas.microsoft.com/office/powerpoint/2010/main" val="2987442625"/>
              </p:ext>
            </p:extLst>
          </p:nvPr>
        </p:nvGraphicFramePr>
        <p:xfrm>
          <a:off x="8357243" y="1420765"/>
          <a:ext cx="2731445" cy="26306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F50E8551-2389-4462-824F-8F04A5B9509C}"/>
              </a:ext>
            </a:extLst>
          </p:cNvPr>
          <p:cNvGraphicFramePr/>
          <p:nvPr>
            <p:extLst>
              <p:ext uri="{D42A27DB-BD31-4B8C-83A1-F6EECF244321}">
                <p14:modId xmlns:p14="http://schemas.microsoft.com/office/powerpoint/2010/main" val="2382360520"/>
              </p:ext>
            </p:extLst>
          </p:nvPr>
        </p:nvGraphicFramePr>
        <p:xfrm>
          <a:off x="1722717" y="4406654"/>
          <a:ext cx="8128000" cy="22049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64512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5B8C-0D2E-41ED-9513-0168CBAEF547}"/>
              </a:ext>
            </a:extLst>
          </p:cNvPr>
          <p:cNvSpPr>
            <a:spLocks noGrp="1"/>
          </p:cNvSpPr>
          <p:nvPr>
            <p:ph type="title"/>
          </p:nvPr>
        </p:nvSpPr>
        <p:spPr/>
        <p:txBody>
          <a:bodyPr/>
          <a:lstStyle/>
          <a:p>
            <a:r>
              <a:rPr lang="en-US" sz="4400" dirty="0"/>
              <a:t>Final Analysis, Differences</a:t>
            </a:r>
            <a:endParaRPr lang="en-US" dirty="0"/>
          </a:p>
        </p:txBody>
      </p:sp>
      <p:graphicFrame>
        <p:nvGraphicFramePr>
          <p:cNvPr id="6" name="Content Placeholder 5">
            <a:extLst>
              <a:ext uri="{FF2B5EF4-FFF2-40B4-BE49-F238E27FC236}">
                <a16:creationId xmlns:a16="http://schemas.microsoft.com/office/drawing/2014/main" id="{C8CB229C-7A92-497E-AFEF-4A62E5B52676}"/>
              </a:ext>
            </a:extLst>
          </p:cNvPr>
          <p:cNvGraphicFramePr>
            <a:graphicFrameLocks noGrp="1"/>
          </p:cNvGraphicFramePr>
          <p:nvPr>
            <p:ph idx="1"/>
            <p:extLst>
              <p:ext uri="{D42A27DB-BD31-4B8C-83A1-F6EECF244321}">
                <p14:modId xmlns:p14="http://schemas.microsoft.com/office/powerpoint/2010/main" val="195622335"/>
              </p:ext>
            </p:extLst>
          </p:nvPr>
        </p:nvGraphicFramePr>
        <p:xfrm>
          <a:off x="1045042" y="1581991"/>
          <a:ext cx="8947521" cy="20687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5">
            <a:extLst>
              <a:ext uri="{FF2B5EF4-FFF2-40B4-BE49-F238E27FC236}">
                <a16:creationId xmlns:a16="http://schemas.microsoft.com/office/drawing/2014/main" id="{9FDDB9B6-3FFD-4606-AE39-8FC6AEBCDCE6}"/>
              </a:ext>
            </a:extLst>
          </p:cNvPr>
          <p:cNvGraphicFramePr>
            <a:graphicFrameLocks/>
          </p:cNvGraphicFramePr>
          <p:nvPr>
            <p:extLst>
              <p:ext uri="{D42A27DB-BD31-4B8C-83A1-F6EECF244321}">
                <p14:modId xmlns:p14="http://schemas.microsoft.com/office/powerpoint/2010/main" val="3509811773"/>
              </p:ext>
            </p:extLst>
          </p:nvPr>
        </p:nvGraphicFramePr>
        <p:xfrm>
          <a:off x="1045042" y="3650779"/>
          <a:ext cx="9064062" cy="2068788"/>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158F7927-DAE8-4A9E-85AE-5BDAA121C468}"/>
              </a:ext>
            </a:extLst>
          </p:cNvPr>
          <p:cNvSpPr txBox="1"/>
          <p:nvPr/>
        </p:nvSpPr>
        <p:spPr>
          <a:xfrm>
            <a:off x="2657365" y="2819782"/>
            <a:ext cx="5839416" cy="830997"/>
          </a:xfrm>
          <a:prstGeom prst="rect">
            <a:avLst/>
          </a:prstGeom>
          <a:noFill/>
        </p:spPr>
        <p:txBody>
          <a:bodyPr wrap="square" rtlCol="0">
            <a:spAutoFit/>
          </a:bodyPr>
          <a:lstStyle/>
          <a:p>
            <a:r>
              <a:rPr lang="en-US" sz="4800" dirty="0">
                <a:solidFill>
                  <a:schemeClr val="accent1"/>
                </a:solidFill>
              </a:rPr>
              <a:t>FIX SUMSUNG #’s</a:t>
            </a:r>
          </a:p>
        </p:txBody>
      </p:sp>
    </p:spTree>
    <p:extLst>
      <p:ext uri="{BB962C8B-B14F-4D97-AF65-F5344CB8AC3E}">
        <p14:creationId xmlns:p14="http://schemas.microsoft.com/office/powerpoint/2010/main" val="1882350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EF6C7772-16B0-4843-A9A4-90F54CBCE16A}"/>
              </a:ext>
            </a:extLst>
          </p:cNvPr>
          <p:cNvGraphicFramePr>
            <a:graphicFrameLocks noGrp="1"/>
          </p:cNvGraphicFramePr>
          <p:nvPr>
            <p:extLst>
              <p:ext uri="{D42A27DB-BD31-4B8C-83A1-F6EECF244321}">
                <p14:modId xmlns:p14="http://schemas.microsoft.com/office/powerpoint/2010/main" val="402630032"/>
              </p:ext>
            </p:extLst>
          </p:nvPr>
        </p:nvGraphicFramePr>
        <p:xfrm>
          <a:off x="1263790" y="1738687"/>
          <a:ext cx="9262333" cy="4335332"/>
        </p:xfrm>
        <a:graphic>
          <a:graphicData uri="http://schemas.openxmlformats.org/drawingml/2006/table">
            <a:tbl>
              <a:tblPr firstRow="1" bandRow="1">
                <a:tableStyleId>{0660B408-B3CF-4A94-85FC-2B1E0A45F4A2}</a:tableStyleId>
              </a:tblPr>
              <a:tblGrid>
                <a:gridCol w="3683637">
                  <a:extLst>
                    <a:ext uri="{9D8B030D-6E8A-4147-A177-3AD203B41FA5}">
                      <a16:colId xmlns:a16="http://schemas.microsoft.com/office/drawing/2014/main" val="487165506"/>
                    </a:ext>
                  </a:extLst>
                </a:gridCol>
                <a:gridCol w="2300107">
                  <a:extLst>
                    <a:ext uri="{9D8B030D-6E8A-4147-A177-3AD203B41FA5}">
                      <a16:colId xmlns:a16="http://schemas.microsoft.com/office/drawing/2014/main" val="3952979413"/>
                    </a:ext>
                  </a:extLst>
                </a:gridCol>
                <a:gridCol w="3278589">
                  <a:extLst>
                    <a:ext uri="{9D8B030D-6E8A-4147-A177-3AD203B41FA5}">
                      <a16:colId xmlns:a16="http://schemas.microsoft.com/office/drawing/2014/main" val="1956765077"/>
                    </a:ext>
                  </a:extLst>
                </a:gridCol>
              </a:tblGrid>
              <a:tr h="598787">
                <a:tc>
                  <a:txBody>
                    <a:bodyPr/>
                    <a:lstStyle/>
                    <a:p>
                      <a:pPr algn="ctr" fontAlgn="b"/>
                      <a:r>
                        <a:rPr lang="en-US" sz="1400" u="none" strike="noStrike" dirty="0">
                          <a:effectLst/>
                        </a:rPr>
                        <a:t>Item</a:t>
                      </a:r>
                      <a:endParaRPr lang="en-US" sz="1400" b="1"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Samsung Galaxy S9</a:t>
                      </a:r>
                      <a:endParaRPr lang="en-US" sz="1400" b="1"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iPhone X</a:t>
                      </a:r>
                      <a:endParaRPr lang="en-US" sz="14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3199046"/>
                  </a:ext>
                </a:extLst>
              </a:tr>
              <a:tr h="509014">
                <a:tc>
                  <a:txBody>
                    <a:bodyPr/>
                    <a:lstStyle/>
                    <a:p>
                      <a:pPr algn="l" fontAlgn="b"/>
                      <a:r>
                        <a:rPr lang="en-US" sz="1600" u="none" strike="noStrike" dirty="0">
                          <a:effectLst/>
                        </a:rPr>
                        <a:t>Retweet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31.40%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60.00%</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6752508"/>
                  </a:ext>
                </a:extLst>
              </a:tr>
              <a:tr h="509014">
                <a:tc>
                  <a:txBody>
                    <a:bodyPr/>
                    <a:lstStyle/>
                    <a:p>
                      <a:pPr algn="l" fontAlgn="b"/>
                      <a:r>
                        <a:rPr lang="en-US" sz="1600" u="none" strike="noStrike" dirty="0">
                          <a:effectLst/>
                        </a:rPr>
                        <a:t>Original Tweet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68.50%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39.60%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3425942"/>
                  </a:ext>
                </a:extLst>
              </a:tr>
              <a:tr h="509014">
                <a:tc>
                  <a:txBody>
                    <a:bodyPr/>
                    <a:lstStyle/>
                    <a:p>
                      <a:pPr algn="l" fontAlgn="b"/>
                      <a:r>
                        <a:rPr lang="en-US" sz="1600" u="none" strike="noStrike" dirty="0">
                          <a:effectLst/>
                        </a:rPr>
                        <a:t>Tweets From Unique Users</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67.3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81.1</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49361636"/>
                  </a:ext>
                </a:extLst>
              </a:tr>
              <a:tr h="509014">
                <a:tc>
                  <a:txBody>
                    <a:bodyPr/>
                    <a:lstStyle/>
                    <a:p>
                      <a:pPr algn="l" fontAlgn="b"/>
                      <a:r>
                        <a:rPr lang="en-US" sz="1600" u="none" strike="noStrike" dirty="0">
                          <a:effectLst/>
                        </a:rPr>
                        <a:t>Avg. Tweets Per User</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1.48</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1.22</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4071342"/>
                  </a:ext>
                </a:extLst>
              </a:tr>
              <a:tr h="509014">
                <a:tc>
                  <a:txBody>
                    <a:bodyPr/>
                    <a:lstStyle/>
                    <a:p>
                      <a:pPr algn="l" fontAlgn="b"/>
                      <a:r>
                        <a:rPr lang="en-US" sz="1600" u="none" strike="noStrike">
                          <a:effectLst/>
                        </a:rPr>
                        <a:t>Avg. Hashtag per Tweet</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0.78</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0.27</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2702471"/>
                  </a:ext>
                </a:extLst>
              </a:tr>
              <a:tr h="682461">
                <a:tc>
                  <a:txBody>
                    <a:bodyPr/>
                    <a:lstStyle/>
                    <a:p>
                      <a:pPr algn="l" fontAlgn="b"/>
                      <a:r>
                        <a:rPr lang="en-US" sz="1600" u="none" strike="noStrike">
                          <a:effectLst/>
                        </a:rPr>
                        <a:t>Avg. User Mentions per Tweet</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0.91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0.85</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6524482"/>
                  </a:ext>
                </a:extLst>
              </a:tr>
              <a:tr h="509014">
                <a:tc>
                  <a:txBody>
                    <a:bodyPr/>
                    <a:lstStyle/>
                    <a:p>
                      <a:pPr algn="l" fontAlgn="b"/>
                      <a:r>
                        <a:rPr lang="en-US" sz="1600" u="none" strike="noStrike">
                          <a:effectLst/>
                        </a:rPr>
                        <a:t>Avg. URLs per Tweet</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1.42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0.18</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9938516"/>
                  </a:ext>
                </a:extLst>
              </a:tr>
            </a:tbl>
          </a:graphicData>
        </a:graphic>
      </p:graphicFrame>
      <p:sp>
        <p:nvSpPr>
          <p:cNvPr id="14" name="TextBox 13">
            <a:extLst>
              <a:ext uri="{FF2B5EF4-FFF2-40B4-BE49-F238E27FC236}">
                <a16:creationId xmlns:a16="http://schemas.microsoft.com/office/drawing/2014/main" id="{7E7536E2-AC59-491A-9CC8-DF6D5BB988B2}"/>
              </a:ext>
            </a:extLst>
          </p:cNvPr>
          <p:cNvSpPr txBox="1"/>
          <p:nvPr/>
        </p:nvSpPr>
        <p:spPr>
          <a:xfrm>
            <a:off x="4372750" y="1215466"/>
            <a:ext cx="2561920" cy="523220"/>
          </a:xfrm>
          <a:prstGeom prst="rect">
            <a:avLst/>
          </a:prstGeom>
          <a:noFill/>
        </p:spPr>
        <p:txBody>
          <a:bodyPr wrap="none" rtlCol="0">
            <a:spAutoFit/>
          </a:bodyPr>
          <a:lstStyle/>
          <a:p>
            <a:r>
              <a:rPr lang="en-US" sz="2800" dirty="0"/>
              <a:t>Tweet Metrics</a:t>
            </a:r>
          </a:p>
        </p:txBody>
      </p:sp>
      <p:sp>
        <p:nvSpPr>
          <p:cNvPr id="16" name="TextBox 15">
            <a:extLst>
              <a:ext uri="{FF2B5EF4-FFF2-40B4-BE49-F238E27FC236}">
                <a16:creationId xmlns:a16="http://schemas.microsoft.com/office/drawing/2014/main" id="{DA795AFA-8797-464E-B890-44D71CEBF964}"/>
              </a:ext>
            </a:extLst>
          </p:cNvPr>
          <p:cNvSpPr txBox="1"/>
          <p:nvPr/>
        </p:nvSpPr>
        <p:spPr>
          <a:xfrm>
            <a:off x="4686707" y="2931889"/>
            <a:ext cx="5839416" cy="646331"/>
          </a:xfrm>
          <a:prstGeom prst="rect">
            <a:avLst/>
          </a:prstGeom>
          <a:noFill/>
        </p:spPr>
        <p:txBody>
          <a:bodyPr wrap="square" rtlCol="0">
            <a:spAutoFit/>
          </a:bodyPr>
          <a:lstStyle/>
          <a:p>
            <a:r>
              <a:rPr lang="en-US" sz="3600" dirty="0">
                <a:solidFill>
                  <a:schemeClr val="accent1"/>
                </a:solidFill>
              </a:rPr>
              <a:t>FIX SUMSUMG #’s</a:t>
            </a:r>
          </a:p>
        </p:txBody>
      </p:sp>
      <p:sp>
        <p:nvSpPr>
          <p:cNvPr id="18" name="Title 17">
            <a:extLst>
              <a:ext uri="{FF2B5EF4-FFF2-40B4-BE49-F238E27FC236}">
                <a16:creationId xmlns:a16="http://schemas.microsoft.com/office/drawing/2014/main" id="{BF46072F-CAB3-470F-A5E6-FA848790821F}"/>
              </a:ext>
            </a:extLst>
          </p:cNvPr>
          <p:cNvSpPr>
            <a:spLocks noGrp="1"/>
          </p:cNvSpPr>
          <p:nvPr>
            <p:ph type="title"/>
          </p:nvPr>
        </p:nvSpPr>
        <p:spPr/>
        <p:txBody>
          <a:bodyPr/>
          <a:lstStyle/>
          <a:p>
            <a:r>
              <a:rPr lang="en-US" sz="3200" dirty="0"/>
              <a:t>Final Analysis, Differences</a:t>
            </a:r>
            <a:br>
              <a:rPr lang="en-US" sz="4400" dirty="0"/>
            </a:br>
            <a:endParaRPr lang="en-US" dirty="0"/>
          </a:p>
        </p:txBody>
      </p:sp>
    </p:spTree>
    <p:extLst>
      <p:ext uri="{BB962C8B-B14F-4D97-AF65-F5344CB8AC3E}">
        <p14:creationId xmlns:p14="http://schemas.microsoft.com/office/powerpoint/2010/main" val="1877594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AFE7EB-98C4-470A-BCD2-651B344F20DA}"/>
              </a:ext>
            </a:extLst>
          </p:cNvPr>
          <p:cNvSpPr>
            <a:spLocks noGrp="1"/>
          </p:cNvSpPr>
          <p:nvPr>
            <p:ph type="title"/>
          </p:nvPr>
        </p:nvSpPr>
        <p:spPr/>
        <p:txBody>
          <a:bodyPr/>
          <a:lstStyle/>
          <a:p>
            <a:r>
              <a:rPr lang="en-US" dirty="0"/>
              <a:t>Final Analysis, Similarities</a:t>
            </a:r>
          </a:p>
        </p:txBody>
      </p:sp>
      <p:sp>
        <p:nvSpPr>
          <p:cNvPr id="6" name="Content Placeholder 5">
            <a:extLst>
              <a:ext uri="{FF2B5EF4-FFF2-40B4-BE49-F238E27FC236}">
                <a16:creationId xmlns:a16="http://schemas.microsoft.com/office/drawing/2014/main" id="{BAFC0169-0A05-4A11-91F7-F2785660BF92}"/>
              </a:ext>
            </a:extLst>
          </p:cNvPr>
          <p:cNvSpPr>
            <a:spLocks noGrp="1"/>
          </p:cNvSpPr>
          <p:nvPr>
            <p:ph idx="1"/>
          </p:nvPr>
        </p:nvSpPr>
        <p:spPr/>
        <p:txBody>
          <a:bodyPr/>
          <a:lstStyle/>
          <a:p>
            <a:r>
              <a:rPr lang="en-US" dirty="0"/>
              <a:t>Many tweets from both sides contained tweets about contests or giveaways.</a:t>
            </a:r>
          </a:p>
          <a:p>
            <a:r>
              <a:rPr lang="en-US" dirty="0"/>
              <a:t>Photography is another popular subject among the two sides</a:t>
            </a:r>
          </a:p>
          <a:p>
            <a:r>
              <a:rPr lang="en-US" dirty="0"/>
              <a:t>Only Overlapping Top 10 User Mention, @</a:t>
            </a:r>
            <a:r>
              <a:rPr lang="en-US" dirty="0" err="1"/>
              <a:t>Youtube</a:t>
            </a:r>
            <a:r>
              <a:rPr lang="en-US" dirty="0"/>
              <a:t>.  #7 on iPhone X and #2 on Galaxy S9</a:t>
            </a:r>
          </a:p>
          <a:p>
            <a:r>
              <a:rPr lang="en-US" dirty="0"/>
              <a:t>Only Overlapping Top 10 word frequency was “Giveaway”, #2 on iPhone X and #4 on Galaxy S9</a:t>
            </a:r>
          </a:p>
          <a:p>
            <a:r>
              <a:rPr lang="en-US" dirty="0"/>
              <a:t>Only Overlapping #Hashtag was again “#giveaway”, @5 on iPhone X and #2 on Galaxy S9</a:t>
            </a:r>
          </a:p>
          <a:p>
            <a:endParaRPr lang="en-US" dirty="0"/>
          </a:p>
        </p:txBody>
      </p:sp>
    </p:spTree>
    <p:extLst>
      <p:ext uri="{BB962C8B-B14F-4D97-AF65-F5344CB8AC3E}">
        <p14:creationId xmlns:p14="http://schemas.microsoft.com/office/powerpoint/2010/main" val="1965199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Case &amp; Questions</a:t>
            </a:r>
          </a:p>
        </p:txBody>
      </p:sp>
      <p:sp>
        <p:nvSpPr>
          <p:cNvPr id="6" name="Content Placeholder 5"/>
          <p:cNvSpPr>
            <a:spLocks noGrp="1"/>
          </p:cNvSpPr>
          <p:nvPr>
            <p:ph idx="1"/>
          </p:nvPr>
        </p:nvSpPr>
        <p:spPr/>
        <p:txBody>
          <a:bodyPr/>
          <a:lstStyle/>
          <a:p>
            <a:r>
              <a:rPr lang="en-US" dirty="0"/>
              <a:t>The Apple iPhone X and Samsung Galaxy S9 are the two most popular smartphones available today. </a:t>
            </a:r>
          </a:p>
          <a:p>
            <a:pPr lvl="1"/>
            <a:r>
              <a:rPr lang="en-US" dirty="0"/>
              <a:t>How are tweets about the two phones different?</a:t>
            </a:r>
          </a:p>
          <a:p>
            <a:pPr lvl="1"/>
            <a:r>
              <a:rPr lang="en-US" dirty="0"/>
              <a:t>How are tweets about the two phones the same?</a:t>
            </a:r>
          </a:p>
          <a:p>
            <a:pPr lvl="1"/>
            <a:r>
              <a:rPr lang="en-US" dirty="0"/>
              <a:t>Do descriptive, content and network analytics on tweets provide insight to what sets users of the two devices apart?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D5A4-6010-48F0-BD0F-9172CDCD5518}"/>
              </a:ext>
            </a:extLst>
          </p:cNvPr>
          <p:cNvSpPr>
            <a:spLocks noGrp="1"/>
          </p:cNvSpPr>
          <p:nvPr>
            <p:ph type="title"/>
          </p:nvPr>
        </p:nvSpPr>
        <p:spPr/>
        <p:txBody>
          <a:bodyPr/>
          <a:lstStyle/>
          <a:p>
            <a:r>
              <a:rPr lang="en-US" dirty="0"/>
              <a:t>Final Analysis, Insight</a:t>
            </a:r>
          </a:p>
        </p:txBody>
      </p:sp>
      <p:sp>
        <p:nvSpPr>
          <p:cNvPr id="9" name="Content Placeholder 8">
            <a:extLst>
              <a:ext uri="{FF2B5EF4-FFF2-40B4-BE49-F238E27FC236}">
                <a16:creationId xmlns:a16="http://schemas.microsoft.com/office/drawing/2014/main" id="{18B011DA-1499-4FC4-AE11-7A9E1DAE9F18}"/>
              </a:ext>
            </a:extLst>
          </p:cNvPr>
          <p:cNvSpPr>
            <a:spLocks noGrp="1"/>
          </p:cNvSpPr>
          <p:nvPr>
            <p:ph idx="1"/>
          </p:nvPr>
        </p:nvSpPr>
        <p:spPr/>
        <p:txBody>
          <a:bodyPr/>
          <a:lstStyle/>
          <a:p>
            <a:r>
              <a:rPr lang="en-US" dirty="0"/>
              <a:t>Based upon tweet volume and sentiment, there appears to be more enthusiasm for iPhone X than the Galaxy S9. There were 3 times as many tweets about the iPhone X than the Galaxy S9 even though Samsung has a larger market share. </a:t>
            </a:r>
          </a:p>
          <a:p>
            <a:r>
              <a:rPr lang="en-US" dirty="0"/>
              <a:t>Smart phones are much more than just phones to users. From hashtag analysis and topic modelling, these phones are used for creating and capturing memories through photography, videos, and augmented reality (Animoji &amp; AR Emoji).</a:t>
            </a:r>
          </a:p>
          <a:p>
            <a:r>
              <a:rPr lang="en-US" dirty="0"/>
              <a:t>Both topics commonly share YouTube videos as evidenced by the user mentioning.</a:t>
            </a:r>
          </a:p>
          <a:p>
            <a:r>
              <a:rPr lang="en-US" dirty="0"/>
              <a:t>Galaxy S9 Users more commonly use hashtags, do more user mentions and include more URLs than iPhone X users</a:t>
            </a:r>
          </a:p>
          <a:p>
            <a:endParaRPr lang="en-US" dirty="0"/>
          </a:p>
        </p:txBody>
      </p:sp>
    </p:spTree>
    <p:extLst>
      <p:ext uri="{BB962C8B-B14F-4D97-AF65-F5344CB8AC3E}">
        <p14:creationId xmlns:p14="http://schemas.microsoft.com/office/powerpoint/2010/main" val="2740274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462D-6B72-4F57-81A6-7934012ADE6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F9CB1A8-E303-4C36-8210-DACB8A5BD83B}"/>
              </a:ext>
            </a:extLst>
          </p:cNvPr>
          <p:cNvSpPr>
            <a:spLocks noGrp="1"/>
          </p:cNvSpPr>
          <p:nvPr>
            <p:ph sz="half" idx="1"/>
          </p:nvPr>
        </p:nvSpPr>
        <p:spPr>
          <a:xfrm>
            <a:off x="1103312" y="2060575"/>
            <a:ext cx="9170241" cy="4195763"/>
          </a:xfrm>
        </p:spPr>
        <p:txBody>
          <a:bodyPr/>
          <a:lstStyle/>
          <a:p>
            <a:r>
              <a:rPr lang="en-US" dirty="0"/>
              <a:t>1.  http://fortune.com/2018/02/13/apple-iphone-samsung-market-share/</a:t>
            </a:r>
          </a:p>
        </p:txBody>
      </p:sp>
    </p:spTree>
    <p:extLst>
      <p:ext uri="{BB962C8B-B14F-4D97-AF65-F5344CB8AC3E}">
        <p14:creationId xmlns:p14="http://schemas.microsoft.com/office/powerpoint/2010/main" val="95953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E8592-1C1F-4167-A502-D2DC08C62EDB}"/>
              </a:ext>
            </a:extLst>
          </p:cNvPr>
          <p:cNvSpPr>
            <a:spLocks noGrp="1"/>
          </p:cNvSpPr>
          <p:nvPr>
            <p:ph type="title"/>
          </p:nvPr>
        </p:nvSpPr>
        <p:spPr/>
        <p:txBody>
          <a:bodyPr/>
          <a:lstStyle/>
          <a:p>
            <a:r>
              <a:rPr lang="en-US" dirty="0"/>
              <a:t>Data Gathering</a:t>
            </a:r>
          </a:p>
        </p:txBody>
      </p:sp>
      <p:sp>
        <p:nvSpPr>
          <p:cNvPr id="3" name="Content Placeholder 2">
            <a:extLst>
              <a:ext uri="{FF2B5EF4-FFF2-40B4-BE49-F238E27FC236}">
                <a16:creationId xmlns:a16="http://schemas.microsoft.com/office/drawing/2014/main" id="{0797C14A-1A66-496E-B8A1-2320AD1AEBA6}"/>
              </a:ext>
            </a:extLst>
          </p:cNvPr>
          <p:cNvSpPr>
            <a:spLocks noGrp="1"/>
          </p:cNvSpPr>
          <p:nvPr>
            <p:ph idx="1"/>
          </p:nvPr>
        </p:nvSpPr>
        <p:spPr/>
        <p:txBody>
          <a:bodyPr/>
          <a:lstStyle/>
          <a:p>
            <a:r>
              <a:rPr lang="en-US" dirty="0"/>
              <a:t>A dataset of tweets was gathered over 24 hours from ##/##/#### to ##/##/#### using Python scripting (</a:t>
            </a:r>
            <a:r>
              <a:rPr lang="en-US" dirty="0" err="1"/>
              <a:t>tweepy</a:t>
            </a:r>
            <a:r>
              <a:rPr lang="en-US" dirty="0"/>
              <a:t>) and the Twitter API.</a:t>
            </a:r>
          </a:p>
          <a:p>
            <a:r>
              <a:rPr lang="en-US" dirty="0"/>
              <a:t>For iPhone X tweets the following terms were used:</a:t>
            </a:r>
          </a:p>
          <a:p>
            <a:pPr lvl="1"/>
            <a:r>
              <a:rPr lang="en-US" dirty="0"/>
              <a:t>#</a:t>
            </a:r>
            <a:r>
              <a:rPr lang="en-US" dirty="0" err="1"/>
              <a:t>iPhoneX</a:t>
            </a:r>
            <a:r>
              <a:rPr lang="en-US" dirty="0"/>
              <a:t>','</a:t>
            </a:r>
            <a:r>
              <a:rPr lang="en-US" dirty="0" err="1"/>
              <a:t>iPhoneX</a:t>
            </a:r>
            <a:r>
              <a:rPr lang="en-US" dirty="0"/>
              <a:t>', and 'iPhone X’</a:t>
            </a:r>
          </a:p>
          <a:p>
            <a:r>
              <a:rPr lang="en-US" dirty="0"/>
              <a:t>For Galaxy S9 tweet the following terms were used:</a:t>
            </a:r>
          </a:p>
          <a:p>
            <a:pPr lvl="1"/>
            <a:r>
              <a:rPr lang="en-US" dirty="0"/>
              <a:t>'galaxys9','samsungs9', '#GalaxyS9','Galaxy S9’</a:t>
            </a:r>
          </a:p>
          <a:p>
            <a:r>
              <a:rPr lang="en-US" dirty="0"/>
              <a:t>Overall 38,000 tweets were collected for analysis.</a:t>
            </a:r>
          </a:p>
          <a:p>
            <a:pPr lvl="1"/>
            <a:endParaRPr lang="en-US" dirty="0"/>
          </a:p>
        </p:txBody>
      </p:sp>
    </p:spTree>
    <p:extLst>
      <p:ext uri="{BB962C8B-B14F-4D97-AF65-F5344CB8AC3E}">
        <p14:creationId xmlns:p14="http://schemas.microsoft.com/office/powerpoint/2010/main" val="2875648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62026-BFCF-4652-908B-21C23D28D513}"/>
              </a:ext>
            </a:extLst>
          </p:cNvPr>
          <p:cNvSpPr>
            <a:spLocks noGrp="1"/>
          </p:cNvSpPr>
          <p:nvPr>
            <p:ph type="title"/>
          </p:nvPr>
        </p:nvSpPr>
        <p:spPr/>
        <p:txBody>
          <a:bodyPr/>
          <a:lstStyle/>
          <a:p>
            <a:r>
              <a:rPr lang="en-US" dirty="0"/>
              <a:t>Data Gathering</a:t>
            </a:r>
          </a:p>
        </p:txBody>
      </p:sp>
      <p:sp>
        <p:nvSpPr>
          <p:cNvPr id="3" name="Content Placeholder 2">
            <a:extLst>
              <a:ext uri="{FF2B5EF4-FFF2-40B4-BE49-F238E27FC236}">
                <a16:creationId xmlns:a16="http://schemas.microsoft.com/office/drawing/2014/main" id="{556BF6EA-06BE-4FB8-BDB2-C39299DF2072}"/>
              </a:ext>
            </a:extLst>
          </p:cNvPr>
          <p:cNvSpPr>
            <a:spLocks noGrp="1"/>
          </p:cNvSpPr>
          <p:nvPr>
            <p:ph idx="1"/>
          </p:nvPr>
        </p:nvSpPr>
        <p:spPr>
          <a:xfrm>
            <a:off x="1103311" y="2052918"/>
            <a:ext cx="9783427" cy="4195481"/>
          </a:xfrm>
        </p:spPr>
        <p:txBody>
          <a:bodyPr/>
          <a:lstStyle/>
          <a:p>
            <a:r>
              <a:rPr lang="en-US" dirty="0"/>
              <a:t>For the tweets collected the following data was available for each tweet:</a:t>
            </a:r>
          </a:p>
          <a:p>
            <a:pPr lvl="1"/>
            <a:r>
              <a:rPr lang="en-US" dirty="0"/>
              <a:t>Text of the tweet</a:t>
            </a:r>
          </a:p>
          <a:p>
            <a:pPr lvl="1"/>
            <a:r>
              <a:rPr lang="en-US" dirty="0"/>
              <a:t>Screen Name of the Twitter User</a:t>
            </a:r>
          </a:p>
          <a:p>
            <a:pPr lvl="2"/>
            <a:r>
              <a:rPr lang="en-US" dirty="0"/>
              <a:t>Location (optional)</a:t>
            </a:r>
          </a:p>
          <a:p>
            <a:pPr lvl="1"/>
            <a:r>
              <a:rPr lang="en-US" dirty="0"/>
              <a:t>Whether it is a Retweet or Original tweet</a:t>
            </a:r>
          </a:p>
          <a:p>
            <a:pPr lvl="1"/>
            <a:r>
              <a:rPr lang="en-US" dirty="0"/>
              <a:t>Hashtags user</a:t>
            </a:r>
          </a:p>
          <a:p>
            <a:pPr lvl="1"/>
            <a:r>
              <a:rPr lang="en-US" dirty="0"/>
              <a:t>User Mentions</a:t>
            </a:r>
          </a:p>
          <a:p>
            <a:pPr lvl="1"/>
            <a:r>
              <a:rPr lang="en-US" dirty="0"/>
              <a:t>URLs within the tweets</a:t>
            </a:r>
          </a:p>
          <a:p>
            <a:pPr lvl="1"/>
            <a:r>
              <a:rPr lang="en-US" dirty="0"/>
              <a:t>Language of the tweet</a:t>
            </a:r>
          </a:p>
        </p:txBody>
      </p:sp>
    </p:spTree>
    <p:extLst>
      <p:ext uri="{BB962C8B-B14F-4D97-AF65-F5344CB8AC3E}">
        <p14:creationId xmlns:p14="http://schemas.microsoft.com/office/powerpoint/2010/main" val="4155658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1611FE-A0A3-4BBC-BBE4-A30E0A9FFEE1}"/>
              </a:ext>
            </a:extLst>
          </p:cNvPr>
          <p:cNvSpPr>
            <a:spLocks noGrp="1"/>
          </p:cNvSpPr>
          <p:nvPr>
            <p:ph type="ctrTitle"/>
          </p:nvPr>
        </p:nvSpPr>
        <p:spPr>
          <a:xfrm>
            <a:off x="1337835" y="2770992"/>
            <a:ext cx="8825658" cy="1037216"/>
          </a:xfrm>
        </p:spPr>
        <p:txBody>
          <a:bodyPr/>
          <a:lstStyle/>
          <a:p>
            <a:pPr algn="ctr"/>
            <a:r>
              <a:rPr lang="en-US" dirty="0"/>
              <a:t>iPhone X Analysis</a:t>
            </a:r>
          </a:p>
        </p:txBody>
      </p:sp>
    </p:spTree>
    <p:extLst>
      <p:ext uri="{BB962C8B-B14F-4D97-AF65-F5344CB8AC3E}">
        <p14:creationId xmlns:p14="http://schemas.microsoft.com/office/powerpoint/2010/main" val="2282768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D554-BEF2-4430-B80A-4B5BC53AE7D5}"/>
              </a:ext>
            </a:extLst>
          </p:cNvPr>
          <p:cNvSpPr>
            <a:spLocks noGrp="1"/>
          </p:cNvSpPr>
          <p:nvPr>
            <p:ph type="title"/>
          </p:nvPr>
        </p:nvSpPr>
        <p:spPr/>
        <p:txBody>
          <a:bodyPr/>
          <a:lstStyle/>
          <a:p>
            <a:r>
              <a:rPr lang="en-US" dirty="0"/>
              <a:t>iPhone X Descriptive Analytics Important Findings</a:t>
            </a:r>
          </a:p>
        </p:txBody>
      </p:sp>
      <p:sp>
        <p:nvSpPr>
          <p:cNvPr id="3" name="Content Placeholder 2">
            <a:extLst>
              <a:ext uri="{FF2B5EF4-FFF2-40B4-BE49-F238E27FC236}">
                <a16:creationId xmlns:a16="http://schemas.microsoft.com/office/drawing/2014/main" id="{0E04A5A6-8F6C-43EB-A5CE-97699DC3DFFA}"/>
              </a:ext>
            </a:extLst>
          </p:cNvPr>
          <p:cNvSpPr>
            <a:spLocks noGrp="1"/>
          </p:cNvSpPr>
          <p:nvPr>
            <p:ph sz="half" idx="1"/>
          </p:nvPr>
        </p:nvSpPr>
        <p:spPr/>
        <p:txBody>
          <a:bodyPr/>
          <a:lstStyle/>
          <a:p>
            <a:r>
              <a:rPr lang="en-US" dirty="0"/>
              <a:t>26,458 Total tweets</a:t>
            </a:r>
          </a:p>
          <a:p>
            <a:r>
              <a:rPr lang="en-US" dirty="0"/>
              <a:t>21,541 Unique users</a:t>
            </a:r>
          </a:p>
          <a:p>
            <a:r>
              <a:rPr lang="en-US" dirty="0"/>
              <a:t>10,521 Original Tweets</a:t>
            </a:r>
          </a:p>
          <a:p>
            <a:r>
              <a:rPr lang="en-US" dirty="0"/>
              <a:t>15,937 Retweets</a:t>
            </a:r>
          </a:p>
          <a:p>
            <a:r>
              <a:rPr lang="en-US" dirty="0"/>
              <a:t>22,516 User Mentions</a:t>
            </a:r>
          </a:p>
          <a:p>
            <a:r>
              <a:rPr lang="en-US" dirty="0"/>
              <a:t>4,849 URLs</a:t>
            </a:r>
          </a:p>
          <a:p>
            <a:r>
              <a:rPr lang="en-US" dirty="0"/>
              <a:t>7,215 Hashtags</a:t>
            </a:r>
          </a:p>
          <a:p>
            <a:endParaRPr lang="en-US" dirty="0"/>
          </a:p>
        </p:txBody>
      </p:sp>
      <p:sp>
        <p:nvSpPr>
          <p:cNvPr id="4" name="Content Placeholder 3">
            <a:extLst>
              <a:ext uri="{FF2B5EF4-FFF2-40B4-BE49-F238E27FC236}">
                <a16:creationId xmlns:a16="http://schemas.microsoft.com/office/drawing/2014/main" id="{D9946D00-9E3E-4AA6-8174-9D892D398FFB}"/>
              </a:ext>
            </a:extLst>
          </p:cNvPr>
          <p:cNvSpPr>
            <a:spLocks noGrp="1"/>
          </p:cNvSpPr>
          <p:nvPr>
            <p:ph sz="half" idx="2"/>
          </p:nvPr>
        </p:nvSpPr>
        <p:spPr/>
        <p:txBody>
          <a:bodyPr/>
          <a:lstStyle/>
          <a:p>
            <a:r>
              <a:rPr lang="en-US" dirty="0"/>
              <a:t>1.2 Avg. tweets Per User</a:t>
            </a:r>
          </a:p>
          <a:p>
            <a:r>
              <a:rPr lang="en-US" dirty="0"/>
              <a:t>0.85 User Mentions per tweet</a:t>
            </a:r>
          </a:p>
          <a:p>
            <a:r>
              <a:rPr lang="en-US" dirty="0"/>
              <a:t>0.18 URLs per tweet</a:t>
            </a:r>
          </a:p>
          <a:p>
            <a:r>
              <a:rPr lang="en-US" dirty="0"/>
              <a:t>0.27 Hashtags per tweet</a:t>
            </a:r>
          </a:p>
          <a:p>
            <a:endParaRPr lang="en-US" dirty="0"/>
          </a:p>
          <a:p>
            <a:endParaRPr lang="en-US" dirty="0"/>
          </a:p>
        </p:txBody>
      </p:sp>
    </p:spTree>
    <p:extLst>
      <p:ext uri="{BB962C8B-B14F-4D97-AF65-F5344CB8AC3E}">
        <p14:creationId xmlns:p14="http://schemas.microsoft.com/office/powerpoint/2010/main" val="2084215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D24F-C368-488E-9FD6-89D0162311C6}"/>
              </a:ext>
            </a:extLst>
          </p:cNvPr>
          <p:cNvSpPr>
            <a:spLocks noGrp="1"/>
          </p:cNvSpPr>
          <p:nvPr>
            <p:ph type="title"/>
          </p:nvPr>
        </p:nvSpPr>
        <p:spPr/>
        <p:txBody>
          <a:bodyPr/>
          <a:lstStyle/>
          <a:p>
            <a:r>
              <a:rPr lang="en-US" dirty="0"/>
              <a:t>iPhone X Content Analytics Findings</a:t>
            </a:r>
          </a:p>
        </p:txBody>
      </p:sp>
      <p:sp>
        <p:nvSpPr>
          <p:cNvPr id="3" name="Content Placeholder 2">
            <a:extLst>
              <a:ext uri="{FF2B5EF4-FFF2-40B4-BE49-F238E27FC236}">
                <a16:creationId xmlns:a16="http://schemas.microsoft.com/office/drawing/2014/main" id="{AD505CAA-D10D-431F-844C-45EECC8D1B3A}"/>
              </a:ext>
            </a:extLst>
          </p:cNvPr>
          <p:cNvSpPr>
            <a:spLocks noGrp="1"/>
          </p:cNvSpPr>
          <p:nvPr>
            <p:ph idx="1"/>
          </p:nvPr>
        </p:nvSpPr>
        <p:spPr/>
        <p:txBody>
          <a:bodyPr/>
          <a:lstStyle/>
          <a:p>
            <a:pPr lvl="1"/>
            <a:r>
              <a:rPr lang="en-US" dirty="0"/>
              <a:t>Most Popular terms in iPhone X tweets</a:t>
            </a:r>
          </a:p>
          <a:p>
            <a:pPr lvl="2"/>
            <a:r>
              <a:rPr lang="en-US" dirty="0"/>
              <a:t>‘</a:t>
            </a:r>
            <a:r>
              <a:rPr lang="en-US" dirty="0" err="1"/>
              <a:t>Iphone</a:t>
            </a:r>
            <a:r>
              <a:rPr lang="en-US" dirty="0"/>
              <a:t>’, ‘giveaway’, ‘post’, ‘notification’, ‘</a:t>
            </a:r>
            <a:r>
              <a:rPr lang="en-US" dirty="0" err="1"/>
              <a:t>lang</a:t>
            </a:r>
            <a:r>
              <a:rPr lang="en-US" dirty="0"/>
              <a:t>’, ‘para’</a:t>
            </a:r>
          </a:p>
          <a:p>
            <a:pPr lvl="2"/>
            <a:endParaRPr lang="en-US" dirty="0"/>
          </a:p>
          <a:p>
            <a:pPr lvl="1"/>
            <a:r>
              <a:rPr lang="en-US" dirty="0"/>
              <a:t>After data cleaning, the python package genism topic analysis showed an optimal number of topics at 3.</a:t>
            </a:r>
          </a:p>
          <a:p>
            <a:pPr lvl="1"/>
            <a:r>
              <a:rPr lang="en-US" dirty="0"/>
              <a:t>Topics were broken down into:</a:t>
            </a:r>
          </a:p>
          <a:p>
            <a:pPr lvl="2"/>
            <a:r>
              <a:rPr lang="en-US" dirty="0"/>
              <a:t>Life, living and social media</a:t>
            </a:r>
          </a:p>
          <a:p>
            <a:pPr lvl="2"/>
            <a:r>
              <a:rPr lang="en-US" dirty="0"/>
              <a:t>Photography</a:t>
            </a:r>
          </a:p>
          <a:p>
            <a:pPr lvl="2"/>
            <a:r>
              <a:rPr lang="en-US" dirty="0"/>
              <a:t>Prize contests and giveaways</a:t>
            </a:r>
          </a:p>
        </p:txBody>
      </p:sp>
    </p:spTree>
    <p:extLst>
      <p:ext uri="{BB962C8B-B14F-4D97-AF65-F5344CB8AC3E}">
        <p14:creationId xmlns:p14="http://schemas.microsoft.com/office/powerpoint/2010/main" val="1327217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FF24-76FE-4E4F-972D-4CD0DEE5E189}"/>
              </a:ext>
            </a:extLst>
          </p:cNvPr>
          <p:cNvSpPr>
            <a:spLocks noGrp="1"/>
          </p:cNvSpPr>
          <p:nvPr>
            <p:ph type="title"/>
          </p:nvPr>
        </p:nvSpPr>
        <p:spPr/>
        <p:txBody>
          <a:bodyPr/>
          <a:lstStyle/>
          <a:p>
            <a:r>
              <a:rPr lang="en-US" dirty="0"/>
              <a:t>iPhone X Network Analysis Findings</a:t>
            </a:r>
          </a:p>
        </p:txBody>
      </p:sp>
      <p:pic>
        <p:nvPicPr>
          <p:cNvPr id="5" name="Content Placeholder 4">
            <a:extLst>
              <a:ext uri="{FF2B5EF4-FFF2-40B4-BE49-F238E27FC236}">
                <a16:creationId xmlns:a16="http://schemas.microsoft.com/office/drawing/2014/main" id="{11F931B9-7B18-4E24-A16B-D6D60924F7A5}"/>
              </a:ext>
            </a:extLst>
          </p:cNvPr>
          <p:cNvPicPr>
            <a:picLocks noGrp="1" noChangeAspect="1"/>
          </p:cNvPicPr>
          <p:nvPr>
            <p:ph idx="1"/>
          </p:nvPr>
        </p:nvPicPr>
        <p:blipFill>
          <a:blip r:embed="rId2"/>
          <a:stretch>
            <a:fillRect/>
          </a:stretch>
        </p:blipFill>
        <p:spPr>
          <a:xfrm>
            <a:off x="6017229" y="2057644"/>
            <a:ext cx="5358752" cy="4195762"/>
          </a:xfrm>
        </p:spPr>
      </p:pic>
      <p:sp>
        <p:nvSpPr>
          <p:cNvPr id="7" name="Content Placeholder 2">
            <a:extLst>
              <a:ext uri="{FF2B5EF4-FFF2-40B4-BE49-F238E27FC236}">
                <a16:creationId xmlns:a16="http://schemas.microsoft.com/office/drawing/2014/main" id="{A6486E85-418F-4460-8F44-82B4BE3743F7}"/>
              </a:ext>
            </a:extLst>
          </p:cNvPr>
          <p:cNvSpPr txBox="1">
            <a:spLocks/>
          </p:cNvSpPr>
          <p:nvPr/>
        </p:nvSpPr>
        <p:spPr>
          <a:xfrm>
            <a:off x="816019" y="2039061"/>
            <a:ext cx="4396339" cy="41957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r>
              <a:rPr lang="en-US" dirty="0"/>
              <a:t>Avg. Degree 2.096</a:t>
            </a:r>
          </a:p>
          <a:p>
            <a:r>
              <a:rPr lang="en-US" dirty="0"/>
              <a:t>Over 2100 classes</a:t>
            </a:r>
          </a:p>
          <a:p>
            <a:pPr lvl="1"/>
            <a:r>
              <a:rPr lang="en-US" dirty="0"/>
              <a:t>0.936 Modularity</a:t>
            </a:r>
          </a:p>
          <a:p>
            <a:r>
              <a:rPr lang="en-US" dirty="0"/>
              <a:t>Graph Density 0.04</a:t>
            </a:r>
          </a:p>
          <a:p>
            <a:endParaRPr lang="en-US" dirty="0"/>
          </a:p>
          <a:p>
            <a:endParaRPr lang="en-US" dirty="0"/>
          </a:p>
        </p:txBody>
      </p:sp>
      <p:sp>
        <p:nvSpPr>
          <p:cNvPr id="8" name="TextBox 7">
            <a:extLst>
              <a:ext uri="{FF2B5EF4-FFF2-40B4-BE49-F238E27FC236}">
                <a16:creationId xmlns:a16="http://schemas.microsoft.com/office/drawing/2014/main" id="{9F1F87F2-7A05-43F7-AF15-B167B87EA159}"/>
              </a:ext>
            </a:extLst>
          </p:cNvPr>
          <p:cNvSpPr txBox="1"/>
          <p:nvPr/>
        </p:nvSpPr>
        <p:spPr>
          <a:xfrm>
            <a:off x="6460245" y="1392730"/>
            <a:ext cx="4838476" cy="646331"/>
          </a:xfrm>
          <a:prstGeom prst="rect">
            <a:avLst/>
          </a:prstGeom>
          <a:noFill/>
        </p:spPr>
        <p:txBody>
          <a:bodyPr wrap="square" rtlCol="0">
            <a:spAutoFit/>
          </a:bodyPr>
          <a:lstStyle/>
          <a:p>
            <a:r>
              <a:rPr lang="en-US" dirty="0" err="1"/>
              <a:t>Fruchterman</a:t>
            </a:r>
            <a:r>
              <a:rPr lang="en-US" dirty="0"/>
              <a:t> </a:t>
            </a:r>
            <a:r>
              <a:rPr lang="en-US" dirty="0" err="1"/>
              <a:t>Reingold</a:t>
            </a:r>
            <a:r>
              <a:rPr lang="en-US" dirty="0"/>
              <a:t> Layout</a:t>
            </a:r>
          </a:p>
          <a:p>
            <a:r>
              <a:rPr lang="en-US" dirty="0"/>
              <a:t>Text size scaled on Eigenvector Centrality</a:t>
            </a:r>
          </a:p>
        </p:txBody>
      </p:sp>
      <p:sp>
        <p:nvSpPr>
          <p:cNvPr id="9" name="TextBox 8">
            <a:extLst>
              <a:ext uri="{FF2B5EF4-FFF2-40B4-BE49-F238E27FC236}">
                <a16:creationId xmlns:a16="http://schemas.microsoft.com/office/drawing/2014/main" id="{0061C364-0101-4D61-90D1-E7C313212344}"/>
              </a:ext>
            </a:extLst>
          </p:cNvPr>
          <p:cNvSpPr txBox="1"/>
          <p:nvPr/>
        </p:nvSpPr>
        <p:spPr>
          <a:xfrm>
            <a:off x="816019" y="4313816"/>
            <a:ext cx="3799012" cy="1754326"/>
          </a:xfrm>
          <a:prstGeom prst="rect">
            <a:avLst/>
          </a:prstGeom>
          <a:noFill/>
        </p:spPr>
        <p:txBody>
          <a:bodyPr wrap="square" rtlCol="0">
            <a:spAutoFit/>
          </a:bodyPr>
          <a:lstStyle/>
          <a:p>
            <a:r>
              <a:rPr lang="en-US" dirty="0"/>
              <a:t>Most popular nodes are related to a contest of Giveaway for free things.</a:t>
            </a:r>
          </a:p>
          <a:p>
            <a:endParaRPr lang="en-US" dirty="0"/>
          </a:p>
          <a:p>
            <a:r>
              <a:rPr lang="en-US" dirty="0"/>
              <a:t>Additionally, photography or art is popular as well.</a:t>
            </a:r>
          </a:p>
        </p:txBody>
      </p:sp>
    </p:spTree>
    <p:extLst>
      <p:ext uri="{BB962C8B-B14F-4D97-AF65-F5344CB8AC3E}">
        <p14:creationId xmlns:p14="http://schemas.microsoft.com/office/powerpoint/2010/main" val="477595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1611FE-A0A3-4BBC-BBE4-A30E0A9FFEE1}"/>
              </a:ext>
            </a:extLst>
          </p:cNvPr>
          <p:cNvSpPr>
            <a:spLocks noGrp="1"/>
          </p:cNvSpPr>
          <p:nvPr>
            <p:ph type="ctrTitle"/>
          </p:nvPr>
        </p:nvSpPr>
        <p:spPr>
          <a:xfrm>
            <a:off x="1337835" y="2770992"/>
            <a:ext cx="8825658" cy="1037216"/>
          </a:xfrm>
        </p:spPr>
        <p:txBody>
          <a:bodyPr/>
          <a:lstStyle/>
          <a:p>
            <a:pPr algn="ctr"/>
            <a:r>
              <a:rPr lang="en-US" dirty="0"/>
              <a:t>Galaxy S9 Analysis</a:t>
            </a:r>
          </a:p>
        </p:txBody>
      </p:sp>
    </p:spTree>
    <p:extLst>
      <p:ext uri="{BB962C8B-B14F-4D97-AF65-F5344CB8AC3E}">
        <p14:creationId xmlns:p14="http://schemas.microsoft.com/office/powerpoint/2010/main" val="35653338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Strategy">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Business plan presentation (Ion green design, widescreen).potx" id="{866C028E-10C7-4672-8238-17D4366C073A}" vid="{2A820B7E-5093-43C8-ABD0-FF5B957D5E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 (Ion green design, widescreen)</Template>
  <TotalTime>823</TotalTime>
  <Words>995</Words>
  <Application>Microsoft Office PowerPoint</Application>
  <PresentationFormat>Widescreen</PresentationFormat>
  <Paragraphs>161</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Business Strategy</vt:lpstr>
      <vt:lpstr>iPhone X vs Galaxy S9</vt:lpstr>
      <vt:lpstr>Business Case &amp; Questions</vt:lpstr>
      <vt:lpstr>Data Gathering</vt:lpstr>
      <vt:lpstr>Data Gathering</vt:lpstr>
      <vt:lpstr>iPhone X Analysis</vt:lpstr>
      <vt:lpstr>iPhone X Descriptive Analytics Important Findings</vt:lpstr>
      <vt:lpstr>iPhone X Content Analytics Findings</vt:lpstr>
      <vt:lpstr>iPhone X Network Analysis Findings</vt:lpstr>
      <vt:lpstr>Galaxy S9 Analysis</vt:lpstr>
      <vt:lpstr>Galaxy S9 Descriptive Analytics Important Findings</vt:lpstr>
      <vt:lpstr>Galaxy S9 Content Analytics Findings</vt:lpstr>
      <vt:lpstr>Galaxy S9 Sentiment Analysis</vt:lpstr>
      <vt:lpstr>Galaxy S9 Network Analytics (Mention Network)</vt:lpstr>
      <vt:lpstr>Galaxy S9 Network Analytics (Co-Hashtag Network)</vt:lpstr>
      <vt:lpstr>Final Analysis</vt:lpstr>
      <vt:lpstr>Final Analysis, Differences</vt:lpstr>
      <vt:lpstr>Final Analysis, Differences</vt:lpstr>
      <vt:lpstr>Final Analysis, Differences </vt:lpstr>
      <vt:lpstr>Final Analysis, Similarities</vt:lpstr>
      <vt:lpstr>Final Analysis, Insight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iPhone vs Galaxy S9</dc:title>
  <dc:creator>Andrew Egelhof</dc:creator>
  <cp:lastModifiedBy>Andrew Egelhof</cp:lastModifiedBy>
  <cp:revision>21</cp:revision>
  <cp:lastPrinted>2012-08-15T21:38:02Z</cp:lastPrinted>
  <dcterms:created xsi:type="dcterms:W3CDTF">2018-05-03T00:21:47Z</dcterms:created>
  <dcterms:modified xsi:type="dcterms:W3CDTF">2018-05-05T20:21:03Z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