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63" r:id="rId3"/>
    <p:sldId id="272" r:id="rId4"/>
    <p:sldId id="273" r:id="rId5"/>
    <p:sldId id="274" r:id="rId6"/>
    <p:sldId id="275" r:id="rId7"/>
    <p:sldId id="276" r:id="rId8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82424" autoAdjust="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026459"/>
          </a:xfrm>
        </p:spPr>
        <p:txBody>
          <a:bodyPr/>
          <a:lstStyle/>
          <a:p>
            <a:pPr algn="ctr"/>
            <a:r>
              <a:rPr lang="en-US" sz="6000" dirty="0"/>
              <a:t>iPhone vs Galaxy S9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FACFEE-BB05-4F9D-9E68-80E862D5AFA7}"/>
              </a:ext>
            </a:extLst>
          </p:cNvPr>
          <p:cNvSpPr txBox="1"/>
          <p:nvPr/>
        </p:nvSpPr>
        <p:spPr>
          <a:xfrm>
            <a:off x="3588377" y="2398955"/>
            <a:ext cx="3958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Twitter Analysis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C5F41A3-677D-421D-A69D-36668C1FC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7EAB69-C93F-47A8-9BC3-03F6B5B784AE}"/>
              </a:ext>
            </a:extLst>
          </p:cNvPr>
          <p:cNvSpPr txBox="1"/>
          <p:nvPr/>
        </p:nvSpPr>
        <p:spPr>
          <a:xfrm>
            <a:off x="1154955" y="4098664"/>
            <a:ext cx="8591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Doyle Ervin</a:t>
            </a:r>
          </a:p>
          <a:p>
            <a:r>
              <a:rPr lang="en-US" dirty="0"/>
              <a:t>Andrew Egelhof</a:t>
            </a:r>
          </a:p>
          <a:p>
            <a:endParaRPr lang="en-US" dirty="0"/>
          </a:p>
          <a:p>
            <a:r>
              <a:rPr lang="en-US" dirty="0"/>
              <a:t>Kansas State University</a:t>
            </a:r>
          </a:p>
          <a:p>
            <a:r>
              <a:rPr lang="en-US" dirty="0"/>
              <a:t>MIS 670</a:t>
            </a:r>
          </a:p>
          <a:p>
            <a:r>
              <a:rPr lang="en-US" dirty="0"/>
              <a:t>Spring 2018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 &amp; Questions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Apple iPhone X and Samsung Galaxy S9 are the two most popular smartphones available today. </a:t>
            </a:r>
          </a:p>
          <a:p>
            <a:pPr lvl="1"/>
            <a:r>
              <a:rPr lang="en-US" dirty="0"/>
              <a:t>How are tweets about the two phones different?</a:t>
            </a:r>
          </a:p>
          <a:p>
            <a:pPr lvl="1"/>
            <a:r>
              <a:rPr lang="en-US" dirty="0"/>
              <a:t>How are tweets about the two phones the same?</a:t>
            </a:r>
          </a:p>
          <a:p>
            <a:pPr lvl="1"/>
            <a:r>
              <a:rPr lang="en-US" dirty="0"/>
              <a:t>Do descriptive, content and network analytics on tweets provide insight to what sets users of the two devices apart?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8592-1C1F-4167-A502-D2DC08C6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7C14A-1A66-496E-B8A1-2320AD1AE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of tweets was gathered over 24 hours from ##/##/#### to ##/##/#### using Python scripting (</a:t>
            </a:r>
            <a:r>
              <a:rPr lang="en-US" dirty="0" err="1"/>
              <a:t>tweepy</a:t>
            </a:r>
            <a:r>
              <a:rPr lang="en-US" dirty="0"/>
              <a:t>) and the Twitter API.</a:t>
            </a:r>
          </a:p>
          <a:p>
            <a:r>
              <a:rPr lang="en-US" dirty="0"/>
              <a:t>For iPhone X tweets the following terms were used: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iPhoneX</a:t>
            </a:r>
            <a:r>
              <a:rPr lang="en-US" dirty="0"/>
              <a:t>','</a:t>
            </a:r>
            <a:r>
              <a:rPr lang="en-US" dirty="0" err="1"/>
              <a:t>iPhoneX</a:t>
            </a:r>
            <a:r>
              <a:rPr lang="en-US" dirty="0"/>
              <a:t>', and 'iPhone X’</a:t>
            </a:r>
          </a:p>
          <a:p>
            <a:r>
              <a:rPr lang="en-US" dirty="0"/>
              <a:t>For Galaxy S9 tweet the following terms were used:</a:t>
            </a:r>
          </a:p>
          <a:p>
            <a:pPr lvl="1"/>
            <a:r>
              <a:rPr lang="en-US" dirty="0"/>
              <a:t>'galaxys9','samsungs9', '#GalaxyS9','Galaxy S9’</a:t>
            </a:r>
          </a:p>
          <a:p>
            <a:r>
              <a:rPr lang="en-US" dirty="0"/>
              <a:t>Overall 38,000 tweets were collected for analysis.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4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2026-BFCF-4652-908B-21C23D28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BF6EA-06BE-4FB8-BDB2-C39299DF2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8"/>
            <a:ext cx="9783427" cy="4195481"/>
          </a:xfrm>
        </p:spPr>
        <p:txBody>
          <a:bodyPr/>
          <a:lstStyle/>
          <a:p>
            <a:r>
              <a:rPr lang="en-US" dirty="0"/>
              <a:t>For the tweets collected the following data was available for each tweet:</a:t>
            </a:r>
          </a:p>
          <a:p>
            <a:pPr lvl="1"/>
            <a:r>
              <a:rPr lang="en-US" dirty="0"/>
              <a:t>Text of the tweet</a:t>
            </a:r>
          </a:p>
          <a:p>
            <a:pPr lvl="1"/>
            <a:r>
              <a:rPr lang="en-US" dirty="0"/>
              <a:t>Screen Name of the Twitter User</a:t>
            </a:r>
          </a:p>
          <a:p>
            <a:pPr lvl="2"/>
            <a:r>
              <a:rPr lang="en-US" dirty="0"/>
              <a:t>Location (optional)</a:t>
            </a:r>
          </a:p>
          <a:p>
            <a:pPr lvl="1"/>
            <a:r>
              <a:rPr lang="en-US" dirty="0"/>
              <a:t>Whether it is a Retweet or Original tweet</a:t>
            </a:r>
          </a:p>
          <a:p>
            <a:pPr lvl="1"/>
            <a:r>
              <a:rPr lang="en-US" dirty="0"/>
              <a:t>Hashtags user</a:t>
            </a:r>
          </a:p>
          <a:p>
            <a:pPr lvl="1"/>
            <a:r>
              <a:rPr lang="en-US" dirty="0"/>
              <a:t>User Mentions</a:t>
            </a:r>
          </a:p>
          <a:p>
            <a:pPr lvl="1"/>
            <a:r>
              <a:rPr lang="en-US" dirty="0"/>
              <a:t>URLs within the tweets</a:t>
            </a:r>
          </a:p>
          <a:p>
            <a:pPr lvl="1"/>
            <a:r>
              <a:rPr lang="en-US" dirty="0"/>
              <a:t>Language of the tweet</a:t>
            </a:r>
          </a:p>
        </p:txBody>
      </p:sp>
    </p:spTree>
    <p:extLst>
      <p:ext uri="{BB962C8B-B14F-4D97-AF65-F5344CB8AC3E}">
        <p14:creationId xmlns:p14="http://schemas.microsoft.com/office/powerpoint/2010/main" val="415565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D554-BEF2-4430-B80A-4B5BC53A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iPhone X Descriptive Analytics Important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4A5A6-8F6C-43EB-A5CE-97699DC3DF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26,458 Total tweets</a:t>
            </a:r>
          </a:p>
          <a:p>
            <a:r>
              <a:rPr lang="en-US" dirty="0"/>
              <a:t>21,541 Unique users</a:t>
            </a:r>
          </a:p>
          <a:p>
            <a:r>
              <a:rPr lang="en-US" dirty="0"/>
              <a:t>10,521 Original Tweets</a:t>
            </a:r>
          </a:p>
          <a:p>
            <a:r>
              <a:rPr lang="en-US" dirty="0"/>
              <a:t>15,937 Retweets</a:t>
            </a:r>
          </a:p>
          <a:p>
            <a:r>
              <a:rPr lang="en-US" dirty="0"/>
              <a:t>22,516 User Mentions</a:t>
            </a:r>
          </a:p>
          <a:p>
            <a:r>
              <a:rPr lang="en-US" dirty="0"/>
              <a:t>4,849 URLs</a:t>
            </a:r>
          </a:p>
          <a:p>
            <a:r>
              <a:rPr lang="en-US" dirty="0"/>
              <a:t>7,215 Hashtags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46D00-9E3E-4AA6-8174-9D892D398F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1.2 Avg. tweets Per User</a:t>
            </a:r>
          </a:p>
          <a:p>
            <a:r>
              <a:rPr lang="en-US" dirty="0"/>
              <a:t>0.85 User Mentions per tweet</a:t>
            </a:r>
          </a:p>
          <a:p>
            <a:r>
              <a:rPr lang="en-US" dirty="0"/>
              <a:t>0.18 URLs per tweet</a:t>
            </a:r>
          </a:p>
          <a:p>
            <a:r>
              <a:rPr lang="en-US" dirty="0"/>
              <a:t>0.27 Hashtags per tweet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1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24F-C368-488E-9FD6-89D01623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iPhone X Content Analytics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05CAA-D10D-431F-844C-45EECC8D1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Most Popular terms in iPhone X tweets</a:t>
            </a:r>
          </a:p>
          <a:p>
            <a:pPr lvl="2"/>
            <a:r>
              <a:rPr lang="en-US" dirty="0"/>
              <a:t>‘</a:t>
            </a:r>
            <a:r>
              <a:rPr lang="en-US" dirty="0" err="1"/>
              <a:t>Iphone</a:t>
            </a:r>
            <a:r>
              <a:rPr lang="en-US" dirty="0"/>
              <a:t>’, ‘giveaway’, ‘post’, ‘notification’, ‘</a:t>
            </a:r>
            <a:r>
              <a:rPr lang="en-US" dirty="0" err="1"/>
              <a:t>lang</a:t>
            </a:r>
            <a:r>
              <a:rPr lang="en-US" dirty="0"/>
              <a:t>’, ‘para’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After data cleaning, the python package genism topic analysis showed an optimal number of topics at 3.</a:t>
            </a:r>
          </a:p>
          <a:p>
            <a:pPr lvl="1"/>
            <a:r>
              <a:rPr lang="en-US" dirty="0"/>
              <a:t>Topics were broken down into:</a:t>
            </a:r>
          </a:p>
          <a:p>
            <a:pPr lvl="2"/>
            <a:r>
              <a:rPr lang="en-US" dirty="0"/>
              <a:t>Life, living and social media</a:t>
            </a:r>
          </a:p>
          <a:p>
            <a:pPr lvl="2"/>
            <a:r>
              <a:rPr lang="en-US" dirty="0"/>
              <a:t>Photography</a:t>
            </a:r>
          </a:p>
          <a:p>
            <a:pPr lvl="2"/>
            <a:r>
              <a:rPr lang="en-US" dirty="0"/>
              <a:t>Prize contests and giveaways</a:t>
            </a:r>
          </a:p>
        </p:txBody>
      </p:sp>
    </p:spTree>
    <p:extLst>
      <p:ext uri="{BB962C8B-B14F-4D97-AF65-F5344CB8AC3E}">
        <p14:creationId xmlns:p14="http://schemas.microsoft.com/office/powerpoint/2010/main" val="132721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FF24-76FE-4E4F-972D-4CD0DEE5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iPhone X Content Network Analysis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E96E-60AF-4785-BCC9-3CEDC8170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95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43</TotalTime>
  <Words>318</Words>
  <Application>Microsoft Office PowerPoint</Application>
  <PresentationFormat>Widescreen</PresentationFormat>
  <Paragraphs>54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Business Strategy</vt:lpstr>
      <vt:lpstr>iPhone vs Galaxy S9</vt:lpstr>
      <vt:lpstr>Business Case &amp; Questions</vt:lpstr>
      <vt:lpstr>Data Gathering</vt:lpstr>
      <vt:lpstr>Data Gathering</vt:lpstr>
      <vt:lpstr>iPhone X Descriptive Analytics Important Findings</vt:lpstr>
      <vt:lpstr>iPhone X Content Analytics Findings</vt:lpstr>
      <vt:lpstr>iPhone X Content Network Analysis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iPhone vs Galaxy S9</dc:title>
  <dc:creator>Andrew Egelhof</dc:creator>
  <cp:lastModifiedBy>Andrew Egelhof</cp:lastModifiedBy>
  <cp:revision>5</cp:revision>
  <cp:lastPrinted>2012-08-15T21:38:02Z</cp:lastPrinted>
  <dcterms:created xsi:type="dcterms:W3CDTF">2018-05-03T00:21:47Z</dcterms:created>
  <dcterms:modified xsi:type="dcterms:W3CDTF">2018-05-03T01:05:41Z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