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2"/>
    <p:sldId id="264" r:id="rId3"/>
    <p:sldId id="290" r:id="rId4"/>
    <p:sldId id="291" r:id="rId5"/>
    <p:sldId id="292" r:id="rId6"/>
    <p:sldId id="294" r:id="rId7"/>
    <p:sldId id="304" r:id="rId8"/>
    <p:sldId id="30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94B"/>
    <a:srgbClr val="5ACE47"/>
    <a:srgbClr val="239CEF"/>
    <a:srgbClr val="0033CC"/>
    <a:srgbClr val="DF536B"/>
    <a:srgbClr val="DE4D66"/>
    <a:srgbClr val="79CDCD"/>
    <a:srgbClr val="F6CD29"/>
    <a:srgbClr val="CD0CBC"/>
    <a:srgbClr val="28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7" autoAdjust="0"/>
    <p:restoredTop sz="94680" autoAdjust="0"/>
  </p:normalViewPr>
  <p:slideViewPr>
    <p:cSldViewPr>
      <p:cViewPr varScale="1">
        <p:scale>
          <a:sx n="62" d="100"/>
          <a:sy n="62" d="100"/>
        </p:scale>
        <p:origin x="129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F03D-B65C-4E41-8BC2-97EB7315E26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A5D7-9635-406E-95FE-950431FAD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99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AF435-623F-4348-8F1E-7AD54C93C99D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A6D5-6D83-43D4-9B0F-1BA2C0764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4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6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180456"/>
            <a:ext cx="6480720" cy="2190105"/>
          </a:xfrm>
        </p:spPr>
        <p:txBody>
          <a:bodyPr>
            <a:noAutofit/>
          </a:bodyPr>
          <a:lstStyle>
            <a:lvl1pPr algn="l">
              <a:defRPr sz="6000">
                <a:solidFill>
                  <a:srgbClr val="0033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556720"/>
            <a:ext cx="648072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876256" y="0"/>
            <a:ext cx="2267744" cy="6858000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4484712"/>
            <a:ext cx="6408712" cy="0"/>
          </a:xfrm>
          <a:prstGeom prst="line">
            <a:avLst/>
          </a:prstGeom>
          <a:ln w="57150" cap="flat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8614"/>
            <a:ext cx="8460160" cy="5620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3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00" y="764704"/>
            <a:ext cx="8335200" cy="5361459"/>
          </a:xfrm>
        </p:spPr>
        <p:txBody>
          <a:bodyPr/>
          <a:lstStyle>
            <a:lvl1pPr marL="342900" indent="-342900">
              <a:buClr>
                <a:srgbClr val="0033CC"/>
              </a:buClr>
              <a:buSzPct val="55000"/>
              <a:buFont typeface="Wingdings 3" panose="05040102010807070707" pitchFamily="18" charset="2"/>
              <a:buChar char="´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  <a:lvl2pPr marL="742950" indent="-285750">
              <a:buClr>
                <a:srgbClr val="0033CC"/>
              </a:buClr>
              <a:buSzPct val="80000"/>
              <a:buFont typeface="MS UI Gothic" panose="020B0600070205080204" pitchFamily="34" charset="-128"/>
              <a:buChar char="▭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2pPr>
            <a:lvl3pPr marL="1143000" indent="-228600">
              <a:buClr>
                <a:srgbClr val="0033CC"/>
              </a:buClr>
              <a:buFont typeface="Yu Gothic Medium" panose="020B0500000000000000" pitchFamily="34" charset="-128"/>
              <a:buChar char="‑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1600" y="685800"/>
            <a:ext cx="8411400" cy="0"/>
          </a:xfrm>
          <a:prstGeom prst="line">
            <a:avLst/>
          </a:prstGeom>
          <a:ln w="15875" cap="flat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5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0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5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6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5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7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6480720" cy="2829309"/>
          </a:xfrm>
        </p:spPr>
        <p:txBody>
          <a:bodyPr/>
          <a:lstStyle/>
          <a:p>
            <a:r>
              <a:rPr lang="en-GB" sz="4400" dirty="0"/>
              <a:t>A novel differentiable unification of least absolute deviations and least squares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Kevin Burke </a:t>
            </a:r>
            <a:r>
              <a:rPr lang="en-GB" dirty="0"/>
              <a:t>| University of Limerick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631"/>
            <a:ext cx="2808312" cy="130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97" y="5517232"/>
            <a:ext cx="2534989" cy="1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3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BEHAVIOUR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Expand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/(2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Suggest using: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Laplace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Gaussian</a:t>
                </a:r>
              </a:p>
              <a:p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72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NEW PARAMETERISATION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926"/>
          <a:stretch/>
        </p:blipFill>
        <p:spPr>
          <a:xfrm>
            <a:off x="215008" y="1340768"/>
            <a:ext cx="4392488" cy="4566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097" y="5506179"/>
                <a:ext cx="195695" cy="307777"/>
              </a:xfrm>
              <a:prstGeom prst="rect">
                <a:avLst/>
              </a:prstGeom>
              <a:blipFill>
                <a:blip r:embed="rId3"/>
                <a:stretch>
                  <a:fillRect l="-15625" r="-937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4607496" y="1340768"/>
            <a:ext cx="4356992" cy="4566285"/>
            <a:chOff x="4607496" y="1340768"/>
            <a:chExt cx="4356992" cy="4566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r="4702"/>
            <a:stretch/>
          </p:blipFill>
          <p:spPr>
            <a:xfrm>
              <a:off x="4607496" y="1340768"/>
              <a:ext cx="4356992" cy="45662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96585" y="5506178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585" y="5506178"/>
                  <a:ext cx="19569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4324350" y="2127676"/>
            <a:ext cx="96303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solidFill>
                  <a:srgbClr val="CD0CBC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  <a:endParaRPr lang="en-GB" sz="2400" b="1" dirty="0">
              <a:solidFill>
                <a:srgbClr val="CD0CBC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87903" y="2315672"/>
            <a:ext cx="1476375" cy="596434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21847" y="2054306"/>
            <a:ext cx="25840" cy="2247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33727" y="2008863"/>
                <a:ext cx="913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727" y="2008863"/>
                <a:ext cx="913437" cy="276999"/>
              </a:xfrm>
              <a:prstGeom prst="rect">
                <a:avLst/>
              </a:prstGeom>
              <a:blipFill>
                <a:blip r:embed="rId6"/>
                <a:stretch>
                  <a:fillRect l="-6711" r="-939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5289114" y="2315672"/>
            <a:ext cx="1476375" cy="596434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620135" y="2054306"/>
            <a:ext cx="6732" cy="58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33727" y="2208590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727" y="2208590"/>
                <a:ext cx="792088" cy="276999"/>
              </a:xfrm>
              <a:prstGeom prst="rect">
                <a:avLst/>
              </a:prstGeom>
              <a:blipFill>
                <a:blip r:embed="rId7"/>
                <a:stretch>
                  <a:fillRect l="-6923" r="-1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05485" y="2408317"/>
                <a:ext cx="75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solidFill>
                    <a:srgbClr val="79CDCD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85" y="2408317"/>
                <a:ext cx="758221" cy="276999"/>
              </a:xfrm>
              <a:prstGeom prst="rect">
                <a:avLst/>
              </a:prstGeom>
              <a:blipFill>
                <a:blip r:embed="rId8"/>
                <a:stretch>
                  <a:fillRect l="-3226" r="-725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63756" y="2023860"/>
                <a:ext cx="913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56" y="2023860"/>
                <a:ext cx="913437" cy="276999"/>
              </a:xfrm>
              <a:prstGeom prst="rect">
                <a:avLst/>
              </a:prstGeom>
              <a:blipFill>
                <a:blip r:embed="rId9"/>
                <a:stretch>
                  <a:fillRect l="-6667" r="-8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63756" y="2845451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56" y="2845451"/>
                <a:ext cx="792088" cy="276999"/>
              </a:xfrm>
              <a:prstGeom prst="rect">
                <a:avLst/>
              </a:prstGeom>
              <a:blipFill>
                <a:blip r:embed="rId10"/>
                <a:stretch>
                  <a:fillRect l="-6923" r="-1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35514" y="4107595"/>
                <a:ext cx="75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solidFill>
                    <a:srgbClr val="79CDCD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4" y="4107595"/>
                <a:ext cx="758221" cy="276999"/>
              </a:xfrm>
              <a:prstGeom prst="rect">
                <a:avLst/>
              </a:prstGeom>
              <a:blipFill>
                <a:blip r:embed="rId11"/>
                <a:stretch>
                  <a:fillRect l="-3226" r="-725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34" y="1340768"/>
                <a:ext cx="103759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553200" y="1338407"/>
                <a:ext cx="1037592" cy="541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338407"/>
                <a:ext cx="1037592" cy="5416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376" y="1048137"/>
            <a:ext cx="7947248" cy="4761726"/>
            <a:chOff x="598376" y="1048137"/>
            <a:chExt cx="7947248" cy="47617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376" y="1048137"/>
              <a:ext cx="7947248" cy="476172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820455" y="5073015"/>
                  <a:ext cx="25968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455" y="5073015"/>
                  <a:ext cx="25968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905" r="-9524" b="-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STACKLOSS: LOG-LIKELIHOOD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12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597600" y="1047672"/>
            <a:ext cx="7948800" cy="4762656"/>
            <a:chOff x="597600" y="1047672"/>
            <a:chExt cx="7948800" cy="47626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600" y="1047672"/>
              <a:ext cx="7948800" cy="47626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821231" y="5073015"/>
                  <a:ext cx="25968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231" y="5073015"/>
                  <a:ext cx="25968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302" r="-9302" b="-21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 flipH="1">
            <a:off x="2339752" y="1768556"/>
            <a:ext cx="0" cy="2736000"/>
          </a:xfrm>
          <a:prstGeom prst="straightConnector1">
            <a:avLst/>
          </a:prstGeom>
          <a:ln w="38100">
            <a:solidFill>
              <a:srgbClr val="0033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7744" y="2780928"/>
                <a:ext cx="21602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max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ℓ</m:t>
                          </m:r>
                        </m:e>
                      </m:d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−</m:t>
                      </m:r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𝟑</m:t>
                      </m:r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𝟖𝟒</m:t>
                      </m:r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/</m:t>
                      </m:r>
                      <m:r>
                        <a:rPr lang="en-GB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𝟐</m:t>
                      </m:r>
                    </m:oMath>
                  </m:oMathPara>
                </a14:m>
                <a:endParaRPr lang="en-GB" b="1" dirty="0">
                  <a:solidFill>
                    <a:srgbClr val="0033CC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80928"/>
                <a:ext cx="2160240" cy="276999"/>
              </a:xfrm>
              <a:prstGeom prst="rect">
                <a:avLst/>
              </a:prstGeom>
              <a:blipFill>
                <a:blip r:embed="rId6"/>
                <a:stretch>
                  <a:fillRect t="-2174"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blipFill>
                <a:blip r:embed="rId7"/>
                <a:stretch>
                  <a:fillRect l="-13158" r="-13158"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 rot="16200000">
            <a:off x="-409908" y="3198167"/>
            <a:ext cx="2124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log-likelihood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0, 0.01, 0.1, 1, 2, 5, 10,∞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blipFill>
                <a:blip r:embed="rId8"/>
                <a:stretch>
                  <a:fillRect l="-313"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167777" y="5398818"/>
            <a:ext cx="600528" cy="775575"/>
            <a:chOff x="2091142" y="2536695"/>
            <a:chExt cx="600528" cy="775575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lad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20129" y="5398818"/>
            <a:ext cx="600528" cy="775575"/>
            <a:chOff x="2091142" y="2536695"/>
            <a:chExt cx="600528" cy="775575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lm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96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STACKLOSS: BETA COEFFICIENTS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00" y="1047672"/>
            <a:ext cx="7948800" cy="4762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90318" y="176165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endParaRPr lang="en-GB" sz="2000" b="1" dirty="0">
              <a:solidFill>
                <a:srgbClr val="5AC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4207" y="2789997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endParaRPr lang="en-GB" sz="2000" b="1" dirty="0">
              <a:solidFill>
                <a:srgbClr val="DF536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7263" y="4355774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0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21231" y="5073015"/>
                <a:ext cx="2596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31" y="5073015"/>
                <a:ext cx="259686" cy="276999"/>
              </a:xfrm>
              <a:prstGeom prst="rect">
                <a:avLst/>
              </a:prstGeom>
              <a:blipFill>
                <a:blip r:embed="rId3"/>
                <a:stretch>
                  <a:fillRect l="-9302" r="-9302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blipFill>
                <a:blip r:embed="rId4"/>
                <a:stretch>
                  <a:fillRect l="-13158" r="-13158"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6200000">
                <a:off x="-175882" y="3198168"/>
                <a:ext cx="165618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75882" y="3198168"/>
                <a:ext cx="1656184" cy="461665"/>
              </a:xfrm>
              <a:prstGeom prst="rect">
                <a:avLst/>
              </a:prstGeom>
              <a:blipFill>
                <a:blip r:embed="rId5"/>
                <a:stretch>
                  <a:fillRect r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0, 0.01, 0.1, 1, 2, 5, 10,∞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blipFill>
                <a:blip r:embed="rId6"/>
                <a:stretch>
                  <a:fillRect l="-313"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167777" y="5398818"/>
            <a:ext cx="600528" cy="775575"/>
            <a:chOff x="2091142" y="2536695"/>
            <a:chExt cx="600528" cy="775575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lad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129" y="5398818"/>
            <a:ext cx="600528" cy="775575"/>
            <a:chOff x="2091142" y="2536695"/>
            <a:chExt cx="600528" cy="77557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lm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9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STACKLOSS: STANDARD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00" y="1047672"/>
            <a:ext cx="7948800" cy="4762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0" y="1047672"/>
            <a:ext cx="7948800" cy="4762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21231" y="5073015"/>
                <a:ext cx="2596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31" y="5073015"/>
                <a:ext cx="259686" cy="276999"/>
              </a:xfrm>
              <a:prstGeom prst="rect">
                <a:avLst/>
              </a:prstGeom>
              <a:blipFill>
                <a:blip r:embed="rId4"/>
                <a:stretch>
                  <a:fillRect l="-9302" r="-9302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710226" y="1268760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endParaRPr lang="en-GB" sz="2000" b="1" dirty="0">
              <a:solidFill>
                <a:srgbClr val="DF536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16016" y="4221088"/>
            <a:ext cx="1686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>
                <a:solidFill>
                  <a:srgbClr val="DF536B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Courier New" panose="02070309020205020404" pitchFamily="49" charset="0"/>
              </a:rPr>
              <a:t>likelihood 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57131" y="3200170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2000" b="1" dirty="0">
                <a:solidFill>
                  <a:srgbClr val="DF536B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Courier New" panose="02070309020205020404" pitchFamily="49" charset="0"/>
              </a:rPr>
              <a:t>bootstrapping 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91" y="5398818"/>
                <a:ext cx="232628" cy="369332"/>
              </a:xfrm>
              <a:prstGeom prst="rect">
                <a:avLst/>
              </a:prstGeom>
              <a:blipFill>
                <a:blip r:embed="rId5"/>
                <a:stretch>
                  <a:fillRect l="-13158" r="-13158"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16200000">
            <a:off x="-495433" y="3167252"/>
            <a:ext cx="21860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standard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0, 0.01, 0.1, 1, 2, 5, 10,∞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75" y="5461388"/>
                <a:ext cx="3886449" cy="369332"/>
              </a:xfrm>
              <a:prstGeom prst="rect">
                <a:avLst/>
              </a:prstGeom>
              <a:blipFill>
                <a:blip r:embed="rId6"/>
                <a:stretch>
                  <a:fillRect l="-313"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167777" y="5398818"/>
            <a:ext cx="600528" cy="775575"/>
            <a:chOff x="2091142" y="2536695"/>
            <a:chExt cx="600528" cy="775575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lad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129" y="5398818"/>
            <a:ext cx="600528" cy="775575"/>
            <a:chOff x="2091142" y="2536695"/>
            <a:chExt cx="600528" cy="77557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419981" y="2536695"/>
              <a:ext cx="0" cy="46800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91142" y="3004493"/>
              <a:ext cx="600528" cy="307777"/>
            </a:xfrm>
            <a:prstGeom prst="rect">
              <a:avLst/>
            </a:prstGeom>
            <a:noFill/>
            <a:ln w="38100">
              <a:solidFill>
                <a:srgbClr val="0033CC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33CC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lm</a:t>
              </a:r>
              <a:endParaRPr lang="en-GB" sz="2400" b="1" dirty="0">
                <a:solidFill>
                  <a:srgbClr val="0033CC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7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7" y="1561555"/>
            <a:ext cx="4419843" cy="5296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920" y="1560408"/>
            <a:ext cx="4420800" cy="5297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SIMULATION: SE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DF536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239CE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100, 500, 1000, 5000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blipFill>
                <a:blip r:embed="rId5"/>
                <a:stretch>
                  <a:fillRect l="-2538" r="-558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29485" y="2060848"/>
                <a:ext cx="10351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485" y="2060848"/>
                <a:ext cx="1035155" cy="369332"/>
              </a:xfrm>
              <a:prstGeom prst="rect">
                <a:avLst/>
              </a:prstGeom>
              <a:blipFill>
                <a:blip r:embed="rId6"/>
                <a:stretch>
                  <a:fillRect l="-2941" r="-5882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1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0" y="1560408"/>
            <a:ext cx="4420800" cy="5297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920" y="1560408"/>
            <a:ext cx="4420800" cy="5297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SIMULATION: 95% CI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724" y="2060848"/>
                <a:ext cx="1205073" cy="369332"/>
              </a:xfrm>
              <a:prstGeom prst="rect">
                <a:avLst/>
              </a:prstGeom>
              <a:blipFill>
                <a:blip r:embed="rId4"/>
                <a:stretch>
                  <a:fillRect l="-2538" r="-558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29485" y="2060848"/>
                <a:ext cx="10351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485" y="2060848"/>
                <a:ext cx="1035155" cy="369332"/>
              </a:xfrm>
              <a:prstGeom prst="rect">
                <a:avLst/>
              </a:prstGeom>
              <a:blipFill>
                <a:blip r:embed="rId5"/>
                <a:stretch>
                  <a:fillRect l="-2941" r="-5882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1600" y="764704"/>
                <a:ext cx="8335200" cy="53614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DF536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DF536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smtClean="0">
                        <a:solidFill>
                          <a:srgbClr val="5ACE47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5ACE4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solidFill>
                          <a:srgbClr val="239CE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239C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100, 500, 1000, 5000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00" y="764704"/>
                <a:ext cx="8335200" cy="5361459"/>
              </a:xfrm>
              <a:blipFill>
                <a:blip r:embed="rId6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2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67"/>
          <a:stretch/>
        </p:blipFill>
        <p:spPr>
          <a:xfrm>
            <a:off x="1547664" y="5373216"/>
            <a:ext cx="5818422" cy="123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17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557" y="764704"/>
            <a:ext cx="9116963" cy="554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SzPct val="55000"/>
              <a:buFont typeface="Wingdings 3" panose="05040102010807070707" pitchFamily="18" charset="2"/>
              <a:buChar char="´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SzPct val="80000"/>
              <a:buFont typeface="MS UI Gothic" panose="020B0600070205080204" pitchFamily="34" charset="-128"/>
              <a:buChar char="▭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Font typeface="Yu Gothic Medium" panose="020B0500000000000000" pitchFamily="34" charset="-128"/>
              <a:buChar char="‑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New differentiable approximation to L1 regression / Laplace</a:t>
            </a:r>
          </a:p>
          <a:p>
            <a:r>
              <a:rPr lang="en-GB" sz="2000" dirty="0"/>
              <a:t>Extension includes L2 regression / Gaussian</a:t>
            </a:r>
          </a:p>
          <a:p>
            <a:r>
              <a:rPr lang="en-GB" sz="2000" dirty="0"/>
              <a:t>Smoothly joins two common regression approaches</a:t>
            </a:r>
          </a:p>
          <a:p>
            <a:r>
              <a:rPr lang="en-GB" sz="2000" dirty="0"/>
              <a:t>SEs can be improved</a:t>
            </a:r>
          </a:p>
          <a:p>
            <a:r>
              <a:rPr lang="en-GB" sz="2000" dirty="0"/>
              <a:t>References</a:t>
            </a:r>
          </a:p>
          <a:p>
            <a:pPr lvl="1">
              <a:spcAft>
                <a:spcPts val="600"/>
              </a:spcAft>
              <a:buSzPts val="1000"/>
            </a:pPr>
            <a:r>
              <a:rPr lang="en-GB" sz="1600" dirty="0">
                <a:solidFill>
                  <a:srgbClr val="262626"/>
                </a:solidFill>
              </a:rPr>
              <a:t>O’Neill &amp; </a:t>
            </a:r>
            <a:r>
              <a:rPr lang="en-GB" sz="1600" b="1" dirty="0">
                <a:solidFill>
                  <a:srgbClr val="262626"/>
                </a:solidFill>
              </a:rPr>
              <a:t>Burke</a:t>
            </a:r>
            <a:r>
              <a:rPr lang="en-GB" sz="1600" dirty="0">
                <a:solidFill>
                  <a:srgbClr val="262626"/>
                </a:solidFill>
              </a:rPr>
              <a:t> (2022). Robust Distributional Regression with Automatic Variable Selection. </a:t>
            </a:r>
            <a:r>
              <a:rPr lang="en-GB" sz="1600" dirty="0" err="1">
                <a:solidFill>
                  <a:srgbClr val="262626"/>
                </a:solidFill>
              </a:rPr>
              <a:t>arXiv</a:t>
            </a:r>
            <a:r>
              <a:rPr lang="en-GB" sz="1600" dirty="0">
                <a:solidFill>
                  <a:srgbClr val="262626"/>
                </a:solidFill>
              </a:rPr>
              <a:t>.</a:t>
            </a:r>
          </a:p>
          <a:p>
            <a:pPr lvl="1">
              <a:spcAft>
                <a:spcPts val="600"/>
              </a:spcAft>
              <a:buSzPts val="1000"/>
            </a:pPr>
            <a:r>
              <a:rPr lang="en-GB" sz="1600" dirty="0">
                <a:solidFill>
                  <a:srgbClr val="262626"/>
                </a:solidFill>
              </a:rPr>
              <a:t>O’Neill &amp; </a:t>
            </a:r>
            <a:r>
              <a:rPr lang="en-GB" sz="1600" b="1" dirty="0">
                <a:solidFill>
                  <a:srgbClr val="262626"/>
                </a:solidFill>
              </a:rPr>
              <a:t>Burke</a:t>
            </a:r>
            <a:r>
              <a:rPr lang="en-GB" sz="1600" dirty="0">
                <a:solidFill>
                  <a:srgbClr val="262626"/>
                </a:solidFill>
              </a:rPr>
              <a:t> (2021) Variable Selection Using a Smooth Information Criterion for Multi-Parameter Regression Models. </a:t>
            </a:r>
            <a:r>
              <a:rPr lang="en-GB" sz="1600" dirty="0" err="1">
                <a:solidFill>
                  <a:srgbClr val="262626"/>
                </a:solidFill>
              </a:rPr>
              <a:t>arXiv</a:t>
            </a:r>
            <a:r>
              <a:rPr lang="en-GB" sz="1600" dirty="0">
                <a:solidFill>
                  <a:srgbClr val="262626"/>
                </a:solidFill>
              </a:rPr>
              <a:t>.</a:t>
            </a:r>
          </a:p>
          <a:p>
            <a:pPr lvl="1">
              <a:spcAft>
                <a:spcPts val="600"/>
              </a:spcAft>
              <a:buSzPts val="1000"/>
            </a:pPr>
            <a:r>
              <a:rPr lang="en-GB" sz="1600" b="1" dirty="0">
                <a:solidFill>
                  <a:srgbClr val="262626"/>
                </a:solidFill>
              </a:rPr>
              <a:t>Burke</a:t>
            </a:r>
            <a:r>
              <a:rPr lang="en-GB" sz="1600" dirty="0">
                <a:solidFill>
                  <a:srgbClr val="262626"/>
                </a:solidFill>
              </a:rPr>
              <a:t> &amp; </a:t>
            </a:r>
            <a:r>
              <a:rPr lang="en-GB" sz="1600" dirty="0" err="1">
                <a:solidFill>
                  <a:srgbClr val="262626"/>
                </a:solidFill>
              </a:rPr>
              <a:t>Patilea</a:t>
            </a:r>
            <a:r>
              <a:rPr lang="en-GB" sz="1600" dirty="0">
                <a:solidFill>
                  <a:srgbClr val="262626"/>
                </a:solidFill>
              </a:rPr>
              <a:t> (2021). A likelihood-based approach for cure regression models. TEST.</a:t>
            </a:r>
          </a:p>
          <a:p>
            <a:pPr lvl="1">
              <a:spcAft>
                <a:spcPts val="600"/>
              </a:spcAft>
              <a:buSzPts val="1000"/>
            </a:pPr>
            <a:r>
              <a:rPr lang="en-GB" sz="1600" dirty="0" err="1">
                <a:solidFill>
                  <a:srgbClr val="262626"/>
                </a:solidFill>
              </a:rPr>
              <a:t>Jaouimaa</a:t>
            </a:r>
            <a:r>
              <a:rPr lang="en-GB" sz="1600" dirty="0">
                <a:solidFill>
                  <a:srgbClr val="262626"/>
                </a:solidFill>
              </a:rPr>
              <a:t>, Ha, &amp; </a:t>
            </a:r>
            <a:r>
              <a:rPr lang="en-GB" sz="1600" b="1" dirty="0">
                <a:solidFill>
                  <a:srgbClr val="262626"/>
                </a:solidFill>
              </a:rPr>
              <a:t>Burke</a:t>
            </a:r>
            <a:r>
              <a:rPr lang="en-GB" sz="1600" dirty="0">
                <a:solidFill>
                  <a:srgbClr val="262626"/>
                </a:solidFill>
              </a:rPr>
              <a:t> (2019). Penalized Variable Selection in Multi-Parameter Regression Survival Modelling. </a:t>
            </a:r>
            <a:r>
              <a:rPr lang="en-GB" sz="1600" dirty="0" err="1">
                <a:solidFill>
                  <a:srgbClr val="262626"/>
                </a:solidFill>
              </a:rPr>
              <a:t>arXiv</a:t>
            </a:r>
            <a:r>
              <a:rPr lang="en-GB" sz="1600">
                <a:solidFill>
                  <a:srgbClr val="262626"/>
                </a:solidFill>
              </a:rPr>
              <a:t>.</a:t>
            </a:r>
            <a:endParaRPr lang="en-GB" sz="1600" dirty="0">
              <a:solidFill>
                <a:srgbClr val="262626"/>
              </a:solidFill>
            </a:endParaRPr>
          </a:p>
          <a:p>
            <a:pPr lvl="1">
              <a:spcAft>
                <a:spcPts val="600"/>
              </a:spcAft>
              <a:buSzPts val="1000"/>
            </a:pPr>
            <a:r>
              <a:rPr lang="en-GB" sz="1600" b="1" dirty="0">
                <a:solidFill>
                  <a:srgbClr val="262626"/>
                </a:solidFill>
              </a:rPr>
              <a:t>Also see: </a:t>
            </a:r>
            <a:r>
              <a:rPr lang="en-GB" sz="1600" b="1" dirty="0">
                <a:solidFill>
                  <a:srgbClr val="0033CC"/>
                </a:solidFill>
              </a:rPr>
              <a:t>kevinburke.ie</a:t>
            </a:r>
            <a:r>
              <a:rPr lang="en-GB" sz="1600" b="1" dirty="0">
                <a:solidFill>
                  <a:srgbClr val="262626"/>
                </a:solidFill>
              </a:rPr>
              <a:t> and </a:t>
            </a:r>
            <a:r>
              <a:rPr lang="en-GB" sz="1600" b="1" dirty="0">
                <a:solidFill>
                  <a:srgbClr val="0033CC"/>
                </a:solidFill>
              </a:rPr>
              <a:t>arxiv.org/a/burke_k_1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611561" y="3118685"/>
            <a:ext cx="1173267" cy="3096000"/>
          </a:xfrm>
          <a:prstGeom prst="bentConnector3">
            <a:avLst>
              <a:gd name="adj1" fmla="val 131662"/>
            </a:avLst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LEAST </a:t>
            </a:r>
            <a:r>
              <a:rPr lang="en-GB" i="1" dirty="0"/>
              <a:t>SQUARES</a:t>
            </a:r>
            <a:r>
              <a:rPr lang="en-GB" dirty="0"/>
              <a:t>  VS </a:t>
            </a:r>
            <a:r>
              <a:rPr lang="en-GB" i="1" dirty="0"/>
              <a:t>ABSOLUTE DEVIATIONS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21" y="1494426"/>
                <a:ext cx="3177601" cy="796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9321" y="3488451"/>
                <a:ext cx="2915029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21" y="3488451"/>
                <a:ext cx="2915029" cy="79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11560" y="1415623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Least </a:t>
            </a:r>
            <a:r>
              <a:rPr lang="en-GB" sz="2800" b="1" i="1" dirty="0"/>
              <a:t>squares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3194204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Least </a:t>
            </a:r>
            <a:r>
              <a:rPr lang="en-GB" sz="2800" i="1" dirty="0"/>
              <a:t>absolute</a:t>
            </a:r>
            <a:r>
              <a:rPr lang="en-GB" sz="2800" dirty="0"/>
              <a:t> </a:t>
            </a:r>
            <a:r>
              <a:rPr lang="en-GB" sz="2800" i="1" dirty="0"/>
              <a:t>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40156" y="5503864"/>
                <a:ext cx="2412135" cy="454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56" y="5503864"/>
                <a:ext cx="2412135" cy="454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11560" y="54694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</a:t>
            </a:r>
            <a:endParaRPr lang="en-GB" sz="2800" i="1" dirty="0"/>
          </a:p>
        </p:txBody>
      </p:sp>
      <p:sp>
        <p:nvSpPr>
          <p:cNvPr id="12" name="Rectangle 11"/>
          <p:cNvSpPr/>
          <p:nvPr/>
        </p:nvSpPr>
        <p:spPr>
          <a:xfrm>
            <a:off x="5410490" y="5589240"/>
            <a:ext cx="285460" cy="403444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Elbow Connector 13"/>
          <p:cNvCxnSpPr>
            <a:stCxn id="12" idx="3"/>
            <a:endCxn id="6" idx="3"/>
          </p:cNvCxnSpPr>
          <p:nvPr/>
        </p:nvCxnSpPr>
        <p:spPr>
          <a:xfrm flipV="1">
            <a:off x="5695950" y="1892676"/>
            <a:ext cx="460972" cy="3898286"/>
          </a:xfrm>
          <a:prstGeom prst="bentConnector3">
            <a:avLst>
              <a:gd name="adj1" fmla="val 550451"/>
            </a:avLst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3"/>
            <a:endCxn id="7" idx="3"/>
          </p:cNvCxnSpPr>
          <p:nvPr/>
        </p:nvCxnSpPr>
        <p:spPr>
          <a:xfrm flipV="1">
            <a:off x="5695950" y="3886701"/>
            <a:ext cx="198400" cy="1904261"/>
          </a:xfrm>
          <a:prstGeom prst="bentConnector3">
            <a:avLst>
              <a:gd name="adj1" fmla="val 1278764"/>
            </a:avLst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7976" y="13694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Gaussian</a:t>
            </a:r>
            <a:endParaRPr lang="en-GB" sz="28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22872" y="3318599"/>
            <a:ext cx="139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Laplace</a:t>
            </a:r>
            <a:endParaRPr lang="en-GB" sz="2800" b="1" i="1" dirty="0"/>
          </a:p>
        </p:txBody>
      </p:sp>
    </p:spTree>
    <p:extLst>
      <p:ext uri="{BB962C8B-B14F-4D97-AF65-F5344CB8AC3E}">
        <p14:creationId xmlns:p14="http://schemas.microsoft.com/office/powerpoint/2010/main" val="16826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25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SQUARE VS ABSOLUTE VALUE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75135"/>
            <a:ext cx="3810000" cy="380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75135"/>
            <a:ext cx="3810000" cy="3805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01652" y="3921694"/>
            <a:ext cx="332508" cy="365740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729244" y="3921694"/>
            <a:ext cx="332508" cy="365740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115616" y="5500453"/>
            <a:ext cx="1656184" cy="490264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Differentiable</a:t>
            </a:r>
          </a:p>
        </p:txBody>
      </p:sp>
      <p:cxnSp>
        <p:nvCxnSpPr>
          <p:cNvPr id="11" name="Elbow Connector 10"/>
          <p:cNvCxnSpPr>
            <a:stCxn id="10" idx="0"/>
            <a:endCxn id="8" idx="1"/>
          </p:cNvCxnSpPr>
          <p:nvPr/>
        </p:nvCxnSpPr>
        <p:spPr>
          <a:xfrm rot="5400000" flipH="1" flipV="1">
            <a:off x="1424736" y="4623537"/>
            <a:ext cx="1395889" cy="357944"/>
          </a:xfrm>
          <a:prstGeom prst="bentConnector2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06344" y="5511639"/>
            <a:ext cx="2170881" cy="490264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Non-Differentiable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V="1">
            <a:off x="6628019" y="4538298"/>
            <a:ext cx="1407075" cy="539607"/>
          </a:xfrm>
          <a:prstGeom prst="bentConnector2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4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5585" t="11207" r="4641"/>
          <a:stretch/>
        </p:blipFill>
        <p:spPr>
          <a:xfrm>
            <a:off x="4203310" y="1801875"/>
            <a:ext cx="4104467" cy="4054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DIFFERENTIABLE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665706"/>
                <a:ext cx="3522566" cy="533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2000672" y="810419"/>
            <a:ext cx="432048" cy="1348730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rgbClr val="E61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16" y="766169"/>
                <a:ext cx="1639808" cy="537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25699" y="2511026"/>
                <a:ext cx="2816348" cy="81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𝜏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Yu Gothic Medium" panose="020B0500000000000000" pitchFamily="34" charset="-128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Yu Gothic Medium" panose="020B0500000000000000" pitchFamily="34" charset="-128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Yu Gothic Medium" panose="020B0500000000000000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dirty="0"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99" y="2511026"/>
                <a:ext cx="2816348" cy="818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157636" y="1805902"/>
            <a:ext cx="752474" cy="393033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959248" y="1805901"/>
            <a:ext cx="598814" cy="393033"/>
          </a:xfrm>
          <a:prstGeom prst="rect">
            <a:avLst/>
          </a:prstGeom>
          <a:noFill/>
          <a:ln w="38100">
            <a:solidFill>
              <a:srgbClr val="E61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33873" y="2198934"/>
            <a:ext cx="0" cy="581420"/>
          </a:xfrm>
          <a:prstGeom prst="straightConnector1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</p:cNvCxnSpPr>
          <p:nvPr/>
        </p:nvCxnSpPr>
        <p:spPr>
          <a:xfrm flipV="1">
            <a:off x="3258655" y="1076325"/>
            <a:ext cx="751370" cy="729576"/>
          </a:xfrm>
          <a:prstGeom prst="straightConnector1">
            <a:avLst/>
          </a:prstGeom>
          <a:ln w="38100">
            <a:solidFill>
              <a:srgbClr val="E61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72301" y="705813"/>
                <a:ext cx="1619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Yu Gothic Medium" panose="020B0500000000000000" pitchFamily="34" charset="-128"/>
                            </a:rPr>
                            <m:t>𝜏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(0)=0</m:t>
                      </m:r>
                    </m:oMath>
                  </m:oMathPara>
                </a14:m>
                <a:endParaRPr lang="en-GB" sz="2800" dirty="0"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01" y="705813"/>
                <a:ext cx="161948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19839" y="737595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400" b="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(since</a:t>
                </a:r>
                <a:r>
                  <a:rPr lang="en-GB" sz="2400" b="0" dirty="0">
                    <a:ea typeface="Yu Gothic Medium" panose="020B05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Yu Gothic Medium" panose="020B0500000000000000" pitchFamily="34" charset="-128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Yu Gothic Medium" panose="020B0500000000000000" pitchFamily="34" charset="-128"/>
                          </a:rPr>
                          <m:t>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=0</m:t>
                    </m:r>
                  </m:oMath>
                </a14:m>
                <a:r>
                  <a:rPr lang="en-GB" sz="240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839" y="737595"/>
                <a:ext cx="2088232" cy="369332"/>
              </a:xfrm>
              <a:prstGeom prst="rect">
                <a:avLst/>
              </a:prstGeom>
              <a:blipFill>
                <a:blip r:embed="rId7"/>
                <a:stretch>
                  <a:fillRect l="-8746" t="-24590" r="-3790" b="-49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30838" y="3187835"/>
            <a:ext cx="22172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400" b="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(differentiable</a:t>
            </a:r>
            <a:r>
              <a:rPr lang="en-GB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142948" y="2826739"/>
                <a:ext cx="84478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948" y="2826739"/>
                <a:ext cx="844783" cy="276999"/>
              </a:xfrm>
              <a:prstGeom prst="rect">
                <a:avLst/>
              </a:prstGeom>
              <a:blipFill>
                <a:blip r:embed="rId8"/>
                <a:stretch>
                  <a:fillRect l="-2899" r="-6522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42948" y="2122994"/>
                <a:ext cx="84478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</m:t>
                      </m:r>
                    </m:oMath>
                  </m:oMathPara>
                </a14:m>
                <a:endParaRPr lang="en-GB" b="1" dirty="0">
                  <a:solidFill>
                    <a:srgbClr val="5ACE47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948" y="2122994"/>
                <a:ext cx="844783" cy="276999"/>
              </a:xfrm>
              <a:prstGeom prst="rect">
                <a:avLst/>
              </a:prstGeom>
              <a:blipFill>
                <a:blip r:embed="rId9"/>
                <a:stretch>
                  <a:fillRect l="-2899" r="-579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42948" y="1780818"/>
                <a:ext cx="98264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948" y="1780818"/>
                <a:ext cx="982641" cy="276999"/>
              </a:xfrm>
              <a:prstGeom prst="rect">
                <a:avLst/>
              </a:prstGeom>
              <a:blipFill>
                <a:blip r:embed="rId10"/>
                <a:stretch>
                  <a:fillRect l="-2484" r="-496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5493820" y="1954136"/>
            <a:ext cx="1846779" cy="439343"/>
            <a:chOff x="5493820" y="2083724"/>
            <a:chExt cx="1846779" cy="439343"/>
          </a:xfrm>
        </p:grpSpPr>
        <p:sp>
          <p:nvSpPr>
            <p:cNvPr id="33" name="Rectangle 32"/>
            <p:cNvSpPr/>
            <p:nvPr/>
          </p:nvSpPr>
          <p:spPr>
            <a:xfrm>
              <a:off x="5493820" y="2083724"/>
              <a:ext cx="1846779" cy="4393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516385" y="2104047"/>
                  <a:ext cx="1808751" cy="4008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385" y="2104047"/>
                  <a:ext cx="1808751" cy="400879"/>
                </a:xfrm>
                <a:prstGeom prst="rect">
                  <a:avLst/>
                </a:prstGeom>
                <a:blipFill>
                  <a:blip r:embed="rId11"/>
                  <a:stretch>
                    <a:fillRect b="-117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59185" y="3529058"/>
            <a:ext cx="3336751" cy="2780022"/>
            <a:chOff x="395536" y="3973927"/>
            <a:chExt cx="3336751" cy="278002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12"/>
            <a:srcRect l="9501" t="11207" r="4640" b="12837"/>
            <a:stretch/>
          </p:blipFill>
          <p:spPr>
            <a:xfrm>
              <a:off x="755576" y="3973927"/>
              <a:ext cx="2938077" cy="2595936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67544" y="4005064"/>
              <a:ext cx="3187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1.0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5536" y="6289690"/>
              <a:ext cx="39078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-1.0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65606" y="6569283"/>
              <a:ext cx="39078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-1.0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13509" y="6569283"/>
              <a:ext cx="3187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1.0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21992" y="6569283"/>
              <a:ext cx="3187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0.0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7544" y="5147377"/>
              <a:ext cx="3187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0.0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70083" y="4139487"/>
              <a:ext cx="721598" cy="328100"/>
              <a:chOff x="5493821" y="2083725"/>
              <a:chExt cx="721598" cy="3281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93821" y="2083725"/>
                <a:ext cx="721598" cy="3281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516385" y="2104047"/>
                    <a:ext cx="699033" cy="30777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6385" y="2104047"/>
                    <a:ext cx="69903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128" r="-13675" b="-3396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5" name="TextBox 54"/>
          <p:cNvSpPr txBox="1"/>
          <p:nvPr/>
        </p:nvSpPr>
        <p:spPr>
          <a:xfrm>
            <a:off x="0" y="6348859"/>
            <a:ext cx="89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Jaouimaa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Ha, &amp; Burke (2019). Penalized Variable Selection in Multi-Parameter Regression Survival Modelling.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arXiv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endParaRPr lang="en-GB" sz="4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Burke &amp; </a:t>
            </a:r>
            <a:r>
              <a:rPr lang="en-GB" sz="1200" b="1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Patilea</a:t>
            </a:r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(2021). A likelihood-based approach for cure regression models. TEST.</a:t>
            </a:r>
          </a:p>
        </p:txBody>
      </p:sp>
    </p:spTree>
    <p:extLst>
      <p:ext uri="{BB962C8B-B14F-4D97-AF65-F5344CB8AC3E}">
        <p14:creationId xmlns:p14="http://schemas.microsoft.com/office/powerpoint/2010/main" val="7182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 animBg="1"/>
      <p:bldP spid="20" grpId="0"/>
      <p:bldP spid="24" grpId="0"/>
      <p:bldP spid="25" grpId="0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123728" y="1860417"/>
            <a:ext cx="4953000" cy="4946809"/>
            <a:chOff x="2123728" y="1860417"/>
            <a:chExt cx="4953000" cy="494680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728" y="1860417"/>
              <a:ext cx="4953000" cy="4946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625" r="-9375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2123728" y="1860417"/>
            <a:ext cx="4953000" cy="4946809"/>
            <a:chOff x="2123728" y="1860417"/>
            <a:chExt cx="4953000" cy="494680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3728" y="1860417"/>
              <a:ext cx="4953000" cy="4946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625" r="-9375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123728" y="1860417"/>
            <a:ext cx="4953000" cy="4946809"/>
            <a:chOff x="2123728" y="1860417"/>
            <a:chExt cx="4953000" cy="494680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3728" y="1860417"/>
              <a:ext cx="4953000" cy="49468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6340673"/>
                  <a:ext cx="1956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625" r="-9375" b="-19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SMOOTH LAPLACE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73105" y="908720"/>
                <a:ext cx="22077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𝜎𝜀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05" y="908720"/>
                <a:ext cx="22077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30697" y="1664876"/>
                <a:ext cx="2107948" cy="509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697" y="1664876"/>
                <a:ext cx="2107948" cy="5094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90040" y="1663735"/>
                <a:ext cx="2615138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63"/>
                                </m:rP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</m:e>
                      </m:box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GB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40" y="1663735"/>
                <a:ext cx="2615138" cy="448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148205" y="2238544"/>
            <a:ext cx="114387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80112" y="3884118"/>
                <a:ext cx="11938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𝝉</m:t>
                    </m:r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=</m:t>
                    </m:r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𝟎</m:t>
                    </m:r>
                    <m:r>
                      <a:rPr lang="en-GB" b="1" i="1" smtClean="0">
                        <a:solidFill>
                          <a:srgbClr val="DE4D66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</a:rPr>
                      <m:t>.</m:t>
                    </m:r>
                  </m:oMath>
                </a14:m>
                <a:r>
                  <a:rPr lang="en-GB" b="1" dirty="0">
                    <a:solidFill>
                      <a:srgbClr val="DE4D66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5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884118"/>
                <a:ext cx="1193836" cy="276999"/>
              </a:xfrm>
              <a:prstGeom prst="rect">
                <a:avLst/>
              </a:prstGeom>
              <a:blipFill>
                <a:blip r:embed="rId9"/>
                <a:stretch>
                  <a:fillRect l="-5102" t="-28261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38404" y="3555917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5ACE47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</m:t>
                      </m:r>
                    </m:oMath>
                  </m:oMathPara>
                </a14:m>
                <a:endParaRPr lang="en-GB" b="1" dirty="0">
                  <a:solidFill>
                    <a:srgbClr val="5ACE47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404" y="3555917"/>
                <a:ext cx="844783" cy="276999"/>
              </a:xfrm>
              <a:prstGeom prst="rect">
                <a:avLst/>
              </a:prstGeom>
              <a:blipFill>
                <a:blip r:embed="rId10"/>
                <a:stretch>
                  <a:fillRect l="-2899" r="-579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38404" y="3213741"/>
                <a:ext cx="982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404" y="3213741"/>
                <a:ext cx="982641" cy="276999"/>
              </a:xfrm>
              <a:prstGeom prst="rect">
                <a:avLst/>
              </a:prstGeom>
              <a:blipFill>
                <a:blip r:embed="rId11"/>
                <a:stretch>
                  <a:fillRect l="-2484" r="-496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409325" y="2597793"/>
            <a:ext cx="1143875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Smooth Laplace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0485" y="2639095"/>
            <a:ext cx="135867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</a:p>
          <a:p>
            <a:pPr algn="ctr"/>
            <a:r>
              <a:rPr lang="en-GB" sz="1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(for comparison)</a:t>
            </a:r>
            <a:endParaRPr lang="en-GB" sz="24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13851" y="3217524"/>
            <a:ext cx="504825" cy="409575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5" grpId="0"/>
      <p:bldP spid="16" grpId="0"/>
      <p:bldP spid="17" grpId="0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Log-likelihood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f>
                                    <m:fPr>
                                      <m:ctrlPr>
                                        <a:rPr lang="en-GB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28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GB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Differentiable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Standard, gradient-based optimisation can proceed, e.g., </a:t>
                </a:r>
                <a:r>
                  <a:rPr lang="en-GB" b="1" dirty="0" err="1">
                    <a:solidFill>
                      <a:srgbClr val="62626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nlm</a:t>
                </a:r>
                <a:endParaRPr lang="en-GB" b="1" dirty="0">
                  <a:solidFill>
                    <a:srgbClr val="62626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2" t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0" y="2636912"/>
            <a:ext cx="2880000" cy="345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200" y="2636912"/>
            <a:ext cx="2880000" cy="3451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232" y="2636912"/>
            <a:ext cx="2880000" cy="34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7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13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34928"/>
              </p:ext>
            </p:extLst>
          </p:nvPr>
        </p:nvGraphicFramePr>
        <p:xfrm>
          <a:off x="243573" y="3798096"/>
          <a:ext cx="854748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366927421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2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lm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0.81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0.77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0.75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0.72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0.92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1.09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1.18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1.30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-0.15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13276"/>
              </p:ext>
            </p:extLst>
          </p:nvPr>
        </p:nvGraphicFramePr>
        <p:xfrm>
          <a:off x="243573" y="3798096"/>
          <a:ext cx="76598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2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10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0.81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0.77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0.75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0.92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1.09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1.18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-0.12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-0.14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63933"/>
              </p:ext>
            </p:extLst>
          </p:nvPr>
        </p:nvGraphicFramePr>
        <p:xfrm>
          <a:off x="243573" y="3798096"/>
          <a:ext cx="499684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0.59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0.69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-0.10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59835"/>
              </p:ext>
            </p:extLst>
          </p:nvPr>
        </p:nvGraphicFramePr>
        <p:xfrm>
          <a:off x="243573" y="3798096"/>
          <a:ext cx="3221524" cy="15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54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LAD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0.01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DF536B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air_flow</a:t>
                      </a:r>
                      <a:endParaRPr lang="en-GB" sz="1600" b="1" i="0" u="none" strike="noStrike" dirty="0">
                        <a:solidFill>
                          <a:srgbClr val="DF536B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0.83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5ACE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water_temp</a:t>
                      </a:r>
                      <a:endParaRPr lang="en-GB" sz="1600" b="1" i="0" u="none" strike="noStrike" dirty="0">
                        <a:solidFill>
                          <a:srgbClr val="5ACE47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0.57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239CE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acid_conc</a:t>
                      </a:r>
                      <a:endParaRPr lang="en-GB" sz="1600" b="1" i="0" u="none" strike="noStrike" dirty="0">
                        <a:solidFill>
                          <a:srgbClr val="239CE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-0.06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1238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 LOSS DATA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00" y="764705"/>
            <a:ext cx="8335200" cy="2065162"/>
          </a:xfrm>
        </p:spPr>
        <p:txBody>
          <a:bodyPr>
            <a:normAutofit/>
          </a:bodyPr>
          <a:lstStyle/>
          <a:p>
            <a:r>
              <a:rPr lang="en-GB" sz="2800" b="1" dirty="0"/>
              <a:t>“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stackloss</a:t>
            </a:r>
            <a:r>
              <a:rPr lang="en-GB" sz="2800" b="1" dirty="0"/>
              <a:t>”:</a:t>
            </a:r>
            <a:r>
              <a:rPr lang="en-GB" sz="2800" dirty="0"/>
              <a:t> data on industrial process for oxidising ammonia to nitric acid</a:t>
            </a:r>
          </a:p>
          <a:p>
            <a:r>
              <a:rPr lang="en-GB" sz="2800" b="1" dirty="0"/>
              <a:t>Response: </a:t>
            </a:r>
            <a:r>
              <a:rPr lang="en-GB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stack_loss</a:t>
            </a:r>
            <a:r>
              <a:rPr lang="en-GB" sz="2800" dirty="0"/>
              <a:t> (inefficiency)</a:t>
            </a:r>
          </a:p>
          <a:p>
            <a:r>
              <a:rPr lang="en-GB" sz="2800" b="1" dirty="0"/>
              <a:t>Inputs: </a:t>
            </a:r>
            <a:r>
              <a:rPr lang="en-GB" sz="2800" b="1" dirty="0" err="1">
                <a:solidFill>
                  <a:srgbClr val="DF536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air_flow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5AC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water_temp</a:t>
            </a:r>
            <a:r>
              <a:rPr lang="en-GB" sz="2800" dirty="0"/>
              <a:t>, </a:t>
            </a:r>
            <a:r>
              <a:rPr lang="en-GB" sz="2800" b="1" dirty="0" err="1">
                <a:solidFill>
                  <a:srgbClr val="239C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acid_conc</a:t>
            </a:r>
            <a:endParaRPr lang="en-GB" sz="2800" b="1" dirty="0">
              <a:solidFill>
                <a:srgbClr val="239CE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8</a:t>
            </a:fld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215514" y="3148676"/>
            <a:ext cx="1824664" cy="795400"/>
            <a:chOff x="215514" y="2860644"/>
            <a:chExt cx="1824664" cy="7954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187624" y="3168421"/>
              <a:ext cx="720080" cy="48762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5514" y="2860644"/>
              <a:ext cx="1824664" cy="307777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626262"/>
                  </a:solidFill>
                  <a:latin typeface="Courier New" panose="02070309020205020404" pitchFamily="49" charset="0"/>
                  <a:ea typeface="Yu Gothic Medium" panose="020B0500000000000000" pitchFamily="34" charset="-128"/>
                  <a:cs typeface="Courier New" panose="02070309020205020404" pitchFamily="49" charset="0"/>
                </a:rPr>
                <a:t>L1pack::lad</a:t>
              </a:r>
              <a:endParaRPr lang="en-GB" sz="2400" b="1" dirty="0">
                <a:solidFill>
                  <a:srgbClr val="626262"/>
                </a:solidFill>
                <a:latin typeface="Courier New" panose="02070309020205020404" pitchFamily="49" charset="0"/>
                <a:ea typeface="Yu Gothic Medium" panose="020B0500000000000000" pitchFamily="34" charset="-128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749822" y="3117898"/>
            <a:ext cx="487893" cy="826178"/>
            <a:chOff x="1214223" y="2911289"/>
            <a:chExt cx="487893" cy="826178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464114" y="3272298"/>
              <a:ext cx="0" cy="465169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Yu Gothic Medium" panose="020B0500000000000000" pitchFamily="34" charset="-128"/>
                            <a:cs typeface="Courier New" panose="02070309020205020404" pitchFamily="49" charset="0"/>
                          </a:rPr>
                          <m:t>𝝉</m:t>
                        </m:r>
                      </m:oMath>
                    </m:oMathPara>
                  </a14:m>
                  <a:endPara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223" y="2911289"/>
                  <a:ext cx="48789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/>
          <p:cNvCxnSpPr/>
          <p:nvPr/>
        </p:nvCxnSpPr>
        <p:spPr>
          <a:xfrm flipV="1">
            <a:off x="2954867" y="5681577"/>
            <a:ext cx="5508517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3470772" y="5849597"/>
            <a:ext cx="452111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400" dirty="0">
                <a:solidFill>
                  <a:srgbClr val="626262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Courier New" panose="02070309020205020404" pitchFamily="49" charset="0"/>
              </a:rPr>
              <a:t>..tending to least squares?</a:t>
            </a:r>
          </a:p>
        </p:txBody>
      </p:sp>
      <p:sp>
        <p:nvSpPr>
          <p:cNvPr id="31" name="Left Brace 30"/>
          <p:cNvSpPr/>
          <p:nvPr/>
        </p:nvSpPr>
        <p:spPr>
          <a:xfrm rot="5400000">
            <a:off x="4149486" y="3154509"/>
            <a:ext cx="432048" cy="1348730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Left Brace 31"/>
          <p:cNvSpPr/>
          <p:nvPr/>
        </p:nvSpPr>
        <p:spPr>
          <a:xfrm rot="5400000">
            <a:off x="6368251" y="2700016"/>
            <a:ext cx="432048" cy="2257716"/>
          </a:xfrm>
          <a:prstGeom prst="leftBrace">
            <a:avLst>
              <a:gd name="adj1" fmla="val 30379"/>
              <a:gd name="adj2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flipH="1">
                <a:off x="3741945" y="3117898"/>
                <a:ext cx="1238955" cy="36933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larger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  <a:cs typeface="Courier New" panose="02070309020205020404" pitchFamily="49" charset="0"/>
                      </a:rPr>
                      <m:t>𝝉</m:t>
                    </m:r>
                  </m:oMath>
                </a14:m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41945" y="3117898"/>
                <a:ext cx="1238955" cy="369332"/>
              </a:xfrm>
              <a:prstGeom prst="rect">
                <a:avLst/>
              </a:prstGeom>
              <a:blipFill>
                <a:blip r:embed="rId3"/>
                <a:stretch>
                  <a:fillRect l="-6220" t="-17910" b="-40299"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flipH="1">
                <a:off x="5575836" y="3117898"/>
                <a:ext cx="1959553" cy="36933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even larger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ea typeface="Yu Gothic Medium" panose="020B0500000000000000" pitchFamily="34" charset="-128"/>
                        <a:cs typeface="Courier New" panose="02070309020205020404" pitchFamily="49" charset="0"/>
                      </a:rPr>
                      <m:t>𝝉</m:t>
                    </m:r>
                  </m:oMath>
                </a14:m>
                <a:r>
                  <a:rPr lang="en-GB" sz="2400" dirty="0">
                    <a:solidFill>
                      <a:srgbClr val="626262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75836" y="3117898"/>
                <a:ext cx="1959553" cy="369332"/>
              </a:xfrm>
              <a:prstGeom prst="rect">
                <a:avLst/>
              </a:prstGeom>
              <a:blipFill>
                <a:blip r:embed="rId4"/>
                <a:stretch>
                  <a:fillRect l="-4893" t="-17910" b="-40299"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0" y="6432648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Brownlee (1960) Statistical Theory and Methodology in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5697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11615"/>
          <a:stretch/>
        </p:blipFill>
        <p:spPr>
          <a:xfrm>
            <a:off x="467544" y="1124744"/>
            <a:ext cx="5715000" cy="5044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873" t="-16304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64368" y="2528202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DE4D66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𝟓</m:t>
                      </m:r>
                    </m:oMath>
                  </m:oMathPara>
                </a14:m>
                <a:endParaRPr lang="en-GB" b="1" dirty="0">
                  <a:solidFill>
                    <a:srgbClr val="DE4D66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368" y="2528202"/>
                <a:ext cx="792088" cy="276999"/>
              </a:xfrm>
              <a:prstGeom prst="rect">
                <a:avLst/>
              </a:prstGeom>
              <a:blipFill>
                <a:blip r:embed="rId4"/>
                <a:stretch>
                  <a:fillRect l="-6923" r="-1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9091" y="3384433"/>
                <a:ext cx="75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9CDCD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𝟏𝟎</m:t>
                      </m:r>
                    </m:oMath>
                  </m:oMathPara>
                </a14:m>
                <a:endParaRPr lang="en-GB" b="1" dirty="0">
                  <a:solidFill>
                    <a:srgbClr val="79CDCD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91" y="3384433"/>
                <a:ext cx="758221" cy="276999"/>
              </a:xfrm>
              <a:prstGeom prst="rect">
                <a:avLst/>
              </a:prstGeom>
              <a:blipFill>
                <a:blip r:embed="rId5"/>
                <a:stretch>
                  <a:fillRect l="-3226" r="-725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478895" y="1769551"/>
            <a:ext cx="96303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b="1" dirty="0">
                <a:solidFill>
                  <a:srgbClr val="CD0CBC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Normal</a:t>
            </a:r>
            <a:endParaRPr lang="en-GB" sz="2400" b="1" dirty="0">
              <a:solidFill>
                <a:srgbClr val="CD0CBC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74728" y="2088519"/>
            <a:ext cx="940436" cy="522731"/>
          </a:xfrm>
          <a:prstGeom prst="straightConnector1">
            <a:avLst/>
          </a:prstGeom>
          <a:ln w="38100">
            <a:solidFill>
              <a:srgbClr val="CD0C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74728" y="2824035"/>
            <a:ext cx="940436" cy="522731"/>
          </a:xfrm>
          <a:prstGeom prst="straightConnector1">
            <a:avLst/>
          </a:prstGeom>
          <a:ln w="38100">
            <a:solidFill>
              <a:srgbClr val="DE4D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974728" y="3688006"/>
            <a:ext cx="940436" cy="522731"/>
          </a:xfrm>
          <a:prstGeom prst="straightConnector1">
            <a:avLst/>
          </a:prstGeom>
          <a:ln w="38100">
            <a:solidFill>
              <a:srgbClr val="79CD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89093" y="1477383"/>
            <a:ext cx="940436" cy="522731"/>
          </a:xfrm>
          <a:prstGeom prst="straightConnector1">
            <a:avLst/>
          </a:prstGeom>
          <a:ln w="38100">
            <a:solidFill>
              <a:srgbClr val="239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75656" y="1266876"/>
                <a:ext cx="913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𝝉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.</m:t>
                      </m:r>
                      <m:r>
                        <a:rPr lang="en-GB" b="1" i="1" smtClean="0">
                          <a:solidFill>
                            <a:srgbClr val="239CEF"/>
                          </a:solidFill>
                          <a:latin typeface="Cambria Math" panose="02040503050406030204" pitchFamily="18" charset="0"/>
                          <a:ea typeface="Yu Gothic Medium" panose="020B0500000000000000" pitchFamily="34" charset="-128"/>
                        </a:rPr>
                        <m:t>𝟎𝟏</m:t>
                      </m:r>
                    </m:oMath>
                  </m:oMathPara>
                </a14:m>
                <a:endParaRPr lang="en-GB" b="1" dirty="0">
                  <a:solidFill>
                    <a:srgbClr val="239CEF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66876"/>
                <a:ext cx="913437" cy="276999"/>
              </a:xfrm>
              <a:prstGeom prst="rect">
                <a:avLst/>
              </a:prstGeom>
              <a:blipFill>
                <a:blip r:embed="rId6"/>
                <a:stretch>
                  <a:fillRect l="-6667" r="-9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88059" y="1628551"/>
                <a:ext cx="2615138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sSub>
                            <m:sSubPr>
                              <m:ctrlPr>
                                <a:rPr lang="en-GB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63"/>
                                </m:r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box>
                      <m:sSup>
                        <m:sSup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59" y="1628551"/>
                <a:ext cx="2615138" cy="448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88058" y="2503921"/>
                <a:ext cx="2344381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80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Small </a:t>
                </a:r>
                <a:r>
                  <a:rPr lang="en-GB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begChr m:val="|"/>
                        <m:endChr m:val="|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58" y="2503921"/>
                <a:ext cx="2344381" cy="861774"/>
              </a:xfrm>
              <a:prstGeom prst="rect">
                <a:avLst/>
              </a:prstGeom>
              <a:blipFill>
                <a:blip r:embed="rId8"/>
                <a:stretch>
                  <a:fillRect l="-9091" t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82544" y="3794110"/>
                <a:ext cx="2349896" cy="871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80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Large </a:t>
                </a:r>
                <a:r>
                  <a:rPr lang="en-GB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GB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 ?</a:t>
                </a:r>
                <a:endParaRPr lang="en-GB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44" y="3794110"/>
                <a:ext cx="2349896" cy="871521"/>
              </a:xfrm>
              <a:prstGeom prst="rect">
                <a:avLst/>
              </a:prstGeom>
              <a:blipFill>
                <a:blip r:embed="rId9"/>
                <a:stretch>
                  <a:fillRect l="-9067" t="-12587" b="-23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45235" y="5733256"/>
                <a:ext cx="1956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35" y="5733256"/>
                <a:ext cx="195695" cy="307777"/>
              </a:xfrm>
              <a:prstGeom prst="rect">
                <a:avLst/>
              </a:prstGeom>
              <a:blipFill>
                <a:blip r:embed="rId10"/>
                <a:stretch>
                  <a:fillRect l="-15625" r="-9375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3C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Yu Gothic UI Semibold"/>
        <a:ea typeface=""/>
        <a:cs typeface=""/>
      </a:majorFont>
      <a:minorFont>
        <a:latin typeface="Yu Gothic UI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15849</TotalTime>
  <Words>927</Words>
  <Application>Microsoft Office PowerPoint</Application>
  <PresentationFormat>On-screen Show (4:3)</PresentationFormat>
  <Paragraphs>264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UI Gothic</vt:lpstr>
      <vt:lpstr>Yu Gothic Medium</vt:lpstr>
      <vt:lpstr>Yu Gothic UI Semibold</vt:lpstr>
      <vt:lpstr>Arial</vt:lpstr>
      <vt:lpstr>Calibri</vt:lpstr>
      <vt:lpstr>Cambria Math</vt:lpstr>
      <vt:lpstr>Courier New</vt:lpstr>
      <vt:lpstr>Wingdings 3</vt:lpstr>
      <vt:lpstr>Office Theme</vt:lpstr>
      <vt:lpstr>A novel differentiable unification of least absolute deviations and least squares</vt:lpstr>
      <vt:lpstr>LEAST SQUARES  VS ABSOLUTE DEVIATIONS</vt:lpstr>
      <vt:lpstr>SQUARE VS ABSOLUTE VALUE FUNCTION</vt:lpstr>
      <vt:lpstr>DIFFERENTIABLE APPROXIMATION</vt:lpstr>
      <vt:lpstr>SMOOTH LAPLACE DISTRIBUTION</vt:lpstr>
      <vt:lpstr>LIKELIHOOD ESTIMATION</vt:lpstr>
      <vt:lpstr>STACK LOSS DATA FIT</vt:lpstr>
      <vt:lpstr>STACK LOSS DATA FIT</vt:lpstr>
      <vt:lpstr>INCREASING τ</vt:lpstr>
      <vt:lpstr>BEHAVIOUR FOR LARGE τ</vt:lpstr>
      <vt:lpstr>NEW PARAMETERISATION</vt:lpstr>
      <vt:lpstr>STACKLOSS: LOG-LIKELIHOOD</vt:lpstr>
      <vt:lpstr>STACKLOSS: BETA COEFFICIENTS</vt:lpstr>
      <vt:lpstr>STACKLOSS: STANDARD ERRORS</vt:lpstr>
      <vt:lpstr>SIMULATION: SE ESTIMATION</vt:lpstr>
      <vt:lpstr>SIMULATION: 95% CI COVERAGE</vt:lpstr>
      <vt:lpstr>SUMMARY</vt:lpstr>
    </vt:vector>
  </TitlesOfParts>
  <Company>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</dc:creator>
  <cp:lastModifiedBy>Burke, Kevin</cp:lastModifiedBy>
  <cp:revision>281</cp:revision>
  <dcterms:created xsi:type="dcterms:W3CDTF">2019-10-21T18:44:45Z</dcterms:created>
  <dcterms:modified xsi:type="dcterms:W3CDTF">2022-12-16T23:47:15Z</dcterms:modified>
</cp:coreProperties>
</file>