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2" r:id="rId2"/>
    <p:sldId id="319" r:id="rId3"/>
    <p:sldId id="352" r:id="rId4"/>
    <p:sldId id="355" r:id="rId5"/>
    <p:sldId id="353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5" r:id="rId14"/>
    <p:sldId id="363" r:id="rId15"/>
    <p:sldId id="35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EFE00"/>
    <a:srgbClr val="E6194B"/>
    <a:srgbClr val="FDFDFD"/>
    <a:srgbClr val="239CEF"/>
    <a:srgbClr val="5ACE47"/>
    <a:srgbClr val="DE4D66"/>
    <a:srgbClr val="F6CD29"/>
    <a:srgbClr val="DF536B"/>
    <a:srgbClr val="79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57" autoAdjust="0"/>
    <p:restoredTop sz="94226" autoAdjust="0"/>
  </p:normalViewPr>
  <p:slideViewPr>
    <p:cSldViewPr>
      <p:cViewPr>
        <p:scale>
          <a:sx n="60" d="100"/>
          <a:sy n="60" d="100"/>
        </p:scale>
        <p:origin x="1973" y="54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F03D-B65C-4E41-8BC2-97EB7315E261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9A5D7-9635-406E-95FE-950431FAD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998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AF435-623F-4348-8F1E-7AD54C93C99D}" type="datetimeFigureOut">
              <a:rPr lang="en-GB" smtClean="0"/>
              <a:t>12/12/2023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A6D5-6D83-43D4-9B0F-1BA2C0764C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547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EA6D5-6D83-43D4-9B0F-1BA2C0764C8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40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180456"/>
            <a:ext cx="6480720" cy="2190105"/>
          </a:xfrm>
        </p:spPr>
        <p:txBody>
          <a:bodyPr>
            <a:noAutofit/>
          </a:bodyPr>
          <a:lstStyle>
            <a:lvl1pPr algn="l">
              <a:defRPr sz="6000">
                <a:solidFill>
                  <a:srgbClr val="0033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4556720"/>
            <a:ext cx="648072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876256" y="0"/>
            <a:ext cx="2267744" cy="6858000"/>
          </a:xfrm>
          <a:prstGeom prst="rect">
            <a:avLst/>
          </a:prstGeom>
          <a:solidFill>
            <a:srgbClr val="0033CC"/>
          </a:solidFill>
          <a:ln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51520" y="4484712"/>
            <a:ext cx="6408712" cy="0"/>
          </a:xfrm>
          <a:prstGeom prst="line">
            <a:avLst/>
          </a:prstGeom>
          <a:ln w="57150" cap="flat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3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89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7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58614"/>
            <a:ext cx="8460160" cy="56207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33CC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00" y="764704"/>
            <a:ext cx="8335200" cy="5361459"/>
          </a:xfrm>
        </p:spPr>
        <p:txBody>
          <a:bodyPr/>
          <a:lstStyle>
            <a:lvl1pPr marL="342900" indent="-342900">
              <a:buClr>
                <a:srgbClr val="0033CC"/>
              </a:buClr>
              <a:buSzPct val="55000"/>
              <a:buFont typeface="Wingdings 3" panose="05040102010807070707" pitchFamily="18" charset="2"/>
              <a:buChar char="´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1pPr>
            <a:lvl2pPr marL="742950" indent="-285750">
              <a:buClr>
                <a:srgbClr val="0033CC"/>
              </a:buClr>
              <a:buSzPct val="80000"/>
              <a:buFont typeface="MS UI Gothic" panose="020B0600070205080204" pitchFamily="34" charset="-128"/>
              <a:buChar char="▭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2pPr>
            <a:lvl3pPr marL="1143000" indent="-228600">
              <a:buClr>
                <a:srgbClr val="0033CC"/>
              </a:buClr>
              <a:buFont typeface="Yu Gothic Medium" panose="020B0500000000000000" pitchFamily="34" charset="-128"/>
              <a:buChar char="‑"/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51600" y="685800"/>
            <a:ext cx="8411400" cy="0"/>
          </a:xfrm>
          <a:prstGeom prst="line">
            <a:avLst/>
          </a:prstGeom>
          <a:ln w="15875" cap="flat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3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93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5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70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85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60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5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7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42849-5686-4369-BF74-CB6C4490C1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5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kevinburke.i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9512" y="1556792"/>
            <a:ext cx="6480720" cy="2829309"/>
          </a:xfrm>
        </p:spPr>
        <p:txBody>
          <a:bodyPr/>
          <a:lstStyle/>
          <a:p>
            <a:r>
              <a:rPr lang="en-GB" sz="4400" dirty="0"/>
              <a:t>Agent-based null models for examining experimental social interaction networks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Kevin Burke </a:t>
            </a:r>
            <a:r>
              <a:rPr lang="en-GB" dirty="0"/>
              <a:t>| University of Limerick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16631"/>
            <a:ext cx="2808312" cy="130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297" y="5517232"/>
            <a:ext cx="2534989" cy="11393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805264"/>
            <a:ext cx="3322629" cy="8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Agent-based null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1600" y="764705"/>
                <a:ext cx="8335200" cy="2304256"/>
              </a:xfrm>
            </p:spPr>
            <p:txBody>
              <a:bodyPr/>
              <a:lstStyle/>
              <a:p>
                <a:r>
                  <a:rPr lang="en-GB" dirty="0" smtClean="0"/>
                  <a:t>Generate synthetic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 smtClean="0"/>
                  <a:t> from agent-based model with same rule set as real game</a:t>
                </a:r>
              </a:p>
              <a:p>
                <a:r>
                  <a:rPr lang="en-GB" dirty="0" smtClean="0"/>
                  <a:t>Fit linear regression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GB" b="0" dirty="0" smtClean="0"/>
              </a:p>
              <a:p>
                <a:r>
                  <a:rPr lang="en-GB" dirty="0" smtClean="0"/>
                  <a:t>Repeat: null distribution (random giving)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00" y="764705"/>
                <a:ext cx="8335200" cy="2304256"/>
              </a:xfrm>
              <a:blipFill>
                <a:blip r:embed="rId2"/>
                <a:stretch>
                  <a:fillRect l="-512" t="-3175" b="-60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10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539552" y="3028312"/>
            <a:ext cx="6920303" cy="3693163"/>
            <a:chOff x="667509" y="3028312"/>
            <a:chExt cx="6920303" cy="36931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509" y="3068961"/>
              <a:ext cx="6920303" cy="36525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483768" y="3028312"/>
                  <a:ext cx="446532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768" y="3028312"/>
                  <a:ext cx="44653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6012160" y="3028312"/>
                  <a:ext cx="439800" cy="4616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2160" y="3028312"/>
                  <a:ext cx="43980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3721" y="3429000"/>
            <a:ext cx="932448" cy="264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Coefficients in each round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11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241" b="3501"/>
          <a:stretch/>
        </p:blipFill>
        <p:spPr>
          <a:xfrm>
            <a:off x="251520" y="764704"/>
            <a:ext cx="7272808" cy="60574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328" y="840573"/>
            <a:ext cx="932448" cy="26479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51920" y="620688"/>
                <a:ext cx="446532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620688"/>
                <a:ext cx="446532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58652" y="3717032"/>
                <a:ext cx="439800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652" y="3717032"/>
                <a:ext cx="439800" cy="461665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61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Network visualisation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12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767216"/>
            <a:ext cx="5944319" cy="59542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6538912"/>
            <a:ext cx="906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A7E2"/>
              </a:buClr>
              <a:buSzPct val="55000"/>
            </a:pPr>
            <a:r>
              <a:rPr lang="en-GB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Fruchterman-Reingold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layout algorithm in the </a:t>
            </a:r>
            <a:r>
              <a:rPr lang="en-GB" sz="12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igraph</a:t>
            </a:r>
            <a:r>
              <a:rPr lang="en-GB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package in </a:t>
            </a:r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6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Another VIAPPL </a:t>
            </a:r>
            <a:r>
              <a:rPr lang="en-GB" dirty="0" smtClean="0"/>
              <a:t>experiment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594" y="764705"/>
            <a:ext cx="4190179" cy="11889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First, see who you agree with on 4 </a:t>
            </a:r>
            <a:r>
              <a:rPr lang="en-GB" dirty="0" smtClean="0"/>
              <a:t>topics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200" y="5610656"/>
            <a:ext cx="4284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“Pencils </a:t>
            </a:r>
            <a:r>
              <a:rPr lang="en-GB" dirty="0"/>
              <a:t>are </a:t>
            </a:r>
            <a:r>
              <a:rPr lang="en-GB" dirty="0" smtClean="0"/>
              <a:t>charming”</a:t>
            </a:r>
            <a:endParaRPr lang="en-GB" dirty="0"/>
          </a:p>
          <a:p>
            <a:r>
              <a:rPr lang="en-GB" dirty="0" smtClean="0"/>
              <a:t>“The </a:t>
            </a:r>
            <a:r>
              <a:rPr lang="en-GB" dirty="0"/>
              <a:t>circle is a noble </a:t>
            </a:r>
            <a:r>
              <a:rPr lang="en-GB" dirty="0" smtClean="0"/>
              <a:t>shape”</a:t>
            </a:r>
            <a:endParaRPr lang="en-GB" dirty="0"/>
          </a:p>
          <a:p>
            <a:r>
              <a:rPr lang="en-GB" dirty="0" smtClean="0"/>
              <a:t>“Concrete </a:t>
            </a:r>
            <a:r>
              <a:rPr lang="en-GB" dirty="0"/>
              <a:t>blocks are </a:t>
            </a:r>
            <a:r>
              <a:rPr lang="en-GB" dirty="0" smtClean="0"/>
              <a:t>problematic”</a:t>
            </a:r>
            <a:endParaRPr lang="en-GB" dirty="0"/>
          </a:p>
          <a:p>
            <a:r>
              <a:rPr lang="en-GB" dirty="0" smtClean="0"/>
              <a:t>“Paper </a:t>
            </a:r>
            <a:r>
              <a:rPr lang="en-GB" dirty="0"/>
              <a:t>is </a:t>
            </a:r>
            <a:r>
              <a:rPr lang="en-GB" dirty="0" smtClean="0"/>
              <a:t>trustworthy”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628" t="1211" r="9495" b="4290"/>
          <a:stretch/>
        </p:blipFill>
        <p:spPr>
          <a:xfrm>
            <a:off x="4572000" y="1736958"/>
            <a:ext cx="4392489" cy="388843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19200" y="908720"/>
            <a:ext cx="0" cy="53285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>
          <a:xfrm>
            <a:off x="4677628" y="746132"/>
            <a:ext cx="4176464" cy="1188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SzPct val="55000"/>
              <a:buFont typeface="Wingdings 3" panose="05040102010807070707" pitchFamily="18" charset="2"/>
              <a:buChar char="´"/>
              <a:defRPr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SzPct val="80000"/>
              <a:buFont typeface="MS UI Gothic" panose="020B0600070205080204" pitchFamily="34" charset="-128"/>
              <a:buChar char="▭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33CC"/>
              </a:buClr>
              <a:buFont typeface="Yu Gothic Medium" panose="020B0500000000000000" pitchFamily="34" charset="-128"/>
              <a:buChar char="‑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smtClean="0"/>
              <a:t>Then, give tokens in one round</a:t>
            </a:r>
            <a:endParaRPr lang="en-GB" dirty="0"/>
          </a:p>
        </p:txBody>
      </p:sp>
      <p:grpSp>
        <p:nvGrpSpPr>
          <p:cNvPr id="18" name="Group 17"/>
          <p:cNvGrpSpPr/>
          <p:nvPr/>
        </p:nvGrpSpPr>
        <p:grpSpPr>
          <a:xfrm>
            <a:off x="170594" y="1772962"/>
            <a:ext cx="4176464" cy="3816424"/>
            <a:chOff x="170594" y="2019294"/>
            <a:chExt cx="4176464" cy="3816424"/>
          </a:xfrm>
        </p:grpSpPr>
        <p:grpSp>
          <p:nvGrpSpPr>
            <p:cNvPr id="15" name="Group 14"/>
            <p:cNvGrpSpPr/>
            <p:nvPr/>
          </p:nvGrpSpPr>
          <p:grpSpPr>
            <a:xfrm>
              <a:off x="170594" y="2019294"/>
              <a:ext cx="4176464" cy="3816424"/>
              <a:chOff x="170594" y="2019294"/>
              <a:chExt cx="4176464" cy="3816424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4"/>
              <a:srcRect l="3398" t="886" r="2709" b="3029"/>
              <a:stretch/>
            </p:blipFill>
            <p:spPr>
              <a:xfrm>
                <a:off x="170594" y="2019294"/>
                <a:ext cx="4176464" cy="3816424"/>
              </a:xfrm>
              <a:prstGeom prst="rect">
                <a:avLst/>
              </a:prstGeom>
            </p:spPr>
          </p:pic>
          <p:sp>
            <p:nvSpPr>
              <p:cNvPr id="14" name="Oval 13"/>
              <p:cNvSpPr/>
              <p:nvPr/>
            </p:nvSpPr>
            <p:spPr>
              <a:xfrm>
                <a:off x="1938758" y="2123953"/>
                <a:ext cx="576000" cy="576000"/>
              </a:xfrm>
              <a:prstGeom prst="ellipse">
                <a:avLst/>
              </a:prstGeom>
              <a:noFill/>
              <a:ln w="76200">
                <a:solidFill>
                  <a:srgbClr val="FEFE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357584" y="3353420"/>
              <a:ext cx="522000" cy="52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/>
            <p:cNvSpPr/>
            <p:nvPr/>
          </p:nvSpPr>
          <p:spPr>
            <a:xfrm>
              <a:off x="348584" y="3344420"/>
              <a:ext cx="540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2047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4001"/>
          <a:stretch/>
        </p:blipFill>
        <p:spPr>
          <a:xfrm>
            <a:off x="675287" y="722577"/>
            <a:ext cx="7793427" cy="58477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Another VIAPPL </a:t>
            </a:r>
            <a:r>
              <a:rPr lang="en-GB" dirty="0" smtClean="0"/>
              <a:t>experiment: results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14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200" y="6538912"/>
            <a:ext cx="906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A7E2"/>
              </a:buClr>
              <a:buSzPct val="55000"/>
            </a:pPr>
            <a:r>
              <a:rPr lang="en-GB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Output of multinomial regression model</a:t>
            </a:r>
            <a:endParaRPr lang="en-GB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656618" y="1078563"/>
                <a:ext cx="3689532" cy="8613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fNam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Giv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token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Agree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4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𝑷𝒓</m:t>
                              </m:r>
                            </m:fName>
                            <m:e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Giv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400" b="1" i="0" smtClean="0">
                                  <a:latin typeface="Cambria Math" panose="02040503050406030204" pitchFamily="18" charset="0"/>
                                </a:rPr>
                                <m:t>token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Agree</m:t>
                              </m:r>
                              <m:r>
                                <m:rPr>
                                  <m:nor/>
                                </m:rPr>
                                <a:rPr lang="en-GB" sz="2400" b="1" i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r>
                                <a:rPr lang="en-GB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4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618" y="1078563"/>
                <a:ext cx="3689532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18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00" y="764703"/>
            <a:ext cx="8335200" cy="5956771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 smtClean="0"/>
              <a:t>Applied results</a:t>
            </a:r>
            <a:endParaRPr lang="en-GB" sz="3300" b="1" dirty="0"/>
          </a:p>
          <a:p>
            <a:pPr lvl="1"/>
            <a:r>
              <a:rPr lang="en-GB" dirty="0"/>
              <a:t>Players favour their </a:t>
            </a:r>
            <a:r>
              <a:rPr lang="en-GB" dirty="0" smtClean="0"/>
              <a:t>group (and “similar” players)</a:t>
            </a:r>
            <a:endParaRPr lang="en-GB" dirty="0"/>
          </a:p>
          <a:p>
            <a:pPr lvl="1"/>
            <a:r>
              <a:rPr lang="en-GB" dirty="0"/>
              <a:t>Players </a:t>
            </a:r>
            <a:r>
              <a:rPr lang="en-GB" dirty="0" smtClean="0"/>
              <a:t>reciprocate with each other</a:t>
            </a:r>
          </a:p>
          <a:p>
            <a:pPr marL="457200" lvl="1" indent="0">
              <a:buNone/>
            </a:pPr>
            <a:endParaRPr lang="en-GB" sz="1200" dirty="0" smtClean="0"/>
          </a:p>
          <a:p>
            <a:r>
              <a:rPr lang="en-GB" sz="3300" b="1" dirty="0" smtClean="0"/>
              <a:t>Modelling approach</a:t>
            </a:r>
            <a:endParaRPr lang="en-GB" sz="3300" b="1" dirty="0"/>
          </a:p>
          <a:p>
            <a:pPr lvl="1"/>
            <a:r>
              <a:rPr lang="en-GB" dirty="0" smtClean="0"/>
              <a:t>Linear regression + agent-based null models</a:t>
            </a:r>
          </a:p>
          <a:p>
            <a:pPr lvl="1"/>
            <a:r>
              <a:rPr lang="en-GB" dirty="0" smtClean="0"/>
              <a:t>Network visualisation</a:t>
            </a:r>
          </a:p>
          <a:p>
            <a:pPr lvl="1"/>
            <a:r>
              <a:rPr lang="en-GB" dirty="0" smtClean="0"/>
              <a:t>Future</a:t>
            </a:r>
          </a:p>
          <a:p>
            <a:pPr lvl="2"/>
            <a:r>
              <a:rPr lang="en-GB" dirty="0" smtClean="0"/>
              <a:t>Directly fit agent-based model</a:t>
            </a:r>
          </a:p>
          <a:p>
            <a:pPr lvl="2"/>
            <a:r>
              <a:rPr lang="en-GB" dirty="0" smtClean="0"/>
              <a:t>Multinomial regression</a:t>
            </a:r>
          </a:p>
          <a:p>
            <a:pPr lvl="2"/>
            <a:r>
              <a:rPr lang="en-GB" dirty="0" smtClean="0"/>
              <a:t>Network models (Siena, ERGM)</a:t>
            </a:r>
          </a:p>
          <a:p>
            <a:pPr marL="914400" lvl="2" indent="0">
              <a:buNone/>
            </a:pPr>
            <a:endParaRPr lang="en-GB" sz="1200" dirty="0" smtClean="0"/>
          </a:p>
          <a:p>
            <a:r>
              <a:rPr lang="en-GB" sz="3300" b="1" dirty="0" smtClean="0"/>
              <a:t>Reference</a:t>
            </a:r>
          </a:p>
          <a:p>
            <a:pPr lvl="1"/>
            <a:r>
              <a:rPr lang="en-GB" dirty="0" smtClean="0"/>
              <a:t>Fennell, Gleeson, Quayle, </a:t>
            </a:r>
            <a:r>
              <a:rPr lang="en-GB" dirty="0" err="1" smtClean="0"/>
              <a:t>Durrheim</a:t>
            </a:r>
            <a:r>
              <a:rPr lang="en-GB" dirty="0" smtClean="0"/>
              <a:t> &amp; </a:t>
            </a:r>
            <a:r>
              <a:rPr lang="en-GB" b="1" dirty="0" smtClean="0"/>
              <a:t>Burke</a:t>
            </a:r>
            <a:r>
              <a:rPr lang="en-GB" dirty="0" smtClean="0"/>
              <a:t> </a:t>
            </a:r>
            <a:r>
              <a:rPr lang="en-GB" dirty="0"/>
              <a:t>(2023). Agent-based null models for examining experimental social interaction networks. </a:t>
            </a:r>
            <a:r>
              <a:rPr lang="en-GB" i="1" dirty="0"/>
              <a:t>Scientific </a:t>
            </a:r>
            <a:r>
              <a:rPr lang="en-GB" i="1" dirty="0" smtClean="0"/>
              <a:t>Reports</a:t>
            </a:r>
            <a:r>
              <a:rPr lang="en-GB" dirty="0" smtClean="0"/>
              <a:t>.</a:t>
            </a:r>
          </a:p>
          <a:p>
            <a:pPr lvl="1"/>
            <a:r>
              <a:rPr lang="en-GB" b="1" dirty="0">
                <a:solidFill>
                  <a:srgbClr val="262626"/>
                </a:solidFill>
              </a:rPr>
              <a:t>Also see: </a:t>
            </a:r>
            <a:r>
              <a:rPr lang="en-GB" b="1" dirty="0">
                <a:solidFill>
                  <a:srgbClr val="0033CC"/>
                </a:solidFill>
              </a:rPr>
              <a:t>kevinburke.ie</a:t>
            </a:r>
            <a:r>
              <a:rPr lang="en-GB" b="1" dirty="0">
                <a:solidFill>
                  <a:srgbClr val="262626"/>
                </a:solidFill>
              </a:rPr>
              <a:t> and </a:t>
            </a:r>
            <a:r>
              <a:rPr lang="en-GB" b="1" dirty="0" smtClean="0">
                <a:solidFill>
                  <a:srgbClr val="0033CC"/>
                </a:solidFill>
              </a:rPr>
              <a:t>arxiv.org/a/burke_k_1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78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My research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2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Distributional regression, variable </a:t>
            </a:r>
            <a:r>
              <a:rPr lang="en-GB" dirty="0" smtClean="0"/>
              <a:t>selection, </a:t>
            </a:r>
            <a:r>
              <a:rPr lang="en-GB" dirty="0" smtClean="0"/>
              <a:t>random effects models, neural networks, survival analysis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Psychology experiments, network science, opinion dynamics, agent-based modelling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://kevinburke.ie</a:t>
            </a:r>
            <a:r>
              <a:rPr lang="en-GB" dirty="0" smtClean="0">
                <a:hlinkClick r:id="rId2"/>
              </a:rPr>
              <a:t>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11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Agent based null models 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3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14" y="892406"/>
            <a:ext cx="7683773" cy="3483640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3" y="4655206"/>
            <a:ext cx="1663903" cy="16707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0562" y="4669663"/>
            <a:ext cx="1663200" cy="1641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3461" b="13721"/>
          <a:stretch/>
        </p:blipFill>
        <p:spPr>
          <a:xfrm>
            <a:off x="3697050" y="4662475"/>
            <a:ext cx="1663200" cy="16561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t="3694" b="9815"/>
          <a:stretch/>
        </p:blipFill>
        <p:spPr>
          <a:xfrm>
            <a:off x="5473538" y="4626471"/>
            <a:ext cx="1663200" cy="17281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/>
          <a:srcRect b="14209"/>
          <a:stretch/>
        </p:blipFill>
        <p:spPr>
          <a:xfrm>
            <a:off x="7250026" y="4624785"/>
            <a:ext cx="1663200" cy="17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Experimental setup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4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Participants (“players”) are assigned randomly to one of two groups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They interact with each other over 40 rounds in a “token exchange” game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 smtClean="0"/>
              <a:t>They see the results of each round</a:t>
            </a:r>
          </a:p>
          <a:p>
            <a:pPr marL="0" indent="0">
              <a:buNone/>
            </a:pPr>
            <a:endParaRPr lang="en-GB" dirty="0" smtClean="0"/>
          </a:p>
          <a:p>
            <a:r>
              <a:rPr lang="en-GB" dirty="0"/>
              <a:t>VIAPPL (Virtual Interaction Application)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295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VIAPPL: Giving a token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4346" t="1878" r="18996" b="1569"/>
          <a:stretch/>
        </p:blipFill>
        <p:spPr>
          <a:xfrm>
            <a:off x="323528" y="836711"/>
            <a:ext cx="5184576" cy="5760641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648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4711" t="1663" r="19009" b="618"/>
          <a:stretch/>
        </p:blipFill>
        <p:spPr>
          <a:xfrm>
            <a:off x="323528" y="836712"/>
            <a:ext cx="5184576" cy="583264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VIAPPL: End of round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6</a:t>
            </a:fld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728173" y="844034"/>
            <a:ext cx="3240360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 dirty="0" smtClean="0"/>
              <a:t>Social Norms</a:t>
            </a:r>
          </a:p>
          <a:p>
            <a:pPr marL="0" indent="0">
              <a:buNone/>
            </a:pPr>
            <a:endParaRPr lang="en-GB" sz="900" dirty="0" smtClean="0"/>
          </a:p>
          <a:p>
            <a:r>
              <a:rPr lang="en-GB" sz="2400" b="1" dirty="0" smtClean="0"/>
              <a:t>Reciprocation</a:t>
            </a:r>
          </a:p>
          <a:p>
            <a:pPr marL="0" indent="0">
              <a:buNone/>
            </a:pPr>
            <a:r>
              <a:rPr lang="en-GB" sz="2400" dirty="0" smtClean="0"/>
              <a:t>Exchanges between pairs of players</a:t>
            </a:r>
          </a:p>
          <a:p>
            <a:pPr marL="0" indent="0">
              <a:buNone/>
            </a:pPr>
            <a:endParaRPr lang="en-GB" sz="900" dirty="0" smtClean="0"/>
          </a:p>
          <a:p>
            <a:r>
              <a:rPr lang="en-GB" sz="2400" b="1" dirty="0" err="1" smtClean="0"/>
              <a:t>Ingroup</a:t>
            </a:r>
            <a:r>
              <a:rPr lang="en-GB" sz="2400" b="1" dirty="0" smtClean="0"/>
              <a:t> favouritism</a:t>
            </a:r>
          </a:p>
          <a:p>
            <a:pPr marL="0" indent="0">
              <a:buNone/>
            </a:pPr>
            <a:r>
              <a:rPr lang="en-GB" sz="2400" dirty="0" smtClean="0"/>
              <a:t>Exchanges between players in the same group</a:t>
            </a:r>
          </a:p>
        </p:txBody>
      </p:sp>
    </p:spTree>
    <p:extLst>
      <p:ext uri="{BB962C8B-B14F-4D97-AF65-F5344CB8AC3E}">
        <p14:creationId xmlns:p14="http://schemas.microsoft.com/office/powerpoint/2010/main" val="75159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Linear regression model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1600" y="764704"/>
                <a:ext cx="8335200" cy="252028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 smtClean="0"/>
                  <a:t> tokens player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dirty="0" smtClean="0"/>
                  <a:t> </a:t>
                </a:r>
                <a:r>
                  <a:rPr lang="en-GB" sz="2800" b="1" u="sng" dirty="0" smtClean="0"/>
                  <a:t>receives</a:t>
                </a:r>
                <a:r>
                  <a:rPr lang="en-GB" sz="2800" dirty="0" smtClean="0"/>
                  <a:t> from player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sz="2800" dirty="0" smtClean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players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and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2800" dirty="0" smtClean="0"/>
                  <a:t> are in </a:t>
                </a:r>
                <a:r>
                  <a:rPr lang="en-GB" sz="2800" b="1" u="sng" dirty="0" smtClean="0"/>
                  <a:t>different</a:t>
                </a:r>
                <a:r>
                  <a:rPr lang="en-GB" sz="2800" dirty="0" smtClean="0"/>
                  <a:t> groups</a:t>
                </a:r>
                <a:endParaRPr lang="en-GB" sz="2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sz="2800" dirty="0" smtClean="0"/>
                  <a:t>       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600" y="764704"/>
                <a:ext cx="8335200" cy="252028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7</a:t>
            </a:fld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353909" y="3110887"/>
                <a:ext cx="8335200" cy="30517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SzPct val="55000"/>
                  <a:buFont typeface="Wingdings 3" panose="05040102010807070707" pitchFamily="18" charset="2"/>
                  <a:buChar char="´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SzPct val="80000"/>
                  <a:buFont typeface="MS UI Gothic" panose="020B0600070205080204" pitchFamily="34" charset="-128"/>
                  <a:buChar char="▭"/>
                  <a:defRPr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Font typeface="Yu Gothic Medium" panose="020B0500000000000000" pitchFamily="34" charset="-128"/>
                  <a:buChar char="‑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Tokens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received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player</m:t>
                    </m:r>
                    <m:r>
                      <m:rPr>
                        <m:nor/>
                      </m:rPr>
                      <a:rPr lang="en-GB" sz="2800" smtClean="0">
                        <a:latin typeface="Cambria Math" panose="02040503050406030204" pitchFamily="18" charset="0"/>
                      </a:rPr>
                      <m:t>"</m:t>
                    </m:r>
                  </m:oMath>
                </a14:m>
                <a:endParaRPr lang="en-GB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 3" panose="05040102010807070707" pitchFamily="18" charset="2"/>
                  <a:buNone/>
                </a:pPr>
                <a:endParaRPr lang="en-GB" sz="1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Tokens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given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player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  <a:endParaRPr lang="en-GB" sz="2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 3" panose="05040102010807070707" pitchFamily="18" charset="2"/>
                  <a:buNone/>
                </a:pPr>
                <a:endParaRPr lang="en-GB" sz="1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Do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groups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differ</m:t>
                      </m:r>
                      <m:r>
                        <m:rPr>
                          <m:nor/>
                        </m:rPr>
                        <a:rPr lang="en-GB" sz="2800" smtClean="0">
                          <a:latin typeface="Cambria Math" panose="02040503050406030204" pitchFamily="18" charset="0"/>
                        </a:rPr>
                        <m:t>?"</m:t>
                      </m:r>
                    </m:oMath>
                  </m:oMathPara>
                </a14:m>
                <a:endParaRPr lang="en-GB" sz="2800" dirty="0" smtClean="0"/>
              </a:p>
              <a:p>
                <a:pPr marL="0" indent="0">
                  <a:lnSpc>
                    <a:spcPct val="150000"/>
                  </a:lnSpc>
                  <a:buFont typeface="Wingdings 3" panose="05040102010807070707" pitchFamily="18" charset="2"/>
                  <a:buNone/>
                </a:pPr>
                <a:endParaRPr lang="en-GB" sz="2800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09" y="3110887"/>
                <a:ext cx="8335200" cy="30517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29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Experimental 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00" y="764705"/>
            <a:ext cx="8335200" cy="1152128"/>
          </a:xfrm>
        </p:spPr>
        <p:txBody>
          <a:bodyPr/>
          <a:lstStyle/>
          <a:p>
            <a:r>
              <a:rPr lang="en-GB" dirty="0" smtClean="0"/>
              <a:t>4 games each spanning 40 rounds,        14 players per game, 20 tokens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8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 descr=" 6">
                <a:extLst>
                  <a:ext uri="{FF2B5EF4-FFF2-40B4-BE49-F238E27FC236}">
                    <a16:creationId xmlns:a16="http://schemas.microsoft.com/office/drawing/2014/main" id="{548FDC7A-2A7A-2262-7080-E73FC41265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264786"/>
                  </p:ext>
                </p:extLst>
              </p:nvPr>
            </p:nvGraphicFramePr>
            <p:xfrm>
              <a:off x="238102" y="2132856"/>
              <a:ext cx="8589636" cy="1548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431606">
                      <a:extLst>
                        <a:ext uri="{9D8B030D-6E8A-4147-A177-3AD203B41FA5}">
                          <a16:colId xmlns:a16="http://schemas.microsoft.com/office/drawing/2014/main" val="455290085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20834142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87424120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413425089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375187017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974409845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Term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E" sz="2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Game1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Game2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Game3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Game4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61580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E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0.31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0.29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0.87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0.37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9206321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IE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b="0" i="1" u="none" strike="noStrike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IE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−1.95</m:t>
                                </m:r>
                                <m:r>
                                  <a:rPr lang="en-GB" sz="2800" b="0" i="1" u="none" strike="noStrike" dirty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GB" sz="2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−1.96  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GB" sz="2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−0.42  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GB" sz="2800" b="0" i="1" u="none" strike="noStrike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−1.99  </m:t>
                                </m:r>
                              </m:oMath>
                            </m:oMathPara>
                          </a14:m>
                          <a:endParaRPr lang="en-IE" sz="28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671266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 descr=" 6">
                <a:extLst>
                  <a:ext uri="{FF2B5EF4-FFF2-40B4-BE49-F238E27FC236}">
                    <a16:creationId xmlns:a16="http://schemas.microsoft.com/office/drawing/2014/main" id="{548FDC7A-2A7A-2262-7080-E73FC41265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6264786"/>
                  </p:ext>
                </p:extLst>
              </p:nvPr>
            </p:nvGraphicFramePr>
            <p:xfrm>
              <a:off x="238102" y="2132856"/>
              <a:ext cx="8589636" cy="154800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431606">
                      <a:extLst>
                        <a:ext uri="{9D8B030D-6E8A-4147-A177-3AD203B41FA5}">
                          <a16:colId xmlns:a16="http://schemas.microsoft.com/office/drawing/2014/main" val="455290085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20834142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287424120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413425089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3751870176"/>
                        </a:ext>
                      </a:extLst>
                    </a:gridCol>
                    <a:gridCol w="1431606">
                      <a:extLst>
                        <a:ext uri="{9D8B030D-6E8A-4147-A177-3AD203B41FA5}">
                          <a16:colId xmlns:a16="http://schemas.microsoft.com/office/drawing/2014/main" val="974409845"/>
                        </a:ext>
                      </a:extLst>
                    </a:gridCol>
                  </a:tblGrid>
                  <a:tr h="4680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Term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0779" r="-400000" b="-231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Game1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Game2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Game3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IE" sz="2800" b="0" i="0" u="none" strike="noStrike" dirty="0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Game4</a:t>
                          </a:r>
                          <a:endParaRPr lang="en-IE" sz="2800" b="0" i="0" u="none" strike="noStrike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marL="4763" marR="4763" marT="4763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33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3615802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4494" r="-5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4494" r="-4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4494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104494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104494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000" t="-10449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2063215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494" r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204494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4494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204494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204494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4763" marR="4763" marT="4763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0000" t="-2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12665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351600" y="3896880"/>
                <a:ext cx="8335200" cy="26284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SzPct val="55000"/>
                  <a:buFont typeface="Wingdings 3" panose="05040102010807070707" pitchFamily="18" charset="2"/>
                  <a:buChar char="´"/>
                  <a:defRPr sz="32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SzPct val="80000"/>
                  <a:buFont typeface="MS UI Gothic" panose="020B0600070205080204" pitchFamily="34" charset="-128"/>
                  <a:buChar char="▭"/>
                  <a:defRPr sz="2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Clr>
                    <a:srgbClr val="0033CC"/>
                  </a:buClr>
                  <a:buFont typeface="Yu Gothic Medium" panose="020B0500000000000000" pitchFamily="34" charset="-128"/>
                  <a:buChar char="‑"/>
                  <a:defRPr sz="2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&gt;0⇒</m:t>
                    </m:r>
                  </m:oMath>
                </a14:m>
                <a:r>
                  <a:rPr lang="en-GB" dirty="0" smtClean="0"/>
                  <a:t> reciprocity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&lt;0⇒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 err="1" smtClean="0"/>
                  <a:t>ingroup</a:t>
                </a:r>
                <a:r>
                  <a:rPr lang="en-GB" dirty="0" smtClean="0"/>
                  <a:t> favouritism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dirty="0" smtClean="0"/>
                  <a:t>Games 1, 2, 4 remarkably similar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00" y="3896880"/>
                <a:ext cx="8335200" cy="2628464"/>
              </a:xfrm>
              <a:prstGeom prst="rect">
                <a:avLst/>
              </a:prstGeom>
              <a:blipFill>
                <a:blip r:embed="rId3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96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Statistical significance?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 smtClean="0"/>
                  <a:t>Response/covariate</a:t>
                </a:r>
                <a:r>
                  <a:rPr lang="en-GB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𝜌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dirty="0" smtClean="0"/>
              </a:p>
              <a:p>
                <a:endParaRPr lang="en-GB" dirty="0" smtClean="0"/>
              </a:p>
              <a:p>
                <a:r>
                  <a:rPr lang="en-GB" b="1" dirty="0" smtClean="0"/>
                  <a:t>Constraints</a:t>
                </a:r>
                <a:r>
                  <a:rPr lang="en-GB" dirty="0" smtClean="0"/>
                  <a:t>: each player starts with 20 tokens, exchanges 1 per round, and does this over 40 rounds</a:t>
                </a:r>
              </a:p>
              <a:p>
                <a:pPr marL="0" indent="0">
                  <a:buNone/>
                </a:pPr>
                <a:endParaRPr lang="en-GB" dirty="0" smtClean="0"/>
              </a:p>
              <a:p>
                <a:r>
                  <a:rPr lang="en-GB" b="1" dirty="0" smtClean="0"/>
                  <a:t>Dependence</a:t>
                </a:r>
                <a:r>
                  <a:rPr lang="en-GB" dirty="0" smtClean="0"/>
                  <a:t>: </a:t>
                </a:r>
                <a:r>
                  <a:rPr lang="en-GB" dirty="0"/>
                  <a:t>high connectivity between small number of players in </a:t>
                </a:r>
                <a:r>
                  <a:rPr lang="en-GB" dirty="0" smtClean="0"/>
                  <a:t>a game, and temporal effects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12" t="-1250" r="-1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42849-5686-4369-BF74-CB6C4490C10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93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33CC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Yu Gothic UI Semibold"/>
        <a:ea typeface=""/>
        <a:cs typeface=""/>
      </a:majorFont>
      <a:minorFont>
        <a:latin typeface="Yu Gothic UI Semi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31708</TotalTime>
  <Words>581</Words>
  <Application>Microsoft Office PowerPoint</Application>
  <PresentationFormat>On-screen Show (4:3)</PresentationFormat>
  <Paragraphs>116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MS UI Gothic</vt:lpstr>
      <vt:lpstr>Yu Gothic Medium</vt:lpstr>
      <vt:lpstr>Yu Gothic UI Semibold</vt:lpstr>
      <vt:lpstr>Arial</vt:lpstr>
      <vt:lpstr>Calibri</vt:lpstr>
      <vt:lpstr>Cambria Math</vt:lpstr>
      <vt:lpstr>Wingdings 3</vt:lpstr>
      <vt:lpstr>Office Theme</vt:lpstr>
      <vt:lpstr>Agent-based null models for examining experimental social interaction networks</vt:lpstr>
      <vt:lpstr>My research</vt:lpstr>
      <vt:lpstr>Agent based null models …</vt:lpstr>
      <vt:lpstr>Experimental setup</vt:lpstr>
      <vt:lpstr>VIAPPL: Giving a token</vt:lpstr>
      <vt:lpstr>VIAPPL: End of round</vt:lpstr>
      <vt:lpstr>Linear regression model</vt:lpstr>
      <vt:lpstr>Experimental results</vt:lpstr>
      <vt:lpstr>Statistical significance?</vt:lpstr>
      <vt:lpstr>Agent-based null model</vt:lpstr>
      <vt:lpstr>Coefficients in each round</vt:lpstr>
      <vt:lpstr>Network visualisation</vt:lpstr>
      <vt:lpstr>Another VIAPPL experiment</vt:lpstr>
      <vt:lpstr>Another VIAPPL experiment: results</vt:lpstr>
      <vt:lpstr>Summary</vt:lpstr>
    </vt:vector>
  </TitlesOfParts>
  <Company>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KB</dc:creator>
  <cp:lastModifiedBy>Kevin.Burke</cp:lastModifiedBy>
  <cp:revision>562</cp:revision>
  <dcterms:created xsi:type="dcterms:W3CDTF">2019-10-21T18:44:45Z</dcterms:created>
  <dcterms:modified xsi:type="dcterms:W3CDTF">2023-12-12T17:35:15Z</dcterms:modified>
</cp:coreProperties>
</file>