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Caveat"/>
      <p:regular r:id="rId19"/>
      <p:bold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bold.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Caveat-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18e092a4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18e092a4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18e092a4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18e092a4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18e092a4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18e092a4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18e092c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18e092c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e18e092c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e18e092c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74e8e2f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74e8e2f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74e8e2f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74e8e2f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e18e092a4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e18e092a4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github.com/kevinburkhardt/Big_Ideas_Final/blob/main/Apk82-Final-Project-Notebook.ipynb"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github.com/kevinburkhardt/Big_Ideas_Final/blob/main/kcb47.ipynb"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github.com/kevinburkhardt/Big_Ideas_Final/blob/main/had78.ipynb"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90275" y="12017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Best Neighborhood in Pittsburgh</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By Kevin Burkhardt, Heather Diegert, Aidan Kennedy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Metric Explanation</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Arrest data </a:t>
            </a:r>
            <a:endParaRPr sz="1400"/>
          </a:p>
          <a:p>
            <a:pPr indent="-317500" lvl="0" marL="457200" rtl="0" algn="l">
              <a:spcBef>
                <a:spcPts val="0"/>
              </a:spcBef>
              <a:spcAft>
                <a:spcPts val="0"/>
              </a:spcAft>
              <a:buSzPts val="1400"/>
              <a:buAutoNum type="arabicPeriod"/>
            </a:pPr>
            <a:r>
              <a:rPr lang="en" sz="1400"/>
              <a:t>Parks</a:t>
            </a:r>
            <a:endParaRPr sz="1400"/>
          </a:p>
          <a:p>
            <a:pPr indent="-317500" lvl="0" marL="457200" rtl="0" algn="l">
              <a:spcBef>
                <a:spcPts val="0"/>
              </a:spcBef>
              <a:spcAft>
                <a:spcPts val="0"/>
              </a:spcAft>
              <a:buSzPts val="1400"/>
              <a:buAutoNum type="arabicPeriod"/>
            </a:pPr>
            <a:r>
              <a:rPr lang="en" sz="1400"/>
              <a:t>Blood-lead level content</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143475" y="288775"/>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Blood Lead Levels</a:t>
            </a:r>
            <a:endParaRPr/>
          </a:p>
        </p:txBody>
      </p:sp>
      <p:sp>
        <p:nvSpPr>
          <p:cNvPr id="85" name="Google Shape;85;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10000"/>
          </a:bodyPr>
          <a:lstStyle/>
          <a:p>
            <a:pPr indent="0" lvl="0" marL="0" rtl="0" algn="l">
              <a:spcBef>
                <a:spcPts val="0"/>
              </a:spcBef>
              <a:spcAft>
                <a:spcPts val="0"/>
              </a:spcAft>
              <a:buClr>
                <a:schemeClr val="dk2"/>
              </a:buClr>
              <a:buSzPct val="61111"/>
              <a:buFont typeface="Arial"/>
              <a:buNone/>
            </a:pPr>
            <a:r>
              <a:rPr lang="en"/>
              <a:t>Refers to a higher-than-normal concentration of lead in the bloodstream</a:t>
            </a:r>
            <a:endParaRPr/>
          </a:p>
          <a:p>
            <a:pPr indent="0" lvl="0" marL="0" rtl="0" algn="l">
              <a:spcBef>
                <a:spcPts val="1200"/>
              </a:spcBef>
              <a:spcAft>
                <a:spcPts val="0"/>
              </a:spcAft>
              <a:buNone/>
            </a:pPr>
            <a:r>
              <a:rPr lang="en"/>
              <a:t>May damage brain and nervous system, leading to developmental delays, lower IQ, and behavioral problems in children</a:t>
            </a:r>
            <a:endParaRPr/>
          </a:p>
          <a:p>
            <a:pPr indent="0" lvl="0" marL="0" rtl="0" algn="l">
              <a:spcBef>
                <a:spcPts val="1200"/>
              </a:spcBef>
              <a:spcAft>
                <a:spcPts val="0"/>
              </a:spcAft>
              <a:buNone/>
            </a:pPr>
            <a:r>
              <a:rPr lang="en"/>
              <a:t>May cause anemia and damage to the kidneys and other organs in both children and adults</a:t>
            </a:r>
            <a:endParaRPr/>
          </a:p>
          <a:p>
            <a:pPr indent="0" lvl="0" marL="0" rtl="0" algn="l">
              <a:spcBef>
                <a:spcPts val="1200"/>
              </a:spcBef>
              <a:spcAft>
                <a:spcPts val="0"/>
              </a:spcAft>
              <a:buClr>
                <a:schemeClr val="dk2"/>
              </a:buClr>
              <a:buSzPct val="61111"/>
              <a:buFont typeface="Arial"/>
              <a:buNone/>
            </a:pPr>
            <a:r>
              <a:t/>
            </a:r>
            <a:endParaRPr/>
          </a:p>
          <a:p>
            <a:pPr indent="0" lvl="0" marL="0" rtl="0" algn="l">
              <a:spcBef>
                <a:spcPts val="1200"/>
              </a:spcBef>
              <a:spcAft>
                <a:spcPts val="1200"/>
              </a:spcAft>
              <a:buNone/>
            </a:pPr>
            <a:r>
              <a:rPr lang="en" sz="700" u="sng">
                <a:solidFill>
                  <a:schemeClr val="hlink"/>
                </a:solidFill>
                <a:hlinkClick r:id="rId3"/>
              </a:rPr>
              <a:t>https://github.com/kevinburkhardt/Big_Ideas_Final/blob/main/Apk82-Final-Project-Notebook.ipynb</a:t>
            </a:r>
            <a:endParaRPr sz="700"/>
          </a:p>
        </p:txBody>
      </p:sp>
      <p:pic>
        <p:nvPicPr>
          <p:cNvPr id="86" name="Google Shape;86;p15"/>
          <p:cNvPicPr preferRelativeResize="0"/>
          <p:nvPr/>
        </p:nvPicPr>
        <p:blipFill>
          <a:blip r:embed="rId4">
            <a:alphaModFix/>
          </a:blip>
          <a:stretch>
            <a:fillRect/>
          </a:stretch>
        </p:blipFill>
        <p:spPr>
          <a:xfrm>
            <a:off x="519112" y="2223900"/>
            <a:ext cx="3293926" cy="2195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Blood Lead Levels</a:t>
            </a:r>
            <a:endParaRPr/>
          </a:p>
        </p:txBody>
      </p:sp>
      <p:sp>
        <p:nvSpPr>
          <p:cNvPr id="92" name="Google Shape;92;p16"/>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i="1" lang="en"/>
              <a:t>Pittsburgh School Districts 2015-2020 EBLL</a:t>
            </a:r>
            <a:endParaRPr i="1"/>
          </a:p>
          <a:p>
            <a:pPr indent="0" lvl="0" marL="0" rtl="0" algn="ctr">
              <a:spcBef>
                <a:spcPts val="0"/>
              </a:spcBef>
              <a:spcAft>
                <a:spcPts val="0"/>
              </a:spcAft>
              <a:buNone/>
            </a:pPr>
            <a:r>
              <a:rPr i="1" lang="en"/>
              <a:t>Lowest: </a:t>
            </a:r>
            <a:endParaRPr i="1"/>
          </a:p>
          <a:p>
            <a:pPr indent="-301942" lvl="0" marL="457200" rtl="0" algn="ctr">
              <a:spcBef>
                <a:spcPts val="0"/>
              </a:spcBef>
              <a:spcAft>
                <a:spcPts val="0"/>
              </a:spcAft>
              <a:buSzPct val="100000"/>
              <a:buAutoNum type="arabicPeriod"/>
            </a:pPr>
            <a:r>
              <a:rPr i="1" lang="en"/>
              <a:t>Mcdonald (Fort Cherry)</a:t>
            </a:r>
            <a:endParaRPr i="1"/>
          </a:p>
          <a:p>
            <a:pPr indent="-301942" lvl="0" marL="457200" rtl="0" algn="ctr">
              <a:spcBef>
                <a:spcPts val="0"/>
              </a:spcBef>
              <a:spcAft>
                <a:spcPts val="0"/>
              </a:spcAft>
              <a:buSzPct val="100000"/>
              <a:buAutoNum type="arabicPeriod"/>
            </a:pPr>
            <a:r>
              <a:rPr i="1" lang="en"/>
              <a:t>Harrison City (Penn-Trafford)</a:t>
            </a:r>
            <a:endParaRPr i="1"/>
          </a:p>
          <a:p>
            <a:pPr indent="-301942" lvl="0" marL="457200" rtl="0" algn="ctr">
              <a:spcBef>
                <a:spcPts val="0"/>
              </a:spcBef>
              <a:spcAft>
                <a:spcPts val="0"/>
              </a:spcAft>
              <a:buSzPct val="100000"/>
              <a:buAutoNum type="arabicPeriod"/>
            </a:pPr>
            <a:r>
              <a:rPr i="1" lang="en"/>
              <a:t>Gibsonia (Pine-Richland)</a:t>
            </a:r>
            <a:endParaRPr i="1"/>
          </a:p>
          <a:p>
            <a:pPr indent="-301942" lvl="0" marL="457200" rtl="0" algn="ctr">
              <a:spcBef>
                <a:spcPts val="0"/>
              </a:spcBef>
              <a:spcAft>
                <a:spcPts val="0"/>
              </a:spcAft>
              <a:buSzPct val="100000"/>
              <a:buAutoNum type="arabicPeriod"/>
            </a:pPr>
            <a:r>
              <a:rPr i="1" lang="en"/>
              <a:t>Plum (Plum Borough)</a:t>
            </a:r>
            <a:endParaRPr i="1"/>
          </a:p>
          <a:p>
            <a:pPr indent="-301942" lvl="0" marL="457200" rtl="0" algn="ctr">
              <a:spcBef>
                <a:spcPts val="0"/>
              </a:spcBef>
              <a:spcAft>
                <a:spcPts val="0"/>
              </a:spcAft>
              <a:buSzPct val="100000"/>
              <a:buAutoNum type="arabicPeriod"/>
            </a:pPr>
            <a:r>
              <a:rPr i="1" lang="en"/>
              <a:t>Allison Park (Hampton Township)</a:t>
            </a:r>
            <a:endParaRPr i="1"/>
          </a:p>
          <a:p>
            <a:pPr indent="-301942" lvl="0" marL="457200" rtl="0" algn="ctr">
              <a:spcBef>
                <a:spcPts val="0"/>
              </a:spcBef>
              <a:spcAft>
                <a:spcPts val="0"/>
              </a:spcAft>
              <a:buSzPct val="100000"/>
              <a:buAutoNum type="arabicPeriod"/>
            </a:pPr>
            <a:r>
              <a:rPr i="1" lang="en"/>
              <a:t>Jefferson Hills (West Jefferson Hills)</a:t>
            </a:r>
            <a:endParaRPr i="1"/>
          </a:p>
        </p:txBody>
      </p:sp>
      <p:sp>
        <p:nvSpPr>
          <p:cNvPr id="93" name="Google Shape;93;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6"/>
          <p:cNvPicPr preferRelativeResize="0"/>
          <p:nvPr/>
        </p:nvPicPr>
        <p:blipFill>
          <a:blip r:embed="rId3">
            <a:alphaModFix/>
          </a:blip>
          <a:stretch>
            <a:fillRect/>
          </a:stretch>
        </p:blipFill>
        <p:spPr>
          <a:xfrm>
            <a:off x="4708937" y="650775"/>
            <a:ext cx="4298113" cy="384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65500" y="57150"/>
            <a:ext cx="4045200" cy="1505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Arrest Data</a:t>
            </a:r>
            <a:endParaRPr/>
          </a:p>
        </p:txBody>
      </p:sp>
      <p:sp>
        <p:nvSpPr>
          <p:cNvPr id="100" name="Google Shape;100;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Arrest data will show the safety of each neighborhood in Pittsburgh</a:t>
            </a:r>
            <a:endParaRPr/>
          </a:p>
          <a:p>
            <a:pPr indent="0" lvl="0" marL="0" rtl="0" algn="l">
              <a:spcBef>
                <a:spcPts val="1200"/>
              </a:spcBef>
              <a:spcAft>
                <a:spcPts val="0"/>
              </a:spcAft>
              <a:buNone/>
            </a:pPr>
            <a:r>
              <a:rPr lang="en"/>
              <a:t>The more arrests that there are, the more crime… obviously</a:t>
            </a:r>
            <a:endParaRPr/>
          </a:p>
          <a:p>
            <a:pPr indent="0" lvl="0" marL="0" rtl="0" algn="l">
              <a:spcBef>
                <a:spcPts val="1200"/>
              </a:spcBef>
              <a:spcAft>
                <a:spcPts val="0"/>
              </a:spcAft>
              <a:buNone/>
            </a:pPr>
            <a:r>
              <a:rPr lang="en"/>
              <a:t>The less crime, the safer the neighborhood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000"/>
              <a:t>I mean this is pretty self explanatory</a:t>
            </a:r>
            <a:endParaRPr sz="1000"/>
          </a:p>
        </p:txBody>
      </p:sp>
      <p:pic>
        <p:nvPicPr>
          <p:cNvPr id="101" name="Google Shape;101;p17"/>
          <p:cNvPicPr preferRelativeResize="0"/>
          <p:nvPr/>
        </p:nvPicPr>
        <p:blipFill>
          <a:blip r:embed="rId3">
            <a:alphaModFix/>
          </a:blip>
          <a:stretch>
            <a:fillRect/>
          </a:stretch>
        </p:blipFill>
        <p:spPr>
          <a:xfrm>
            <a:off x="649875" y="1562250"/>
            <a:ext cx="3276450" cy="327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65500" y="933450"/>
            <a:ext cx="4045200" cy="723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Arrest Data</a:t>
            </a:r>
            <a:endParaRPr/>
          </a:p>
        </p:txBody>
      </p:sp>
      <p:sp>
        <p:nvSpPr>
          <p:cNvPr id="107" name="Google Shape;107;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 took arrest data for each neighborhood, then I gathered census data. I then took the ratio of number of arrests to population to determine which neighborhoods had the lowest rate.</a:t>
            </a:r>
            <a:endParaRPr/>
          </a:p>
          <a:p>
            <a:pPr indent="0" lvl="0" marL="0" rtl="0" algn="l">
              <a:spcBef>
                <a:spcPts val="1200"/>
              </a:spcBef>
              <a:spcAft>
                <a:spcPts val="1200"/>
              </a:spcAft>
              <a:buNone/>
            </a:pPr>
            <a:r>
              <a:rPr lang="en" sz="700" u="sng">
                <a:solidFill>
                  <a:schemeClr val="hlink"/>
                </a:solidFill>
                <a:hlinkClick r:id="rId3"/>
              </a:rPr>
              <a:t>https://github.com/kevinburkhardt/Big_Ideas_Final/blob/main/kcb47.ipynb</a:t>
            </a:r>
            <a:endParaRPr sz="700"/>
          </a:p>
        </p:txBody>
      </p:sp>
      <p:pic>
        <p:nvPicPr>
          <p:cNvPr id="108" name="Google Shape;108;p18"/>
          <p:cNvPicPr preferRelativeResize="0"/>
          <p:nvPr/>
        </p:nvPicPr>
        <p:blipFill>
          <a:blip r:embed="rId4">
            <a:alphaModFix/>
          </a:blip>
          <a:stretch>
            <a:fillRect/>
          </a:stretch>
        </p:blipFill>
        <p:spPr>
          <a:xfrm>
            <a:off x="494550" y="1657350"/>
            <a:ext cx="3587088" cy="318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140588" y="3537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Parks In Pittsburgh</a:t>
            </a:r>
            <a:endParaRPr/>
          </a:p>
        </p:txBody>
      </p:sp>
      <p:sp>
        <p:nvSpPr>
          <p:cNvPr id="114" name="Google Shape;114;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1200"/>
              </a:spcAft>
              <a:buNone/>
            </a:pPr>
            <a:r>
              <a:rPr lang="en"/>
              <a:t>The number of parks in the neighborhood can be an indicator of how safe it is. For example, we can assume that more parks/community spaces will be built in safer neighborhoods. On the other hand, in less pleasant parts of the city, there will be fewer parks. There could show that the neighborhood is less community-oriented, hence why less community space, like a park, is present. </a:t>
            </a:r>
            <a:endParaRPr/>
          </a:p>
        </p:txBody>
      </p:sp>
      <p:pic>
        <p:nvPicPr>
          <p:cNvPr id="115" name="Google Shape;115;p19"/>
          <p:cNvPicPr preferRelativeResize="0"/>
          <p:nvPr/>
        </p:nvPicPr>
        <p:blipFill rotWithShape="1">
          <a:blip r:embed="rId3">
            <a:alphaModFix/>
          </a:blip>
          <a:srcRect b="8966" l="0" r="0" t="0"/>
          <a:stretch/>
        </p:blipFill>
        <p:spPr>
          <a:xfrm>
            <a:off x="244700" y="1804105"/>
            <a:ext cx="3836999" cy="27110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293975" y="504825"/>
            <a:ext cx="4001100" cy="496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CSV Data</a:t>
            </a:r>
            <a:endParaRPr/>
          </a:p>
        </p:txBody>
      </p:sp>
      <p:sp>
        <p:nvSpPr>
          <p:cNvPr id="121" name="Google Shape;121;p20"/>
          <p:cNvSpPr txBox="1"/>
          <p:nvPr>
            <p:ph idx="2" type="body"/>
          </p:nvPr>
        </p:nvSpPr>
        <p:spPr>
          <a:xfrm>
            <a:off x="4959475"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data from the CSV was collected and sorted based on the number of parks located in a neighborhood. The top five neighborhoods with the most parks are shown in the graph. </a:t>
            </a:r>
            <a:endParaRPr/>
          </a:p>
          <a:p>
            <a:pPr indent="0" lvl="0" marL="0" rtl="0" algn="l">
              <a:spcBef>
                <a:spcPts val="1200"/>
              </a:spcBef>
              <a:spcAft>
                <a:spcPts val="1200"/>
              </a:spcAft>
              <a:buNone/>
            </a:pPr>
            <a:r>
              <a:rPr lang="en" sz="700" u="sng">
                <a:solidFill>
                  <a:schemeClr val="hlink"/>
                </a:solidFill>
                <a:hlinkClick r:id="rId3"/>
              </a:rPr>
              <a:t>https://github.com/kevinburkhardt/Big_Ideas_Final/blob/main/had78.ipynb</a:t>
            </a:r>
            <a:endParaRPr sz="700"/>
          </a:p>
        </p:txBody>
      </p:sp>
      <p:pic>
        <p:nvPicPr>
          <p:cNvPr id="122" name="Google Shape;122;p20"/>
          <p:cNvPicPr preferRelativeResize="0"/>
          <p:nvPr/>
        </p:nvPicPr>
        <p:blipFill rotWithShape="1">
          <a:blip r:embed="rId4">
            <a:alphaModFix/>
          </a:blip>
          <a:srcRect b="5758" l="0" r="0" t="0"/>
          <a:stretch/>
        </p:blipFill>
        <p:spPr>
          <a:xfrm>
            <a:off x="85725" y="1073600"/>
            <a:ext cx="4209350" cy="378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Best Neighborhood</a:t>
            </a:r>
            <a:endParaRPr/>
          </a:p>
        </p:txBody>
      </p:sp>
      <p:sp>
        <p:nvSpPr>
          <p:cNvPr id="128" name="Google Shape;128;p21"/>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Overall Winner:</a:t>
            </a:r>
            <a:endParaRPr/>
          </a:p>
          <a:p>
            <a:pPr indent="0" lvl="0" marL="0" rtl="0" algn="ctr">
              <a:spcBef>
                <a:spcPts val="0"/>
              </a:spcBef>
              <a:spcAft>
                <a:spcPts val="0"/>
              </a:spcAft>
              <a:buNone/>
            </a:pPr>
            <a:r>
              <a:rPr lang="en"/>
              <a:t>✰ </a:t>
            </a:r>
            <a:r>
              <a:rPr lang="en">
                <a:latin typeface="Caveat"/>
                <a:ea typeface="Caveat"/>
                <a:cs typeface="Caveat"/>
                <a:sym typeface="Caveat"/>
              </a:rPr>
              <a:t>???</a:t>
            </a:r>
            <a:r>
              <a:rPr lang="en"/>
              <a:t> ✰</a:t>
            </a:r>
            <a:endParaRPr/>
          </a:p>
          <a:p>
            <a:pPr indent="0" lvl="0" marL="0" rtl="0" algn="ctr">
              <a:spcBef>
                <a:spcPts val="0"/>
              </a:spcBef>
              <a:spcAft>
                <a:spcPts val="0"/>
              </a:spcAft>
              <a:buNone/>
            </a:pPr>
            <a:r>
              <a:t/>
            </a:r>
            <a:endParaRPr sz="1300"/>
          </a:p>
          <a:p>
            <a:pPr indent="0" lvl="0" marL="0" rtl="0" algn="ctr">
              <a:spcBef>
                <a:spcPts val="0"/>
              </a:spcBef>
              <a:spcAft>
                <a:spcPts val="0"/>
              </a:spcAft>
              <a:buNone/>
            </a:pPr>
            <a:r>
              <a:t/>
            </a:r>
            <a:endParaRPr sz="500"/>
          </a:p>
          <a:p>
            <a:pPr indent="0" lvl="0" marL="0" rtl="0" algn="ctr">
              <a:spcBef>
                <a:spcPts val="0"/>
              </a:spcBef>
              <a:spcAft>
                <a:spcPts val="0"/>
              </a:spcAft>
              <a:buNone/>
            </a:pPr>
            <a:r>
              <a:t/>
            </a:r>
            <a:endParaRPr sz="500"/>
          </a:p>
          <a:p>
            <a:pPr indent="0" lvl="0" marL="0" rtl="0" algn="ctr">
              <a:spcBef>
                <a:spcPts val="0"/>
              </a:spcBef>
              <a:spcAft>
                <a:spcPts val="0"/>
              </a:spcAft>
              <a:buNone/>
            </a:pPr>
            <a:r>
              <a:t/>
            </a:r>
            <a:endParaRPr sz="500"/>
          </a:p>
          <a:p>
            <a:pPr indent="0" lvl="0" marL="0" rtl="0" algn="ctr">
              <a:spcBef>
                <a:spcPts val="0"/>
              </a:spcBef>
              <a:spcAft>
                <a:spcPts val="0"/>
              </a:spcAft>
              <a:buNone/>
            </a:pPr>
            <a:r>
              <a:rPr lang="en" sz="500"/>
              <a:t>Inconclusive</a:t>
            </a:r>
            <a:endParaRPr sz="500"/>
          </a:p>
        </p:txBody>
      </p:sp>
      <p:sp>
        <p:nvSpPr>
          <p:cNvPr id="129" name="Google Shape;129;p21"/>
          <p:cNvSpPr txBox="1"/>
          <p:nvPr>
            <p:ph idx="2" type="body"/>
          </p:nvPr>
        </p:nvSpPr>
        <p:spPr>
          <a:xfrm>
            <a:off x="5044275" y="452450"/>
            <a:ext cx="3837000" cy="36951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SzPts val="1018"/>
              <a:buNone/>
            </a:pPr>
            <a:r>
              <a:rPr lang="en" sz="1200"/>
              <a:t>Arrest:</a:t>
            </a:r>
            <a:endParaRPr sz="1200"/>
          </a:p>
          <a:p>
            <a:pPr indent="-304800" lvl="0" marL="457200" rtl="0" algn="l">
              <a:lnSpc>
                <a:spcPct val="95000"/>
              </a:lnSpc>
              <a:spcBef>
                <a:spcPts val="1200"/>
              </a:spcBef>
              <a:spcAft>
                <a:spcPts val="0"/>
              </a:spcAft>
              <a:buSzPts val="1200"/>
              <a:buAutoNum type="arabicPeriod"/>
            </a:pPr>
            <a:r>
              <a:rPr lang="en" sz="1200"/>
              <a:t>Central Northside</a:t>
            </a:r>
            <a:endParaRPr sz="1200"/>
          </a:p>
          <a:p>
            <a:pPr indent="-304800" lvl="0" marL="457200" rtl="0" algn="l">
              <a:lnSpc>
                <a:spcPct val="95000"/>
              </a:lnSpc>
              <a:spcBef>
                <a:spcPts val="0"/>
              </a:spcBef>
              <a:spcAft>
                <a:spcPts val="0"/>
              </a:spcAft>
              <a:buSzPts val="1200"/>
              <a:buAutoNum type="arabicPeriod"/>
            </a:pPr>
            <a:r>
              <a:rPr lang="en" sz="1200"/>
              <a:t>Squirrel Hill North</a:t>
            </a:r>
            <a:endParaRPr sz="1200"/>
          </a:p>
          <a:p>
            <a:pPr indent="-304800" lvl="0" marL="457200" rtl="0" algn="l">
              <a:lnSpc>
                <a:spcPct val="95000"/>
              </a:lnSpc>
              <a:spcBef>
                <a:spcPts val="0"/>
              </a:spcBef>
              <a:spcAft>
                <a:spcPts val="0"/>
              </a:spcAft>
              <a:buSzPts val="1200"/>
              <a:buAutoNum type="arabicPeriod"/>
            </a:pPr>
            <a:r>
              <a:rPr lang="en" sz="1200"/>
              <a:t>Swisshelm Park</a:t>
            </a:r>
            <a:endParaRPr sz="1200"/>
          </a:p>
          <a:p>
            <a:pPr indent="-304800" lvl="0" marL="457200" rtl="0" algn="l">
              <a:lnSpc>
                <a:spcPct val="95000"/>
              </a:lnSpc>
              <a:spcBef>
                <a:spcPts val="0"/>
              </a:spcBef>
              <a:spcAft>
                <a:spcPts val="0"/>
              </a:spcAft>
              <a:buSzPts val="1200"/>
              <a:buAutoNum type="arabicPeriod"/>
            </a:pPr>
            <a:r>
              <a:rPr lang="en" sz="1200"/>
              <a:t>Regent Square</a:t>
            </a:r>
            <a:endParaRPr sz="1200"/>
          </a:p>
          <a:p>
            <a:pPr indent="-304800" lvl="0" marL="457200" rtl="0" algn="l">
              <a:lnSpc>
                <a:spcPct val="95000"/>
              </a:lnSpc>
              <a:spcBef>
                <a:spcPts val="0"/>
              </a:spcBef>
              <a:spcAft>
                <a:spcPts val="0"/>
              </a:spcAft>
              <a:buSzPts val="1200"/>
              <a:buAutoNum type="arabicPeriod"/>
            </a:pPr>
            <a:r>
              <a:rPr lang="en" sz="1200"/>
              <a:t>North Oakland</a:t>
            </a:r>
            <a:endParaRPr sz="1200"/>
          </a:p>
          <a:p>
            <a:pPr indent="0" lvl="0" marL="0" rtl="0" algn="l">
              <a:lnSpc>
                <a:spcPct val="95000"/>
              </a:lnSpc>
              <a:spcBef>
                <a:spcPts val="1200"/>
              </a:spcBef>
              <a:spcAft>
                <a:spcPts val="0"/>
              </a:spcAft>
              <a:buSzPts val="1018"/>
              <a:buNone/>
            </a:pPr>
            <a:r>
              <a:rPr lang="en" sz="1200"/>
              <a:t>Parks:</a:t>
            </a:r>
            <a:endParaRPr sz="1200"/>
          </a:p>
          <a:p>
            <a:pPr indent="-304800" lvl="0" marL="457200" rtl="0" algn="l">
              <a:lnSpc>
                <a:spcPct val="95000"/>
              </a:lnSpc>
              <a:spcBef>
                <a:spcPts val="1200"/>
              </a:spcBef>
              <a:spcAft>
                <a:spcPts val="0"/>
              </a:spcAft>
              <a:buSzPts val="1200"/>
              <a:buAutoNum type="arabicPeriod"/>
            </a:pPr>
            <a:r>
              <a:rPr lang="en" sz="1200"/>
              <a:t>East Liberty  </a:t>
            </a:r>
            <a:endParaRPr sz="1200"/>
          </a:p>
          <a:p>
            <a:pPr indent="-304800" lvl="0" marL="457200" rtl="0" algn="l">
              <a:lnSpc>
                <a:spcPct val="95000"/>
              </a:lnSpc>
              <a:spcBef>
                <a:spcPts val="0"/>
              </a:spcBef>
              <a:spcAft>
                <a:spcPts val="0"/>
              </a:spcAft>
              <a:buSzPts val="1200"/>
              <a:buAutoNum type="arabicPeriod"/>
            </a:pPr>
            <a:r>
              <a:rPr lang="en" sz="1200"/>
              <a:t>Central Business</a:t>
            </a:r>
            <a:endParaRPr sz="1200"/>
          </a:p>
          <a:p>
            <a:pPr indent="-304800" lvl="0" marL="457200" rtl="0" algn="l">
              <a:lnSpc>
                <a:spcPct val="95000"/>
              </a:lnSpc>
              <a:spcBef>
                <a:spcPts val="0"/>
              </a:spcBef>
              <a:spcAft>
                <a:spcPts val="0"/>
              </a:spcAft>
              <a:buSzPts val="1200"/>
              <a:buAutoNum type="arabicPeriod"/>
            </a:pPr>
            <a:r>
              <a:rPr lang="en" sz="1200"/>
              <a:t>Beechview </a:t>
            </a:r>
            <a:endParaRPr sz="1200"/>
          </a:p>
          <a:p>
            <a:pPr indent="-304800" lvl="0" marL="457200" rtl="0" algn="l">
              <a:lnSpc>
                <a:spcPct val="95000"/>
              </a:lnSpc>
              <a:spcBef>
                <a:spcPts val="0"/>
              </a:spcBef>
              <a:spcAft>
                <a:spcPts val="0"/>
              </a:spcAft>
              <a:buSzPts val="1200"/>
              <a:buAutoNum type="arabicPeriod"/>
            </a:pPr>
            <a:r>
              <a:rPr lang="en" sz="1200"/>
              <a:t>South Side Slopes </a:t>
            </a:r>
            <a:endParaRPr sz="1200"/>
          </a:p>
          <a:p>
            <a:pPr indent="-304800" lvl="0" marL="457200" rtl="0" algn="l">
              <a:lnSpc>
                <a:spcPct val="95000"/>
              </a:lnSpc>
              <a:spcBef>
                <a:spcPts val="0"/>
              </a:spcBef>
              <a:spcAft>
                <a:spcPts val="0"/>
              </a:spcAft>
              <a:buSzPts val="1200"/>
              <a:buAutoNum type="arabicPeriod"/>
            </a:pPr>
            <a:r>
              <a:rPr lang="en" sz="1200"/>
              <a:t>Point Breeze </a:t>
            </a:r>
            <a:endParaRPr sz="1200"/>
          </a:p>
          <a:p>
            <a:pPr indent="0" lvl="0" marL="0" rtl="0" algn="l">
              <a:lnSpc>
                <a:spcPct val="95000"/>
              </a:lnSpc>
              <a:spcBef>
                <a:spcPts val="1200"/>
              </a:spcBef>
              <a:spcAft>
                <a:spcPts val="0"/>
              </a:spcAft>
              <a:buSzPts val="1018"/>
              <a:buNone/>
            </a:pPr>
            <a:r>
              <a:rPr lang="en" sz="1200"/>
              <a:t>Blood-Lead Levels:</a:t>
            </a:r>
            <a:endParaRPr sz="1200"/>
          </a:p>
          <a:p>
            <a:pPr indent="-304800" lvl="0" marL="457200" rtl="0" algn="l">
              <a:lnSpc>
                <a:spcPct val="95000"/>
              </a:lnSpc>
              <a:spcBef>
                <a:spcPts val="1200"/>
              </a:spcBef>
              <a:spcAft>
                <a:spcPts val="0"/>
              </a:spcAft>
              <a:buSzPts val="1200"/>
              <a:buAutoNum type="arabicPeriod"/>
            </a:pPr>
            <a:r>
              <a:rPr lang="en" sz="1200"/>
              <a:t>Mcdonald</a:t>
            </a:r>
            <a:endParaRPr sz="1200"/>
          </a:p>
          <a:p>
            <a:pPr indent="-304800" lvl="0" marL="457200" rtl="0" algn="l">
              <a:lnSpc>
                <a:spcPct val="95000"/>
              </a:lnSpc>
              <a:spcBef>
                <a:spcPts val="0"/>
              </a:spcBef>
              <a:spcAft>
                <a:spcPts val="0"/>
              </a:spcAft>
              <a:buSzPts val="1200"/>
              <a:buAutoNum type="arabicPeriod"/>
            </a:pPr>
            <a:r>
              <a:rPr lang="en" sz="1200"/>
              <a:t>Harrison City</a:t>
            </a:r>
            <a:endParaRPr sz="1200"/>
          </a:p>
          <a:p>
            <a:pPr indent="-304800" lvl="0" marL="457200" rtl="0" algn="l">
              <a:lnSpc>
                <a:spcPct val="95000"/>
              </a:lnSpc>
              <a:spcBef>
                <a:spcPts val="0"/>
              </a:spcBef>
              <a:spcAft>
                <a:spcPts val="0"/>
              </a:spcAft>
              <a:buSzPts val="1200"/>
              <a:buAutoNum type="arabicPeriod"/>
            </a:pPr>
            <a:r>
              <a:rPr lang="en" sz="1200"/>
              <a:t>Gibsonia</a:t>
            </a:r>
            <a:endParaRPr sz="1200"/>
          </a:p>
          <a:p>
            <a:pPr indent="-304800" lvl="0" marL="457200" rtl="0" algn="l">
              <a:lnSpc>
                <a:spcPct val="95000"/>
              </a:lnSpc>
              <a:spcBef>
                <a:spcPts val="0"/>
              </a:spcBef>
              <a:spcAft>
                <a:spcPts val="0"/>
              </a:spcAft>
              <a:buSzPts val="1200"/>
              <a:buAutoNum type="arabicPeriod"/>
            </a:pPr>
            <a:r>
              <a:rPr lang="en" sz="1200"/>
              <a:t>Plum</a:t>
            </a:r>
            <a:endParaRPr sz="1200"/>
          </a:p>
          <a:p>
            <a:pPr indent="-304800" lvl="0" marL="457200" rtl="0" algn="l">
              <a:lnSpc>
                <a:spcPct val="95000"/>
              </a:lnSpc>
              <a:spcBef>
                <a:spcPts val="0"/>
              </a:spcBef>
              <a:spcAft>
                <a:spcPts val="0"/>
              </a:spcAft>
              <a:buSzPts val="1200"/>
              <a:buAutoNum type="arabicPeriod"/>
            </a:pPr>
            <a:r>
              <a:rPr lang="en" sz="1200"/>
              <a:t>Allison Park</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