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4" r:id="rId7"/>
    <p:sldId id="261" r:id="rId8"/>
    <p:sldId id="262" r:id="rId9"/>
    <p:sldId id="263" r:id="rId10"/>
    <p:sldId id="265" r:id="rId11"/>
    <p:sldId id="266" r:id="rId12"/>
    <p:sldId id="264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73" d="100"/>
          <a:sy n="173" d="100"/>
        </p:scale>
        <p:origin x="-17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CF33-9E95-9049-934F-7F17BB5315F6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E676-0034-1346-B769-026F821F4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CF33-9E95-9049-934F-7F17BB5315F6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E676-0034-1346-B769-026F821F4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6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CF33-9E95-9049-934F-7F17BB5315F6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E676-0034-1346-B769-026F821F4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3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CF33-9E95-9049-934F-7F17BB5315F6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E676-0034-1346-B769-026F821F4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9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CF33-9E95-9049-934F-7F17BB5315F6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E676-0034-1346-B769-026F821F4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03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CF33-9E95-9049-934F-7F17BB5315F6}" type="datetimeFigureOut">
              <a:rPr lang="en-US" smtClean="0"/>
              <a:t>4/4/18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E676-0034-1346-B769-026F821F4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80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CF33-9E95-9049-934F-7F17BB5315F6}" type="datetimeFigureOut">
              <a:rPr lang="en-US" smtClean="0"/>
              <a:t>4/4/18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E676-0034-1346-B769-026F821F4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68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CF33-9E95-9049-934F-7F17BB5315F6}" type="datetimeFigureOut">
              <a:rPr lang="en-US" smtClean="0"/>
              <a:t>4/4/18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E676-0034-1346-B769-026F821F4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67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CF33-9E95-9049-934F-7F17BB5315F6}" type="datetimeFigureOut">
              <a:rPr lang="en-US" smtClean="0"/>
              <a:t>4/4/18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E676-0034-1346-B769-026F821F4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05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CF33-9E95-9049-934F-7F17BB5315F6}" type="datetimeFigureOut">
              <a:rPr lang="en-US" smtClean="0"/>
              <a:t>4/4/18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E676-0034-1346-B769-026F821F4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0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CF33-9E95-9049-934F-7F17BB5315F6}" type="datetimeFigureOut">
              <a:rPr lang="en-US" smtClean="0"/>
              <a:t>4/4/18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E676-0034-1346-B769-026F821F4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5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9CF33-9E95-9049-934F-7F17BB5315F6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4E676-0034-1346-B769-026F821F4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58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Databases and Scalability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Kevin Burleigh</a:t>
            </a:r>
          </a:p>
          <a:p>
            <a:r>
              <a:rPr lang="en-US" dirty="0" smtClean="0"/>
              <a:t>Apr 7,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695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We’re </a:t>
            </a:r>
            <a:r>
              <a:rPr lang="en-US" dirty="0" err="1" smtClean="0"/>
              <a:t>Gonna</a:t>
            </a:r>
            <a:r>
              <a:rPr lang="en-US" dirty="0" smtClean="0"/>
              <a:t> Need a Bigger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current </a:t>
            </a:r>
            <a:r>
              <a:rPr lang="en-US" dirty="0" err="1" smtClean="0"/>
              <a:t>db</a:t>
            </a:r>
            <a:r>
              <a:rPr lang="en-US" dirty="0" smtClean="0"/>
              <a:t> server</a:t>
            </a:r>
          </a:p>
          <a:p>
            <a:pPr lvl="1"/>
            <a:r>
              <a:rPr lang="en-US" dirty="0" smtClean="0"/>
              <a:t>t2.medium</a:t>
            </a:r>
          </a:p>
          <a:p>
            <a:pPr lvl="1"/>
            <a:r>
              <a:rPr lang="en-US" dirty="0" smtClean="0"/>
              <a:t>1 processor (2 cores)</a:t>
            </a:r>
          </a:p>
          <a:p>
            <a:pPr lvl="1"/>
            <a:r>
              <a:rPr lang="en-US" dirty="0" smtClean="0"/>
              <a:t>mediocre networking</a:t>
            </a:r>
          </a:p>
          <a:p>
            <a:pPr lvl="1"/>
            <a:r>
              <a:rPr lang="en-US" dirty="0" smtClean="0"/>
              <a:t>6.8 cents/hour</a:t>
            </a:r>
          </a:p>
          <a:p>
            <a:r>
              <a:rPr lang="en-US" dirty="0" smtClean="0"/>
              <a:t>new </a:t>
            </a:r>
            <a:r>
              <a:rPr lang="en-US" dirty="0" err="1" smtClean="0"/>
              <a:t>db</a:t>
            </a:r>
            <a:r>
              <a:rPr lang="en-US" dirty="0" smtClean="0"/>
              <a:t> server</a:t>
            </a:r>
          </a:p>
          <a:p>
            <a:pPr lvl="1"/>
            <a:r>
              <a:rPr lang="en-US" dirty="0" smtClean="0"/>
              <a:t>r4.xlarge</a:t>
            </a:r>
          </a:p>
          <a:p>
            <a:pPr lvl="1"/>
            <a:r>
              <a:rPr lang="en-US" dirty="0" smtClean="0"/>
              <a:t>2 processors (4 cores)</a:t>
            </a:r>
          </a:p>
          <a:p>
            <a:pPr lvl="1"/>
            <a:r>
              <a:rPr lang="en-US" dirty="0" smtClean="0"/>
              <a:t>super fast network</a:t>
            </a:r>
          </a:p>
          <a:p>
            <a:pPr lvl="1"/>
            <a:r>
              <a:rPr lang="en-US" dirty="0" smtClean="0"/>
              <a:t>48 cents/hour</a:t>
            </a:r>
          </a:p>
          <a:p>
            <a:r>
              <a:rPr lang="en-US" dirty="0" smtClean="0"/>
              <a:t>problem solved!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727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9065284"/>
              </p:ext>
            </p:extLst>
          </p:nvPr>
        </p:nvGraphicFramePr>
        <p:xfrm>
          <a:off x="2145607" y="1636842"/>
          <a:ext cx="5063149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7385"/>
                <a:gridCol w="1142882"/>
                <a:gridCol w="11428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Orig</a:t>
                      </a:r>
                      <a:r>
                        <a:rPr lang="en-US" baseline="0" dirty="0" smtClean="0"/>
                        <a:t> Time</a:t>
                      </a:r>
                    </a:p>
                    <a:p>
                      <a:r>
                        <a:rPr lang="en-US" baseline="0" dirty="0" smtClean="0"/>
                        <a:t>(sec)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 Time</a:t>
                      </a:r>
                    </a:p>
                    <a:p>
                      <a:r>
                        <a:rPr lang="en-US" dirty="0" smtClean="0"/>
                        <a:t>(sec)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/>
                          <a:cs typeface="Courier New"/>
                        </a:rPr>
                        <a:t>tally[1,12000,1]x1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/>
                          <a:cs typeface="Courier New"/>
                        </a:rPr>
                        <a:t>tally[1, 6000,1]x2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/>
                          <a:cs typeface="Courier New"/>
                        </a:rPr>
                        <a:t>tally[1, 4000,1]x3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/>
                          <a:cs typeface="Courier New"/>
                        </a:rPr>
                        <a:t>tally[1, 3000,1]x4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34.9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/>
                          <a:cs typeface="Courier New"/>
                        </a:rPr>
                        <a:t>tally[1, 2500,1]x5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4419069"/>
            <a:ext cx="8229599" cy="210676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it’s going to take almost an hour to collect the votes!</a:t>
            </a:r>
          </a:p>
          <a:p>
            <a:r>
              <a:rPr lang="en-US" dirty="0" smtClean="0"/>
              <a:t>someone please fetch my brown pants...</a:t>
            </a:r>
          </a:p>
          <a:p>
            <a:r>
              <a:rPr lang="en-US" dirty="0" smtClean="0"/>
              <a:t>why didn’t that help at all?</a:t>
            </a:r>
          </a:p>
          <a:p>
            <a:pPr lvl="1"/>
            <a:r>
              <a:rPr lang="en-US" dirty="0" smtClean="0"/>
              <a:t>we might’ve anticipated this if we had noticed that the server’s resources weren’t being taxed at all</a:t>
            </a:r>
          </a:p>
          <a:p>
            <a:pPr lvl="1"/>
            <a:r>
              <a:rPr lang="en-US" dirty="0" smtClean="0"/>
              <a:t>major hint that upgrade would not 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297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at the Logs...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56169"/>
            <a:ext cx="8229600" cy="1382339"/>
          </a:xfrm>
        </p:spPr>
        <p:txBody>
          <a:bodyPr/>
          <a:lstStyle/>
          <a:p>
            <a:r>
              <a:rPr lang="en-US" dirty="0" smtClean="0"/>
              <a:t>roughly 2.9ms per transaction</a:t>
            </a:r>
          </a:p>
          <a:p>
            <a:r>
              <a:rPr lang="en-US" dirty="0" smtClean="0"/>
              <a:t>upper bound: 345 votes/sec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51964" y="1596015"/>
            <a:ext cx="6433547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/>
                <a:cs typeface="Courier New"/>
              </a:rPr>
              <a:t>(0.4ms)</a:t>
            </a:r>
            <a:r>
              <a:rPr lang="en-US" sz="1400" dirty="0" smtClean="0">
                <a:latin typeface="Courier New"/>
                <a:cs typeface="Courier New"/>
              </a:rPr>
              <a:t>  BEGIN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(0.4ms)</a:t>
            </a:r>
            <a:r>
              <a:rPr lang="en-US" sz="1400" dirty="0" smtClean="0">
                <a:latin typeface="Courier New"/>
                <a:cs typeface="Courier New"/>
              </a:rPr>
              <a:t>  SET TRANSACTION ISOLATION LEVEL READ COMMITTED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(0.5ms)</a:t>
            </a:r>
            <a:r>
              <a:rPr lang="en-US" sz="1400" dirty="0" smtClean="0">
                <a:latin typeface="Courier New"/>
                <a:cs typeface="Courier New"/>
              </a:rPr>
              <a:t>  select * from </a:t>
            </a:r>
            <a:r>
              <a:rPr lang="en-US" sz="1400" dirty="0" err="1" smtClean="0">
                <a:latin typeface="Courier New"/>
                <a:cs typeface="Courier New"/>
              </a:rPr>
              <a:t>vote_tallies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</a:p>
          <a:p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smtClean="0">
                <a:latin typeface="Courier New"/>
                <a:cs typeface="Courier New"/>
              </a:rPr>
              <a:t>          where name = 'Leslie </a:t>
            </a:r>
            <a:r>
              <a:rPr lang="en-US" sz="1400" dirty="0" err="1" smtClean="0">
                <a:latin typeface="Courier New"/>
                <a:cs typeface="Courier New"/>
              </a:rPr>
              <a:t>Lamport</a:t>
            </a:r>
            <a:r>
              <a:rPr lang="en-US" sz="1400" dirty="0" smtClean="0">
                <a:latin typeface="Courier New"/>
                <a:cs typeface="Courier New"/>
              </a:rPr>
              <a:t>' for update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(0.5ms)</a:t>
            </a:r>
            <a:r>
              <a:rPr lang="en-US" sz="1400" dirty="0" smtClean="0">
                <a:latin typeface="Courier New"/>
                <a:cs typeface="Courier New"/>
              </a:rPr>
              <a:t>  UPDATE "</a:t>
            </a:r>
            <a:r>
              <a:rPr lang="en-US" sz="1400" dirty="0" err="1" smtClean="0">
                <a:latin typeface="Courier New"/>
                <a:cs typeface="Courier New"/>
              </a:rPr>
              <a:t>vote_tallies</a:t>
            </a:r>
            <a:r>
              <a:rPr lang="en-US" sz="1400" dirty="0" smtClean="0">
                <a:latin typeface="Courier New"/>
                <a:cs typeface="Courier New"/>
              </a:rPr>
              <a:t>" </a:t>
            </a:r>
          </a:p>
          <a:p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smtClean="0">
                <a:latin typeface="Courier New"/>
                <a:cs typeface="Courier New"/>
              </a:rPr>
              <a:t>          SET "</a:t>
            </a:r>
            <a:r>
              <a:rPr lang="en-US" sz="1400" dirty="0" err="1" smtClean="0">
                <a:latin typeface="Courier New"/>
                <a:cs typeface="Courier New"/>
              </a:rPr>
              <a:t>num_votes</a:t>
            </a:r>
            <a:r>
              <a:rPr lang="en-US" sz="1400" dirty="0" smtClean="0">
                <a:latin typeface="Courier New"/>
                <a:cs typeface="Courier New"/>
              </a:rPr>
              <a:t>" = $1, "</a:t>
            </a:r>
            <a:r>
              <a:rPr lang="en-US" sz="1400" dirty="0" err="1" smtClean="0">
                <a:latin typeface="Courier New"/>
                <a:cs typeface="Courier New"/>
              </a:rPr>
              <a:t>updated_at</a:t>
            </a:r>
            <a:r>
              <a:rPr lang="en-US" sz="1400" dirty="0" smtClean="0">
                <a:latin typeface="Courier New"/>
                <a:cs typeface="Courier New"/>
              </a:rPr>
              <a:t>" = $2 </a:t>
            </a:r>
          </a:p>
          <a:p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smtClean="0">
                <a:latin typeface="Courier New"/>
                <a:cs typeface="Courier New"/>
              </a:rPr>
              <a:t>          WHERE "</a:t>
            </a:r>
            <a:r>
              <a:rPr lang="en-US" sz="1400" dirty="0" err="1" smtClean="0">
                <a:latin typeface="Courier New"/>
                <a:cs typeface="Courier New"/>
              </a:rPr>
              <a:t>vote_tallies"."id</a:t>
            </a:r>
            <a:r>
              <a:rPr lang="en-US" sz="1400" dirty="0" smtClean="0">
                <a:latin typeface="Courier New"/>
                <a:cs typeface="Courier New"/>
              </a:rPr>
              <a:t>" = $3  </a:t>
            </a:r>
          </a:p>
          <a:p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smtClean="0">
                <a:latin typeface="Courier New"/>
                <a:cs typeface="Courier New"/>
              </a:rPr>
              <a:t>          [</a:t>
            </a:r>
          </a:p>
          <a:p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smtClean="0">
                <a:latin typeface="Courier New"/>
                <a:cs typeface="Courier New"/>
              </a:rPr>
              <a:t>            ["</a:t>
            </a:r>
            <a:r>
              <a:rPr lang="en-US" sz="1400" dirty="0" err="1" smtClean="0">
                <a:latin typeface="Courier New"/>
                <a:cs typeface="Courier New"/>
              </a:rPr>
              <a:t>num_votes</a:t>
            </a:r>
            <a:r>
              <a:rPr lang="en-US" sz="1400" dirty="0" smtClean="0">
                <a:latin typeface="Courier New"/>
                <a:cs typeface="Courier New"/>
              </a:rPr>
              <a:t>", 135], </a:t>
            </a:r>
          </a:p>
          <a:p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smtClean="0">
                <a:latin typeface="Courier New"/>
                <a:cs typeface="Courier New"/>
              </a:rPr>
              <a:t>            ["</a:t>
            </a:r>
            <a:r>
              <a:rPr lang="en-US" sz="1400" dirty="0" err="1" smtClean="0">
                <a:latin typeface="Courier New"/>
                <a:cs typeface="Courier New"/>
              </a:rPr>
              <a:t>updated_at</a:t>
            </a:r>
            <a:r>
              <a:rPr lang="en-US" sz="1400" dirty="0" smtClean="0">
                <a:latin typeface="Courier New"/>
                <a:cs typeface="Courier New"/>
              </a:rPr>
              <a:t>", "2018-04-04 22:41:36.582620"], </a:t>
            </a:r>
          </a:p>
          <a:p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smtClean="0">
                <a:latin typeface="Courier New"/>
                <a:cs typeface="Courier New"/>
              </a:rPr>
              <a:t>            ["id", 12]</a:t>
            </a:r>
          </a:p>
          <a:p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smtClean="0">
                <a:latin typeface="Courier New"/>
                <a:cs typeface="Courier New"/>
              </a:rPr>
              <a:t>          ]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(1.1ms)</a:t>
            </a:r>
            <a:r>
              <a:rPr lang="en-US" sz="1400" dirty="0" smtClean="0">
                <a:latin typeface="Courier New"/>
                <a:cs typeface="Courier New"/>
              </a:rPr>
              <a:t>  COMMIT</a:t>
            </a:r>
            <a:endParaRPr lang="en-US" sz="1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67143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Fundamental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scalability is limited by the need for coordination</a:t>
            </a:r>
          </a:p>
          <a:p>
            <a:pPr lvl="1"/>
            <a:r>
              <a:rPr lang="en-US" dirty="0" smtClean="0"/>
              <a:t>not communication </a:t>
            </a:r>
            <a:r>
              <a:rPr lang="mr-IN" dirty="0" smtClean="0"/>
              <a:t>–</a:t>
            </a:r>
            <a:r>
              <a:rPr lang="en-US" dirty="0" smtClean="0"/>
              <a:t> that’s different</a:t>
            </a:r>
          </a:p>
          <a:p>
            <a:r>
              <a:rPr lang="en-US" dirty="0" smtClean="0"/>
              <a:t>but how do we know if coordination is necessary?</a:t>
            </a:r>
          </a:p>
          <a:p>
            <a:pPr lvl="1"/>
            <a:r>
              <a:rPr lang="en-US" dirty="0" smtClean="0"/>
              <a:t>Peter </a:t>
            </a:r>
            <a:r>
              <a:rPr lang="en-US" dirty="0" err="1" smtClean="0"/>
              <a:t>Bailis</a:t>
            </a:r>
            <a:r>
              <a:rPr lang="en-US" dirty="0" smtClean="0"/>
              <a:t>: Invariant Confluence</a:t>
            </a:r>
          </a:p>
          <a:p>
            <a:pPr lvl="1"/>
            <a:r>
              <a:rPr lang="en-US" dirty="0" smtClean="0"/>
              <a:t>happy to discuss details later if anyone is </a:t>
            </a:r>
            <a:r>
              <a:rPr lang="en-US" smtClean="0"/>
              <a:t>so inclined!</a:t>
            </a:r>
            <a:endParaRPr lang="en-US" dirty="0" smtClean="0"/>
          </a:p>
          <a:p>
            <a:r>
              <a:rPr lang="en-US" dirty="0" smtClean="0"/>
              <a:t>incrementing a counter does not have IC</a:t>
            </a:r>
          </a:p>
          <a:p>
            <a:r>
              <a:rPr lang="en-US" dirty="0" smtClean="0"/>
              <a:t>...but insertion into a set (table) does!</a:t>
            </a:r>
          </a:p>
          <a:p>
            <a:pPr lvl="1"/>
            <a:r>
              <a:rPr lang="en-US" dirty="0" smtClean="0"/>
              <a:t>think ballot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0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Backend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table with </a:t>
            </a:r>
            <a:r>
              <a:rPr lang="en-US" b="1" dirty="0" smtClean="0">
                <a:latin typeface="Courier New"/>
                <a:cs typeface="Courier New"/>
              </a:rPr>
              <a:t>name</a:t>
            </a:r>
            <a:r>
              <a:rPr lang="en-US" dirty="0" smtClean="0"/>
              <a:t> column</a:t>
            </a:r>
          </a:p>
          <a:p>
            <a:r>
              <a:rPr lang="en-US" dirty="0" smtClean="0"/>
              <a:t>client votes by inserting record with contestant name</a:t>
            </a:r>
          </a:p>
          <a:p>
            <a:pPr lvl="1"/>
            <a:r>
              <a:rPr lang="en-US" dirty="0" smtClean="0"/>
              <a:t>no need to lock anything</a:t>
            </a:r>
          </a:p>
          <a:p>
            <a:pPr lvl="1"/>
            <a:r>
              <a:rPr lang="en-US" dirty="0" smtClean="0"/>
              <a:t>coordination-free!</a:t>
            </a:r>
          </a:p>
          <a:p>
            <a:r>
              <a:rPr lang="en-US" dirty="0" smtClean="0"/>
              <a:t>once voting is done, we can tally</a:t>
            </a:r>
          </a:p>
          <a:p>
            <a:pPr lvl="1"/>
            <a:r>
              <a:rPr lang="en-US" dirty="0" smtClean="0"/>
              <a:t>it’s fast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798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Please, Please, Please Work!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5146334"/>
              </p:ext>
            </p:extLst>
          </p:nvPr>
        </p:nvGraphicFramePr>
        <p:xfrm>
          <a:off x="699450" y="1526793"/>
          <a:ext cx="7698531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3996"/>
                <a:gridCol w="1482861"/>
                <a:gridCol w="1328701"/>
                <a:gridCol w="159297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 Server </a:t>
                      </a:r>
                    </a:p>
                    <a:p>
                      <a:r>
                        <a:rPr lang="en-US" dirty="0" smtClean="0"/>
                        <a:t>Time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(sec)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Big Server </a:t>
                      </a:r>
                    </a:p>
                    <a:p>
                      <a:r>
                        <a:rPr lang="en-US" dirty="0" smtClean="0"/>
                        <a:t>Time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(sec)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Big</a:t>
                      </a:r>
                      <a:r>
                        <a:rPr lang="en-US" baseline="0" dirty="0" smtClean="0"/>
                        <a:t> Server</a:t>
                      </a:r>
                    </a:p>
                    <a:p>
                      <a:r>
                        <a:rPr lang="en-US" baseline="0" dirty="0" smtClean="0"/>
                        <a:t>votes/sec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/>
                          <a:cs typeface="Courier New"/>
                        </a:rPr>
                        <a:t>record[1,12000,1]x1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/>
                          <a:cs typeface="Courier New"/>
                        </a:rPr>
                        <a:t>record[1,</a:t>
                      </a:r>
                      <a:r>
                        <a:rPr lang="en-US" baseline="0" dirty="0" smtClean="0">
                          <a:latin typeface="Courier New"/>
                          <a:cs typeface="Courier New"/>
                        </a:rPr>
                        <a:t> 6</a:t>
                      </a:r>
                      <a:r>
                        <a:rPr lang="en-US" dirty="0" smtClean="0">
                          <a:latin typeface="Courier New"/>
                          <a:cs typeface="Courier New"/>
                        </a:rPr>
                        <a:t>000,1]x2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/>
                          <a:cs typeface="Courier New"/>
                        </a:rPr>
                        <a:t>record[1,</a:t>
                      </a:r>
                      <a:r>
                        <a:rPr lang="en-US" baseline="0" dirty="0" smtClean="0">
                          <a:latin typeface="Courier New"/>
                          <a:cs typeface="Courier New"/>
                        </a:rPr>
                        <a:t> 4</a:t>
                      </a:r>
                      <a:r>
                        <a:rPr lang="en-US" dirty="0" smtClean="0">
                          <a:latin typeface="Courier New"/>
                          <a:cs typeface="Courier New"/>
                        </a:rPr>
                        <a:t>000,1]x3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/>
                          <a:cs typeface="Courier New"/>
                        </a:rPr>
                        <a:t>record[1,</a:t>
                      </a:r>
                      <a:r>
                        <a:rPr lang="en-US" baseline="0" dirty="0" smtClean="0">
                          <a:latin typeface="Courier New"/>
                          <a:cs typeface="Courier New"/>
                        </a:rPr>
                        <a:t> 3</a:t>
                      </a:r>
                      <a:r>
                        <a:rPr lang="en-US" dirty="0" smtClean="0">
                          <a:latin typeface="Courier New"/>
                          <a:cs typeface="Courier New"/>
                        </a:rPr>
                        <a:t>000,1]x4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/>
                          <a:cs typeface="Courier New"/>
                        </a:rPr>
                        <a:t>record[1,</a:t>
                      </a:r>
                      <a:r>
                        <a:rPr lang="en-US" baseline="0" dirty="0" smtClean="0">
                          <a:latin typeface="Courier New"/>
                          <a:cs typeface="Courier New"/>
                        </a:rPr>
                        <a:t> 25</a:t>
                      </a:r>
                      <a:r>
                        <a:rPr lang="en-US" dirty="0" smtClean="0">
                          <a:latin typeface="Courier New"/>
                          <a:cs typeface="Courier New"/>
                        </a:rPr>
                        <a:t>00,1]x5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0031570"/>
              </p:ext>
            </p:extLst>
          </p:nvPr>
        </p:nvGraphicFramePr>
        <p:xfrm>
          <a:off x="699450" y="4661788"/>
          <a:ext cx="769853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3996"/>
                <a:gridCol w="1482861"/>
                <a:gridCol w="1328701"/>
                <a:gridCol w="1592973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 Server </a:t>
                      </a:r>
                    </a:p>
                    <a:p>
                      <a:r>
                        <a:rPr lang="en-US" dirty="0" smtClean="0"/>
                        <a:t>Time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(sec)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Big Server </a:t>
                      </a:r>
                    </a:p>
                    <a:p>
                      <a:r>
                        <a:rPr lang="en-US" dirty="0" smtClean="0"/>
                        <a:t>Time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(sec)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Big</a:t>
                      </a:r>
                      <a:r>
                        <a:rPr lang="en-US" baseline="0" dirty="0" smtClean="0"/>
                        <a:t> Server</a:t>
                      </a:r>
                    </a:p>
                    <a:p>
                      <a:r>
                        <a:rPr lang="en-US" baseline="0" dirty="0" smtClean="0"/>
                        <a:t>votes/sec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/>
                          <a:cs typeface="Courier New"/>
                        </a:rPr>
                        <a:t>record[1,25000,2]x20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6369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989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Server Resources?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ew </a:t>
            </a:r>
            <a:r>
              <a:rPr lang="en-US" dirty="0"/>
              <a:t>r</a:t>
            </a:r>
            <a:r>
              <a:rPr lang="en-US" dirty="0" smtClean="0"/>
              <a:t>esults:</a:t>
            </a:r>
          </a:p>
          <a:p>
            <a:pPr lvl="1"/>
            <a:r>
              <a:rPr lang="en-US" dirty="0" smtClean="0"/>
              <a:t>CPU: 80-90%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rite IOPS: 970/sec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etwork: 5.4 Mb/sec</a:t>
            </a:r>
          </a:p>
          <a:p>
            <a:r>
              <a:rPr lang="en-US" dirty="0" smtClean="0"/>
              <a:t>new design better utilizes available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81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Comparison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8540455"/>
              </p:ext>
            </p:extLst>
          </p:nvPr>
        </p:nvGraphicFramePr>
        <p:xfrm>
          <a:off x="457200" y="1600200"/>
          <a:ext cx="8229600" cy="3307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Old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 Design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does not scale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scales linearly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tallies are always</a:t>
                      </a:r>
                      <a:r>
                        <a:rPr lang="en-US" baseline="0" dirty="0" smtClean="0"/>
                        <a:t> available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tallies need to be computed</a:t>
                      </a:r>
                    </a:p>
                    <a:p>
                      <a:r>
                        <a:rPr lang="en-US" dirty="0" smtClean="0"/>
                        <a:t>(but this</a:t>
                      </a:r>
                      <a:r>
                        <a:rPr lang="en-US" baseline="0" dirty="0" smtClean="0"/>
                        <a:t> is scalable as well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very little storage</a:t>
                      </a:r>
                    </a:p>
                    <a:p>
                      <a:r>
                        <a:rPr lang="en-US" dirty="0" smtClean="0"/>
                        <a:t>(one record</a:t>
                      </a:r>
                      <a:r>
                        <a:rPr lang="en-US" baseline="0" dirty="0" smtClean="0"/>
                        <a:t> per contestant)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sizable</a:t>
                      </a:r>
                      <a:r>
                        <a:rPr lang="en-US" baseline="0" dirty="0" smtClean="0"/>
                        <a:t> storage</a:t>
                      </a:r>
                    </a:p>
                    <a:p>
                      <a:r>
                        <a:rPr lang="en-US" baseline="0" dirty="0" smtClean="0"/>
                        <a:t>(one record per vote)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vote records provide audit</a:t>
                      </a:r>
                      <a:r>
                        <a:rPr lang="en-US" baseline="0" dirty="0" smtClean="0"/>
                        <a:t> trail</a:t>
                      </a:r>
                    </a:p>
                    <a:p>
                      <a:r>
                        <a:rPr lang="en-US" baseline="0" dirty="0" smtClean="0"/>
                        <a:t>(fraud detection, correction, trend analysis, etc.)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very simple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pretty simple design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2554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database improvements based on these ideas are in the pipeline and will become commonplace in the near future</a:t>
            </a:r>
          </a:p>
          <a:p>
            <a:pPr lvl="1"/>
            <a:r>
              <a:rPr lang="en-US" dirty="0" smtClean="0"/>
              <a:t>but they will only help if you take advantage of them in your designs</a:t>
            </a:r>
          </a:p>
          <a:p>
            <a:r>
              <a:rPr lang="en-US" dirty="0" smtClean="0"/>
              <a:t>scalability will become like version control</a:t>
            </a:r>
          </a:p>
          <a:p>
            <a:pPr lvl="1"/>
            <a:r>
              <a:rPr lang="en-US" dirty="0" smtClean="0"/>
              <a:t>everyone will just do it by default</a:t>
            </a:r>
          </a:p>
          <a:p>
            <a:pPr lvl="1"/>
            <a:r>
              <a:rPr lang="en-US" dirty="0" smtClean="0"/>
              <a:t>tooling will become very slick</a:t>
            </a:r>
          </a:p>
          <a:p>
            <a:r>
              <a:rPr lang="en-US" dirty="0" smtClean="0"/>
              <a:t>Consistent Replicated Data Types (CRDTs)</a:t>
            </a:r>
          </a:p>
          <a:p>
            <a:pPr lvl="1"/>
            <a:r>
              <a:rPr lang="en-US" dirty="0" smtClean="0"/>
              <a:t>provide structures that maintain invariants without need for coordination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451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Questions/Discussion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945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ackend developer on Rice’s </a:t>
            </a:r>
            <a:r>
              <a:rPr lang="en-US" dirty="0" err="1" smtClean="0"/>
              <a:t>OpenStax</a:t>
            </a:r>
            <a:r>
              <a:rPr lang="en-US" dirty="0" smtClean="0"/>
              <a:t> project</a:t>
            </a:r>
          </a:p>
          <a:p>
            <a:r>
              <a:rPr lang="en-US" dirty="0"/>
              <a:t>c</a:t>
            </a:r>
            <a:r>
              <a:rPr lang="en-US" dirty="0" smtClean="0"/>
              <a:t>urrently working on a zero-downtime, scalable, machine learning backend to ingest student responses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etermine conceptual strengths/weaknesses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rovide personalized exercise recommendations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980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BOTDADSRAS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Battle of the Database and Distributed Systems Research All-Stars</a:t>
            </a:r>
          </a:p>
          <a:p>
            <a:r>
              <a:rPr lang="en-US" dirty="0" smtClean="0"/>
              <a:t>contestants face off in multiple rounds of competition</a:t>
            </a:r>
          </a:p>
          <a:p>
            <a:r>
              <a:rPr lang="en-US" dirty="0" smtClean="0"/>
              <a:t>viewers vote on website during commercial break</a:t>
            </a:r>
          </a:p>
          <a:p>
            <a:r>
              <a:rPr lang="en-US" dirty="0" smtClean="0"/>
              <a:t>biggest thing to hit local-access television since that guy blew himself up by putting metal in the microwave a few years ago</a:t>
            </a:r>
          </a:p>
          <a:p>
            <a:pPr lvl="1"/>
            <a:r>
              <a:rPr lang="en-US" dirty="0" smtClean="0"/>
              <a:t>could mean HUNDREDS of voters!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568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Backend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table with </a:t>
            </a:r>
            <a:r>
              <a:rPr lang="en-US" b="1" dirty="0" err="1" smtClean="0">
                <a:latin typeface="Courier New"/>
                <a:cs typeface="Courier New"/>
              </a:rPr>
              <a:t>name,num_votes</a:t>
            </a:r>
            <a:r>
              <a:rPr lang="en-US" dirty="0" smtClean="0"/>
              <a:t> columns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voter client:</a:t>
            </a:r>
          </a:p>
          <a:p>
            <a:pPr lvl="1"/>
            <a:r>
              <a:rPr lang="en-US" dirty="0" smtClean="0"/>
              <a:t>locks record of interest</a:t>
            </a:r>
          </a:p>
          <a:p>
            <a:pPr lvl="1"/>
            <a:r>
              <a:rPr lang="en-US" dirty="0" smtClean="0"/>
              <a:t>increments vote tally</a:t>
            </a:r>
          </a:p>
          <a:p>
            <a:pPr lvl="1"/>
            <a:r>
              <a:rPr lang="en-US" dirty="0" smtClean="0"/>
              <a:t>saves updated record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028137"/>
              </p:ext>
            </p:extLst>
          </p:nvPr>
        </p:nvGraphicFramePr>
        <p:xfrm>
          <a:off x="3119880" y="2233834"/>
          <a:ext cx="32549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7461"/>
                <a:gridCol w="16274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num_votes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9027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Test?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tally[</a:t>
            </a:r>
            <a:r>
              <a:rPr lang="en-US" dirty="0" err="1" smtClean="0"/>
              <a:t>contestants,votes</a:t>
            </a:r>
            <a:r>
              <a:rPr lang="en-US" dirty="0" smtClean="0"/>
              <a:t>/</a:t>
            </a:r>
            <a:r>
              <a:rPr lang="en-US" dirty="0" err="1" smtClean="0"/>
              <a:t>thread,threads</a:t>
            </a:r>
            <a:r>
              <a:rPr lang="en-US" dirty="0" smtClean="0"/>
              <a:t>] x clients</a:t>
            </a:r>
          </a:p>
          <a:p>
            <a:pPr lvl="1"/>
            <a:r>
              <a:rPr lang="en-US" dirty="0" smtClean="0"/>
              <a:t>missing values have defaults:</a:t>
            </a:r>
          </a:p>
          <a:p>
            <a:pPr lvl="2"/>
            <a:r>
              <a:rPr lang="en-US" dirty="0" smtClean="0"/>
              <a:t>contestants: 7</a:t>
            </a:r>
          </a:p>
          <a:p>
            <a:pPr lvl="2"/>
            <a:r>
              <a:rPr lang="en-US" dirty="0" smtClean="0"/>
              <a:t>votes/thread: 1</a:t>
            </a:r>
          </a:p>
          <a:p>
            <a:pPr lvl="2"/>
            <a:r>
              <a:rPr lang="en-US" dirty="0" smtClean="0"/>
              <a:t>threads: 1</a:t>
            </a:r>
          </a:p>
          <a:p>
            <a:pPr lvl="2"/>
            <a:r>
              <a:rPr lang="en-US" dirty="0" smtClean="0"/>
              <a:t>clients: 1</a:t>
            </a:r>
          </a:p>
          <a:p>
            <a:r>
              <a:rPr lang="en-US" dirty="0" smtClean="0"/>
              <a:t>e.g., tally[4,100,2]x3 means 3 clients each create 2 threads, and each thread will vote 100 times for one of 4 contestants</a:t>
            </a:r>
          </a:p>
          <a:p>
            <a:pPr lvl="1"/>
            <a:r>
              <a:rPr lang="en-US" dirty="0" smtClean="0"/>
              <a:t>600 votes total</a:t>
            </a:r>
          </a:p>
          <a:p>
            <a:r>
              <a:rPr lang="en-US" dirty="0" smtClean="0"/>
              <a:t>command outputs its runtime</a:t>
            </a:r>
          </a:p>
          <a:p>
            <a:pPr lvl="1"/>
            <a:r>
              <a:rPr lang="en-US" dirty="0" smtClean="0"/>
              <a:t>excludes overhead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553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Test?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2183459" y="1541037"/>
            <a:ext cx="4782744" cy="4551716"/>
            <a:chOff x="2183459" y="1225374"/>
            <a:chExt cx="4782744" cy="4551716"/>
          </a:xfrm>
        </p:grpSpPr>
        <p:grpSp>
          <p:nvGrpSpPr>
            <p:cNvPr id="49" name="Group 48"/>
            <p:cNvGrpSpPr/>
            <p:nvPr/>
          </p:nvGrpSpPr>
          <p:grpSpPr>
            <a:xfrm>
              <a:off x="2183459" y="1621395"/>
              <a:ext cx="4782744" cy="4155695"/>
              <a:chOff x="1592972" y="1621395"/>
              <a:chExt cx="4782744" cy="4155695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592972" y="2576567"/>
                <a:ext cx="1490201" cy="66065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web server /</a:t>
                </a:r>
              </a:p>
              <a:p>
                <a:pPr algn="ctr"/>
                <a:r>
                  <a:rPr lang="en-US" dirty="0" err="1" smtClean="0"/>
                  <a:t>db</a:t>
                </a:r>
                <a:r>
                  <a:rPr lang="en-US" dirty="0" smtClean="0"/>
                  <a:t> client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3242914" y="2576567"/>
                <a:ext cx="1490201" cy="66065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web server /</a:t>
                </a:r>
              </a:p>
              <a:p>
                <a:pPr algn="ctr"/>
                <a:r>
                  <a:rPr lang="en-US" dirty="0" err="1" smtClean="0"/>
                  <a:t>db</a:t>
                </a:r>
                <a:r>
                  <a:rPr lang="en-US" dirty="0" smtClean="0"/>
                  <a:t> client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885515" y="2576567"/>
                <a:ext cx="1490201" cy="66065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web server /</a:t>
                </a:r>
              </a:p>
              <a:p>
                <a:pPr algn="ctr"/>
                <a:r>
                  <a:rPr lang="en-US" dirty="0" err="1" smtClean="0"/>
                  <a:t>db</a:t>
                </a:r>
                <a:r>
                  <a:rPr lang="en-US" dirty="0" smtClean="0"/>
                  <a:t> client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242914" y="4011826"/>
                <a:ext cx="1490201" cy="66065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db</a:t>
                </a:r>
                <a:r>
                  <a:rPr lang="en-US" dirty="0" smtClean="0"/>
                  <a:t> server</a:t>
                </a: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1592972" y="1621395"/>
                <a:ext cx="263370" cy="26337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923761" y="1621395"/>
                <a:ext cx="263370" cy="26337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692796" y="1621395"/>
                <a:ext cx="263370" cy="26337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2319719" y="1753080"/>
                <a:ext cx="249591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3242914" y="1621395"/>
                <a:ext cx="263370" cy="26337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573703" y="1621395"/>
                <a:ext cx="263370" cy="26337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4342738" y="1621395"/>
                <a:ext cx="263370" cy="26337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3969661" y="1753080"/>
                <a:ext cx="249591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val 19"/>
              <p:cNvSpPr/>
              <p:nvPr/>
            </p:nvSpPr>
            <p:spPr>
              <a:xfrm>
                <a:off x="4885515" y="1627401"/>
                <a:ext cx="263370" cy="26337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216304" y="1621395"/>
                <a:ext cx="263370" cy="26337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5985339" y="1627401"/>
                <a:ext cx="263370" cy="26337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5612262" y="1753080"/>
                <a:ext cx="249591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4" idx="2"/>
              </p:cNvCxnSpPr>
              <p:nvPr/>
            </p:nvCxnSpPr>
            <p:spPr>
              <a:xfrm>
                <a:off x="2338073" y="3237226"/>
                <a:ext cx="904841" cy="77460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5" idx="2"/>
                <a:endCxn id="7" idx="0"/>
              </p:cNvCxnSpPr>
              <p:nvPr/>
            </p:nvCxnSpPr>
            <p:spPr>
              <a:xfrm>
                <a:off x="3988015" y="3237226"/>
                <a:ext cx="0" cy="77460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6" idx="2"/>
              </p:cNvCxnSpPr>
              <p:nvPr/>
            </p:nvCxnSpPr>
            <p:spPr>
              <a:xfrm flipH="1">
                <a:off x="4733115" y="3237226"/>
                <a:ext cx="897501" cy="77460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8" idx="4"/>
              </p:cNvCxnSpPr>
              <p:nvPr/>
            </p:nvCxnSpPr>
            <p:spPr>
              <a:xfrm>
                <a:off x="1724657" y="1884765"/>
                <a:ext cx="0" cy="69180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stCxn id="9" idx="4"/>
              </p:cNvCxnSpPr>
              <p:nvPr/>
            </p:nvCxnSpPr>
            <p:spPr>
              <a:xfrm flipH="1">
                <a:off x="2045897" y="1884765"/>
                <a:ext cx="9549" cy="69180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2814932" y="1890771"/>
                <a:ext cx="9549" cy="69180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3371081" y="1890771"/>
                <a:ext cx="9549" cy="69180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>
                <a:off x="3699662" y="1890771"/>
                <a:ext cx="9549" cy="69180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>
                <a:off x="4463865" y="1884765"/>
                <a:ext cx="9549" cy="69180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5005332" y="1890771"/>
                <a:ext cx="9549" cy="69180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5331705" y="1890771"/>
                <a:ext cx="9549" cy="69180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6115422" y="1890771"/>
                <a:ext cx="9549" cy="69180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Can 44"/>
              <p:cNvSpPr/>
              <p:nvPr/>
            </p:nvSpPr>
            <p:spPr>
              <a:xfrm>
                <a:off x="3689377" y="5035684"/>
                <a:ext cx="597275" cy="741406"/>
              </a:xfrm>
              <a:prstGeom prst="can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DB</a:t>
                </a:r>
                <a:endParaRPr lang="en-US" dirty="0"/>
              </a:p>
            </p:txBody>
          </p:sp>
          <p:cxnSp>
            <p:nvCxnSpPr>
              <p:cNvPr id="46" name="Straight Connector 45"/>
              <p:cNvCxnSpPr>
                <a:stCxn id="7" idx="2"/>
                <a:endCxn id="45" idx="1"/>
              </p:cNvCxnSpPr>
              <p:nvPr/>
            </p:nvCxnSpPr>
            <p:spPr>
              <a:xfrm>
                <a:off x="3988015" y="4672485"/>
                <a:ext cx="0" cy="363199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/>
            <p:cNvSpPr txBox="1"/>
            <p:nvPr/>
          </p:nvSpPr>
          <p:spPr>
            <a:xfrm>
              <a:off x="2402481" y="1225631"/>
              <a:ext cx="1176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200 voters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877570" y="1225374"/>
              <a:ext cx="1176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200 voters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538709" y="1232972"/>
              <a:ext cx="1176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200 voters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58181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Works Great!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02125"/>
          </a:xfrm>
        </p:spPr>
        <p:txBody>
          <a:bodyPr/>
          <a:lstStyle/>
          <a:p>
            <a:r>
              <a:rPr lang="en-US" dirty="0" smtClean="0"/>
              <a:t>tally[,1000,1]x1</a:t>
            </a:r>
          </a:p>
          <a:p>
            <a:pPr lvl="1"/>
            <a:r>
              <a:rPr lang="en-US" dirty="0" smtClean="0"/>
              <a:t>4.7 seconds (213 votes/sec)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948458"/>
              </p:ext>
            </p:extLst>
          </p:nvPr>
        </p:nvGraphicFramePr>
        <p:xfrm>
          <a:off x="2977498" y="3187531"/>
          <a:ext cx="318885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4833"/>
                <a:gridCol w="131401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</a:t>
                      </a:r>
                      <a:r>
                        <a:rPr lang="en-US" dirty="0" smtClean="0"/>
                        <a:t> Votes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Peter </a:t>
                      </a:r>
                      <a:r>
                        <a:rPr lang="de-DE" dirty="0" err="1" smtClean="0"/>
                        <a:t>Bailis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282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Nancy Lynch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188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Barbara </a:t>
                      </a:r>
                      <a:r>
                        <a:rPr lang="de-DE" dirty="0" err="1" smtClean="0"/>
                        <a:t>Liskov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156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Michael Paterson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143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Leslie </a:t>
                      </a:r>
                      <a:r>
                        <a:rPr lang="de-DE" dirty="0" err="1" smtClean="0"/>
                        <a:t>Lamport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Michael Fisher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Justin Bieber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2853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BOTDADSRAS Goes Viral!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 round will have up to 1M voters</a:t>
            </a:r>
          </a:p>
          <a:p>
            <a:r>
              <a:rPr lang="en-US" dirty="0" smtClean="0"/>
              <a:t>only two contestants left</a:t>
            </a:r>
          </a:p>
          <a:p>
            <a:pPr lvl="1"/>
            <a:r>
              <a:rPr lang="en-US" dirty="0" smtClean="0"/>
              <a:t>one is heavily favored</a:t>
            </a:r>
          </a:p>
          <a:p>
            <a:r>
              <a:rPr lang="en-US" dirty="0" smtClean="0"/>
              <a:t>commercial break is five minutes long</a:t>
            </a:r>
          </a:p>
          <a:p>
            <a:r>
              <a:rPr lang="en-US" dirty="0" smtClean="0"/>
              <a:t>better do some more performance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348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It Still Work Great?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5805668"/>
              </p:ext>
            </p:extLst>
          </p:nvPr>
        </p:nvGraphicFramePr>
        <p:xfrm>
          <a:off x="2145607" y="1636842"/>
          <a:ext cx="5063149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7385"/>
                <a:gridCol w="1142882"/>
                <a:gridCol w="11428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r>
                        <a:rPr lang="en-US" baseline="0" dirty="0" smtClean="0"/>
                        <a:t> (sec)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Votes/sec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/>
                          <a:cs typeface="Courier New"/>
                        </a:rPr>
                        <a:t>tally[1,12000,1]x1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/>
                          <a:cs typeface="Courier New"/>
                        </a:rPr>
                        <a:t>tally[1, 6000,1]x2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/>
                          <a:cs typeface="Courier New"/>
                        </a:rPr>
                        <a:t>tally[1, 4000,1]x3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/>
                          <a:cs typeface="Courier New"/>
                        </a:rPr>
                        <a:t>tally[1, 3000,1]x4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/>
                          <a:cs typeface="Courier New"/>
                        </a:rPr>
                        <a:t>tally[1, 2500,1]x5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362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1027</Words>
  <Application>Microsoft Macintosh PowerPoint</Application>
  <PresentationFormat>On-screen Show (4:3)</PresentationFormat>
  <Paragraphs>237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Databases and Scalability</vt:lpstr>
      <vt:lpstr>Who am I?</vt:lpstr>
      <vt:lpstr>BOTDADSRAS</vt:lpstr>
      <vt:lpstr>Backend Design</vt:lpstr>
      <vt:lpstr>How Do We Test?</vt:lpstr>
      <vt:lpstr>How Do We Test? (cont)</vt:lpstr>
      <vt:lpstr>It Works Great!</vt:lpstr>
      <vt:lpstr>BOTDADSRAS Goes Viral!</vt:lpstr>
      <vt:lpstr>Does It Still Work Great?</vt:lpstr>
      <vt:lpstr>We’re Gonna Need a Bigger Server</vt:lpstr>
      <vt:lpstr>New Results</vt:lpstr>
      <vt:lpstr>Looking at the Logs...</vt:lpstr>
      <vt:lpstr>What’s the Fundamental Problem?</vt:lpstr>
      <vt:lpstr>New Backend Design</vt:lpstr>
      <vt:lpstr>Please, Please, Please Work!</vt:lpstr>
      <vt:lpstr>What About Server Resources?</vt:lpstr>
      <vt:lpstr>Design Comparison</vt:lpstr>
      <vt:lpstr>Closing Thoughts</vt:lpstr>
      <vt:lpstr>Questions/Discussion</vt:lpstr>
    </vt:vector>
  </TitlesOfParts>
  <Company>Kindling Labs,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and Scalability</dc:title>
  <dc:creator>Kevin Burleigh</dc:creator>
  <cp:lastModifiedBy>Kevin Burleigh</cp:lastModifiedBy>
  <cp:revision>11</cp:revision>
  <dcterms:created xsi:type="dcterms:W3CDTF">2018-04-04T22:46:35Z</dcterms:created>
  <dcterms:modified xsi:type="dcterms:W3CDTF">2018-04-05T01:22:25Z</dcterms:modified>
</cp:coreProperties>
</file>