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70" r:id="rId3"/>
    <p:sldId id="259" r:id="rId4"/>
    <p:sldId id="269" r:id="rId5"/>
    <p:sldId id="260" r:id="rId6"/>
    <p:sldId id="268" r:id="rId7"/>
    <p:sldId id="263" r:id="rId8"/>
    <p:sldId id="264" r:id="rId9"/>
    <p:sldId id="261" r:id="rId10"/>
    <p:sldId id="25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19" autoAdjust="0"/>
    <p:restoredTop sz="37143" autoAdjust="0"/>
  </p:normalViewPr>
  <p:slideViewPr>
    <p:cSldViewPr snapToGrid="0" snapToObjects="1">
      <p:cViewPr>
        <p:scale>
          <a:sx n="85" d="100"/>
          <a:sy n="85" d="100"/>
        </p:scale>
        <p:origin x="-400" y="10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FCC06-3F23-1744-A354-EAB195ADF2AA}" type="datetimeFigureOut">
              <a:rPr lang="en-US" smtClean="0"/>
              <a:t>4/04/16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38A6F-14A5-894A-B243-14F760C07CDB}" type="slidenum">
              <a:rPr lang="en-US" smtClean="0"/>
              <a:t>‹#›</a:t>
            </a:fld>
            <a:endParaRPr lang="en-US"/>
          </a:p>
        </p:txBody>
      </p:sp>
    </p:spTree>
    <p:extLst>
      <p:ext uri="{BB962C8B-B14F-4D97-AF65-F5344CB8AC3E}">
        <p14:creationId xmlns:p14="http://schemas.microsoft.com/office/powerpoint/2010/main" val="903106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Hiya</a:t>
            </a:r>
            <a:r>
              <a:rPr lang="en-US" sz="1200" kern="1200" dirty="0" smtClean="0">
                <a:solidFill>
                  <a:schemeClr val="tx1"/>
                </a:solidFill>
                <a:effectLst/>
                <a:latin typeface="+mn-lt"/>
                <a:ea typeface="+mn-ea"/>
                <a:cs typeface="+mn-cs"/>
              </a:rPr>
              <a:t>, so welcome to your summer of tech 2016 Databases.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For starters I work for Microsoft on the Azure Batch team where we work on a product called Azure Batch. Where we enable large-scale parallel and high performance computing applications in the cloud. I have a design and computer science degree from VUW and managed to enter Microsoft through the Summer of Tech program.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First I would like to ask the fun question who in the room has worked with any form of relational databases or SQL before?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Yes I’m sure there are a few people in the room who know a bit about SQL, I’ll try and share some information you probably don’t know about databases.</a:t>
            </a:r>
            <a:br>
              <a:rPr lang="en-US" sz="1200" kern="1200" dirty="0" smtClean="0">
                <a:solidFill>
                  <a:schemeClr val="tx1"/>
                </a:solidFill>
                <a:effectLst/>
                <a:latin typeface="+mn-lt"/>
                <a:ea typeface="+mn-ea"/>
                <a:cs typeface="+mn-cs"/>
              </a:rPr>
            </a:br>
            <a:endParaRPr lang="en-AU"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5/04/16 16:36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605406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 would say a majority of software of application uses some type of database</a:t>
            </a:r>
            <a:r>
              <a:rPr lang="en-US" sz="1200" kern="1200" dirty="0" smtClean="0">
                <a:solidFill>
                  <a:schemeClr val="tx1"/>
                </a:solidFill>
                <a:effectLst/>
                <a:latin typeface="+mn-lt"/>
                <a:ea typeface="+mn-ea"/>
                <a:cs typeface="+mn-cs"/>
              </a:rPr>
              <a:t>. The most common storage mechanism would be a relational database or some type of flat storage database. When we say relational we normally talk about the big ones MySQL, </a:t>
            </a:r>
            <a:r>
              <a:rPr lang="en-US" sz="1200" kern="1200" dirty="0" err="1" smtClean="0">
                <a:solidFill>
                  <a:schemeClr val="tx1"/>
                </a:solidFill>
                <a:effectLst/>
                <a:latin typeface="+mn-lt"/>
                <a:ea typeface="+mn-ea"/>
                <a:cs typeface="+mn-cs"/>
              </a:rPr>
              <a:t>PostgreSQL</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microsoftSQL</a:t>
            </a:r>
            <a:r>
              <a:rPr lang="en-US" sz="1200" kern="1200" dirty="0" smtClean="0">
                <a:solidFill>
                  <a:schemeClr val="tx1"/>
                </a:solidFill>
                <a:effectLst/>
                <a:latin typeface="+mn-lt"/>
                <a:ea typeface="+mn-ea"/>
                <a:cs typeface="+mn-cs"/>
              </a:rPr>
              <a:t>.</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To describe a basic application we have a user or some type of input interacting with an application. That application records and responds to the user input based on the application. Events and information is recorded and processed. Those events or data is written somewhere.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EF38A6F-14A5-894A-B243-14F760C07CDB}" type="slidenum">
              <a:rPr lang="en-US" smtClean="0"/>
              <a:t>3</a:t>
            </a:fld>
            <a:endParaRPr lang="en-US"/>
          </a:p>
        </p:txBody>
      </p:sp>
    </p:spTree>
    <p:extLst>
      <p:ext uri="{BB962C8B-B14F-4D97-AF65-F5344CB8AC3E}">
        <p14:creationId xmlns:p14="http://schemas.microsoft.com/office/powerpoint/2010/main" val="2321590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Most of the big programming languages support using native SQL statements where you can write SQL statements and query the database that way. Or we can use an Object Relational Mapper or an ORM as they are often called. </a:t>
            </a:r>
            <a:r>
              <a:rPr lang="en-US" sz="1200" kern="1200" dirty="0" err="1" smtClean="0">
                <a:solidFill>
                  <a:schemeClr val="tx1"/>
                </a:solidFill>
                <a:effectLst/>
                <a:latin typeface="+mn-lt"/>
                <a:ea typeface="+mn-ea"/>
                <a:cs typeface="+mn-cs"/>
              </a:rPr>
              <a:t>DotNet</a:t>
            </a:r>
            <a:r>
              <a:rPr lang="en-US" sz="1200" kern="1200" dirty="0" smtClean="0">
                <a:solidFill>
                  <a:schemeClr val="tx1"/>
                </a:solidFill>
                <a:effectLst/>
                <a:latin typeface="+mn-lt"/>
                <a:ea typeface="+mn-ea"/>
                <a:cs typeface="+mn-cs"/>
              </a:rPr>
              <a:t> has the Entity Framework, Ruby on Rails has </a:t>
            </a:r>
            <a:r>
              <a:rPr lang="en-US" sz="1200" kern="1200" dirty="0" err="1" smtClean="0">
                <a:solidFill>
                  <a:schemeClr val="tx1"/>
                </a:solidFill>
                <a:effectLst/>
                <a:latin typeface="+mn-lt"/>
                <a:ea typeface="+mn-ea"/>
                <a:cs typeface="+mn-cs"/>
              </a:rPr>
              <a:t>DataMapper</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ActiveRecord</a:t>
            </a:r>
            <a:r>
              <a:rPr lang="en-US" sz="1200" kern="1200" dirty="0" smtClean="0">
                <a:solidFill>
                  <a:schemeClr val="tx1"/>
                </a:solidFill>
                <a:effectLst/>
                <a:latin typeface="+mn-lt"/>
                <a:ea typeface="+mn-ea"/>
                <a:cs typeface="+mn-cs"/>
              </a:rPr>
              <a:t>. Basically an ORM is used for describing entities inside a table.  You write a class such as Student and a student contains values such as ID, Name, Start year. That Object can be modified on the fly and then the object can get saved to a database when the appropriate time is called for.</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So we won’t be looking at ORMs today but I highly recommend finding out more about them. We’ll be covering the underlining language that is used for accessing, creating and dealing with databases Called SQL.</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EF38A6F-14A5-894A-B243-14F760C07CDB}" type="slidenum">
              <a:rPr lang="en-US" smtClean="0"/>
              <a:t>4</a:t>
            </a:fld>
            <a:endParaRPr lang="en-US"/>
          </a:p>
        </p:txBody>
      </p:sp>
    </p:spTree>
    <p:extLst>
      <p:ext uri="{BB962C8B-B14F-4D97-AF65-F5344CB8AC3E}">
        <p14:creationId xmlns:p14="http://schemas.microsoft.com/office/powerpoint/2010/main" val="2742873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for starters I would like to thank the father of relational </a:t>
            </a:r>
            <a:r>
              <a:rPr lang="en-US" sz="1200" b="1" kern="1200" dirty="0" smtClean="0">
                <a:solidFill>
                  <a:schemeClr val="tx1"/>
                </a:solidFill>
                <a:effectLst/>
                <a:latin typeface="+mn-lt"/>
                <a:ea typeface="+mn-ea"/>
                <a:cs typeface="+mn-cs"/>
              </a:rPr>
              <a:t>database Edgar F. </a:t>
            </a:r>
            <a:r>
              <a:rPr lang="en-US" sz="1200" b="1" kern="1200" dirty="0" err="1" smtClean="0">
                <a:solidFill>
                  <a:schemeClr val="tx1"/>
                </a:solidFill>
                <a:effectLst/>
                <a:latin typeface="+mn-lt"/>
                <a:ea typeface="+mn-ea"/>
                <a:cs typeface="+mn-cs"/>
              </a:rPr>
              <a:t>Codd</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Around the 1970s when he was working for IBM came up with the concept of relational database because he was unhappy with the lack of searching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databases.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Basically he came up was this idea of a "relation" which was basically a set of tuples, like</a:t>
            </a:r>
            <a:r>
              <a:rPr lang="en-US" sz="1200" kern="1200" dirty="0" smtClean="0">
                <a:solidFill>
                  <a:schemeClr val="tx1"/>
                </a:solidFill>
                <a:effectLst/>
                <a:latin typeface="+mn-lt"/>
                <a:ea typeface="+mn-ea"/>
                <a:cs typeface="+mn-cs"/>
              </a:rPr>
              <a:t> a collection of smaller arrays of related data, where those smaller collections all had a common set of attributes.  Which is where we can start talking about foreign keys.</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example we're going to be using today is a grades database, records a student and a course and a grades.</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in a modern database the concept of the "set of values" sort of looks like this, which we call a table, and then in the table you have columns which define those attributes, then going across we have individual rows that represent sort of separate entity in this table in each row</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The key part of this table is the primary key. The concept of a primary key is very common across all types of storage mechanism. It basically says I can’t have</a:t>
            </a:r>
            <a:r>
              <a:rPr lang="en-US" sz="1200" kern="1200" dirty="0" smtClean="0">
                <a:solidFill>
                  <a:schemeClr val="tx1"/>
                </a:solidFill>
                <a:effectLst/>
                <a:latin typeface="+mn-lt"/>
                <a:ea typeface="+mn-ea"/>
                <a:cs typeface="+mn-cs"/>
              </a:rPr>
              <a:t> another entity in my database that has the same primary key. We use also use primary key for doing look ups to if we wanted to ask the question “what did Frank get for Comp 102”.</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EF38A6F-14A5-894A-B243-14F760C07CDB}" type="slidenum">
              <a:rPr lang="en-US" smtClean="0"/>
              <a:t>5</a:t>
            </a:fld>
            <a:endParaRPr lang="en-US"/>
          </a:p>
        </p:txBody>
      </p:sp>
    </p:spTree>
    <p:extLst>
      <p:ext uri="{BB962C8B-B14F-4D97-AF65-F5344CB8AC3E}">
        <p14:creationId xmlns:p14="http://schemas.microsoft.com/office/powerpoint/2010/main" val="917758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relational models follow these principals called ACID which are basically some guarantees around how the database will behave in these sort of annoyingly wrinkly edge cases</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dirty="0" smtClean="0"/>
          </a:p>
          <a:p>
            <a:r>
              <a:rPr lang="en-US" dirty="0" smtClean="0"/>
              <a:t>A stands for Atomicity, Atom is considered to be smallest particle which can not be broken into further </a:t>
            </a:r>
            <a:r>
              <a:rPr lang="en-US" dirty="0" err="1" smtClean="0"/>
              <a:t>pieces.database</a:t>
            </a:r>
            <a:r>
              <a:rPr lang="en-US" dirty="0" smtClean="0"/>
              <a:t> transaction has to be atomic means either all steps of transaction completes or none of them.</a:t>
            </a:r>
          </a:p>
          <a:p>
            <a:endParaRPr lang="en-US" dirty="0" smtClean="0"/>
          </a:p>
          <a:p>
            <a:r>
              <a:rPr lang="en-US" dirty="0" smtClean="0"/>
              <a:t>C stands for Consistency, transaction must leave database in consistent state even if it succeed or rollback.</a:t>
            </a:r>
          </a:p>
          <a:p>
            <a:endParaRPr lang="en-US" dirty="0" smtClean="0"/>
          </a:p>
          <a:p>
            <a:r>
              <a:rPr lang="en-US" dirty="0" smtClean="0"/>
              <a:t>I is for Isolation</a:t>
            </a:r>
          </a:p>
          <a:p>
            <a:r>
              <a:rPr lang="en-US" dirty="0" smtClean="0"/>
              <a:t>Two database transactions happening at same time should not affect each other and has consistent view of database. This is achieved by using isolation levels in database.</a:t>
            </a:r>
          </a:p>
          <a:p>
            <a:endParaRPr lang="en-US" dirty="0" smtClean="0"/>
          </a:p>
          <a:p>
            <a:r>
              <a:rPr lang="en-US" dirty="0" smtClean="0"/>
              <a:t>D stands for Durability</a:t>
            </a:r>
          </a:p>
          <a:p>
            <a:r>
              <a:rPr lang="en-US" dirty="0" smtClean="0"/>
              <a:t>Data has to be persisted successfully in database once transaction completed successfully and it has to be saved from power outage or other threats. This is achieved by saving data related to transaction in more than one places along with database</a:t>
            </a:r>
            <a:r>
              <a:rPr lang="en-US" sz="1200" kern="1200" dirty="0" smtClean="0">
                <a:solidFill>
                  <a:schemeClr val="tx1"/>
                </a:solidFill>
                <a:effectLst/>
                <a:latin typeface="+mn-lt"/>
                <a:ea typeface="+mn-ea"/>
                <a:cs typeface="+mn-cs"/>
              </a:rPr>
              <a:t> so it should be impossible for example for me to update a record in memory, have the system completely crash, then be unable to retrieve that updated row from the database when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restart</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so those four principles make some pretty strong assertions about the consistency of the database basically, and that helps us as developers of applications basically in knowing that our data we're working on is consistent.</a:t>
            </a:r>
            <a:br>
              <a:rPr lang="en-US" sz="1200" kern="1200" dirty="0" smtClean="0">
                <a:solidFill>
                  <a:schemeClr val="tx1"/>
                </a:solidFill>
                <a:effectLst/>
                <a:latin typeface="+mn-lt"/>
                <a:ea typeface="+mn-ea"/>
                <a:cs typeface="+mn-cs"/>
              </a:rPr>
            </a:b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EF38A6F-14A5-894A-B243-14F760C07CDB}" type="slidenum">
              <a:rPr lang="en-US" smtClean="0"/>
              <a:t>7</a:t>
            </a:fld>
            <a:endParaRPr lang="en-US"/>
          </a:p>
        </p:txBody>
      </p:sp>
    </p:spTree>
    <p:extLst>
      <p:ext uri="{BB962C8B-B14F-4D97-AF65-F5344CB8AC3E}">
        <p14:creationId xmlns:p14="http://schemas.microsoft.com/office/powerpoint/2010/main" val="2851124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F38A6F-14A5-894A-B243-14F760C07CDB}" type="slidenum">
              <a:rPr lang="en-US" smtClean="0"/>
              <a:t>8</a:t>
            </a:fld>
            <a:endParaRPr lang="en-US"/>
          </a:p>
        </p:txBody>
      </p:sp>
    </p:spTree>
    <p:extLst>
      <p:ext uri="{BB962C8B-B14F-4D97-AF65-F5344CB8AC3E}">
        <p14:creationId xmlns:p14="http://schemas.microsoft.com/office/powerpoint/2010/main" val="1966074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6BCC9957-522E-5A4B-B58B-6302A9D22094}" type="datetimeFigureOut">
              <a:rPr lang="en-US" smtClean="0"/>
              <a:t>4/04/16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216945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BCC9957-522E-5A4B-B58B-6302A9D22094}" type="datetimeFigureOut">
              <a:rPr lang="en-US" smtClean="0"/>
              <a:t>4/04/16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75336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BCC9957-522E-5A4B-B58B-6302A9D22094}" type="datetimeFigureOut">
              <a:rPr lang="en-US" smtClean="0"/>
              <a:t>4/04/16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299803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BCC9957-522E-5A4B-B58B-6302A9D22094}" type="datetimeFigureOut">
              <a:rPr lang="en-US" smtClean="0"/>
              <a:t>4/04/16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169269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6BCC9957-522E-5A4B-B58B-6302A9D22094}" type="datetimeFigureOut">
              <a:rPr lang="en-US" smtClean="0"/>
              <a:t>4/04/16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2645434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6BCC9957-522E-5A4B-B58B-6302A9D22094}" type="datetimeFigureOut">
              <a:rPr lang="en-US" smtClean="0"/>
              <a:t>4/04/16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3997421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6BCC9957-522E-5A4B-B58B-6302A9D22094}" type="datetimeFigureOut">
              <a:rPr lang="en-US" smtClean="0"/>
              <a:t>4/04/16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2948348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6BCC9957-522E-5A4B-B58B-6302A9D22094}" type="datetimeFigureOut">
              <a:rPr lang="en-US" smtClean="0"/>
              <a:t>4/04/16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3401163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CC9957-522E-5A4B-B58B-6302A9D22094}" type="datetimeFigureOut">
              <a:rPr lang="en-US" smtClean="0"/>
              <a:t>4/04/16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626054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6BCC9957-522E-5A4B-B58B-6302A9D22094}" type="datetimeFigureOut">
              <a:rPr lang="en-US" smtClean="0"/>
              <a:t>4/04/16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453396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6BCC9957-522E-5A4B-B58B-6302A9D22094}" type="datetimeFigureOut">
              <a:rPr lang="en-US" smtClean="0"/>
              <a:t>4/04/16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26529284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C9957-522E-5A4B-B58B-6302A9D22094}" type="datetimeFigureOut">
              <a:rPr lang="en-US" smtClean="0"/>
              <a:t>4/04/16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1C5413-46D3-824B-AFFA-A58471514F97}" type="slidenum">
              <a:rPr lang="en-US" smtClean="0"/>
              <a:t>‹#›</a:t>
            </a:fld>
            <a:endParaRPr lang="en-US"/>
          </a:p>
        </p:txBody>
      </p:sp>
    </p:spTree>
    <p:extLst>
      <p:ext uri="{BB962C8B-B14F-4D97-AF65-F5344CB8AC3E}">
        <p14:creationId xmlns:p14="http://schemas.microsoft.com/office/powerpoint/2010/main" val="128003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a:t>
            </a:r>
            <a:endParaRPr lang="en-US" dirty="0"/>
          </a:p>
        </p:txBody>
      </p:sp>
      <p:pic>
        <p:nvPicPr>
          <p:cNvPr id="5" name="Picture 4" descr="2015_logo_col.jpeg"/>
          <p:cNvPicPr>
            <a:picLocks noChangeAspect="1"/>
          </p:cNvPicPr>
          <p:nvPr/>
        </p:nvPicPr>
        <p:blipFill rotWithShape="1">
          <a:blip r:embed="rId2">
            <a:extLst>
              <a:ext uri="{28A0092B-C50C-407E-A947-70E740481C1C}">
                <a14:useLocalDpi xmlns:a14="http://schemas.microsoft.com/office/drawing/2010/main" val="0"/>
              </a:ext>
            </a:extLst>
          </a:blip>
          <a:srcRect b="20776"/>
          <a:stretch/>
        </p:blipFill>
        <p:spPr>
          <a:xfrm>
            <a:off x="2358573" y="199571"/>
            <a:ext cx="4458669" cy="3955143"/>
          </a:xfrm>
          <a:prstGeom prst="rect">
            <a:avLst/>
          </a:prstGeom>
        </p:spPr>
      </p:pic>
      <p:sp>
        <p:nvSpPr>
          <p:cNvPr id="6" name="TextBox 5"/>
          <p:cNvSpPr txBox="1"/>
          <p:nvPr/>
        </p:nvSpPr>
        <p:spPr>
          <a:xfrm>
            <a:off x="1583486" y="4136571"/>
            <a:ext cx="5863504" cy="2308324"/>
          </a:xfrm>
          <a:prstGeom prst="rect">
            <a:avLst/>
          </a:prstGeom>
          <a:noFill/>
        </p:spPr>
        <p:txBody>
          <a:bodyPr wrap="none" rtlCol="0">
            <a:spAutoFit/>
          </a:bodyPr>
          <a:lstStyle/>
          <a:p>
            <a:pPr algn="ctr"/>
            <a:r>
              <a:rPr lang="en-US" sz="7200" b="1" dirty="0" smtClean="0"/>
              <a:t>2016 </a:t>
            </a:r>
            <a:r>
              <a:rPr lang="en-US" sz="7200" b="1" dirty="0" smtClean="0">
                <a:latin typeface="+mj-lt"/>
              </a:rPr>
              <a:t>Database</a:t>
            </a:r>
          </a:p>
          <a:p>
            <a:pPr algn="ctr"/>
            <a:r>
              <a:rPr lang="en-US" sz="7200" b="1" dirty="0" smtClean="0">
                <a:latin typeface="+mj-lt"/>
              </a:rPr>
              <a:t>Boot camp</a:t>
            </a:r>
            <a:endParaRPr lang="en-US" sz="7200" b="1" dirty="0">
              <a:latin typeface="+mj-lt"/>
            </a:endParaRPr>
          </a:p>
        </p:txBody>
      </p:sp>
    </p:spTree>
    <p:extLst>
      <p:ext uri="{BB962C8B-B14F-4D97-AF65-F5344CB8AC3E}">
        <p14:creationId xmlns:p14="http://schemas.microsoft.com/office/powerpoint/2010/main" val="34134596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exploits_of_a_mo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71" y="502335"/>
            <a:ext cx="8458200" cy="2603500"/>
          </a:xfrm>
          <a:prstGeom prst="rect">
            <a:avLst/>
          </a:prstGeom>
        </p:spPr>
      </p:pic>
      <p:sp>
        <p:nvSpPr>
          <p:cNvPr id="2" name="TextBox 1"/>
          <p:cNvSpPr txBox="1"/>
          <p:nvPr/>
        </p:nvSpPr>
        <p:spPr>
          <a:xfrm>
            <a:off x="1643529" y="3437982"/>
            <a:ext cx="6162527" cy="923330"/>
          </a:xfrm>
          <a:prstGeom prst="rect">
            <a:avLst/>
          </a:prstGeom>
          <a:noFill/>
        </p:spPr>
        <p:txBody>
          <a:bodyPr wrap="none" rtlCol="0">
            <a:spAutoFit/>
          </a:bodyPr>
          <a:lstStyle/>
          <a:p>
            <a:pPr algn="ctr"/>
            <a:r>
              <a:rPr lang="en-US" sz="5400" dirty="0" smtClean="0"/>
              <a:t>Sanitize your inputs!!</a:t>
            </a:r>
            <a:endParaRPr lang="en-US" sz="5400" dirty="0"/>
          </a:p>
        </p:txBody>
      </p:sp>
      <p:sp>
        <p:nvSpPr>
          <p:cNvPr id="3" name="TextBox 2"/>
          <p:cNvSpPr txBox="1"/>
          <p:nvPr/>
        </p:nvSpPr>
        <p:spPr>
          <a:xfrm>
            <a:off x="986117" y="4796118"/>
            <a:ext cx="7566570" cy="923330"/>
          </a:xfrm>
          <a:prstGeom prst="rect">
            <a:avLst/>
          </a:prstGeom>
          <a:noFill/>
        </p:spPr>
        <p:txBody>
          <a:bodyPr wrap="none" rtlCol="0">
            <a:spAutoFit/>
          </a:bodyPr>
          <a:lstStyle/>
          <a:p>
            <a:r>
              <a:rPr lang="en-US" dirty="0"/>
              <a:t>INSERT INTO Students (</a:t>
            </a:r>
            <a:r>
              <a:rPr lang="en-US" dirty="0" err="1"/>
              <a:t>firstname</a:t>
            </a:r>
            <a:r>
              <a:rPr lang="en-US" dirty="0"/>
              <a:t>) VALUES ('</a:t>
            </a:r>
            <a:r>
              <a:rPr lang="en-US" dirty="0">
                <a:solidFill>
                  <a:srgbClr val="FF0000"/>
                </a:solidFill>
              </a:rPr>
              <a:t>Robert');DROP TABLE Students;--');</a:t>
            </a:r>
          </a:p>
          <a:p>
            <a:endParaRPr lang="en-US" dirty="0"/>
          </a:p>
          <a:p>
            <a:endParaRPr lang="en-US" dirty="0"/>
          </a:p>
        </p:txBody>
      </p:sp>
    </p:spTree>
    <p:extLst>
      <p:ext uri="{BB962C8B-B14F-4D97-AF65-F5344CB8AC3E}">
        <p14:creationId xmlns:p14="http://schemas.microsoft.com/office/powerpoint/2010/main" val="10751665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5905" y="299465"/>
            <a:ext cx="8741880" cy="899665"/>
          </a:xfrm>
        </p:spPr>
        <p:txBody>
          <a:bodyPr/>
          <a:lstStyle/>
          <a:p>
            <a:r>
              <a:rPr lang="en-US" dirty="0"/>
              <a:t>Azure </a:t>
            </a:r>
            <a:r>
              <a:rPr lang="en-US" dirty="0" smtClean="0"/>
              <a:t>Batch (HPC as a Service)</a:t>
            </a:r>
            <a:endParaRPr lang="en-US" dirty="0"/>
          </a:p>
        </p:txBody>
      </p:sp>
      <p:sp>
        <p:nvSpPr>
          <p:cNvPr id="51" name="Content Placeholder 1"/>
          <p:cNvSpPr txBox="1">
            <a:spLocks/>
          </p:cNvSpPr>
          <p:nvPr/>
        </p:nvSpPr>
        <p:spPr>
          <a:xfrm>
            <a:off x="201931" y="1633913"/>
            <a:ext cx="3001447" cy="4888659"/>
          </a:xfrm>
          <a:prstGeom prst="rect">
            <a:avLst/>
          </a:prstGeom>
        </p:spPr>
        <p:txBody>
          <a:bodyPr lIns="120481" tIns="37650" rIns="75301" bIns="37650"/>
          <a:lstStyle>
            <a:lvl1pPr marL="342790" marR="0" indent="-342790" algn="l" defTabSz="932444" rtl="0" eaLnBrk="1" fontAlgn="auto" latinLnBrk="0" hangingPunct="1">
              <a:lnSpc>
                <a:spcPct val="90000"/>
              </a:lnSpc>
              <a:spcBef>
                <a:spcPct val="20000"/>
              </a:spcBef>
              <a:spcAft>
                <a:spcPts val="0"/>
              </a:spcAft>
              <a:buClrTx/>
              <a:buSzPct val="90000"/>
              <a:buFont typeface="Arial" pitchFamily="34" charset="0"/>
              <a:buChar char="•"/>
              <a:tabLst/>
              <a:defRPr sz="3899" kern="1200" spc="0" baseline="0">
                <a:gradFill>
                  <a:gsLst>
                    <a:gs pos="1250">
                      <a:schemeClr val="tx1"/>
                    </a:gs>
                    <a:gs pos="100000">
                      <a:schemeClr val="tx1"/>
                    </a:gs>
                  </a:gsLst>
                  <a:lin ang="5400000" scaled="0"/>
                </a:gradFill>
                <a:latin typeface="+mj-lt"/>
                <a:ea typeface="+mn-ea"/>
                <a:cs typeface="+mn-cs"/>
              </a:defRPr>
            </a:lvl1pPr>
            <a:lvl2pPr marL="584013" marR="0" indent="-241223" algn="l" defTabSz="93244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44" marR="0" indent="-228527" algn="l" defTabSz="93244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70" marR="0" indent="-228527" algn="l" defTabSz="93244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897" marR="0" indent="-228527" algn="l" defTabSz="93244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18" indent="-233111" algn="l" defTabSz="93244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442" indent="-233111" algn="l" defTabSz="93244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664" indent="-233111" algn="l" defTabSz="93244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887" indent="-233111" algn="l" defTabSz="93244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67868">
              <a:buNone/>
              <a:defRPr/>
            </a:pPr>
            <a:r>
              <a:rPr lang="en-US" sz="2300" dirty="0">
                <a:solidFill>
                  <a:schemeClr val="accent2"/>
                </a:solidFill>
              </a:rPr>
              <a:t>Cloud enable applications</a:t>
            </a:r>
          </a:p>
          <a:p>
            <a:pPr marL="0" lvl="1" indent="0" defTabSz="767868">
              <a:spcAft>
                <a:spcPts val="494"/>
              </a:spcAft>
              <a:buNone/>
              <a:defRPr/>
            </a:pPr>
            <a:r>
              <a:rPr lang="en-US" sz="1500" dirty="0">
                <a:gradFill>
                  <a:gsLst>
                    <a:gs pos="0">
                      <a:schemeClr val="tx1"/>
                    </a:gs>
                    <a:gs pos="100000">
                      <a:schemeClr val="tx1"/>
                    </a:gs>
                  </a:gsLst>
                  <a:lin ang="5400000" scaled="1"/>
                </a:gradFill>
              </a:rPr>
              <a:t>Run the applications you use on workstations and clusters today</a:t>
            </a:r>
          </a:p>
          <a:p>
            <a:pPr marL="0" indent="0" defTabSz="767868">
              <a:buNone/>
              <a:defRPr/>
            </a:pPr>
            <a:r>
              <a:rPr lang="en-US" sz="2300" dirty="0">
                <a:solidFill>
                  <a:schemeClr val="accent2"/>
                </a:solidFill>
              </a:rPr>
              <a:t>Run at scale</a:t>
            </a:r>
          </a:p>
          <a:p>
            <a:pPr marL="0" lvl="1" indent="0" defTabSz="767868">
              <a:spcAft>
                <a:spcPts val="494"/>
              </a:spcAft>
              <a:buNone/>
              <a:defRPr/>
            </a:pPr>
            <a:r>
              <a:rPr lang="en-US" sz="1500" dirty="0">
                <a:gradFill>
                  <a:gsLst>
                    <a:gs pos="0">
                      <a:schemeClr val="tx1"/>
                    </a:gs>
                    <a:gs pos="100000">
                      <a:schemeClr val="tx1"/>
                    </a:gs>
                  </a:gsLst>
                  <a:lin ang="5400000" scaled="1"/>
                </a:gradFill>
              </a:rPr>
              <a:t>Batch starts a pool of compute VMs when you’re ready to run a job and turns them off when you’re done</a:t>
            </a:r>
            <a:endParaRPr lang="en-US" sz="1500" dirty="0">
              <a:gradFill>
                <a:gsLst>
                  <a:gs pos="0">
                    <a:schemeClr val="tx1"/>
                  </a:gs>
                  <a:gs pos="100000">
                    <a:schemeClr val="tx1"/>
                  </a:gs>
                </a:gsLst>
                <a:lin ang="5400000" scaled="1"/>
              </a:gradFill>
              <a:latin typeface="Segoe UI Light"/>
            </a:endParaRPr>
          </a:p>
          <a:p>
            <a:pPr marL="0" indent="0" defTabSz="767868">
              <a:buNone/>
              <a:defRPr/>
            </a:pPr>
            <a:r>
              <a:rPr lang="en-US" sz="2300" dirty="0">
                <a:solidFill>
                  <a:schemeClr val="accent2"/>
                </a:solidFill>
              </a:rPr>
              <a:t>Manage delivery</a:t>
            </a:r>
          </a:p>
          <a:p>
            <a:pPr marL="0" lvl="1" indent="0" defTabSz="767868">
              <a:spcAft>
                <a:spcPts val="494"/>
              </a:spcAft>
              <a:buNone/>
              <a:defRPr/>
            </a:pPr>
            <a:r>
              <a:rPr lang="en-US" sz="1500" dirty="0">
                <a:gradFill>
                  <a:gsLst>
                    <a:gs pos="0">
                      <a:schemeClr val="tx1"/>
                    </a:gs>
                    <a:gs pos="100000">
                      <a:schemeClr val="tx1"/>
                    </a:gs>
                  </a:gsLst>
                  <a:lin ang="5400000" scaled="1"/>
                </a:gradFill>
              </a:rPr>
              <a:t>Manage who can access it, how </a:t>
            </a:r>
            <a:br>
              <a:rPr lang="en-US" sz="1500" dirty="0">
                <a:gradFill>
                  <a:gsLst>
                    <a:gs pos="0">
                      <a:schemeClr val="tx1"/>
                    </a:gs>
                    <a:gs pos="100000">
                      <a:schemeClr val="tx1"/>
                    </a:gs>
                  </a:gsLst>
                  <a:lin ang="5400000" scaled="1"/>
                </a:gradFill>
              </a:rPr>
            </a:br>
            <a:r>
              <a:rPr lang="en-US" sz="1500" dirty="0">
                <a:gradFill>
                  <a:gsLst>
                    <a:gs pos="0">
                      <a:schemeClr val="tx1"/>
                    </a:gs>
                    <a:gs pos="100000">
                      <a:schemeClr val="tx1"/>
                    </a:gs>
                  </a:gsLst>
                  <a:lin ang="5400000" scaled="1"/>
                </a:gradFill>
              </a:rPr>
              <a:t>many resources they can use, and ensure requirements such as encryption are met</a:t>
            </a:r>
            <a:endParaRPr lang="en-US" sz="1500" dirty="0">
              <a:gradFill>
                <a:gsLst>
                  <a:gs pos="0">
                    <a:schemeClr val="tx1"/>
                  </a:gs>
                  <a:gs pos="100000">
                    <a:schemeClr val="tx1"/>
                  </a:gs>
                </a:gsLst>
                <a:lin ang="5400000" scaled="1"/>
              </a:gradFill>
            </a:endParaRPr>
          </a:p>
        </p:txBody>
      </p:sp>
      <p:sp>
        <p:nvSpPr>
          <p:cNvPr id="524" name="Rectangle 523"/>
          <p:cNvSpPr/>
          <p:nvPr/>
        </p:nvSpPr>
        <p:spPr bwMode="auto">
          <a:xfrm>
            <a:off x="4747147" y="3822448"/>
            <a:ext cx="1568416" cy="410858"/>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50602" tIns="120481" rIns="150602" bIns="120481" numCol="1" spcCol="0" rtlCol="0" fromWordArt="0" anchor="t" anchorCtr="0" forceAA="0" compatLnSpc="1">
            <a:prstTxWarp prst="textNoShape">
              <a:avLst/>
            </a:prstTxWarp>
            <a:noAutofit/>
          </a:bodyPr>
          <a:lstStyle/>
          <a:p>
            <a:pPr algn="ctr" defTabSz="767891" fontAlgn="base">
              <a:lnSpc>
                <a:spcPct val="90000"/>
              </a:lnSpc>
              <a:spcBef>
                <a:spcPct val="0"/>
              </a:spcBef>
              <a:spcAft>
                <a:spcPct val="0"/>
              </a:spcAft>
              <a:defRPr/>
            </a:pPr>
            <a:endParaRPr lang="en-US" sz="2000" kern="0" dirty="0">
              <a:solidFill>
                <a:srgbClr val="FFFFFF"/>
              </a:solidFill>
              <a:latin typeface="Segoe UI"/>
              <a:ea typeface="Segoe UI" pitchFamily="34" charset="0"/>
              <a:cs typeface="Segoe UI" pitchFamily="34" charset="0"/>
            </a:endParaRPr>
          </a:p>
        </p:txBody>
      </p:sp>
      <p:sp>
        <p:nvSpPr>
          <p:cNvPr id="525" name="Rectangle 524"/>
          <p:cNvSpPr/>
          <p:nvPr/>
        </p:nvSpPr>
        <p:spPr bwMode="auto">
          <a:xfrm>
            <a:off x="4747147" y="3041051"/>
            <a:ext cx="1081665" cy="392737"/>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50602" tIns="120481" rIns="150602" bIns="120481" numCol="1" spcCol="0" rtlCol="0" fromWordArt="0" anchor="t" anchorCtr="0" forceAA="0" compatLnSpc="1">
            <a:prstTxWarp prst="textNoShape">
              <a:avLst/>
            </a:prstTxWarp>
            <a:noAutofit/>
          </a:bodyPr>
          <a:lstStyle/>
          <a:p>
            <a:pPr algn="ctr" defTabSz="767891" fontAlgn="base">
              <a:lnSpc>
                <a:spcPct val="90000"/>
              </a:lnSpc>
              <a:spcBef>
                <a:spcPct val="0"/>
              </a:spcBef>
              <a:spcAft>
                <a:spcPct val="0"/>
              </a:spcAft>
              <a:defRPr/>
            </a:pPr>
            <a:endParaRPr lang="en-US" sz="20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6" name="Bent Arrow 525"/>
          <p:cNvSpPr/>
          <p:nvPr/>
        </p:nvSpPr>
        <p:spPr bwMode="auto">
          <a:xfrm flipV="1">
            <a:off x="3845449" y="2714997"/>
            <a:ext cx="702733" cy="913734"/>
          </a:xfrm>
          <a:prstGeom prst="bentArrow">
            <a:avLst>
              <a:gd name="adj1" fmla="val 18067"/>
              <a:gd name="adj2" fmla="val 18379"/>
              <a:gd name="adj3" fmla="val 16902"/>
              <a:gd name="adj4" fmla="val 36597"/>
            </a:avLst>
          </a:prstGeom>
          <a:solidFill>
            <a:srgbClr val="44B0FF"/>
          </a:solidFill>
          <a:ln w="9525" cap="flat" cmpd="sng" algn="ctr">
            <a:noFill/>
            <a:prstDash val="solid"/>
            <a:headEnd type="none" w="med" len="med"/>
            <a:tailEnd type="none" w="med" len="med"/>
          </a:ln>
          <a:effectLst/>
        </p:spPr>
        <p:txBody>
          <a:bodyPr rot="0" spcFirstLastPara="0" vertOverflow="overflow" horzOverflow="overflow" vert="horz" wrap="square" lIns="150602" tIns="120481" rIns="150602" bIns="120481" numCol="1" spcCol="0" rtlCol="0" fromWordArt="0" anchor="t" anchorCtr="0" forceAA="0" compatLnSpc="1">
            <a:prstTxWarp prst="textNoShape">
              <a:avLst/>
            </a:prstTxWarp>
            <a:noAutofit/>
          </a:bodyPr>
          <a:lstStyle/>
          <a:p>
            <a:pPr algn="ctr" defTabSz="767891" fontAlgn="base">
              <a:lnSpc>
                <a:spcPct val="90000"/>
              </a:lnSpc>
              <a:spcBef>
                <a:spcPct val="0"/>
              </a:spcBef>
              <a:spcAft>
                <a:spcPct val="0"/>
              </a:spcAft>
              <a:defRPr/>
            </a:pPr>
            <a:endParaRPr lang="en-US" sz="20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7" name="Bent Arrow 526"/>
          <p:cNvSpPr/>
          <p:nvPr/>
        </p:nvSpPr>
        <p:spPr bwMode="auto">
          <a:xfrm flipV="1">
            <a:off x="3632052" y="2465323"/>
            <a:ext cx="914930" cy="1590606"/>
          </a:xfrm>
          <a:prstGeom prst="bentArrow">
            <a:avLst>
              <a:gd name="adj1" fmla="val 12638"/>
              <a:gd name="adj2" fmla="val 14355"/>
              <a:gd name="adj3" fmla="val 13325"/>
              <a:gd name="adj4" fmla="val 43750"/>
            </a:avLst>
          </a:prstGeom>
          <a:solidFill>
            <a:srgbClr val="44B0FF"/>
          </a:solidFill>
          <a:ln w="9525" cap="flat" cmpd="sng" algn="ctr">
            <a:noFill/>
            <a:prstDash val="solid"/>
            <a:headEnd type="none" w="med" len="med"/>
            <a:tailEnd type="none" w="med" len="med"/>
          </a:ln>
          <a:effectLst/>
        </p:spPr>
        <p:txBody>
          <a:bodyPr rot="0" spcFirstLastPara="0" vertOverflow="overflow" horzOverflow="overflow" vert="horz" wrap="square" lIns="150602" tIns="120481" rIns="150602" bIns="120481" numCol="1" spcCol="0" rtlCol="0" fromWordArt="0" anchor="t" anchorCtr="0" forceAA="0" compatLnSpc="1">
            <a:prstTxWarp prst="textNoShape">
              <a:avLst/>
            </a:prstTxWarp>
            <a:noAutofit/>
          </a:bodyPr>
          <a:lstStyle/>
          <a:p>
            <a:pPr algn="ctr" defTabSz="767891" fontAlgn="base">
              <a:lnSpc>
                <a:spcPct val="90000"/>
              </a:lnSpc>
              <a:spcBef>
                <a:spcPct val="0"/>
              </a:spcBef>
              <a:spcAft>
                <a:spcPct val="0"/>
              </a:spcAft>
              <a:defRPr/>
            </a:pPr>
            <a:endParaRPr lang="en-US" sz="20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8" name="Freeform 29"/>
          <p:cNvSpPr>
            <a:spLocks/>
          </p:cNvSpPr>
          <p:nvPr/>
        </p:nvSpPr>
        <p:spPr bwMode="auto">
          <a:xfrm>
            <a:off x="5130313" y="5808220"/>
            <a:ext cx="4013899" cy="721253"/>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79A500"/>
          </a:solidFill>
          <a:ln>
            <a:noFill/>
          </a:ln>
          <a:extLst/>
        </p:spPr>
        <p:txBody>
          <a:bodyPr vert="horz" wrap="square" lIns="73820" tIns="36910" rIns="73820" bIns="36910" numCol="1" anchor="t" anchorCtr="0" compatLnSpc="1">
            <a:prstTxWarp prst="textNoShape">
              <a:avLst/>
            </a:prstTxWarp>
          </a:bodyPr>
          <a:lstStyle/>
          <a:p>
            <a:pPr defTabSz="752637">
              <a:defRPr/>
            </a:pPr>
            <a:endParaRPr lang="en-US" sz="1500" kern="0" dirty="0">
              <a:solidFill>
                <a:srgbClr val="000000"/>
              </a:solidFill>
            </a:endParaRPr>
          </a:p>
        </p:txBody>
      </p:sp>
      <p:grpSp>
        <p:nvGrpSpPr>
          <p:cNvPr id="529" name="Group 528"/>
          <p:cNvGrpSpPr/>
          <p:nvPr/>
        </p:nvGrpSpPr>
        <p:grpSpPr>
          <a:xfrm>
            <a:off x="5390719" y="5698877"/>
            <a:ext cx="128503" cy="332137"/>
            <a:chOff x="8003343" y="6072433"/>
            <a:chExt cx="145517" cy="282045"/>
          </a:xfrm>
        </p:grpSpPr>
        <p:sp>
          <p:nvSpPr>
            <p:cNvPr id="530" name="Freeform 529"/>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752637">
                <a:defRPr/>
              </a:pPr>
              <a:endParaRPr lang="en-US" sz="1500" kern="0" dirty="0">
                <a:solidFill>
                  <a:srgbClr val="000000"/>
                </a:solidFill>
              </a:endParaRPr>
            </a:p>
          </p:txBody>
        </p:sp>
        <p:sp>
          <p:nvSpPr>
            <p:cNvPr id="531" name="Freeform 530"/>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752637">
                <a:defRPr/>
              </a:pPr>
              <a:endParaRPr lang="en-US" sz="1500" kern="0" dirty="0">
                <a:solidFill>
                  <a:srgbClr val="000000"/>
                </a:solidFill>
              </a:endParaRPr>
            </a:p>
          </p:txBody>
        </p:sp>
        <p:sp>
          <p:nvSpPr>
            <p:cNvPr id="532" name="Freeform 531"/>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752637">
                <a:defRPr/>
              </a:pPr>
              <a:endParaRPr lang="en-US" sz="1500" kern="0" dirty="0">
                <a:solidFill>
                  <a:srgbClr val="000000"/>
                </a:solidFill>
              </a:endParaRPr>
            </a:p>
          </p:txBody>
        </p:sp>
      </p:grpSp>
      <p:sp>
        <p:nvSpPr>
          <p:cNvPr id="533" name="Freeform 29"/>
          <p:cNvSpPr>
            <a:spLocks/>
          </p:cNvSpPr>
          <p:nvPr/>
        </p:nvSpPr>
        <p:spPr bwMode="auto">
          <a:xfrm>
            <a:off x="3868860" y="5943323"/>
            <a:ext cx="2670361" cy="599216"/>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820" tIns="36910" rIns="73820" bIns="36910" numCol="1" anchor="t" anchorCtr="0" compatLnSpc="1">
            <a:prstTxWarp prst="textNoShape">
              <a:avLst/>
            </a:prstTxWarp>
          </a:bodyPr>
          <a:lstStyle/>
          <a:p>
            <a:pPr defTabSz="752637">
              <a:defRPr/>
            </a:pPr>
            <a:endParaRPr lang="en-US" sz="1500" kern="0" dirty="0">
              <a:solidFill>
                <a:srgbClr val="000000"/>
              </a:solidFill>
            </a:endParaRPr>
          </a:p>
        </p:txBody>
      </p:sp>
      <p:grpSp>
        <p:nvGrpSpPr>
          <p:cNvPr id="534" name="Group 533"/>
          <p:cNvGrpSpPr/>
          <p:nvPr/>
        </p:nvGrpSpPr>
        <p:grpSpPr>
          <a:xfrm>
            <a:off x="5614471" y="5754225"/>
            <a:ext cx="128503" cy="332137"/>
            <a:chOff x="8003343" y="6072433"/>
            <a:chExt cx="145517" cy="282045"/>
          </a:xfrm>
        </p:grpSpPr>
        <p:sp>
          <p:nvSpPr>
            <p:cNvPr id="535"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752637">
                <a:defRPr/>
              </a:pPr>
              <a:endParaRPr lang="en-US" sz="1500" kern="0" dirty="0">
                <a:solidFill>
                  <a:srgbClr val="000000"/>
                </a:solidFill>
              </a:endParaRPr>
            </a:p>
          </p:txBody>
        </p:sp>
        <p:sp>
          <p:nvSpPr>
            <p:cNvPr id="536"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752637">
                <a:defRPr/>
              </a:pPr>
              <a:endParaRPr lang="en-US" sz="1500" kern="0" dirty="0">
                <a:solidFill>
                  <a:srgbClr val="000000"/>
                </a:solidFill>
              </a:endParaRPr>
            </a:p>
          </p:txBody>
        </p:sp>
        <p:sp>
          <p:nvSpPr>
            <p:cNvPr id="537"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752637">
                <a:defRPr/>
              </a:pPr>
              <a:endParaRPr lang="en-US" sz="1500" kern="0" dirty="0">
                <a:solidFill>
                  <a:srgbClr val="000000"/>
                </a:solidFill>
              </a:endParaRPr>
            </a:p>
          </p:txBody>
        </p:sp>
      </p:grpSp>
      <p:grpSp>
        <p:nvGrpSpPr>
          <p:cNvPr id="538" name="Group 537"/>
          <p:cNvGrpSpPr/>
          <p:nvPr/>
        </p:nvGrpSpPr>
        <p:grpSpPr>
          <a:xfrm>
            <a:off x="4479527" y="5902551"/>
            <a:ext cx="128503" cy="332137"/>
            <a:chOff x="8003343" y="6072433"/>
            <a:chExt cx="145517" cy="282045"/>
          </a:xfrm>
        </p:grpSpPr>
        <p:sp>
          <p:nvSpPr>
            <p:cNvPr id="539"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752637">
                <a:defRPr/>
              </a:pPr>
              <a:endParaRPr lang="en-US" sz="1500" kern="0" dirty="0">
                <a:solidFill>
                  <a:srgbClr val="000000"/>
                </a:solidFill>
              </a:endParaRPr>
            </a:p>
          </p:txBody>
        </p:sp>
        <p:sp>
          <p:nvSpPr>
            <p:cNvPr id="540"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752637">
                <a:defRPr/>
              </a:pPr>
              <a:endParaRPr lang="en-US" sz="1500" kern="0" dirty="0">
                <a:solidFill>
                  <a:srgbClr val="000000"/>
                </a:solidFill>
              </a:endParaRPr>
            </a:p>
          </p:txBody>
        </p:sp>
        <p:sp>
          <p:nvSpPr>
            <p:cNvPr id="541"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752637">
                <a:defRPr/>
              </a:pPr>
              <a:endParaRPr lang="en-US" sz="1500" kern="0" dirty="0">
                <a:solidFill>
                  <a:srgbClr val="000000"/>
                </a:solidFill>
              </a:endParaRPr>
            </a:p>
          </p:txBody>
        </p:sp>
      </p:grpSp>
      <p:sp>
        <p:nvSpPr>
          <p:cNvPr id="542" name="Freeform 95"/>
          <p:cNvSpPr>
            <a:spLocks/>
          </p:cNvSpPr>
          <p:nvPr/>
        </p:nvSpPr>
        <p:spPr bwMode="auto">
          <a:xfrm flipH="1">
            <a:off x="5685404" y="1582663"/>
            <a:ext cx="3142193" cy="263584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solidFill>
          <a:ln w="38100">
            <a:solidFill>
              <a:srgbClr val="0072C6">
                <a:lumMod val="60000"/>
                <a:lumOff val="40000"/>
              </a:srgbClr>
            </a:solidFill>
            <a:prstDash val="sysDash"/>
            <a:round/>
            <a:headEnd/>
            <a:tailEnd/>
          </a:ln>
          <a:extLst/>
        </p:spPr>
        <p:txBody>
          <a:bodyPr vert="horz" wrap="square" lIns="75301" tIns="37650" rIns="75301" bIns="37650" numCol="1" anchor="t" anchorCtr="0" compatLnSpc="1">
            <a:prstTxWarp prst="textNoShape">
              <a:avLst/>
            </a:prstTxWarp>
          </a:bodyPr>
          <a:lstStyle/>
          <a:p>
            <a:pPr defTabSz="767916">
              <a:defRPr/>
            </a:pPr>
            <a:endParaRPr lang="en-US" sz="1500" kern="0" dirty="0">
              <a:solidFill>
                <a:srgbClr val="505050"/>
              </a:solidFill>
            </a:endParaRPr>
          </a:p>
        </p:txBody>
      </p:sp>
      <p:sp>
        <p:nvSpPr>
          <p:cNvPr id="596" name="Rectangle 595"/>
          <p:cNvSpPr/>
          <p:nvPr/>
        </p:nvSpPr>
        <p:spPr bwMode="auto">
          <a:xfrm>
            <a:off x="3836210" y="3744302"/>
            <a:ext cx="759522" cy="268925"/>
          </a:xfrm>
          <a:prstGeom prst="rect">
            <a:avLst/>
          </a:prstGeom>
          <a:noFill/>
          <a:ln w="9525" cap="flat" cmpd="sng" algn="ctr">
            <a:noFill/>
            <a:prstDash val="solid"/>
            <a:headEnd type="none" w="med" len="med"/>
            <a:tailEnd type="none" w="med" len="med"/>
          </a:ln>
          <a:effectLst/>
        </p:spPr>
        <p:txBody>
          <a:bodyPr rot="0" spcFirstLastPara="0" vert="horz" wrap="square" lIns="0" tIns="120464" rIns="0" bIns="12046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767743" fontAlgn="base">
              <a:lnSpc>
                <a:spcPct val="90000"/>
              </a:lnSpc>
              <a:spcBef>
                <a:spcPct val="0"/>
              </a:spcBef>
              <a:spcAft>
                <a:spcPct val="0"/>
              </a:spcAft>
              <a:defRPr/>
            </a:pPr>
            <a:r>
              <a:rPr lang="en-US" sz="900" dirty="0">
                <a:gradFill>
                  <a:gsLst>
                    <a:gs pos="88393">
                      <a:srgbClr val="002050"/>
                    </a:gs>
                    <a:gs pos="48000">
                      <a:srgbClr val="002050"/>
                    </a:gs>
                  </a:gsLst>
                  <a:lin ang="5400000" scaled="0"/>
                </a:gradFill>
                <a:ea typeface="Segoe UI" pitchFamily="34" charset="0"/>
                <a:cs typeface="Segoe UI" pitchFamily="34" charset="0"/>
              </a:rPr>
              <a:t>Submit job</a:t>
            </a:r>
            <a:endParaRPr lang="en-US" sz="900" dirty="0">
              <a:gradFill>
                <a:gsLst>
                  <a:gs pos="88393">
                    <a:srgbClr val="002050"/>
                  </a:gs>
                  <a:gs pos="48000">
                    <a:srgbClr val="002050"/>
                  </a:gs>
                </a:gsLst>
                <a:lin ang="5400000" scaled="0"/>
              </a:gradFill>
              <a:ea typeface="Segoe UI" pitchFamily="34" charset="0"/>
              <a:cs typeface="Segoe UI" pitchFamily="34" charset="0"/>
            </a:endParaRPr>
          </a:p>
        </p:txBody>
      </p:sp>
      <p:sp>
        <p:nvSpPr>
          <p:cNvPr id="597" name="Rectangle 596"/>
          <p:cNvSpPr/>
          <p:nvPr/>
        </p:nvSpPr>
        <p:spPr bwMode="auto">
          <a:xfrm>
            <a:off x="3831593" y="3325309"/>
            <a:ext cx="801275" cy="268925"/>
          </a:xfrm>
          <a:prstGeom prst="rect">
            <a:avLst/>
          </a:prstGeom>
          <a:noFill/>
          <a:ln w="9525" cap="flat" cmpd="sng" algn="ctr">
            <a:noFill/>
            <a:prstDash val="solid"/>
            <a:headEnd type="none" w="med" len="med"/>
            <a:tailEnd type="none" w="med" len="med"/>
          </a:ln>
          <a:effectLst/>
        </p:spPr>
        <p:txBody>
          <a:bodyPr rot="0" spcFirstLastPara="0" vert="horz" wrap="square" lIns="0" tIns="120464" rIns="0" bIns="120464" numCol="1" spcCol="0" rtlCol="0" fromWordArt="0" anchor="ctr" anchorCtr="0" forceAA="0" compatLnSpc="1">
            <a:prstTxWarp prst="textNoShape">
              <a:avLst/>
            </a:prstTxWarp>
            <a:noAutofit/>
          </a:bodyPr>
          <a:lstStyle/>
          <a:p>
            <a:pPr algn="ctr" defTabSz="767743" fontAlgn="base">
              <a:lnSpc>
                <a:spcPct val="90000"/>
              </a:lnSpc>
              <a:spcBef>
                <a:spcPct val="0"/>
              </a:spcBef>
              <a:spcAft>
                <a:spcPct val="0"/>
              </a:spcAft>
              <a:defRPr/>
            </a:pPr>
            <a:r>
              <a:rPr lang="en-US" sz="900" kern="0" dirty="0">
                <a:gradFill>
                  <a:gsLst>
                    <a:gs pos="88393">
                      <a:srgbClr val="002050"/>
                    </a:gs>
                    <a:gs pos="48000">
                      <a:srgbClr val="002050"/>
                    </a:gs>
                  </a:gsLst>
                  <a:lin ang="5400000" scaled="0"/>
                </a:gradFill>
                <a:ea typeface="Segoe UI" pitchFamily="34" charset="0"/>
                <a:cs typeface="Segoe UI" pitchFamily="34" charset="0"/>
              </a:rPr>
              <a:t>Upload data</a:t>
            </a:r>
            <a:endParaRPr lang="en-US" sz="900" kern="0" dirty="0">
              <a:gradFill>
                <a:gsLst>
                  <a:gs pos="88393">
                    <a:srgbClr val="002050"/>
                  </a:gs>
                  <a:gs pos="48000">
                    <a:srgbClr val="002050"/>
                  </a:gs>
                </a:gsLst>
                <a:lin ang="5400000" scaled="0"/>
              </a:gradFill>
              <a:ea typeface="Segoe UI" pitchFamily="34" charset="0"/>
              <a:cs typeface="Segoe UI" pitchFamily="34" charset="0"/>
            </a:endParaRPr>
          </a:p>
        </p:txBody>
      </p:sp>
      <p:sp>
        <p:nvSpPr>
          <p:cNvPr id="603" name="Rectangle 602"/>
          <p:cNvSpPr/>
          <p:nvPr/>
        </p:nvSpPr>
        <p:spPr>
          <a:xfrm>
            <a:off x="4755725" y="3893197"/>
            <a:ext cx="1119588" cy="202993"/>
          </a:xfrm>
          <a:prstGeom prst="rect">
            <a:avLst/>
          </a:prstGeom>
        </p:spPr>
        <p:txBody>
          <a:bodyPr wrap="square" lIns="75301" tIns="37650" rIns="75301" bIns="37650">
            <a:spAutoFit/>
          </a:bodyPr>
          <a:lstStyle/>
          <a:p>
            <a:pPr defTabSz="767868">
              <a:lnSpc>
                <a:spcPct val="90000"/>
              </a:lnSpc>
              <a:defRPr/>
            </a:pPr>
            <a:r>
              <a:rPr lang="en-US" sz="900" kern="0" dirty="0">
                <a:gradFill>
                  <a:gsLst>
                    <a:gs pos="1250">
                      <a:srgbClr val="FFFFFF"/>
                    </a:gs>
                    <a:gs pos="100000">
                      <a:srgbClr val="FFFFFF"/>
                    </a:gs>
                  </a:gsLst>
                  <a:lin ang="5400000" scaled="0"/>
                </a:gradFill>
              </a:rPr>
              <a:t>Manage DAG</a:t>
            </a:r>
            <a:endParaRPr lang="en-US" sz="900" kern="0" dirty="0">
              <a:gradFill>
                <a:gsLst>
                  <a:gs pos="1250">
                    <a:srgbClr val="FFFFFF"/>
                  </a:gs>
                  <a:gs pos="100000">
                    <a:srgbClr val="FFFFFF"/>
                  </a:gs>
                </a:gsLst>
                <a:lin ang="5400000" scaled="0"/>
              </a:gradFill>
            </a:endParaRPr>
          </a:p>
        </p:txBody>
      </p:sp>
      <p:grpSp>
        <p:nvGrpSpPr>
          <p:cNvPr id="604" name="Group 603"/>
          <p:cNvGrpSpPr/>
          <p:nvPr/>
        </p:nvGrpSpPr>
        <p:grpSpPr>
          <a:xfrm>
            <a:off x="4800565" y="2880161"/>
            <a:ext cx="1028847" cy="579731"/>
            <a:chOff x="6920484" y="2989175"/>
            <a:chExt cx="1399303" cy="591272"/>
          </a:xfrm>
        </p:grpSpPr>
        <p:sp>
          <p:nvSpPr>
            <p:cNvPr id="605" name="Freeform 106"/>
            <p:cNvSpPr>
              <a:spLocks noEditPoints="1"/>
            </p:cNvSpPr>
            <p:nvPr/>
          </p:nvSpPr>
          <p:spPr bwMode="auto">
            <a:xfrm>
              <a:off x="7610100" y="2989175"/>
              <a:ext cx="418966" cy="493298"/>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rgbClr val="0072C6">
                <a:lumMod val="75000"/>
              </a:srgbClr>
            </a:solidFill>
            <a:ln>
              <a:noFill/>
            </a:ln>
            <a:effectLst/>
            <a:extLst/>
          </p:spPr>
          <p:txBody>
            <a:bodyPr vert="horz" wrap="square" lIns="89642" tIns="44821" rIns="89642" bIns="44821" numCol="1" anchor="t" anchorCtr="0" compatLnSpc="1">
              <a:prstTxWarp prst="textNoShape">
                <a:avLst/>
              </a:prstTxWarp>
            </a:bodyPr>
            <a:lstStyle/>
            <a:p>
              <a:pPr defTabSz="752938">
                <a:defRPr/>
              </a:pPr>
              <a:endParaRPr lang="en-US" sz="1500" kern="0" dirty="0">
                <a:gradFill>
                  <a:gsLst>
                    <a:gs pos="1250">
                      <a:srgbClr val="FFFFFF"/>
                    </a:gs>
                    <a:gs pos="100000">
                      <a:srgbClr val="FFFFFF"/>
                    </a:gs>
                  </a:gsLst>
                  <a:lin ang="5400000" scaled="0"/>
                </a:gradFill>
              </a:endParaRPr>
            </a:p>
          </p:txBody>
        </p:sp>
        <p:sp>
          <p:nvSpPr>
            <p:cNvPr id="606" name="TextBox 30"/>
            <p:cNvSpPr txBox="1"/>
            <p:nvPr/>
          </p:nvSpPr>
          <p:spPr>
            <a:xfrm>
              <a:off x="6920484" y="3118825"/>
              <a:ext cx="1399303" cy="461622"/>
            </a:xfrm>
            <a:prstGeom prst="rect">
              <a:avLst/>
            </a:prstGeom>
            <a:noFill/>
          </p:spPr>
          <p:txBody>
            <a:bodyPr wrap="square" lIns="0" tIns="146283" rIns="0"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767868">
                <a:lnSpc>
                  <a:spcPct val="90000"/>
                </a:lnSpc>
                <a:defRPr/>
              </a:pPr>
              <a:r>
                <a:rPr lang="en-US" sz="1000" dirty="0">
                  <a:gradFill>
                    <a:gsLst>
                      <a:gs pos="1250">
                        <a:srgbClr val="FFFFFF"/>
                      </a:gs>
                      <a:gs pos="100000">
                        <a:srgbClr val="FFFFFF"/>
                      </a:gs>
                    </a:gsLst>
                    <a:lin ang="5400000" scaled="0"/>
                  </a:gradFill>
                  <a:latin typeface="Segoe UI"/>
                  <a:ea typeface="Segoe UI" pitchFamily="34" charset="0"/>
                  <a:cs typeface="Segoe UI" pitchFamily="34" charset="0"/>
                </a:rPr>
                <a:t>Manage</a:t>
              </a:r>
              <a:endParaRPr lang="en-US" sz="1000" dirty="0">
                <a:gradFill>
                  <a:gsLst>
                    <a:gs pos="1250">
                      <a:srgbClr val="FFFFFF"/>
                    </a:gs>
                    <a:gs pos="100000">
                      <a:srgbClr val="FFFFFF"/>
                    </a:gs>
                  </a:gsLst>
                  <a:lin ang="5400000" scaled="0"/>
                </a:gradFill>
                <a:latin typeface="Segoe UI"/>
                <a:ea typeface="Segoe UI" pitchFamily="34" charset="0"/>
                <a:cs typeface="Segoe UI" pitchFamily="34" charset="0"/>
              </a:endParaRPr>
            </a:p>
          </p:txBody>
        </p:sp>
        <p:sp>
          <p:nvSpPr>
            <p:cNvPr id="607" name="Rectangle 606"/>
            <p:cNvSpPr/>
            <p:nvPr/>
          </p:nvSpPr>
          <p:spPr>
            <a:xfrm>
              <a:off x="7568768" y="3155210"/>
              <a:ext cx="583978" cy="238043"/>
            </a:xfrm>
            <a:prstGeom prst="rect">
              <a:avLst/>
            </a:prstGeom>
          </p:spPr>
          <p:txBody>
            <a:bodyPr wrap="none">
              <a:spAutoFit/>
            </a:bodyPr>
            <a:lstStyle/>
            <a:p>
              <a:pPr defTabSz="767868">
                <a:lnSpc>
                  <a:spcPct val="90000"/>
                </a:lnSpc>
                <a:defRPr/>
              </a:pPr>
              <a:r>
                <a:rPr lang="en-US" sz="1000" kern="0" dirty="0">
                  <a:gradFill>
                    <a:gsLst>
                      <a:gs pos="1250">
                        <a:srgbClr val="FFFFFF"/>
                      </a:gs>
                      <a:gs pos="100000">
                        <a:srgbClr val="FFFFFF"/>
                      </a:gs>
                    </a:gsLst>
                    <a:lin ang="5400000" scaled="0"/>
                  </a:gradFill>
                  <a:ea typeface="Segoe UI" pitchFamily="34" charset="0"/>
                  <a:cs typeface="Segoe UI" pitchFamily="34" charset="0"/>
                </a:rPr>
                <a:t>Data</a:t>
              </a:r>
            </a:p>
          </p:txBody>
        </p:sp>
      </p:grpSp>
      <p:grpSp>
        <p:nvGrpSpPr>
          <p:cNvPr id="608" name="Group 607"/>
          <p:cNvGrpSpPr/>
          <p:nvPr/>
        </p:nvGrpSpPr>
        <p:grpSpPr>
          <a:xfrm>
            <a:off x="6297911" y="4672418"/>
            <a:ext cx="2169313" cy="1843158"/>
            <a:chOff x="8990014" y="4646365"/>
            <a:chExt cx="2950416" cy="1879850"/>
          </a:xfrm>
        </p:grpSpPr>
        <p:sp>
          <p:nvSpPr>
            <p:cNvPr id="609" name="AutoShape 3"/>
            <p:cNvSpPr>
              <a:spLocks noChangeAspect="1" noChangeArrowheads="1" noTextEdit="1"/>
            </p:cNvSpPr>
            <p:nvPr/>
          </p:nvSpPr>
          <p:spPr bwMode="auto">
            <a:xfrm>
              <a:off x="8991602" y="4646365"/>
              <a:ext cx="2863850" cy="1236644"/>
            </a:xfrm>
            <a:prstGeom prst="rect">
              <a:avLst/>
            </a:prstGeom>
            <a:solidFill>
              <a:srgbClr val="D2D2D2">
                <a:lumMod val="10000"/>
                <a:lumOff val="90000"/>
              </a:srgbClr>
            </a:solidFill>
            <a:ln>
              <a:noFill/>
            </a:ln>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10" name="Oval 7"/>
            <p:cNvSpPr>
              <a:spLocks noChangeArrowheads="1"/>
            </p:cNvSpPr>
            <p:nvPr/>
          </p:nvSpPr>
          <p:spPr bwMode="auto">
            <a:xfrm>
              <a:off x="9240839" y="6043615"/>
              <a:ext cx="442913" cy="93663"/>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11" name="Oval 8"/>
            <p:cNvSpPr>
              <a:spLocks noChangeArrowheads="1"/>
            </p:cNvSpPr>
            <p:nvPr/>
          </p:nvSpPr>
          <p:spPr bwMode="auto">
            <a:xfrm>
              <a:off x="11142664" y="6043615"/>
              <a:ext cx="441325" cy="93663"/>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12" name="Oval 9"/>
            <p:cNvSpPr>
              <a:spLocks noChangeArrowheads="1"/>
            </p:cNvSpPr>
            <p:nvPr/>
          </p:nvSpPr>
          <p:spPr bwMode="auto">
            <a:xfrm>
              <a:off x="10252077" y="5988052"/>
              <a:ext cx="355600" cy="762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13" name="Oval 10"/>
            <p:cNvSpPr>
              <a:spLocks noChangeArrowheads="1"/>
            </p:cNvSpPr>
            <p:nvPr/>
          </p:nvSpPr>
          <p:spPr bwMode="auto">
            <a:xfrm>
              <a:off x="10252077" y="6289677"/>
              <a:ext cx="355600" cy="7461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14" name="Oval 11"/>
            <p:cNvSpPr>
              <a:spLocks noChangeArrowheads="1"/>
            </p:cNvSpPr>
            <p:nvPr/>
          </p:nvSpPr>
          <p:spPr bwMode="auto">
            <a:xfrm>
              <a:off x="9958389" y="6353177"/>
              <a:ext cx="88900" cy="17463"/>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15" name="Oval 12"/>
            <p:cNvSpPr>
              <a:spLocks noChangeArrowheads="1"/>
            </p:cNvSpPr>
            <p:nvPr/>
          </p:nvSpPr>
          <p:spPr bwMode="auto">
            <a:xfrm>
              <a:off x="10069514" y="6353177"/>
              <a:ext cx="88900" cy="17463"/>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16" name="Oval 13"/>
            <p:cNvSpPr>
              <a:spLocks noChangeArrowheads="1"/>
            </p:cNvSpPr>
            <p:nvPr/>
          </p:nvSpPr>
          <p:spPr bwMode="auto">
            <a:xfrm>
              <a:off x="10126664" y="6323015"/>
              <a:ext cx="87313" cy="17463"/>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17" name="Oval 14"/>
            <p:cNvSpPr>
              <a:spLocks noChangeArrowheads="1"/>
            </p:cNvSpPr>
            <p:nvPr/>
          </p:nvSpPr>
          <p:spPr bwMode="auto">
            <a:xfrm>
              <a:off x="10013952" y="6323015"/>
              <a:ext cx="88900" cy="174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18" name="Oval 15"/>
            <p:cNvSpPr>
              <a:spLocks noChangeArrowheads="1"/>
            </p:cNvSpPr>
            <p:nvPr/>
          </p:nvSpPr>
          <p:spPr bwMode="auto">
            <a:xfrm>
              <a:off x="10182227" y="6353177"/>
              <a:ext cx="87313" cy="17463"/>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19" name="Oval 16"/>
            <p:cNvSpPr>
              <a:spLocks noChangeArrowheads="1"/>
            </p:cNvSpPr>
            <p:nvPr/>
          </p:nvSpPr>
          <p:spPr bwMode="auto">
            <a:xfrm>
              <a:off x="10817227" y="6353177"/>
              <a:ext cx="87313" cy="17463"/>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20" name="Oval 17"/>
            <p:cNvSpPr>
              <a:spLocks noChangeArrowheads="1"/>
            </p:cNvSpPr>
            <p:nvPr/>
          </p:nvSpPr>
          <p:spPr bwMode="auto">
            <a:xfrm>
              <a:off x="10704514" y="6353177"/>
              <a:ext cx="88900" cy="17463"/>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21" name="Oval 18"/>
            <p:cNvSpPr>
              <a:spLocks noChangeArrowheads="1"/>
            </p:cNvSpPr>
            <p:nvPr/>
          </p:nvSpPr>
          <p:spPr bwMode="auto">
            <a:xfrm>
              <a:off x="10648952" y="6323015"/>
              <a:ext cx="88900" cy="17463"/>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22" name="Oval 19"/>
            <p:cNvSpPr>
              <a:spLocks noChangeArrowheads="1"/>
            </p:cNvSpPr>
            <p:nvPr/>
          </p:nvSpPr>
          <p:spPr bwMode="auto">
            <a:xfrm>
              <a:off x="10761664" y="6323015"/>
              <a:ext cx="87313" cy="174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23" name="Oval 20"/>
            <p:cNvSpPr>
              <a:spLocks noChangeArrowheads="1"/>
            </p:cNvSpPr>
            <p:nvPr/>
          </p:nvSpPr>
          <p:spPr bwMode="auto">
            <a:xfrm>
              <a:off x="10593389" y="6353177"/>
              <a:ext cx="88900" cy="17463"/>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24" name="Oval 21"/>
            <p:cNvSpPr>
              <a:spLocks noChangeArrowheads="1"/>
            </p:cNvSpPr>
            <p:nvPr/>
          </p:nvSpPr>
          <p:spPr bwMode="auto">
            <a:xfrm>
              <a:off x="9826627" y="6435727"/>
              <a:ext cx="57150"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25" name="Oval 22"/>
            <p:cNvSpPr>
              <a:spLocks noChangeArrowheads="1"/>
            </p:cNvSpPr>
            <p:nvPr/>
          </p:nvSpPr>
          <p:spPr bwMode="auto">
            <a:xfrm>
              <a:off x="9901239" y="6435727"/>
              <a:ext cx="58738"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26" name="Oval 23"/>
            <p:cNvSpPr>
              <a:spLocks noChangeArrowheads="1"/>
            </p:cNvSpPr>
            <p:nvPr/>
          </p:nvSpPr>
          <p:spPr bwMode="auto">
            <a:xfrm>
              <a:off x="9939339" y="6415090"/>
              <a:ext cx="58738"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27" name="Oval 24"/>
            <p:cNvSpPr>
              <a:spLocks noChangeArrowheads="1"/>
            </p:cNvSpPr>
            <p:nvPr/>
          </p:nvSpPr>
          <p:spPr bwMode="auto">
            <a:xfrm>
              <a:off x="9864727" y="6415090"/>
              <a:ext cx="57150"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28" name="Oval 25"/>
            <p:cNvSpPr>
              <a:spLocks noChangeArrowheads="1"/>
            </p:cNvSpPr>
            <p:nvPr/>
          </p:nvSpPr>
          <p:spPr bwMode="auto">
            <a:xfrm>
              <a:off x="9977439" y="6435727"/>
              <a:ext cx="58738"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29" name="Oval 26"/>
            <p:cNvSpPr>
              <a:spLocks noChangeArrowheads="1"/>
            </p:cNvSpPr>
            <p:nvPr/>
          </p:nvSpPr>
          <p:spPr bwMode="auto">
            <a:xfrm>
              <a:off x="10164764" y="6415090"/>
              <a:ext cx="58738"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30" name="Oval 27"/>
            <p:cNvSpPr>
              <a:spLocks noChangeArrowheads="1"/>
            </p:cNvSpPr>
            <p:nvPr/>
          </p:nvSpPr>
          <p:spPr bwMode="auto">
            <a:xfrm>
              <a:off x="10090152" y="6415090"/>
              <a:ext cx="58738"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31" name="Oval 28"/>
            <p:cNvSpPr>
              <a:spLocks noChangeArrowheads="1"/>
            </p:cNvSpPr>
            <p:nvPr/>
          </p:nvSpPr>
          <p:spPr bwMode="auto">
            <a:xfrm>
              <a:off x="10053639" y="6435727"/>
              <a:ext cx="57150"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32" name="Oval 29"/>
            <p:cNvSpPr>
              <a:spLocks noChangeArrowheads="1"/>
            </p:cNvSpPr>
            <p:nvPr/>
          </p:nvSpPr>
          <p:spPr bwMode="auto">
            <a:xfrm>
              <a:off x="10128252" y="6435727"/>
              <a:ext cx="57150"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33" name="Oval 30"/>
            <p:cNvSpPr>
              <a:spLocks noChangeArrowheads="1"/>
            </p:cNvSpPr>
            <p:nvPr/>
          </p:nvSpPr>
          <p:spPr bwMode="auto">
            <a:xfrm>
              <a:off x="10015539" y="6415090"/>
              <a:ext cx="57150"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34" name="Oval 31"/>
            <p:cNvSpPr>
              <a:spLocks noChangeArrowheads="1"/>
            </p:cNvSpPr>
            <p:nvPr/>
          </p:nvSpPr>
          <p:spPr bwMode="auto">
            <a:xfrm>
              <a:off x="10202864" y="6435727"/>
              <a:ext cx="58738"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35" name="Oval 32"/>
            <p:cNvSpPr>
              <a:spLocks noChangeArrowheads="1"/>
            </p:cNvSpPr>
            <p:nvPr/>
          </p:nvSpPr>
          <p:spPr bwMode="auto">
            <a:xfrm>
              <a:off x="10279064" y="6435727"/>
              <a:ext cx="57150"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36" name="Oval 33"/>
            <p:cNvSpPr>
              <a:spLocks noChangeArrowheads="1"/>
            </p:cNvSpPr>
            <p:nvPr/>
          </p:nvSpPr>
          <p:spPr bwMode="auto">
            <a:xfrm>
              <a:off x="10317164" y="6415090"/>
              <a:ext cx="57150"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37" name="Oval 34"/>
            <p:cNvSpPr>
              <a:spLocks noChangeArrowheads="1"/>
            </p:cNvSpPr>
            <p:nvPr/>
          </p:nvSpPr>
          <p:spPr bwMode="auto">
            <a:xfrm>
              <a:off x="10240964" y="6415090"/>
              <a:ext cx="58738"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38" name="Oval 35"/>
            <p:cNvSpPr>
              <a:spLocks noChangeArrowheads="1"/>
            </p:cNvSpPr>
            <p:nvPr/>
          </p:nvSpPr>
          <p:spPr bwMode="auto">
            <a:xfrm>
              <a:off x="10353677" y="6435727"/>
              <a:ext cx="58738"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39" name="Oval 36"/>
            <p:cNvSpPr>
              <a:spLocks noChangeArrowheads="1"/>
            </p:cNvSpPr>
            <p:nvPr/>
          </p:nvSpPr>
          <p:spPr bwMode="auto">
            <a:xfrm>
              <a:off x="10542589" y="6415090"/>
              <a:ext cx="58738"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40" name="Oval 37"/>
            <p:cNvSpPr>
              <a:spLocks noChangeArrowheads="1"/>
            </p:cNvSpPr>
            <p:nvPr/>
          </p:nvSpPr>
          <p:spPr bwMode="auto">
            <a:xfrm>
              <a:off x="10466389" y="6415090"/>
              <a:ext cx="58738"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41" name="Oval 38"/>
            <p:cNvSpPr>
              <a:spLocks noChangeArrowheads="1"/>
            </p:cNvSpPr>
            <p:nvPr/>
          </p:nvSpPr>
          <p:spPr bwMode="auto">
            <a:xfrm>
              <a:off x="10429877" y="6435727"/>
              <a:ext cx="57150"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42" name="Oval 39"/>
            <p:cNvSpPr>
              <a:spLocks noChangeArrowheads="1"/>
            </p:cNvSpPr>
            <p:nvPr/>
          </p:nvSpPr>
          <p:spPr bwMode="auto">
            <a:xfrm>
              <a:off x="10504489" y="6435727"/>
              <a:ext cx="58738"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43" name="Oval 40"/>
            <p:cNvSpPr>
              <a:spLocks noChangeArrowheads="1"/>
            </p:cNvSpPr>
            <p:nvPr/>
          </p:nvSpPr>
          <p:spPr bwMode="auto">
            <a:xfrm>
              <a:off x="10391777" y="6415090"/>
              <a:ext cx="57150"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44" name="Oval 41"/>
            <p:cNvSpPr>
              <a:spLocks noChangeArrowheads="1"/>
            </p:cNvSpPr>
            <p:nvPr/>
          </p:nvSpPr>
          <p:spPr bwMode="auto">
            <a:xfrm>
              <a:off x="10580689" y="6435727"/>
              <a:ext cx="57150"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45" name="Oval 42"/>
            <p:cNvSpPr>
              <a:spLocks noChangeArrowheads="1"/>
            </p:cNvSpPr>
            <p:nvPr/>
          </p:nvSpPr>
          <p:spPr bwMode="auto">
            <a:xfrm>
              <a:off x="10655302" y="6435727"/>
              <a:ext cx="58738"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46" name="Oval 43"/>
            <p:cNvSpPr>
              <a:spLocks noChangeArrowheads="1"/>
            </p:cNvSpPr>
            <p:nvPr/>
          </p:nvSpPr>
          <p:spPr bwMode="auto">
            <a:xfrm>
              <a:off x="10693402" y="6415090"/>
              <a:ext cx="57150"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47" name="Oval 44"/>
            <p:cNvSpPr>
              <a:spLocks noChangeArrowheads="1"/>
            </p:cNvSpPr>
            <p:nvPr/>
          </p:nvSpPr>
          <p:spPr bwMode="auto">
            <a:xfrm>
              <a:off x="10617202" y="6415090"/>
              <a:ext cx="58738"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48" name="Oval 45"/>
            <p:cNvSpPr>
              <a:spLocks noChangeArrowheads="1"/>
            </p:cNvSpPr>
            <p:nvPr/>
          </p:nvSpPr>
          <p:spPr bwMode="auto">
            <a:xfrm>
              <a:off x="10729914" y="6435727"/>
              <a:ext cx="58738"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49" name="Oval 46"/>
            <p:cNvSpPr>
              <a:spLocks noChangeArrowheads="1"/>
            </p:cNvSpPr>
            <p:nvPr/>
          </p:nvSpPr>
          <p:spPr bwMode="auto">
            <a:xfrm>
              <a:off x="10918827" y="6415090"/>
              <a:ext cx="58738"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50" name="Oval 47"/>
            <p:cNvSpPr>
              <a:spLocks noChangeArrowheads="1"/>
            </p:cNvSpPr>
            <p:nvPr/>
          </p:nvSpPr>
          <p:spPr bwMode="auto">
            <a:xfrm>
              <a:off x="10844214" y="6415090"/>
              <a:ext cx="57150"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51" name="Oval 48"/>
            <p:cNvSpPr>
              <a:spLocks noChangeArrowheads="1"/>
            </p:cNvSpPr>
            <p:nvPr/>
          </p:nvSpPr>
          <p:spPr bwMode="auto">
            <a:xfrm>
              <a:off x="10806114" y="6435727"/>
              <a:ext cx="58738"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52" name="Oval 49"/>
            <p:cNvSpPr>
              <a:spLocks noChangeArrowheads="1"/>
            </p:cNvSpPr>
            <p:nvPr/>
          </p:nvSpPr>
          <p:spPr bwMode="auto">
            <a:xfrm>
              <a:off x="10882314" y="6435727"/>
              <a:ext cx="57150"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53" name="Oval 50"/>
            <p:cNvSpPr>
              <a:spLocks noChangeArrowheads="1"/>
            </p:cNvSpPr>
            <p:nvPr/>
          </p:nvSpPr>
          <p:spPr bwMode="auto">
            <a:xfrm>
              <a:off x="10956927" y="6435727"/>
              <a:ext cx="57150"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54" name="Oval 51"/>
            <p:cNvSpPr>
              <a:spLocks noChangeArrowheads="1"/>
            </p:cNvSpPr>
            <p:nvPr/>
          </p:nvSpPr>
          <p:spPr bwMode="auto">
            <a:xfrm>
              <a:off x="10768014" y="6415090"/>
              <a:ext cx="58738" cy="111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55" name="Oval 52"/>
            <p:cNvSpPr>
              <a:spLocks noChangeArrowheads="1"/>
            </p:cNvSpPr>
            <p:nvPr/>
          </p:nvSpPr>
          <p:spPr bwMode="auto">
            <a:xfrm>
              <a:off x="9712327" y="6510340"/>
              <a:ext cx="69850" cy="1587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56" name="Oval 53"/>
            <p:cNvSpPr>
              <a:spLocks noChangeArrowheads="1"/>
            </p:cNvSpPr>
            <p:nvPr/>
          </p:nvSpPr>
          <p:spPr bwMode="auto">
            <a:xfrm>
              <a:off x="9802814" y="6510340"/>
              <a:ext cx="69850" cy="1587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57" name="Oval 54"/>
            <p:cNvSpPr>
              <a:spLocks noChangeArrowheads="1"/>
            </p:cNvSpPr>
            <p:nvPr/>
          </p:nvSpPr>
          <p:spPr bwMode="auto">
            <a:xfrm>
              <a:off x="9847264" y="6488115"/>
              <a:ext cx="69850" cy="1428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58" name="Oval 55"/>
            <p:cNvSpPr>
              <a:spLocks noChangeArrowheads="1"/>
            </p:cNvSpPr>
            <p:nvPr/>
          </p:nvSpPr>
          <p:spPr bwMode="auto">
            <a:xfrm>
              <a:off x="9758364" y="6488115"/>
              <a:ext cx="68263" cy="1428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59" name="Oval 56"/>
            <p:cNvSpPr>
              <a:spLocks noChangeArrowheads="1"/>
            </p:cNvSpPr>
            <p:nvPr/>
          </p:nvSpPr>
          <p:spPr bwMode="auto">
            <a:xfrm>
              <a:off x="9893302" y="6510340"/>
              <a:ext cx="68263" cy="1587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60" name="Oval 57"/>
            <p:cNvSpPr>
              <a:spLocks noChangeArrowheads="1"/>
            </p:cNvSpPr>
            <p:nvPr/>
          </p:nvSpPr>
          <p:spPr bwMode="auto">
            <a:xfrm>
              <a:off x="10117139" y="6488115"/>
              <a:ext cx="68263" cy="1428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61" name="Oval 58"/>
            <p:cNvSpPr>
              <a:spLocks noChangeArrowheads="1"/>
            </p:cNvSpPr>
            <p:nvPr/>
          </p:nvSpPr>
          <p:spPr bwMode="auto">
            <a:xfrm>
              <a:off x="10028239" y="6488115"/>
              <a:ext cx="68263" cy="1428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62" name="Oval 59"/>
            <p:cNvSpPr>
              <a:spLocks noChangeArrowheads="1"/>
            </p:cNvSpPr>
            <p:nvPr/>
          </p:nvSpPr>
          <p:spPr bwMode="auto">
            <a:xfrm>
              <a:off x="9982202" y="6510340"/>
              <a:ext cx="69850" cy="1587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63" name="Oval 60"/>
            <p:cNvSpPr>
              <a:spLocks noChangeArrowheads="1"/>
            </p:cNvSpPr>
            <p:nvPr/>
          </p:nvSpPr>
          <p:spPr bwMode="auto">
            <a:xfrm>
              <a:off x="10072689" y="6510340"/>
              <a:ext cx="68263" cy="1587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64" name="Oval 61"/>
            <p:cNvSpPr>
              <a:spLocks noChangeArrowheads="1"/>
            </p:cNvSpPr>
            <p:nvPr/>
          </p:nvSpPr>
          <p:spPr bwMode="auto">
            <a:xfrm>
              <a:off x="9937752" y="6488115"/>
              <a:ext cx="68263" cy="1428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65" name="Oval 62"/>
            <p:cNvSpPr>
              <a:spLocks noChangeArrowheads="1"/>
            </p:cNvSpPr>
            <p:nvPr/>
          </p:nvSpPr>
          <p:spPr bwMode="auto">
            <a:xfrm>
              <a:off x="10161589" y="6510340"/>
              <a:ext cx="69850" cy="1587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66" name="Oval 63"/>
            <p:cNvSpPr>
              <a:spLocks noChangeArrowheads="1"/>
            </p:cNvSpPr>
            <p:nvPr/>
          </p:nvSpPr>
          <p:spPr bwMode="auto">
            <a:xfrm>
              <a:off x="10252077" y="6510340"/>
              <a:ext cx="68263" cy="1587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67" name="Oval 64"/>
            <p:cNvSpPr>
              <a:spLocks noChangeArrowheads="1"/>
            </p:cNvSpPr>
            <p:nvPr/>
          </p:nvSpPr>
          <p:spPr bwMode="auto">
            <a:xfrm>
              <a:off x="10296527" y="6488115"/>
              <a:ext cx="68263" cy="1428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68" name="Oval 65"/>
            <p:cNvSpPr>
              <a:spLocks noChangeArrowheads="1"/>
            </p:cNvSpPr>
            <p:nvPr/>
          </p:nvSpPr>
          <p:spPr bwMode="auto">
            <a:xfrm>
              <a:off x="10207627" y="6488115"/>
              <a:ext cx="68263" cy="1428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69" name="Oval 66"/>
            <p:cNvSpPr>
              <a:spLocks noChangeArrowheads="1"/>
            </p:cNvSpPr>
            <p:nvPr/>
          </p:nvSpPr>
          <p:spPr bwMode="auto">
            <a:xfrm>
              <a:off x="10340977" y="6510340"/>
              <a:ext cx="69850" cy="1587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70" name="Oval 67"/>
            <p:cNvSpPr>
              <a:spLocks noChangeArrowheads="1"/>
            </p:cNvSpPr>
            <p:nvPr/>
          </p:nvSpPr>
          <p:spPr bwMode="auto">
            <a:xfrm>
              <a:off x="10566402" y="6488115"/>
              <a:ext cx="68263" cy="1428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71" name="Oval 68"/>
            <p:cNvSpPr>
              <a:spLocks noChangeArrowheads="1"/>
            </p:cNvSpPr>
            <p:nvPr/>
          </p:nvSpPr>
          <p:spPr bwMode="auto">
            <a:xfrm>
              <a:off x="10475914" y="6488115"/>
              <a:ext cx="68263" cy="1428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72" name="Oval 69"/>
            <p:cNvSpPr>
              <a:spLocks noChangeArrowheads="1"/>
            </p:cNvSpPr>
            <p:nvPr/>
          </p:nvSpPr>
          <p:spPr bwMode="auto">
            <a:xfrm>
              <a:off x="10431464" y="6510340"/>
              <a:ext cx="68263" cy="1587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73" name="Oval 70"/>
            <p:cNvSpPr>
              <a:spLocks noChangeArrowheads="1"/>
            </p:cNvSpPr>
            <p:nvPr/>
          </p:nvSpPr>
          <p:spPr bwMode="auto">
            <a:xfrm>
              <a:off x="10520364" y="6510340"/>
              <a:ext cx="69850" cy="1587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74" name="Oval 71"/>
            <p:cNvSpPr>
              <a:spLocks noChangeArrowheads="1"/>
            </p:cNvSpPr>
            <p:nvPr/>
          </p:nvSpPr>
          <p:spPr bwMode="auto">
            <a:xfrm>
              <a:off x="10387014" y="6488115"/>
              <a:ext cx="68263" cy="1428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75" name="Oval 72"/>
            <p:cNvSpPr>
              <a:spLocks noChangeArrowheads="1"/>
            </p:cNvSpPr>
            <p:nvPr/>
          </p:nvSpPr>
          <p:spPr bwMode="auto">
            <a:xfrm>
              <a:off x="10610852" y="6510340"/>
              <a:ext cx="68263" cy="1587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76" name="Oval 73"/>
            <p:cNvSpPr>
              <a:spLocks noChangeArrowheads="1"/>
            </p:cNvSpPr>
            <p:nvPr/>
          </p:nvSpPr>
          <p:spPr bwMode="auto">
            <a:xfrm>
              <a:off x="10699752" y="6510340"/>
              <a:ext cx="69850" cy="1587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77" name="Oval 74"/>
            <p:cNvSpPr>
              <a:spLocks noChangeArrowheads="1"/>
            </p:cNvSpPr>
            <p:nvPr/>
          </p:nvSpPr>
          <p:spPr bwMode="auto">
            <a:xfrm>
              <a:off x="10745789" y="6488115"/>
              <a:ext cx="68263" cy="1428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78" name="Oval 75"/>
            <p:cNvSpPr>
              <a:spLocks noChangeArrowheads="1"/>
            </p:cNvSpPr>
            <p:nvPr/>
          </p:nvSpPr>
          <p:spPr bwMode="auto">
            <a:xfrm>
              <a:off x="10655302" y="6488115"/>
              <a:ext cx="69850" cy="1428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79" name="Oval 76"/>
            <p:cNvSpPr>
              <a:spLocks noChangeArrowheads="1"/>
            </p:cNvSpPr>
            <p:nvPr/>
          </p:nvSpPr>
          <p:spPr bwMode="auto">
            <a:xfrm>
              <a:off x="10790239" y="6510340"/>
              <a:ext cx="69850" cy="15875"/>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80" name="Oval 77"/>
            <p:cNvSpPr>
              <a:spLocks noChangeArrowheads="1"/>
            </p:cNvSpPr>
            <p:nvPr/>
          </p:nvSpPr>
          <p:spPr bwMode="auto">
            <a:xfrm>
              <a:off x="11014077" y="6488115"/>
              <a:ext cx="69850" cy="1428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81" name="Oval 78"/>
            <p:cNvSpPr>
              <a:spLocks noChangeArrowheads="1"/>
            </p:cNvSpPr>
            <p:nvPr/>
          </p:nvSpPr>
          <p:spPr bwMode="auto">
            <a:xfrm>
              <a:off x="10923589" y="6488115"/>
              <a:ext cx="71438" cy="1428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82" name="Oval 79"/>
            <p:cNvSpPr>
              <a:spLocks noChangeArrowheads="1"/>
            </p:cNvSpPr>
            <p:nvPr/>
          </p:nvSpPr>
          <p:spPr bwMode="auto">
            <a:xfrm>
              <a:off x="10879139" y="6510340"/>
              <a:ext cx="69850" cy="1587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83" name="Oval 80"/>
            <p:cNvSpPr>
              <a:spLocks noChangeArrowheads="1"/>
            </p:cNvSpPr>
            <p:nvPr/>
          </p:nvSpPr>
          <p:spPr bwMode="auto">
            <a:xfrm>
              <a:off x="10969627" y="6510340"/>
              <a:ext cx="69850" cy="1587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84" name="Oval 81"/>
            <p:cNvSpPr>
              <a:spLocks noChangeArrowheads="1"/>
            </p:cNvSpPr>
            <p:nvPr/>
          </p:nvSpPr>
          <p:spPr bwMode="auto">
            <a:xfrm>
              <a:off x="11058527" y="6510340"/>
              <a:ext cx="69850" cy="1587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85" name="Oval 82"/>
            <p:cNvSpPr>
              <a:spLocks noChangeArrowheads="1"/>
            </p:cNvSpPr>
            <p:nvPr/>
          </p:nvSpPr>
          <p:spPr bwMode="auto">
            <a:xfrm>
              <a:off x="10834689" y="6488115"/>
              <a:ext cx="69850" cy="1428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86" name="Oval 83"/>
            <p:cNvSpPr>
              <a:spLocks noChangeArrowheads="1"/>
            </p:cNvSpPr>
            <p:nvPr/>
          </p:nvSpPr>
          <p:spPr bwMode="auto">
            <a:xfrm>
              <a:off x="10323514" y="6280152"/>
              <a:ext cx="212725" cy="4603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87" name="Freeform 84"/>
            <p:cNvSpPr>
              <a:spLocks/>
            </p:cNvSpPr>
            <p:nvPr/>
          </p:nvSpPr>
          <p:spPr bwMode="auto">
            <a:xfrm>
              <a:off x="9991727" y="5426077"/>
              <a:ext cx="862013" cy="598488"/>
            </a:xfrm>
            <a:custGeom>
              <a:avLst/>
              <a:gdLst>
                <a:gd name="T0" fmla="*/ 835 w 851"/>
                <a:gd name="T1" fmla="*/ 590 h 590"/>
                <a:gd name="T2" fmla="*/ 851 w 851"/>
                <a:gd name="T3" fmla="*/ 574 h 590"/>
                <a:gd name="T4" fmla="*/ 851 w 851"/>
                <a:gd name="T5" fmla="*/ 17 h 590"/>
                <a:gd name="T6" fmla="*/ 835 w 851"/>
                <a:gd name="T7" fmla="*/ 0 h 590"/>
                <a:gd name="T8" fmla="*/ 17 w 851"/>
                <a:gd name="T9" fmla="*/ 0 h 590"/>
                <a:gd name="T10" fmla="*/ 0 w 851"/>
                <a:gd name="T11" fmla="*/ 17 h 590"/>
                <a:gd name="T12" fmla="*/ 0 w 851"/>
                <a:gd name="T13" fmla="*/ 574 h 590"/>
                <a:gd name="T14" fmla="*/ 17 w 851"/>
                <a:gd name="T15" fmla="*/ 590 h 590"/>
                <a:gd name="T16" fmla="*/ 835 w 851"/>
                <a:gd name="T17" fmla="*/ 59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1" h="590">
                  <a:moveTo>
                    <a:pt x="835" y="590"/>
                  </a:moveTo>
                  <a:cubicBezTo>
                    <a:pt x="844" y="590"/>
                    <a:pt x="851" y="583"/>
                    <a:pt x="851" y="574"/>
                  </a:cubicBezTo>
                  <a:cubicBezTo>
                    <a:pt x="851" y="17"/>
                    <a:pt x="851" y="17"/>
                    <a:pt x="851" y="17"/>
                  </a:cubicBezTo>
                  <a:cubicBezTo>
                    <a:pt x="851" y="8"/>
                    <a:pt x="844" y="0"/>
                    <a:pt x="835" y="0"/>
                  </a:cubicBezTo>
                  <a:cubicBezTo>
                    <a:pt x="17" y="0"/>
                    <a:pt x="17" y="0"/>
                    <a:pt x="17" y="0"/>
                  </a:cubicBezTo>
                  <a:cubicBezTo>
                    <a:pt x="8" y="0"/>
                    <a:pt x="0" y="8"/>
                    <a:pt x="0" y="17"/>
                  </a:cubicBezTo>
                  <a:cubicBezTo>
                    <a:pt x="0" y="574"/>
                    <a:pt x="0" y="574"/>
                    <a:pt x="0" y="574"/>
                  </a:cubicBezTo>
                  <a:cubicBezTo>
                    <a:pt x="0" y="583"/>
                    <a:pt x="8" y="590"/>
                    <a:pt x="17" y="590"/>
                  </a:cubicBezTo>
                  <a:lnTo>
                    <a:pt x="835" y="59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88" name="Rectangle 85"/>
            <p:cNvSpPr>
              <a:spLocks noChangeArrowheads="1"/>
            </p:cNvSpPr>
            <p:nvPr/>
          </p:nvSpPr>
          <p:spPr bwMode="auto">
            <a:xfrm>
              <a:off x="10018714" y="5453064"/>
              <a:ext cx="808038" cy="4587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89" name="Freeform 86"/>
            <p:cNvSpPr>
              <a:spLocks/>
            </p:cNvSpPr>
            <p:nvPr/>
          </p:nvSpPr>
          <p:spPr bwMode="auto">
            <a:xfrm>
              <a:off x="8990014" y="5360989"/>
              <a:ext cx="65088" cy="763588"/>
            </a:xfrm>
            <a:custGeom>
              <a:avLst/>
              <a:gdLst>
                <a:gd name="T0" fmla="*/ 0 w 41"/>
                <a:gd name="T1" fmla="*/ 477 h 481"/>
                <a:gd name="T2" fmla="*/ 41 w 41"/>
                <a:gd name="T3" fmla="*/ 481 h 481"/>
                <a:gd name="T4" fmla="*/ 41 w 41"/>
                <a:gd name="T5" fmla="*/ 0 h 481"/>
                <a:gd name="T6" fmla="*/ 0 w 41"/>
                <a:gd name="T7" fmla="*/ 4 h 481"/>
                <a:gd name="T8" fmla="*/ 0 w 41"/>
                <a:gd name="T9" fmla="*/ 477 h 481"/>
              </a:gdLst>
              <a:ahLst/>
              <a:cxnLst>
                <a:cxn ang="0">
                  <a:pos x="T0" y="T1"/>
                </a:cxn>
                <a:cxn ang="0">
                  <a:pos x="T2" y="T3"/>
                </a:cxn>
                <a:cxn ang="0">
                  <a:pos x="T4" y="T5"/>
                </a:cxn>
                <a:cxn ang="0">
                  <a:pos x="T6" y="T7"/>
                </a:cxn>
                <a:cxn ang="0">
                  <a:pos x="T8" y="T9"/>
                </a:cxn>
              </a:cxnLst>
              <a:rect l="0" t="0" r="r" b="b"/>
              <a:pathLst>
                <a:path w="41" h="481">
                  <a:moveTo>
                    <a:pt x="0" y="477"/>
                  </a:moveTo>
                  <a:lnTo>
                    <a:pt x="41" y="481"/>
                  </a:lnTo>
                  <a:lnTo>
                    <a:pt x="41" y="0"/>
                  </a:lnTo>
                  <a:lnTo>
                    <a:pt x="0" y="4"/>
                  </a:lnTo>
                  <a:lnTo>
                    <a:pt x="0" y="47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90" name="Freeform 87"/>
            <p:cNvSpPr>
              <a:spLocks/>
            </p:cNvSpPr>
            <p:nvPr/>
          </p:nvSpPr>
          <p:spPr bwMode="auto">
            <a:xfrm>
              <a:off x="9036052" y="5360989"/>
              <a:ext cx="893763" cy="763588"/>
            </a:xfrm>
            <a:custGeom>
              <a:avLst/>
              <a:gdLst>
                <a:gd name="T0" fmla="*/ 863 w 880"/>
                <a:gd name="T1" fmla="*/ 664 h 752"/>
                <a:gd name="T2" fmla="*/ 880 w 880"/>
                <a:gd name="T3" fmla="*/ 647 h 752"/>
                <a:gd name="T4" fmla="*/ 880 w 880"/>
                <a:gd name="T5" fmla="*/ 72 h 752"/>
                <a:gd name="T6" fmla="*/ 863 w 880"/>
                <a:gd name="T7" fmla="*/ 54 h 752"/>
                <a:gd name="T8" fmla="*/ 18 w 880"/>
                <a:gd name="T9" fmla="*/ 0 h 752"/>
                <a:gd name="T10" fmla="*/ 0 w 880"/>
                <a:gd name="T11" fmla="*/ 17 h 752"/>
                <a:gd name="T12" fmla="*/ 0 w 880"/>
                <a:gd name="T13" fmla="*/ 735 h 752"/>
                <a:gd name="T14" fmla="*/ 18 w 880"/>
                <a:gd name="T15" fmla="*/ 752 h 752"/>
                <a:gd name="T16" fmla="*/ 863 w 880"/>
                <a:gd name="T17" fmla="*/ 664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0" h="752">
                  <a:moveTo>
                    <a:pt x="863" y="664"/>
                  </a:moveTo>
                  <a:cubicBezTo>
                    <a:pt x="872" y="664"/>
                    <a:pt x="880" y="657"/>
                    <a:pt x="880" y="647"/>
                  </a:cubicBezTo>
                  <a:cubicBezTo>
                    <a:pt x="880" y="72"/>
                    <a:pt x="880" y="72"/>
                    <a:pt x="880" y="72"/>
                  </a:cubicBezTo>
                  <a:cubicBezTo>
                    <a:pt x="880" y="62"/>
                    <a:pt x="872" y="54"/>
                    <a:pt x="863" y="54"/>
                  </a:cubicBezTo>
                  <a:cubicBezTo>
                    <a:pt x="18" y="0"/>
                    <a:pt x="18" y="0"/>
                    <a:pt x="18" y="0"/>
                  </a:cubicBezTo>
                  <a:cubicBezTo>
                    <a:pt x="8" y="0"/>
                    <a:pt x="0" y="7"/>
                    <a:pt x="0" y="17"/>
                  </a:cubicBezTo>
                  <a:cubicBezTo>
                    <a:pt x="0" y="735"/>
                    <a:pt x="0" y="735"/>
                    <a:pt x="0" y="735"/>
                  </a:cubicBezTo>
                  <a:cubicBezTo>
                    <a:pt x="0" y="744"/>
                    <a:pt x="8" y="752"/>
                    <a:pt x="18" y="752"/>
                  </a:cubicBezTo>
                  <a:lnTo>
                    <a:pt x="863" y="66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91" name="Freeform 88"/>
            <p:cNvSpPr>
              <a:spLocks/>
            </p:cNvSpPr>
            <p:nvPr/>
          </p:nvSpPr>
          <p:spPr bwMode="auto">
            <a:xfrm>
              <a:off x="9072564" y="5395914"/>
              <a:ext cx="828675" cy="598488"/>
            </a:xfrm>
            <a:custGeom>
              <a:avLst/>
              <a:gdLst>
                <a:gd name="T0" fmla="*/ 522 w 522"/>
                <a:gd name="T1" fmla="*/ 333 h 377"/>
                <a:gd name="T2" fmla="*/ 0 w 522"/>
                <a:gd name="T3" fmla="*/ 377 h 377"/>
                <a:gd name="T4" fmla="*/ 0 w 522"/>
                <a:gd name="T5" fmla="*/ 0 h 377"/>
                <a:gd name="T6" fmla="*/ 522 w 522"/>
                <a:gd name="T7" fmla="*/ 30 h 377"/>
                <a:gd name="T8" fmla="*/ 522 w 522"/>
                <a:gd name="T9" fmla="*/ 333 h 377"/>
              </a:gdLst>
              <a:ahLst/>
              <a:cxnLst>
                <a:cxn ang="0">
                  <a:pos x="T0" y="T1"/>
                </a:cxn>
                <a:cxn ang="0">
                  <a:pos x="T2" y="T3"/>
                </a:cxn>
                <a:cxn ang="0">
                  <a:pos x="T4" y="T5"/>
                </a:cxn>
                <a:cxn ang="0">
                  <a:pos x="T6" y="T7"/>
                </a:cxn>
                <a:cxn ang="0">
                  <a:pos x="T8" y="T9"/>
                </a:cxn>
              </a:cxnLst>
              <a:rect l="0" t="0" r="r" b="b"/>
              <a:pathLst>
                <a:path w="522" h="377">
                  <a:moveTo>
                    <a:pt x="522" y="333"/>
                  </a:moveTo>
                  <a:lnTo>
                    <a:pt x="0" y="377"/>
                  </a:lnTo>
                  <a:lnTo>
                    <a:pt x="0" y="0"/>
                  </a:lnTo>
                  <a:lnTo>
                    <a:pt x="522" y="30"/>
                  </a:lnTo>
                  <a:lnTo>
                    <a:pt x="522" y="33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92" name="Freeform 89"/>
            <p:cNvSpPr>
              <a:spLocks/>
            </p:cNvSpPr>
            <p:nvPr/>
          </p:nvSpPr>
          <p:spPr bwMode="auto">
            <a:xfrm>
              <a:off x="11791952" y="5360989"/>
              <a:ext cx="63500" cy="763588"/>
            </a:xfrm>
            <a:custGeom>
              <a:avLst/>
              <a:gdLst>
                <a:gd name="T0" fmla="*/ 40 w 40"/>
                <a:gd name="T1" fmla="*/ 477 h 481"/>
                <a:gd name="T2" fmla="*/ 0 w 40"/>
                <a:gd name="T3" fmla="*/ 481 h 481"/>
                <a:gd name="T4" fmla="*/ 0 w 40"/>
                <a:gd name="T5" fmla="*/ 0 h 481"/>
                <a:gd name="T6" fmla="*/ 40 w 40"/>
                <a:gd name="T7" fmla="*/ 4 h 481"/>
                <a:gd name="T8" fmla="*/ 40 w 40"/>
                <a:gd name="T9" fmla="*/ 477 h 481"/>
              </a:gdLst>
              <a:ahLst/>
              <a:cxnLst>
                <a:cxn ang="0">
                  <a:pos x="T0" y="T1"/>
                </a:cxn>
                <a:cxn ang="0">
                  <a:pos x="T2" y="T3"/>
                </a:cxn>
                <a:cxn ang="0">
                  <a:pos x="T4" y="T5"/>
                </a:cxn>
                <a:cxn ang="0">
                  <a:pos x="T6" y="T7"/>
                </a:cxn>
                <a:cxn ang="0">
                  <a:pos x="T8" y="T9"/>
                </a:cxn>
              </a:cxnLst>
              <a:rect l="0" t="0" r="r" b="b"/>
              <a:pathLst>
                <a:path w="40" h="481">
                  <a:moveTo>
                    <a:pt x="40" y="477"/>
                  </a:moveTo>
                  <a:lnTo>
                    <a:pt x="0" y="481"/>
                  </a:lnTo>
                  <a:lnTo>
                    <a:pt x="0" y="0"/>
                  </a:lnTo>
                  <a:lnTo>
                    <a:pt x="40" y="4"/>
                  </a:lnTo>
                  <a:lnTo>
                    <a:pt x="40" y="47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93" name="Freeform 90"/>
            <p:cNvSpPr>
              <a:spLocks/>
            </p:cNvSpPr>
            <p:nvPr/>
          </p:nvSpPr>
          <p:spPr bwMode="auto">
            <a:xfrm>
              <a:off x="10917239" y="5360989"/>
              <a:ext cx="892175" cy="763588"/>
            </a:xfrm>
            <a:custGeom>
              <a:avLst/>
              <a:gdLst>
                <a:gd name="T0" fmla="*/ 17 w 879"/>
                <a:gd name="T1" fmla="*/ 664 h 752"/>
                <a:gd name="T2" fmla="*/ 0 w 879"/>
                <a:gd name="T3" fmla="*/ 647 h 752"/>
                <a:gd name="T4" fmla="*/ 0 w 879"/>
                <a:gd name="T5" fmla="*/ 72 h 752"/>
                <a:gd name="T6" fmla="*/ 17 w 879"/>
                <a:gd name="T7" fmla="*/ 54 h 752"/>
                <a:gd name="T8" fmla="*/ 862 w 879"/>
                <a:gd name="T9" fmla="*/ 0 h 752"/>
                <a:gd name="T10" fmla="*/ 879 w 879"/>
                <a:gd name="T11" fmla="*/ 17 h 752"/>
                <a:gd name="T12" fmla="*/ 879 w 879"/>
                <a:gd name="T13" fmla="*/ 735 h 752"/>
                <a:gd name="T14" fmla="*/ 862 w 879"/>
                <a:gd name="T15" fmla="*/ 752 h 752"/>
                <a:gd name="T16" fmla="*/ 17 w 879"/>
                <a:gd name="T17" fmla="*/ 664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9" h="752">
                  <a:moveTo>
                    <a:pt x="17" y="664"/>
                  </a:moveTo>
                  <a:cubicBezTo>
                    <a:pt x="7" y="664"/>
                    <a:pt x="0" y="657"/>
                    <a:pt x="0" y="647"/>
                  </a:cubicBezTo>
                  <a:cubicBezTo>
                    <a:pt x="0" y="72"/>
                    <a:pt x="0" y="72"/>
                    <a:pt x="0" y="72"/>
                  </a:cubicBezTo>
                  <a:cubicBezTo>
                    <a:pt x="0" y="62"/>
                    <a:pt x="7" y="54"/>
                    <a:pt x="17" y="54"/>
                  </a:cubicBezTo>
                  <a:cubicBezTo>
                    <a:pt x="862" y="0"/>
                    <a:pt x="862" y="0"/>
                    <a:pt x="862" y="0"/>
                  </a:cubicBezTo>
                  <a:cubicBezTo>
                    <a:pt x="872" y="0"/>
                    <a:pt x="879" y="7"/>
                    <a:pt x="879" y="17"/>
                  </a:cubicBezTo>
                  <a:cubicBezTo>
                    <a:pt x="879" y="735"/>
                    <a:pt x="879" y="735"/>
                    <a:pt x="879" y="735"/>
                  </a:cubicBezTo>
                  <a:cubicBezTo>
                    <a:pt x="879" y="744"/>
                    <a:pt x="872" y="752"/>
                    <a:pt x="862" y="752"/>
                  </a:cubicBezTo>
                  <a:lnTo>
                    <a:pt x="17" y="66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94" name="Freeform 91"/>
            <p:cNvSpPr>
              <a:spLocks/>
            </p:cNvSpPr>
            <p:nvPr/>
          </p:nvSpPr>
          <p:spPr bwMode="auto">
            <a:xfrm>
              <a:off x="10945814" y="5395914"/>
              <a:ext cx="827088" cy="598488"/>
            </a:xfrm>
            <a:custGeom>
              <a:avLst/>
              <a:gdLst>
                <a:gd name="T0" fmla="*/ 0 w 521"/>
                <a:gd name="T1" fmla="*/ 333 h 377"/>
                <a:gd name="T2" fmla="*/ 521 w 521"/>
                <a:gd name="T3" fmla="*/ 377 h 377"/>
                <a:gd name="T4" fmla="*/ 521 w 521"/>
                <a:gd name="T5" fmla="*/ 0 h 377"/>
                <a:gd name="T6" fmla="*/ 0 w 521"/>
                <a:gd name="T7" fmla="*/ 30 h 377"/>
                <a:gd name="T8" fmla="*/ 0 w 521"/>
                <a:gd name="T9" fmla="*/ 333 h 377"/>
              </a:gdLst>
              <a:ahLst/>
              <a:cxnLst>
                <a:cxn ang="0">
                  <a:pos x="T0" y="T1"/>
                </a:cxn>
                <a:cxn ang="0">
                  <a:pos x="T2" y="T3"/>
                </a:cxn>
                <a:cxn ang="0">
                  <a:pos x="T4" y="T5"/>
                </a:cxn>
                <a:cxn ang="0">
                  <a:pos x="T6" y="T7"/>
                </a:cxn>
                <a:cxn ang="0">
                  <a:pos x="T8" y="T9"/>
                </a:cxn>
              </a:cxnLst>
              <a:rect l="0" t="0" r="r" b="b"/>
              <a:pathLst>
                <a:path w="521" h="377">
                  <a:moveTo>
                    <a:pt x="0" y="333"/>
                  </a:moveTo>
                  <a:lnTo>
                    <a:pt x="521" y="377"/>
                  </a:lnTo>
                  <a:lnTo>
                    <a:pt x="521" y="0"/>
                  </a:lnTo>
                  <a:lnTo>
                    <a:pt x="0" y="30"/>
                  </a:lnTo>
                  <a:lnTo>
                    <a:pt x="0" y="33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95" name="Freeform 92"/>
            <p:cNvSpPr>
              <a:spLocks/>
            </p:cNvSpPr>
            <p:nvPr/>
          </p:nvSpPr>
          <p:spPr bwMode="auto">
            <a:xfrm>
              <a:off x="9129714" y="5768977"/>
              <a:ext cx="42863" cy="163513"/>
            </a:xfrm>
            <a:custGeom>
              <a:avLst/>
              <a:gdLst>
                <a:gd name="T0" fmla="*/ 27 w 27"/>
                <a:gd name="T1" fmla="*/ 0 h 103"/>
                <a:gd name="T2" fmla="*/ 27 w 27"/>
                <a:gd name="T3" fmla="*/ 101 h 103"/>
                <a:gd name="T4" fmla="*/ 0 w 27"/>
                <a:gd name="T5" fmla="*/ 103 h 103"/>
                <a:gd name="T6" fmla="*/ 0 w 27"/>
                <a:gd name="T7" fmla="*/ 0 h 103"/>
                <a:gd name="T8" fmla="*/ 27 w 27"/>
                <a:gd name="T9" fmla="*/ 0 h 103"/>
              </a:gdLst>
              <a:ahLst/>
              <a:cxnLst>
                <a:cxn ang="0">
                  <a:pos x="T0" y="T1"/>
                </a:cxn>
                <a:cxn ang="0">
                  <a:pos x="T2" y="T3"/>
                </a:cxn>
                <a:cxn ang="0">
                  <a:pos x="T4" y="T5"/>
                </a:cxn>
                <a:cxn ang="0">
                  <a:pos x="T6" y="T7"/>
                </a:cxn>
                <a:cxn ang="0">
                  <a:pos x="T8" y="T9"/>
                </a:cxn>
              </a:cxnLst>
              <a:rect l="0" t="0" r="r" b="b"/>
              <a:pathLst>
                <a:path w="27" h="103">
                  <a:moveTo>
                    <a:pt x="27" y="0"/>
                  </a:moveTo>
                  <a:lnTo>
                    <a:pt x="27" y="101"/>
                  </a:lnTo>
                  <a:lnTo>
                    <a:pt x="0" y="103"/>
                  </a:lnTo>
                  <a:lnTo>
                    <a:pt x="0" y="0"/>
                  </a:lnTo>
                  <a:lnTo>
                    <a:pt x="27"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96" name="Freeform 93"/>
            <p:cNvSpPr>
              <a:spLocks/>
            </p:cNvSpPr>
            <p:nvPr/>
          </p:nvSpPr>
          <p:spPr bwMode="auto">
            <a:xfrm>
              <a:off x="9729789" y="5575302"/>
              <a:ext cx="117475" cy="53975"/>
            </a:xfrm>
            <a:custGeom>
              <a:avLst/>
              <a:gdLst>
                <a:gd name="T0" fmla="*/ 108 w 116"/>
                <a:gd name="T1" fmla="*/ 0 h 53"/>
                <a:gd name="T2" fmla="*/ 111 w 116"/>
                <a:gd name="T3" fmla="*/ 13 h 53"/>
                <a:gd name="T4" fmla="*/ 114 w 116"/>
                <a:gd name="T5" fmla="*/ 26 h 53"/>
                <a:gd name="T6" fmla="*/ 116 w 116"/>
                <a:gd name="T7" fmla="*/ 39 h 53"/>
                <a:gd name="T8" fmla="*/ 116 w 116"/>
                <a:gd name="T9" fmla="*/ 53 h 53"/>
                <a:gd name="T10" fmla="*/ 0 w 116"/>
                <a:gd name="T11" fmla="*/ 50 h 53"/>
                <a:gd name="T12" fmla="*/ 108 w 116"/>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16" h="53">
                  <a:moveTo>
                    <a:pt x="108" y="0"/>
                  </a:moveTo>
                  <a:cubicBezTo>
                    <a:pt x="109" y="4"/>
                    <a:pt x="110" y="9"/>
                    <a:pt x="111" y="13"/>
                  </a:cubicBezTo>
                  <a:cubicBezTo>
                    <a:pt x="112" y="17"/>
                    <a:pt x="113" y="22"/>
                    <a:pt x="114" y="26"/>
                  </a:cubicBezTo>
                  <a:cubicBezTo>
                    <a:pt x="115" y="30"/>
                    <a:pt x="115" y="35"/>
                    <a:pt x="116" y="39"/>
                  </a:cubicBezTo>
                  <a:cubicBezTo>
                    <a:pt x="116" y="44"/>
                    <a:pt x="116" y="48"/>
                    <a:pt x="116" y="53"/>
                  </a:cubicBezTo>
                  <a:cubicBezTo>
                    <a:pt x="0" y="50"/>
                    <a:pt x="0" y="50"/>
                    <a:pt x="0" y="50"/>
                  </a:cubicBezTo>
                  <a:lnTo>
                    <a:pt x="10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97" name="Freeform 94"/>
            <p:cNvSpPr>
              <a:spLocks/>
            </p:cNvSpPr>
            <p:nvPr/>
          </p:nvSpPr>
          <p:spPr bwMode="auto">
            <a:xfrm>
              <a:off x="9729789" y="5522914"/>
              <a:ext cx="109538" cy="103188"/>
            </a:xfrm>
            <a:custGeom>
              <a:avLst/>
              <a:gdLst>
                <a:gd name="T0" fmla="*/ 79 w 108"/>
                <a:gd name="T1" fmla="*/ 0 h 102"/>
                <a:gd name="T2" fmla="*/ 88 w 108"/>
                <a:gd name="T3" fmla="*/ 12 h 102"/>
                <a:gd name="T4" fmla="*/ 96 w 108"/>
                <a:gd name="T5" fmla="*/ 25 h 102"/>
                <a:gd name="T6" fmla="*/ 102 w 108"/>
                <a:gd name="T7" fmla="*/ 38 h 102"/>
                <a:gd name="T8" fmla="*/ 108 w 108"/>
                <a:gd name="T9" fmla="*/ 52 h 102"/>
                <a:gd name="T10" fmla="*/ 0 w 108"/>
                <a:gd name="T11" fmla="*/ 102 h 102"/>
                <a:gd name="T12" fmla="*/ 79 w 108"/>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108" h="102">
                  <a:moveTo>
                    <a:pt x="79" y="0"/>
                  </a:moveTo>
                  <a:cubicBezTo>
                    <a:pt x="82" y="4"/>
                    <a:pt x="85" y="8"/>
                    <a:pt x="88" y="12"/>
                  </a:cubicBezTo>
                  <a:cubicBezTo>
                    <a:pt x="91" y="16"/>
                    <a:pt x="93" y="20"/>
                    <a:pt x="96" y="25"/>
                  </a:cubicBezTo>
                  <a:cubicBezTo>
                    <a:pt x="98" y="29"/>
                    <a:pt x="100" y="33"/>
                    <a:pt x="102" y="38"/>
                  </a:cubicBezTo>
                  <a:cubicBezTo>
                    <a:pt x="104" y="43"/>
                    <a:pt x="106" y="47"/>
                    <a:pt x="108" y="52"/>
                  </a:cubicBezTo>
                  <a:cubicBezTo>
                    <a:pt x="0" y="102"/>
                    <a:pt x="0" y="102"/>
                    <a:pt x="0" y="102"/>
                  </a:cubicBezTo>
                  <a:lnTo>
                    <a:pt x="79"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98" name="Freeform 95"/>
            <p:cNvSpPr>
              <a:spLocks/>
            </p:cNvSpPr>
            <p:nvPr/>
          </p:nvSpPr>
          <p:spPr bwMode="auto">
            <a:xfrm>
              <a:off x="9671052" y="5626102"/>
              <a:ext cx="176213" cy="147638"/>
            </a:xfrm>
            <a:custGeom>
              <a:avLst/>
              <a:gdLst>
                <a:gd name="T0" fmla="*/ 57 w 173"/>
                <a:gd name="T1" fmla="*/ 0 h 145"/>
                <a:gd name="T2" fmla="*/ 173 w 173"/>
                <a:gd name="T3" fmla="*/ 3 h 145"/>
                <a:gd name="T4" fmla="*/ 164 w 173"/>
                <a:gd name="T5" fmla="*/ 57 h 145"/>
                <a:gd name="T6" fmla="*/ 140 w 173"/>
                <a:gd name="T7" fmla="*/ 101 h 145"/>
                <a:gd name="T8" fmla="*/ 103 w 173"/>
                <a:gd name="T9" fmla="*/ 132 h 145"/>
                <a:gd name="T10" fmla="*/ 57 w 173"/>
                <a:gd name="T11" fmla="*/ 145 h 145"/>
                <a:gd name="T12" fmla="*/ 42 w 173"/>
                <a:gd name="T13" fmla="*/ 145 h 145"/>
                <a:gd name="T14" fmla="*/ 28 w 173"/>
                <a:gd name="T15" fmla="*/ 142 h 145"/>
                <a:gd name="T16" fmla="*/ 14 w 173"/>
                <a:gd name="T17" fmla="*/ 138 h 145"/>
                <a:gd name="T18" fmla="*/ 0 w 173"/>
                <a:gd name="T19" fmla="*/ 131 h 145"/>
                <a:gd name="T20" fmla="*/ 57 w 173"/>
                <a:gd name="T21"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145">
                  <a:moveTo>
                    <a:pt x="57" y="0"/>
                  </a:moveTo>
                  <a:cubicBezTo>
                    <a:pt x="173" y="3"/>
                    <a:pt x="173" y="3"/>
                    <a:pt x="173" y="3"/>
                  </a:cubicBezTo>
                  <a:cubicBezTo>
                    <a:pt x="173" y="22"/>
                    <a:pt x="170" y="40"/>
                    <a:pt x="164" y="57"/>
                  </a:cubicBezTo>
                  <a:cubicBezTo>
                    <a:pt x="159" y="73"/>
                    <a:pt x="150" y="88"/>
                    <a:pt x="140" y="101"/>
                  </a:cubicBezTo>
                  <a:cubicBezTo>
                    <a:pt x="130" y="114"/>
                    <a:pt x="117" y="125"/>
                    <a:pt x="103" y="132"/>
                  </a:cubicBezTo>
                  <a:cubicBezTo>
                    <a:pt x="89" y="140"/>
                    <a:pt x="74" y="145"/>
                    <a:pt x="57" y="145"/>
                  </a:cubicBezTo>
                  <a:cubicBezTo>
                    <a:pt x="52" y="145"/>
                    <a:pt x="47" y="145"/>
                    <a:pt x="42" y="145"/>
                  </a:cubicBezTo>
                  <a:cubicBezTo>
                    <a:pt x="37" y="144"/>
                    <a:pt x="32" y="143"/>
                    <a:pt x="28" y="142"/>
                  </a:cubicBezTo>
                  <a:cubicBezTo>
                    <a:pt x="23" y="141"/>
                    <a:pt x="18" y="139"/>
                    <a:pt x="14" y="138"/>
                  </a:cubicBezTo>
                  <a:cubicBezTo>
                    <a:pt x="9" y="136"/>
                    <a:pt x="5" y="134"/>
                    <a:pt x="0" y="131"/>
                  </a:cubicBezTo>
                  <a:lnTo>
                    <a:pt x="5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699" name="Freeform 96"/>
            <p:cNvSpPr>
              <a:spLocks/>
            </p:cNvSpPr>
            <p:nvPr/>
          </p:nvSpPr>
          <p:spPr bwMode="auto">
            <a:xfrm>
              <a:off x="9729789" y="5629277"/>
              <a:ext cx="117475" cy="144463"/>
            </a:xfrm>
            <a:custGeom>
              <a:avLst/>
              <a:gdLst>
                <a:gd name="T0" fmla="*/ 116 w 116"/>
                <a:gd name="T1" fmla="*/ 0 h 142"/>
                <a:gd name="T2" fmla="*/ 107 w 116"/>
                <a:gd name="T3" fmla="*/ 54 h 142"/>
                <a:gd name="T4" fmla="*/ 83 w 116"/>
                <a:gd name="T5" fmla="*/ 98 h 142"/>
                <a:gd name="T6" fmla="*/ 46 w 116"/>
                <a:gd name="T7" fmla="*/ 129 h 142"/>
                <a:gd name="T8" fmla="*/ 0 w 116"/>
                <a:gd name="T9" fmla="*/ 142 h 142"/>
                <a:gd name="T10" fmla="*/ 46 w 116"/>
                <a:gd name="T11" fmla="*/ 129 h 142"/>
                <a:gd name="T12" fmla="*/ 83 w 116"/>
                <a:gd name="T13" fmla="*/ 98 h 142"/>
                <a:gd name="T14" fmla="*/ 107 w 116"/>
                <a:gd name="T15" fmla="*/ 54 h 142"/>
                <a:gd name="T16" fmla="*/ 116 w 116"/>
                <a:gd name="T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42">
                  <a:moveTo>
                    <a:pt x="116" y="0"/>
                  </a:moveTo>
                  <a:cubicBezTo>
                    <a:pt x="116" y="19"/>
                    <a:pt x="113" y="37"/>
                    <a:pt x="107" y="54"/>
                  </a:cubicBezTo>
                  <a:cubicBezTo>
                    <a:pt x="102" y="70"/>
                    <a:pt x="93" y="85"/>
                    <a:pt x="83" y="98"/>
                  </a:cubicBezTo>
                  <a:cubicBezTo>
                    <a:pt x="73" y="111"/>
                    <a:pt x="60" y="122"/>
                    <a:pt x="46" y="129"/>
                  </a:cubicBezTo>
                  <a:cubicBezTo>
                    <a:pt x="32" y="137"/>
                    <a:pt x="17" y="142"/>
                    <a:pt x="0" y="142"/>
                  </a:cubicBezTo>
                  <a:cubicBezTo>
                    <a:pt x="17" y="142"/>
                    <a:pt x="32" y="137"/>
                    <a:pt x="46" y="129"/>
                  </a:cubicBezTo>
                  <a:cubicBezTo>
                    <a:pt x="60" y="122"/>
                    <a:pt x="73" y="111"/>
                    <a:pt x="83" y="98"/>
                  </a:cubicBezTo>
                  <a:cubicBezTo>
                    <a:pt x="93" y="85"/>
                    <a:pt x="102" y="70"/>
                    <a:pt x="107" y="54"/>
                  </a:cubicBezTo>
                  <a:cubicBezTo>
                    <a:pt x="113" y="37"/>
                    <a:pt x="116" y="19"/>
                    <a:pt x="116"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00" name="Freeform 97"/>
            <p:cNvSpPr>
              <a:spLocks/>
            </p:cNvSpPr>
            <p:nvPr/>
          </p:nvSpPr>
          <p:spPr bwMode="auto">
            <a:xfrm>
              <a:off x="9729789" y="5480052"/>
              <a:ext cx="79375" cy="42863"/>
            </a:xfrm>
            <a:custGeom>
              <a:avLst/>
              <a:gdLst>
                <a:gd name="T0" fmla="*/ 0 w 79"/>
                <a:gd name="T1" fmla="*/ 0 h 42"/>
                <a:gd name="T2" fmla="*/ 23 w 79"/>
                <a:gd name="T3" fmla="*/ 4 h 42"/>
                <a:gd name="T4" fmla="*/ 44 w 79"/>
                <a:gd name="T5" fmla="*/ 13 h 42"/>
                <a:gd name="T6" fmla="*/ 62 w 79"/>
                <a:gd name="T7" fmla="*/ 26 h 42"/>
                <a:gd name="T8" fmla="*/ 79 w 79"/>
                <a:gd name="T9" fmla="*/ 42 h 42"/>
                <a:gd name="T10" fmla="*/ 62 w 79"/>
                <a:gd name="T11" fmla="*/ 26 h 42"/>
                <a:gd name="T12" fmla="*/ 44 w 79"/>
                <a:gd name="T13" fmla="*/ 13 h 42"/>
                <a:gd name="T14" fmla="*/ 23 w 79"/>
                <a:gd name="T15" fmla="*/ 4 h 42"/>
                <a:gd name="T16" fmla="*/ 0 w 79"/>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2">
                  <a:moveTo>
                    <a:pt x="0" y="0"/>
                  </a:moveTo>
                  <a:cubicBezTo>
                    <a:pt x="8" y="0"/>
                    <a:pt x="15" y="2"/>
                    <a:pt x="23" y="4"/>
                  </a:cubicBezTo>
                  <a:cubicBezTo>
                    <a:pt x="30" y="6"/>
                    <a:pt x="37" y="9"/>
                    <a:pt x="44" y="13"/>
                  </a:cubicBezTo>
                  <a:cubicBezTo>
                    <a:pt x="50" y="17"/>
                    <a:pt x="57" y="21"/>
                    <a:pt x="62" y="26"/>
                  </a:cubicBezTo>
                  <a:cubicBezTo>
                    <a:pt x="68" y="31"/>
                    <a:pt x="74" y="36"/>
                    <a:pt x="79" y="42"/>
                  </a:cubicBezTo>
                  <a:cubicBezTo>
                    <a:pt x="74" y="36"/>
                    <a:pt x="68" y="31"/>
                    <a:pt x="62" y="26"/>
                  </a:cubicBezTo>
                  <a:cubicBezTo>
                    <a:pt x="57" y="21"/>
                    <a:pt x="50" y="17"/>
                    <a:pt x="44" y="13"/>
                  </a:cubicBezTo>
                  <a:cubicBezTo>
                    <a:pt x="37" y="9"/>
                    <a:pt x="30" y="6"/>
                    <a:pt x="23" y="4"/>
                  </a:cubicBezTo>
                  <a:cubicBezTo>
                    <a:pt x="15" y="2"/>
                    <a:pt x="8" y="0"/>
                    <a:pt x="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01" name="Freeform 98"/>
            <p:cNvSpPr>
              <a:spLocks/>
            </p:cNvSpPr>
            <p:nvPr/>
          </p:nvSpPr>
          <p:spPr bwMode="auto">
            <a:xfrm>
              <a:off x="9675814" y="5480052"/>
              <a:ext cx="133350" cy="146050"/>
            </a:xfrm>
            <a:custGeom>
              <a:avLst/>
              <a:gdLst>
                <a:gd name="T0" fmla="*/ 53 w 132"/>
                <a:gd name="T1" fmla="*/ 1 h 145"/>
                <a:gd name="T2" fmla="*/ 76 w 132"/>
                <a:gd name="T3" fmla="*/ 5 h 145"/>
                <a:gd name="T4" fmla="*/ 97 w 132"/>
                <a:gd name="T5" fmla="*/ 14 h 145"/>
                <a:gd name="T6" fmla="*/ 115 w 132"/>
                <a:gd name="T7" fmla="*/ 27 h 145"/>
                <a:gd name="T8" fmla="*/ 132 w 132"/>
                <a:gd name="T9" fmla="*/ 43 h 145"/>
                <a:gd name="T10" fmla="*/ 53 w 132"/>
                <a:gd name="T11" fmla="*/ 145 h 145"/>
                <a:gd name="T12" fmla="*/ 0 w 132"/>
                <a:gd name="T13" fmla="*/ 11 h 145"/>
                <a:gd name="T14" fmla="*/ 12 w 132"/>
                <a:gd name="T15" fmla="*/ 6 h 145"/>
                <a:gd name="T16" fmla="*/ 25 w 132"/>
                <a:gd name="T17" fmla="*/ 2 h 145"/>
                <a:gd name="T18" fmla="*/ 39 w 132"/>
                <a:gd name="T19" fmla="*/ 1 h 145"/>
                <a:gd name="T20" fmla="*/ 53 w 132"/>
                <a:gd name="T21" fmla="*/ 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45">
                  <a:moveTo>
                    <a:pt x="53" y="1"/>
                  </a:moveTo>
                  <a:cubicBezTo>
                    <a:pt x="61" y="1"/>
                    <a:pt x="68" y="3"/>
                    <a:pt x="76" y="5"/>
                  </a:cubicBezTo>
                  <a:cubicBezTo>
                    <a:pt x="83" y="7"/>
                    <a:pt x="90" y="10"/>
                    <a:pt x="97" y="14"/>
                  </a:cubicBezTo>
                  <a:cubicBezTo>
                    <a:pt x="103" y="18"/>
                    <a:pt x="110" y="22"/>
                    <a:pt x="115" y="27"/>
                  </a:cubicBezTo>
                  <a:cubicBezTo>
                    <a:pt x="121" y="32"/>
                    <a:pt x="127" y="37"/>
                    <a:pt x="132" y="43"/>
                  </a:cubicBezTo>
                  <a:cubicBezTo>
                    <a:pt x="53" y="145"/>
                    <a:pt x="53" y="145"/>
                    <a:pt x="53" y="145"/>
                  </a:cubicBezTo>
                  <a:cubicBezTo>
                    <a:pt x="0" y="11"/>
                    <a:pt x="0" y="11"/>
                    <a:pt x="0" y="11"/>
                  </a:cubicBezTo>
                  <a:cubicBezTo>
                    <a:pt x="4" y="9"/>
                    <a:pt x="8" y="7"/>
                    <a:pt x="12" y="6"/>
                  </a:cubicBezTo>
                  <a:cubicBezTo>
                    <a:pt x="17" y="4"/>
                    <a:pt x="21" y="3"/>
                    <a:pt x="25" y="2"/>
                  </a:cubicBezTo>
                  <a:cubicBezTo>
                    <a:pt x="30" y="1"/>
                    <a:pt x="34" y="1"/>
                    <a:pt x="39" y="1"/>
                  </a:cubicBezTo>
                  <a:cubicBezTo>
                    <a:pt x="43" y="0"/>
                    <a:pt x="48" y="0"/>
                    <a:pt x="53" y="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02" name="Freeform 99"/>
            <p:cNvSpPr>
              <a:spLocks/>
            </p:cNvSpPr>
            <p:nvPr/>
          </p:nvSpPr>
          <p:spPr bwMode="auto">
            <a:xfrm>
              <a:off x="9637714" y="5626102"/>
              <a:ext cx="92075" cy="133350"/>
            </a:xfrm>
            <a:custGeom>
              <a:avLst/>
              <a:gdLst>
                <a:gd name="T0" fmla="*/ 90 w 90"/>
                <a:gd name="T1" fmla="*/ 0 h 131"/>
                <a:gd name="T2" fmla="*/ 33 w 90"/>
                <a:gd name="T3" fmla="*/ 131 h 131"/>
                <a:gd name="T4" fmla="*/ 24 w 90"/>
                <a:gd name="T5" fmla="*/ 126 h 131"/>
                <a:gd name="T6" fmla="*/ 15 w 90"/>
                <a:gd name="T7" fmla="*/ 119 h 131"/>
                <a:gd name="T8" fmla="*/ 7 w 90"/>
                <a:gd name="T9" fmla="*/ 112 h 131"/>
                <a:gd name="T10" fmla="*/ 0 w 90"/>
                <a:gd name="T11" fmla="*/ 104 h 131"/>
                <a:gd name="T12" fmla="*/ 90 w 90"/>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90" h="131">
                  <a:moveTo>
                    <a:pt x="90" y="0"/>
                  </a:moveTo>
                  <a:cubicBezTo>
                    <a:pt x="33" y="131"/>
                    <a:pt x="33" y="131"/>
                    <a:pt x="33" y="131"/>
                  </a:cubicBezTo>
                  <a:cubicBezTo>
                    <a:pt x="30" y="129"/>
                    <a:pt x="27" y="128"/>
                    <a:pt x="24" y="126"/>
                  </a:cubicBezTo>
                  <a:cubicBezTo>
                    <a:pt x="21" y="124"/>
                    <a:pt x="18" y="121"/>
                    <a:pt x="15" y="119"/>
                  </a:cubicBezTo>
                  <a:cubicBezTo>
                    <a:pt x="13" y="117"/>
                    <a:pt x="10" y="114"/>
                    <a:pt x="7" y="112"/>
                  </a:cubicBezTo>
                  <a:cubicBezTo>
                    <a:pt x="5" y="109"/>
                    <a:pt x="2" y="106"/>
                    <a:pt x="0" y="104"/>
                  </a:cubicBezTo>
                  <a:lnTo>
                    <a:pt x="9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03" name="Freeform 100"/>
            <p:cNvSpPr>
              <a:spLocks/>
            </p:cNvSpPr>
            <p:nvPr/>
          </p:nvSpPr>
          <p:spPr bwMode="auto">
            <a:xfrm>
              <a:off x="9609139" y="5868990"/>
              <a:ext cx="31750" cy="23813"/>
            </a:xfrm>
            <a:custGeom>
              <a:avLst/>
              <a:gdLst>
                <a:gd name="T0" fmla="*/ 20 w 20"/>
                <a:gd name="T1" fmla="*/ 0 h 15"/>
                <a:gd name="T2" fmla="*/ 20 w 20"/>
                <a:gd name="T3" fmla="*/ 14 h 15"/>
                <a:gd name="T4" fmla="*/ 0 w 20"/>
                <a:gd name="T5" fmla="*/ 15 h 15"/>
                <a:gd name="T6" fmla="*/ 0 w 20"/>
                <a:gd name="T7" fmla="*/ 1 h 15"/>
                <a:gd name="T8" fmla="*/ 20 w 20"/>
                <a:gd name="T9" fmla="*/ 0 h 15"/>
              </a:gdLst>
              <a:ahLst/>
              <a:cxnLst>
                <a:cxn ang="0">
                  <a:pos x="T0" y="T1"/>
                </a:cxn>
                <a:cxn ang="0">
                  <a:pos x="T2" y="T3"/>
                </a:cxn>
                <a:cxn ang="0">
                  <a:pos x="T4" y="T5"/>
                </a:cxn>
                <a:cxn ang="0">
                  <a:pos x="T6" y="T7"/>
                </a:cxn>
                <a:cxn ang="0">
                  <a:pos x="T8" y="T9"/>
                </a:cxn>
              </a:cxnLst>
              <a:rect l="0" t="0" r="r" b="b"/>
              <a:pathLst>
                <a:path w="20" h="15">
                  <a:moveTo>
                    <a:pt x="20" y="0"/>
                  </a:moveTo>
                  <a:lnTo>
                    <a:pt x="20" y="14"/>
                  </a:lnTo>
                  <a:lnTo>
                    <a:pt x="0" y="15"/>
                  </a:lnTo>
                  <a:lnTo>
                    <a:pt x="0" y="1"/>
                  </a:lnTo>
                  <a:lnTo>
                    <a:pt x="2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04" name="Freeform 101"/>
            <p:cNvSpPr>
              <a:spLocks/>
            </p:cNvSpPr>
            <p:nvPr/>
          </p:nvSpPr>
          <p:spPr bwMode="auto">
            <a:xfrm>
              <a:off x="9598027" y="5491164"/>
              <a:ext cx="131763" cy="241300"/>
            </a:xfrm>
            <a:custGeom>
              <a:avLst/>
              <a:gdLst>
                <a:gd name="T0" fmla="*/ 76 w 129"/>
                <a:gd name="T1" fmla="*/ 0 h 238"/>
                <a:gd name="T2" fmla="*/ 129 w 129"/>
                <a:gd name="T3" fmla="*/ 134 h 238"/>
                <a:gd name="T4" fmla="*/ 39 w 129"/>
                <a:gd name="T5" fmla="*/ 238 h 238"/>
                <a:gd name="T6" fmla="*/ 23 w 129"/>
                <a:gd name="T7" fmla="*/ 216 h 238"/>
                <a:gd name="T8" fmla="*/ 11 w 129"/>
                <a:gd name="T9" fmla="*/ 190 h 238"/>
                <a:gd name="T10" fmla="*/ 3 w 129"/>
                <a:gd name="T11" fmla="*/ 162 h 238"/>
                <a:gd name="T12" fmla="*/ 0 w 129"/>
                <a:gd name="T13" fmla="*/ 132 h 238"/>
                <a:gd name="T14" fmla="*/ 6 w 129"/>
                <a:gd name="T15" fmla="*/ 88 h 238"/>
                <a:gd name="T16" fmla="*/ 22 w 129"/>
                <a:gd name="T17" fmla="*/ 50 h 238"/>
                <a:gd name="T18" fmla="*/ 46 w 129"/>
                <a:gd name="T19" fmla="*/ 20 h 238"/>
                <a:gd name="T20" fmla="*/ 76 w 129"/>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238">
                  <a:moveTo>
                    <a:pt x="76" y="0"/>
                  </a:moveTo>
                  <a:cubicBezTo>
                    <a:pt x="129" y="134"/>
                    <a:pt x="129" y="134"/>
                    <a:pt x="129" y="134"/>
                  </a:cubicBezTo>
                  <a:cubicBezTo>
                    <a:pt x="39" y="238"/>
                    <a:pt x="39" y="238"/>
                    <a:pt x="39" y="238"/>
                  </a:cubicBezTo>
                  <a:cubicBezTo>
                    <a:pt x="33" y="231"/>
                    <a:pt x="27" y="224"/>
                    <a:pt x="23" y="216"/>
                  </a:cubicBezTo>
                  <a:cubicBezTo>
                    <a:pt x="18" y="208"/>
                    <a:pt x="14" y="199"/>
                    <a:pt x="11" y="190"/>
                  </a:cubicBezTo>
                  <a:cubicBezTo>
                    <a:pt x="7" y="181"/>
                    <a:pt x="5" y="172"/>
                    <a:pt x="3" y="162"/>
                  </a:cubicBezTo>
                  <a:cubicBezTo>
                    <a:pt x="1" y="152"/>
                    <a:pt x="0" y="142"/>
                    <a:pt x="0" y="132"/>
                  </a:cubicBezTo>
                  <a:cubicBezTo>
                    <a:pt x="0" y="116"/>
                    <a:pt x="2" y="102"/>
                    <a:pt x="6" y="88"/>
                  </a:cubicBezTo>
                  <a:cubicBezTo>
                    <a:pt x="10" y="74"/>
                    <a:pt x="15" y="62"/>
                    <a:pt x="22" y="50"/>
                  </a:cubicBezTo>
                  <a:cubicBezTo>
                    <a:pt x="28" y="39"/>
                    <a:pt x="37" y="29"/>
                    <a:pt x="46" y="20"/>
                  </a:cubicBezTo>
                  <a:cubicBezTo>
                    <a:pt x="55" y="12"/>
                    <a:pt x="65" y="5"/>
                    <a:pt x="76"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05" name="Freeform 102"/>
            <p:cNvSpPr>
              <a:spLocks/>
            </p:cNvSpPr>
            <p:nvPr/>
          </p:nvSpPr>
          <p:spPr bwMode="auto">
            <a:xfrm>
              <a:off x="9564689" y="5805490"/>
              <a:ext cx="30163" cy="92075"/>
            </a:xfrm>
            <a:custGeom>
              <a:avLst/>
              <a:gdLst>
                <a:gd name="T0" fmla="*/ 19 w 19"/>
                <a:gd name="T1" fmla="*/ 0 h 58"/>
                <a:gd name="T2" fmla="*/ 19 w 19"/>
                <a:gd name="T3" fmla="*/ 56 h 58"/>
                <a:gd name="T4" fmla="*/ 0 w 19"/>
                <a:gd name="T5" fmla="*/ 58 h 58"/>
                <a:gd name="T6" fmla="*/ 0 w 19"/>
                <a:gd name="T7" fmla="*/ 0 h 58"/>
                <a:gd name="T8" fmla="*/ 19 w 19"/>
                <a:gd name="T9" fmla="*/ 0 h 58"/>
              </a:gdLst>
              <a:ahLst/>
              <a:cxnLst>
                <a:cxn ang="0">
                  <a:pos x="T0" y="T1"/>
                </a:cxn>
                <a:cxn ang="0">
                  <a:pos x="T2" y="T3"/>
                </a:cxn>
                <a:cxn ang="0">
                  <a:pos x="T4" y="T5"/>
                </a:cxn>
                <a:cxn ang="0">
                  <a:pos x="T6" y="T7"/>
                </a:cxn>
                <a:cxn ang="0">
                  <a:pos x="T8" y="T9"/>
                </a:cxn>
              </a:cxnLst>
              <a:rect l="0" t="0" r="r" b="b"/>
              <a:pathLst>
                <a:path w="19" h="58">
                  <a:moveTo>
                    <a:pt x="19" y="0"/>
                  </a:moveTo>
                  <a:lnTo>
                    <a:pt x="19" y="56"/>
                  </a:lnTo>
                  <a:lnTo>
                    <a:pt x="0" y="58"/>
                  </a:lnTo>
                  <a:lnTo>
                    <a:pt x="0" y="0"/>
                  </a:lnTo>
                  <a:lnTo>
                    <a:pt x="19"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06" name="Freeform 103"/>
            <p:cNvSpPr>
              <a:spLocks/>
            </p:cNvSpPr>
            <p:nvPr/>
          </p:nvSpPr>
          <p:spPr bwMode="auto">
            <a:xfrm>
              <a:off x="9515477" y="5851527"/>
              <a:ext cx="34925" cy="49213"/>
            </a:xfrm>
            <a:custGeom>
              <a:avLst/>
              <a:gdLst>
                <a:gd name="T0" fmla="*/ 22 w 22"/>
                <a:gd name="T1" fmla="*/ 0 h 31"/>
                <a:gd name="T2" fmla="*/ 22 w 22"/>
                <a:gd name="T3" fmla="*/ 29 h 31"/>
                <a:gd name="T4" fmla="*/ 0 w 22"/>
                <a:gd name="T5" fmla="*/ 31 h 31"/>
                <a:gd name="T6" fmla="*/ 0 w 22"/>
                <a:gd name="T7" fmla="*/ 1 h 31"/>
                <a:gd name="T8" fmla="*/ 22 w 22"/>
                <a:gd name="T9" fmla="*/ 0 h 31"/>
              </a:gdLst>
              <a:ahLst/>
              <a:cxnLst>
                <a:cxn ang="0">
                  <a:pos x="T0" y="T1"/>
                </a:cxn>
                <a:cxn ang="0">
                  <a:pos x="T2" y="T3"/>
                </a:cxn>
                <a:cxn ang="0">
                  <a:pos x="T4" y="T5"/>
                </a:cxn>
                <a:cxn ang="0">
                  <a:pos x="T6" y="T7"/>
                </a:cxn>
                <a:cxn ang="0">
                  <a:pos x="T8" y="T9"/>
                </a:cxn>
              </a:cxnLst>
              <a:rect l="0" t="0" r="r" b="b"/>
              <a:pathLst>
                <a:path w="22" h="31">
                  <a:moveTo>
                    <a:pt x="22" y="0"/>
                  </a:moveTo>
                  <a:lnTo>
                    <a:pt x="22" y="29"/>
                  </a:lnTo>
                  <a:lnTo>
                    <a:pt x="0" y="31"/>
                  </a:lnTo>
                  <a:lnTo>
                    <a:pt x="0" y="1"/>
                  </a:lnTo>
                  <a:lnTo>
                    <a:pt x="22"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07" name="Freeform 104"/>
            <p:cNvSpPr>
              <a:spLocks/>
            </p:cNvSpPr>
            <p:nvPr/>
          </p:nvSpPr>
          <p:spPr bwMode="auto">
            <a:xfrm>
              <a:off x="9467852" y="5724527"/>
              <a:ext cx="33338" cy="180975"/>
            </a:xfrm>
            <a:custGeom>
              <a:avLst/>
              <a:gdLst>
                <a:gd name="T0" fmla="*/ 21 w 21"/>
                <a:gd name="T1" fmla="*/ 0 h 114"/>
                <a:gd name="T2" fmla="*/ 21 w 21"/>
                <a:gd name="T3" fmla="*/ 112 h 114"/>
                <a:gd name="T4" fmla="*/ 0 w 21"/>
                <a:gd name="T5" fmla="*/ 114 h 114"/>
                <a:gd name="T6" fmla="*/ 0 w 21"/>
                <a:gd name="T7" fmla="*/ 1 h 114"/>
                <a:gd name="T8" fmla="*/ 21 w 21"/>
                <a:gd name="T9" fmla="*/ 0 h 114"/>
              </a:gdLst>
              <a:ahLst/>
              <a:cxnLst>
                <a:cxn ang="0">
                  <a:pos x="T0" y="T1"/>
                </a:cxn>
                <a:cxn ang="0">
                  <a:pos x="T2" y="T3"/>
                </a:cxn>
                <a:cxn ang="0">
                  <a:pos x="T4" y="T5"/>
                </a:cxn>
                <a:cxn ang="0">
                  <a:pos x="T6" y="T7"/>
                </a:cxn>
                <a:cxn ang="0">
                  <a:pos x="T8" y="T9"/>
                </a:cxn>
              </a:cxnLst>
              <a:rect l="0" t="0" r="r" b="b"/>
              <a:pathLst>
                <a:path w="21" h="114">
                  <a:moveTo>
                    <a:pt x="21" y="0"/>
                  </a:moveTo>
                  <a:lnTo>
                    <a:pt x="21" y="112"/>
                  </a:lnTo>
                  <a:lnTo>
                    <a:pt x="0" y="114"/>
                  </a:lnTo>
                  <a:lnTo>
                    <a:pt x="0" y="1"/>
                  </a:lnTo>
                  <a:lnTo>
                    <a:pt x="2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08" name="Freeform 105"/>
            <p:cNvSpPr>
              <a:spLocks/>
            </p:cNvSpPr>
            <p:nvPr/>
          </p:nvSpPr>
          <p:spPr bwMode="auto">
            <a:xfrm>
              <a:off x="9417052" y="5830890"/>
              <a:ext cx="34925" cy="79375"/>
            </a:xfrm>
            <a:custGeom>
              <a:avLst/>
              <a:gdLst>
                <a:gd name="T0" fmla="*/ 22 w 22"/>
                <a:gd name="T1" fmla="*/ 0 h 50"/>
                <a:gd name="T2" fmla="*/ 22 w 22"/>
                <a:gd name="T3" fmla="*/ 48 h 50"/>
                <a:gd name="T4" fmla="*/ 0 w 22"/>
                <a:gd name="T5" fmla="*/ 50 h 50"/>
                <a:gd name="T6" fmla="*/ 0 w 22"/>
                <a:gd name="T7" fmla="*/ 1 h 50"/>
                <a:gd name="T8" fmla="*/ 22 w 22"/>
                <a:gd name="T9" fmla="*/ 0 h 50"/>
              </a:gdLst>
              <a:ahLst/>
              <a:cxnLst>
                <a:cxn ang="0">
                  <a:pos x="T0" y="T1"/>
                </a:cxn>
                <a:cxn ang="0">
                  <a:pos x="T2" y="T3"/>
                </a:cxn>
                <a:cxn ang="0">
                  <a:pos x="T4" y="T5"/>
                </a:cxn>
                <a:cxn ang="0">
                  <a:pos x="T6" y="T7"/>
                </a:cxn>
                <a:cxn ang="0">
                  <a:pos x="T8" y="T9"/>
                </a:cxn>
              </a:cxnLst>
              <a:rect l="0" t="0" r="r" b="b"/>
              <a:pathLst>
                <a:path w="22" h="50">
                  <a:moveTo>
                    <a:pt x="22" y="0"/>
                  </a:moveTo>
                  <a:lnTo>
                    <a:pt x="22" y="48"/>
                  </a:lnTo>
                  <a:lnTo>
                    <a:pt x="0" y="50"/>
                  </a:lnTo>
                  <a:lnTo>
                    <a:pt x="0" y="1"/>
                  </a:lnTo>
                  <a:lnTo>
                    <a:pt x="22"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09" name="Freeform 106"/>
            <p:cNvSpPr>
              <a:spLocks/>
            </p:cNvSpPr>
            <p:nvPr/>
          </p:nvSpPr>
          <p:spPr bwMode="auto">
            <a:xfrm>
              <a:off x="9363077" y="5862640"/>
              <a:ext cx="36513" cy="50800"/>
            </a:xfrm>
            <a:custGeom>
              <a:avLst/>
              <a:gdLst>
                <a:gd name="T0" fmla="*/ 23 w 23"/>
                <a:gd name="T1" fmla="*/ 0 h 32"/>
                <a:gd name="T2" fmla="*/ 23 w 23"/>
                <a:gd name="T3" fmla="*/ 30 h 32"/>
                <a:gd name="T4" fmla="*/ 0 w 23"/>
                <a:gd name="T5" fmla="*/ 32 h 32"/>
                <a:gd name="T6" fmla="*/ 0 w 23"/>
                <a:gd name="T7" fmla="*/ 1 h 32"/>
                <a:gd name="T8" fmla="*/ 23 w 23"/>
                <a:gd name="T9" fmla="*/ 0 h 32"/>
              </a:gdLst>
              <a:ahLst/>
              <a:cxnLst>
                <a:cxn ang="0">
                  <a:pos x="T0" y="T1"/>
                </a:cxn>
                <a:cxn ang="0">
                  <a:pos x="T2" y="T3"/>
                </a:cxn>
                <a:cxn ang="0">
                  <a:pos x="T4" y="T5"/>
                </a:cxn>
                <a:cxn ang="0">
                  <a:pos x="T6" y="T7"/>
                </a:cxn>
                <a:cxn ang="0">
                  <a:pos x="T8" y="T9"/>
                </a:cxn>
              </a:cxnLst>
              <a:rect l="0" t="0" r="r" b="b"/>
              <a:pathLst>
                <a:path w="23" h="32">
                  <a:moveTo>
                    <a:pt x="23" y="0"/>
                  </a:moveTo>
                  <a:lnTo>
                    <a:pt x="23" y="30"/>
                  </a:lnTo>
                  <a:lnTo>
                    <a:pt x="0" y="32"/>
                  </a:lnTo>
                  <a:lnTo>
                    <a:pt x="0" y="1"/>
                  </a:lnTo>
                  <a:lnTo>
                    <a:pt x="23"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10" name="Freeform 107"/>
            <p:cNvSpPr>
              <a:spLocks/>
            </p:cNvSpPr>
            <p:nvPr/>
          </p:nvSpPr>
          <p:spPr bwMode="auto">
            <a:xfrm>
              <a:off x="9307514" y="5724527"/>
              <a:ext cx="38100" cy="193675"/>
            </a:xfrm>
            <a:custGeom>
              <a:avLst/>
              <a:gdLst>
                <a:gd name="T0" fmla="*/ 24 w 24"/>
                <a:gd name="T1" fmla="*/ 0 h 122"/>
                <a:gd name="T2" fmla="*/ 24 w 24"/>
                <a:gd name="T3" fmla="*/ 120 h 122"/>
                <a:gd name="T4" fmla="*/ 0 w 24"/>
                <a:gd name="T5" fmla="*/ 122 h 122"/>
                <a:gd name="T6" fmla="*/ 0 w 24"/>
                <a:gd name="T7" fmla="*/ 0 h 122"/>
                <a:gd name="T8" fmla="*/ 24 w 24"/>
                <a:gd name="T9" fmla="*/ 0 h 122"/>
              </a:gdLst>
              <a:ahLst/>
              <a:cxnLst>
                <a:cxn ang="0">
                  <a:pos x="T0" y="T1"/>
                </a:cxn>
                <a:cxn ang="0">
                  <a:pos x="T2" y="T3"/>
                </a:cxn>
                <a:cxn ang="0">
                  <a:pos x="T4" y="T5"/>
                </a:cxn>
                <a:cxn ang="0">
                  <a:pos x="T6" y="T7"/>
                </a:cxn>
                <a:cxn ang="0">
                  <a:pos x="T8" y="T9"/>
                </a:cxn>
              </a:cxnLst>
              <a:rect l="0" t="0" r="r" b="b"/>
              <a:pathLst>
                <a:path w="24" h="122">
                  <a:moveTo>
                    <a:pt x="24" y="0"/>
                  </a:moveTo>
                  <a:lnTo>
                    <a:pt x="24" y="120"/>
                  </a:lnTo>
                  <a:lnTo>
                    <a:pt x="0" y="122"/>
                  </a:lnTo>
                  <a:lnTo>
                    <a:pt x="0" y="0"/>
                  </a:lnTo>
                  <a:lnTo>
                    <a:pt x="2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11" name="Freeform 108"/>
            <p:cNvSpPr>
              <a:spLocks/>
            </p:cNvSpPr>
            <p:nvPr/>
          </p:nvSpPr>
          <p:spPr bwMode="auto">
            <a:xfrm>
              <a:off x="9191627" y="5546727"/>
              <a:ext cx="41275" cy="379413"/>
            </a:xfrm>
            <a:custGeom>
              <a:avLst/>
              <a:gdLst>
                <a:gd name="T0" fmla="*/ 26 w 26"/>
                <a:gd name="T1" fmla="*/ 1 h 239"/>
                <a:gd name="T2" fmla="*/ 26 w 26"/>
                <a:gd name="T3" fmla="*/ 237 h 239"/>
                <a:gd name="T4" fmla="*/ 0 w 26"/>
                <a:gd name="T5" fmla="*/ 239 h 239"/>
                <a:gd name="T6" fmla="*/ 0 w 26"/>
                <a:gd name="T7" fmla="*/ 0 h 239"/>
                <a:gd name="T8" fmla="*/ 26 w 26"/>
                <a:gd name="T9" fmla="*/ 1 h 239"/>
              </a:gdLst>
              <a:ahLst/>
              <a:cxnLst>
                <a:cxn ang="0">
                  <a:pos x="T0" y="T1"/>
                </a:cxn>
                <a:cxn ang="0">
                  <a:pos x="T2" y="T3"/>
                </a:cxn>
                <a:cxn ang="0">
                  <a:pos x="T4" y="T5"/>
                </a:cxn>
                <a:cxn ang="0">
                  <a:pos x="T6" y="T7"/>
                </a:cxn>
                <a:cxn ang="0">
                  <a:pos x="T8" y="T9"/>
                </a:cxn>
              </a:cxnLst>
              <a:rect l="0" t="0" r="r" b="b"/>
              <a:pathLst>
                <a:path w="26" h="239">
                  <a:moveTo>
                    <a:pt x="26" y="1"/>
                  </a:moveTo>
                  <a:lnTo>
                    <a:pt x="26" y="237"/>
                  </a:lnTo>
                  <a:lnTo>
                    <a:pt x="0" y="239"/>
                  </a:lnTo>
                  <a:lnTo>
                    <a:pt x="0" y="0"/>
                  </a:lnTo>
                  <a:lnTo>
                    <a:pt x="26"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12" name="Freeform 109"/>
            <p:cNvSpPr>
              <a:spLocks/>
            </p:cNvSpPr>
            <p:nvPr/>
          </p:nvSpPr>
          <p:spPr bwMode="auto">
            <a:xfrm>
              <a:off x="9251952" y="5819777"/>
              <a:ext cx="39688" cy="103188"/>
            </a:xfrm>
            <a:custGeom>
              <a:avLst/>
              <a:gdLst>
                <a:gd name="T0" fmla="*/ 25 w 25"/>
                <a:gd name="T1" fmla="*/ 0 h 65"/>
                <a:gd name="T2" fmla="*/ 25 w 25"/>
                <a:gd name="T3" fmla="*/ 63 h 65"/>
                <a:gd name="T4" fmla="*/ 0 w 25"/>
                <a:gd name="T5" fmla="*/ 65 h 65"/>
                <a:gd name="T6" fmla="*/ 0 w 25"/>
                <a:gd name="T7" fmla="*/ 2 h 65"/>
                <a:gd name="T8" fmla="*/ 25 w 25"/>
                <a:gd name="T9" fmla="*/ 0 h 65"/>
              </a:gdLst>
              <a:ahLst/>
              <a:cxnLst>
                <a:cxn ang="0">
                  <a:pos x="T0" y="T1"/>
                </a:cxn>
                <a:cxn ang="0">
                  <a:pos x="T2" y="T3"/>
                </a:cxn>
                <a:cxn ang="0">
                  <a:pos x="T4" y="T5"/>
                </a:cxn>
                <a:cxn ang="0">
                  <a:pos x="T6" y="T7"/>
                </a:cxn>
                <a:cxn ang="0">
                  <a:pos x="T8" y="T9"/>
                </a:cxn>
              </a:cxnLst>
              <a:rect l="0" t="0" r="r" b="b"/>
              <a:pathLst>
                <a:path w="25" h="65">
                  <a:moveTo>
                    <a:pt x="25" y="0"/>
                  </a:moveTo>
                  <a:lnTo>
                    <a:pt x="25" y="63"/>
                  </a:lnTo>
                  <a:lnTo>
                    <a:pt x="0" y="65"/>
                  </a:lnTo>
                  <a:lnTo>
                    <a:pt x="0" y="2"/>
                  </a:lnTo>
                  <a:lnTo>
                    <a:pt x="2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13" name="Freeform 130"/>
            <p:cNvSpPr>
              <a:spLocks/>
            </p:cNvSpPr>
            <p:nvPr/>
          </p:nvSpPr>
          <p:spPr bwMode="auto">
            <a:xfrm>
              <a:off x="11633202" y="5537202"/>
              <a:ext cx="84138" cy="55563"/>
            </a:xfrm>
            <a:custGeom>
              <a:avLst/>
              <a:gdLst>
                <a:gd name="T0" fmla="*/ 53 w 53"/>
                <a:gd name="T1" fmla="*/ 0 h 35"/>
                <a:gd name="T2" fmla="*/ 53 w 53"/>
                <a:gd name="T3" fmla="*/ 35 h 35"/>
                <a:gd name="T4" fmla="*/ 0 w 53"/>
                <a:gd name="T5" fmla="*/ 35 h 35"/>
                <a:gd name="T6" fmla="*/ 0 w 53"/>
                <a:gd name="T7" fmla="*/ 2 h 35"/>
                <a:gd name="T8" fmla="*/ 53 w 53"/>
                <a:gd name="T9" fmla="*/ 0 h 35"/>
              </a:gdLst>
              <a:ahLst/>
              <a:cxnLst>
                <a:cxn ang="0">
                  <a:pos x="T0" y="T1"/>
                </a:cxn>
                <a:cxn ang="0">
                  <a:pos x="T2" y="T3"/>
                </a:cxn>
                <a:cxn ang="0">
                  <a:pos x="T4" y="T5"/>
                </a:cxn>
                <a:cxn ang="0">
                  <a:pos x="T6" y="T7"/>
                </a:cxn>
                <a:cxn ang="0">
                  <a:pos x="T8" y="T9"/>
                </a:cxn>
              </a:cxnLst>
              <a:rect l="0" t="0" r="r" b="b"/>
              <a:pathLst>
                <a:path w="53" h="35">
                  <a:moveTo>
                    <a:pt x="53" y="0"/>
                  </a:moveTo>
                  <a:lnTo>
                    <a:pt x="53" y="35"/>
                  </a:lnTo>
                  <a:lnTo>
                    <a:pt x="0" y="35"/>
                  </a:lnTo>
                  <a:lnTo>
                    <a:pt x="0" y="2"/>
                  </a:lnTo>
                  <a:lnTo>
                    <a:pt x="53"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14" name="Freeform 131"/>
            <p:cNvSpPr>
              <a:spLocks/>
            </p:cNvSpPr>
            <p:nvPr/>
          </p:nvSpPr>
          <p:spPr bwMode="auto">
            <a:xfrm>
              <a:off x="11002964" y="5757865"/>
              <a:ext cx="73025" cy="47625"/>
            </a:xfrm>
            <a:custGeom>
              <a:avLst/>
              <a:gdLst>
                <a:gd name="T0" fmla="*/ 46 w 46"/>
                <a:gd name="T1" fmla="*/ 2 h 30"/>
                <a:gd name="T2" fmla="*/ 46 w 46"/>
                <a:gd name="T3" fmla="*/ 30 h 30"/>
                <a:gd name="T4" fmla="*/ 0 w 46"/>
                <a:gd name="T5" fmla="*/ 29 h 30"/>
                <a:gd name="T6" fmla="*/ 0 w 46"/>
                <a:gd name="T7" fmla="*/ 0 h 30"/>
                <a:gd name="T8" fmla="*/ 46 w 46"/>
                <a:gd name="T9" fmla="*/ 2 h 30"/>
              </a:gdLst>
              <a:ahLst/>
              <a:cxnLst>
                <a:cxn ang="0">
                  <a:pos x="T0" y="T1"/>
                </a:cxn>
                <a:cxn ang="0">
                  <a:pos x="T2" y="T3"/>
                </a:cxn>
                <a:cxn ang="0">
                  <a:pos x="T4" y="T5"/>
                </a:cxn>
                <a:cxn ang="0">
                  <a:pos x="T6" y="T7"/>
                </a:cxn>
                <a:cxn ang="0">
                  <a:pos x="T8" y="T9"/>
                </a:cxn>
              </a:cxnLst>
              <a:rect l="0" t="0" r="r" b="b"/>
              <a:pathLst>
                <a:path w="46" h="30">
                  <a:moveTo>
                    <a:pt x="46" y="2"/>
                  </a:moveTo>
                  <a:lnTo>
                    <a:pt x="46" y="30"/>
                  </a:lnTo>
                  <a:lnTo>
                    <a:pt x="0" y="29"/>
                  </a:lnTo>
                  <a:lnTo>
                    <a:pt x="0" y="0"/>
                  </a:lnTo>
                  <a:lnTo>
                    <a:pt x="46"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15" name="Freeform 132"/>
            <p:cNvSpPr>
              <a:spLocks/>
            </p:cNvSpPr>
            <p:nvPr/>
          </p:nvSpPr>
          <p:spPr bwMode="auto">
            <a:xfrm>
              <a:off x="11002964" y="5824540"/>
              <a:ext cx="119063" cy="50800"/>
            </a:xfrm>
            <a:custGeom>
              <a:avLst/>
              <a:gdLst>
                <a:gd name="T0" fmla="*/ 75 w 75"/>
                <a:gd name="T1" fmla="*/ 3 h 32"/>
                <a:gd name="T2" fmla="*/ 75 w 75"/>
                <a:gd name="T3" fmla="*/ 32 h 32"/>
                <a:gd name="T4" fmla="*/ 0 w 75"/>
                <a:gd name="T5" fmla="*/ 28 h 32"/>
                <a:gd name="T6" fmla="*/ 0 w 75"/>
                <a:gd name="T7" fmla="*/ 0 h 32"/>
                <a:gd name="T8" fmla="*/ 75 w 75"/>
                <a:gd name="T9" fmla="*/ 3 h 32"/>
              </a:gdLst>
              <a:ahLst/>
              <a:cxnLst>
                <a:cxn ang="0">
                  <a:pos x="T0" y="T1"/>
                </a:cxn>
                <a:cxn ang="0">
                  <a:pos x="T2" y="T3"/>
                </a:cxn>
                <a:cxn ang="0">
                  <a:pos x="T4" y="T5"/>
                </a:cxn>
                <a:cxn ang="0">
                  <a:pos x="T6" y="T7"/>
                </a:cxn>
                <a:cxn ang="0">
                  <a:pos x="T8" y="T9"/>
                </a:cxn>
              </a:cxnLst>
              <a:rect l="0" t="0" r="r" b="b"/>
              <a:pathLst>
                <a:path w="75" h="32">
                  <a:moveTo>
                    <a:pt x="75" y="3"/>
                  </a:moveTo>
                  <a:lnTo>
                    <a:pt x="75" y="32"/>
                  </a:lnTo>
                  <a:lnTo>
                    <a:pt x="0" y="28"/>
                  </a:lnTo>
                  <a:lnTo>
                    <a:pt x="0" y="0"/>
                  </a:lnTo>
                  <a:lnTo>
                    <a:pt x="75"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16" name="Freeform 133"/>
            <p:cNvSpPr>
              <a:spLocks/>
            </p:cNvSpPr>
            <p:nvPr/>
          </p:nvSpPr>
          <p:spPr bwMode="auto">
            <a:xfrm>
              <a:off x="11002964" y="5626102"/>
              <a:ext cx="149225" cy="46038"/>
            </a:xfrm>
            <a:custGeom>
              <a:avLst/>
              <a:gdLst>
                <a:gd name="T0" fmla="*/ 94 w 94"/>
                <a:gd name="T1" fmla="*/ 0 h 29"/>
                <a:gd name="T2" fmla="*/ 94 w 94"/>
                <a:gd name="T3" fmla="*/ 29 h 29"/>
                <a:gd name="T4" fmla="*/ 0 w 94"/>
                <a:gd name="T5" fmla="*/ 29 h 29"/>
                <a:gd name="T6" fmla="*/ 0 w 94"/>
                <a:gd name="T7" fmla="*/ 1 h 29"/>
                <a:gd name="T8" fmla="*/ 94 w 94"/>
                <a:gd name="T9" fmla="*/ 0 h 29"/>
              </a:gdLst>
              <a:ahLst/>
              <a:cxnLst>
                <a:cxn ang="0">
                  <a:pos x="T0" y="T1"/>
                </a:cxn>
                <a:cxn ang="0">
                  <a:pos x="T2" y="T3"/>
                </a:cxn>
                <a:cxn ang="0">
                  <a:pos x="T4" y="T5"/>
                </a:cxn>
                <a:cxn ang="0">
                  <a:pos x="T6" y="T7"/>
                </a:cxn>
                <a:cxn ang="0">
                  <a:pos x="T8" y="T9"/>
                </a:cxn>
              </a:cxnLst>
              <a:rect l="0" t="0" r="r" b="b"/>
              <a:pathLst>
                <a:path w="94" h="29">
                  <a:moveTo>
                    <a:pt x="94" y="0"/>
                  </a:moveTo>
                  <a:lnTo>
                    <a:pt x="94" y="29"/>
                  </a:lnTo>
                  <a:lnTo>
                    <a:pt x="0" y="29"/>
                  </a:lnTo>
                  <a:lnTo>
                    <a:pt x="0" y="1"/>
                  </a:lnTo>
                  <a:lnTo>
                    <a:pt x="9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17" name="Freeform 134"/>
            <p:cNvSpPr>
              <a:spLocks/>
            </p:cNvSpPr>
            <p:nvPr/>
          </p:nvSpPr>
          <p:spPr bwMode="auto">
            <a:xfrm>
              <a:off x="11152189" y="5624515"/>
              <a:ext cx="61913" cy="47625"/>
            </a:xfrm>
            <a:custGeom>
              <a:avLst/>
              <a:gdLst>
                <a:gd name="T0" fmla="*/ 39 w 39"/>
                <a:gd name="T1" fmla="*/ 0 h 30"/>
                <a:gd name="T2" fmla="*/ 39 w 39"/>
                <a:gd name="T3" fmla="*/ 30 h 30"/>
                <a:gd name="T4" fmla="*/ 0 w 39"/>
                <a:gd name="T5" fmla="*/ 30 h 30"/>
                <a:gd name="T6" fmla="*/ 0 w 39"/>
                <a:gd name="T7" fmla="*/ 1 h 30"/>
                <a:gd name="T8" fmla="*/ 39 w 39"/>
                <a:gd name="T9" fmla="*/ 0 h 30"/>
              </a:gdLst>
              <a:ahLst/>
              <a:cxnLst>
                <a:cxn ang="0">
                  <a:pos x="T0" y="T1"/>
                </a:cxn>
                <a:cxn ang="0">
                  <a:pos x="T2" y="T3"/>
                </a:cxn>
                <a:cxn ang="0">
                  <a:pos x="T4" y="T5"/>
                </a:cxn>
                <a:cxn ang="0">
                  <a:pos x="T6" y="T7"/>
                </a:cxn>
                <a:cxn ang="0">
                  <a:pos x="T8" y="T9"/>
                </a:cxn>
              </a:cxnLst>
              <a:rect l="0" t="0" r="r" b="b"/>
              <a:pathLst>
                <a:path w="39" h="30">
                  <a:moveTo>
                    <a:pt x="39" y="0"/>
                  </a:moveTo>
                  <a:lnTo>
                    <a:pt x="39" y="30"/>
                  </a:lnTo>
                  <a:lnTo>
                    <a:pt x="0" y="30"/>
                  </a:lnTo>
                  <a:lnTo>
                    <a:pt x="0" y="1"/>
                  </a:lnTo>
                  <a:lnTo>
                    <a:pt x="39"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18" name="Freeform 135"/>
            <p:cNvSpPr>
              <a:spLocks/>
            </p:cNvSpPr>
            <p:nvPr/>
          </p:nvSpPr>
          <p:spPr bwMode="auto">
            <a:xfrm>
              <a:off x="11002964" y="5483227"/>
              <a:ext cx="238125" cy="58738"/>
            </a:xfrm>
            <a:custGeom>
              <a:avLst/>
              <a:gdLst>
                <a:gd name="T0" fmla="*/ 150 w 150"/>
                <a:gd name="T1" fmla="*/ 0 h 37"/>
                <a:gd name="T2" fmla="*/ 150 w 150"/>
                <a:gd name="T3" fmla="*/ 30 h 37"/>
                <a:gd name="T4" fmla="*/ 148 w 150"/>
                <a:gd name="T5" fmla="*/ 31 h 37"/>
                <a:gd name="T6" fmla="*/ 0 w 150"/>
                <a:gd name="T7" fmla="*/ 37 h 37"/>
                <a:gd name="T8" fmla="*/ 0 w 150"/>
                <a:gd name="T9" fmla="*/ 8 h 37"/>
                <a:gd name="T10" fmla="*/ 150 w 150"/>
                <a:gd name="T11" fmla="*/ 0 h 37"/>
              </a:gdLst>
              <a:ahLst/>
              <a:cxnLst>
                <a:cxn ang="0">
                  <a:pos x="T0" y="T1"/>
                </a:cxn>
                <a:cxn ang="0">
                  <a:pos x="T2" y="T3"/>
                </a:cxn>
                <a:cxn ang="0">
                  <a:pos x="T4" y="T5"/>
                </a:cxn>
                <a:cxn ang="0">
                  <a:pos x="T6" y="T7"/>
                </a:cxn>
                <a:cxn ang="0">
                  <a:pos x="T8" y="T9"/>
                </a:cxn>
                <a:cxn ang="0">
                  <a:pos x="T10" y="T11"/>
                </a:cxn>
              </a:cxnLst>
              <a:rect l="0" t="0" r="r" b="b"/>
              <a:pathLst>
                <a:path w="150" h="37">
                  <a:moveTo>
                    <a:pt x="150" y="0"/>
                  </a:moveTo>
                  <a:lnTo>
                    <a:pt x="150" y="30"/>
                  </a:lnTo>
                  <a:lnTo>
                    <a:pt x="148" y="31"/>
                  </a:lnTo>
                  <a:lnTo>
                    <a:pt x="0" y="37"/>
                  </a:lnTo>
                  <a:lnTo>
                    <a:pt x="0" y="8"/>
                  </a:lnTo>
                  <a:lnTo>
                    <a:pt x="15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19" name="Freeform 136"/>
            <p:cNvSpPr>
              <a:spLocks/>
            </p:cNvSpPr>
            <p:nvPr/>
          </p:nvSpPr>
          <p:spPr bwMode="auto">
            <a:xfrm>
              <a:off x="11122027" y="5829302"/>
              <a:ext cx="176213" cy="55563"/>
            </a:xfrm>
            <a:custGeom>
              <a:avLst/>
              <a:gdLst>
                <a:gd name="T0" fmla="*/ 111 w 111"/>
                <a:gd name="T1" fmla="*/ 5 h 35"/>
                <a:gd name="T2" fmla="*/ 111 w 111"/>
                <a:gd name="T3" fmla="*/ 35 h 35"/>
                <a:gd name="T4" fmla="*/ 0 w 111"/>
                <a:gd name="T5" fmla="*/ 29 h 35"/>
                <a:gd name="T6" fmla="*/ 0 w 111"/>
                <a:gd name="T7" fmla="*/ 0 h 35"/>
                <a:gd name="T8" fmla="*/ 111 w 111"/>
                <a:gd name="T9" fmla="*/ 5 h 35"/>
              </a:gdLst>
              <a:ahLst/>
              <a:cxnLst>
                <a:cxn ang="0">
                  <a:pos x="T0" y="T1"/>
                </a:cxn>
                <a:cxn ang="0">
                  <a:pos x="T2" y="T3"/>
                </a:cxn>
                <a:cxn ang="0">
                  <a:pos x="T4" y="T5"/>
                </a:cxn>
                <a:cxn ang="0">
                  <a:pos x="T6" y="T7"/>
                </a:cxn>
                <a:cxn ang="0">
                  <a:pos x="T8" y="T9"/>
                </a:cxn>
              </a:cxnLst>
              <a:rect l="0" t="0" r="r" b="b"/>
              <a:pathLst>
                <a:path w="111" h="35">
                  <a:moveTo>
                    <a:pt x="111" y="5"/>
                  </a:moveTo>
                  <a:lnTo>
                    <a:pt x="111" y="35"/>
                  </a:lnTo>
                  <a:lnTo>
                    <a:pt x="0" y="29"/>
                  </a:lnTo>
                  <a:lnTo>
                    <a:pt x="0" y="0"/>
                  </a:lnTo>
                  <a:lnTo>
                    <a:pt x="111" y="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20" name="Freeform 137"/>
            <p:cNvSpPr>
              <a:spLocks/>
            </p:cNvSpPr>
            <p:nvPr/>
          </p:nvSpPr>
          <p:spPr bwMode="auto">
            <a:xfrm>
              <a:off x="11002964" y="5692777"/>
              <a:ext cx="306388" cy="50800"/>
            </a:xfrm>
            <a:custGeom>
              <a:avLst/>
              <a:gdLst>
                <a:gd name="T0" fmla="*/ 193 w 193"/>
                <a:gd name="T1" fmla="*/ 1 h 32"/>
                <a:gd name="T2" fmla="*/ 193 w 193"/>
                <a:gd name="T3" fmla="*/ 32 h 32"/>
                <a:gd name="T4" fmla="*/ 0 w 193"/>
                <a:gd name="T5" fmla="*/ 29 h 32"/>
                <a:gd name="T6" fmla="*/ 0 w 193"/>
                <a:gd name="T7" fmla="*/ 0 h 32"/>
                <a:gd name="T8" fmla="*/ 193 w 193"/>
                <a:gd name="T9" fmla="*/ 1 h 32"/>
              </a:gdLst>
              <a:ahLst/>
              <a:cxnLst>
                <a:cxn ang="0">
                  <a:pos x="T0" y="T1"/>
                </a:cxn>
                <a:cxn ang="0">
                  <a:pos x="T2" y="T3"/>
                </a:cxn>
                <a:cxn ang="0">
                  <a:pos x="T4" y="T5"/>
                </a:cxn>
                <a:cxn ang="0">
                  <a:pos x="T6" y="T7"/>
                </a:cxn>
                <a:cxn ang="0">
                  <a:pos x="T8" y="T9"/>
                </a:cxn>
              </a:cxnLst>
              <a:rect l="0" t="0" r="r" b="b"/>
              <a:pathLst>
                <a:path w="193" h="32">
                  <a:moveTo>
                    <a:pt x="193" y="1"/>
                  </a:moveTo>
                  <a:lnTo>
                    <a:pt x="193" y="32"/>
                  </a:lnTo>
                  <a:lnTo>
                    <a:pt x="0" y="29"/>
                  </a:lnTo>
                  <a:lnTo>
                    <a:pt x="0" y="0"/>
                  </a:lnTo>
                  <a:lnTo>
                    <a:pt x="193" y="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21" name="Freeform 138"/>
            <p:cNvSpPr>
              <a:spLocks/>
            </p:cNvSpPr>
            <p:nvPr/>
          </p:nvSpPr>
          <p:spPr bwMode="auto">
            <a:xfrm>
              <a:off x="11309352" y="5694365"/>
              <a:ext cx="200025" cy="52388"/>
            </a:xfrm>
            <a:custGeom>
              <a:avLst/>
              <a:gdLst>
                <a:gd name="T0" fmla="*/ 126 w 126"/>
                <a:gd name="T1" fmla="*/ 0 h 33"/>
                <a:gd name="T2" fmla="*/ 126 w 126"/>
                <a:gd name="T3" fmla="*/ 33 h 33"/>
                <a:gd name="T4" fmla="*/ 0 w 126"/>
                <a:gd name="T5" fmla="*/ 31 h 33"/>
                <a:gd name="T6" fmla="*/ 0 w 126"/>
                <a:gd name="T7" fmla="*/ 0 h 33"/>
                <a:gd name="T8" fmla="*/ 126 w 126"/>
                <a:gd name="T9" fmla="*/ 0 h 33"/>
              </a:gdLst>
              <a:ahLst/>
              <a:cxnLst>
                <a:cxn ang="0">
                  <a:pos x="T0" y="T1"/>
                </a:cxn>
                <a:cxn ang="0">
                  <a:pos x="T2" y="T3"/>
                </a:cxn>
                <a:cxn ang="0">
                  <a:pos x="T4" y="T5"/>
                </a:cxn>
                <a:cxn ang="0">
                  <a:pos x="T6" y="T7"/>
                </a:cxn>
                <a:cxn ang="0">
                  <a:pos x="T8" y="T9"/>
                </a:cxn>
              </a:cxnLst>
              <a:rect l="0" t="0" r="r" b="b"/>
              <a:pathLst>
                <a:path w="126" h="33">
                  <a:moveTo>
                    <a:pt x="126" y="0"/>
                  </a:moveTo>
                  <a:lnTo>
                    <a:pt x="126" y="33"/>
                  </a:lnTo>
                  <a:lnTo>
                    <a:pt x="0" y="31"/>
                  </a:lnTo>
                  <a:lnTo>
                    <a:pt x="0" y="0"/>
                  </a:lnTo>
                  <a:lnTo>
                    <a:pt x="12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22" name="Freeform 139"/>
            <p:cNvSpPr>
              <a:spLocks/>
            </p:cNvSpPr>
            <p:nvPr/>
          </p:nvSpPr>
          <p:spPr bwMode="auto">
            <a:xfrm>
              <a:off x="11002964" y="5540377"/>
              <a:ext cx="630238" cy="66675"/>
            </a:xfrm>
            <a:custGeom>
              <a:avLst/>
              <a:gdLst>
                <a:gd name="T0" fmla="*/ 397 w 397"/>
                <a:gd name="T1" fmla="*/ 0 h 42"/>
                <a:gd name="T2" fmla="*/ 397 w 397"/>
                <a:gd name="T3" fmla="*/ 33 h 42"/>
                <a:gd name="T4" fmla="*/ 0 w 397"/>
                <a:gd name="T5" fmla="*/ 42 h 42"/>
                <a:gd name="T6" fmla="*/ 0 w 397"/>
                <a:gd name="T7" fmla="*/ 13 h 42"/>
                <a:gd name="T8" fmla="*/ 397 w 397"/>
                <a:gd name="T9" fmla="*/ 0 h 42"/>
              </a:gdLst>
              <a:ahLst/>
              <a:cxnLst>
                <a:cxn ang="0">
                  <a:pos x="T0" y="T1"/>
                </a:cxn>
                <a:cxn ang="0">
                  <a:pos x="T2" y="T3"/>
                </a:cxn>
                <a:cxn ang="0">
                  <a:pos x="T4" y="T5"/>
                </a:cxn>
                <a:cxn ang="0">
                  <a:pos x="T6" y="T7"/>
                </a:cxn>
                <a:cxn ang="0">
                  <a:pos x="T8" y="T9"/>
                </a:cxn>
              </a:cxnLst>
              <a:rect l="0" t="0" r="r" b="b"/>
              <a:pathLst>
                <a:path w="397" h="42">
                  <a:moveTo>
                    <a:pt x="397" y="0"/>
                  </a:moveTo>
                  <a:lnTo>
                    <a:pt x="397" y="33"/>
                  </a:lnTo>
                  <a:lnTo>
                    <a:pt x="0" y="42"/>
                  </a:lnTo>
                  <a:lnTo>
                    <a:pt x="0" y="13"/>
                  </a:lnTo>
                  <a:lnTo>
                    <a:pt x="397"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23" name="Freeform 140"/>
            <p:cNvSpPr>
              <a:spLocks/>
            </p:cNvSpPr>
            <p:nvPr/>
          </p:nvSpPr>
          <p:spPr bwMode="auto">
            <a:xfrm>
              <a:off x="11075989" y="5761040"/>
              <a:ext cx="177800" cy="50800"/>
            </a:xfrm>
            <a:custGeom>
              <a:avLst/>
              <a:gdLst>
                <a:gd name="T0" fmla="*/ 112 w 112"/>
                <a:gd name="T1" fmla="*/ 2 h 32"/>
                <a:gd name="T2" fmla="*/ 112 w 112"/>
                <a:gd name="T3" fmla="*/ 32 h 32"/>
                <a:gd name="T4" fmla="*/ 0 w 112"/>
                <a:gd name="T5" fmla="*/ 28 h 32"/>
                <a:gd name="T6" fmla="*/ 0 w 112"/>
                <a:gd name="T7" fmla="*/ 0 h 32"/>
                <a:gd name="T8" fmla="*/ 112 w 112"/>
                <a:gd name="T9" fmla="*/ 2 h 32"/>
              </a:gdLst>
              <a:ahLst/>
              <a:cxnLst>
                <a:cxn ang="0">
                  <a:pos x="T0" y="T1"/>
                </a:cxn>
                <a:cxn ang="0">
                  <a:pos x="T2" y="T3"/>
                </a:cxn>
                <a:cxn ang="0">
                  <a:pos x="T4" y="T5"/>
                </a:cxn>
                <a:cxn ang="0">
                  <a:pos x="T6" y="T7"/>
                </a:cxn>
                <a:cxn ang="0">
                  <a:pos x="T8" y="T9"/>
                </a:cxn>
              </a:cxnLst>
              <a:rect l="0" t="0" r="r" b="b"/>
              <a:pathLst>
                <a:path w="112" h="32">
                  <a:moveTo>
                    <a:pt x="112" y="2"/>
                  </a:moveTo>
                  <a:lnTo>
                    <a:pt x="112" y="32"/>
                  </a:lnTo>
                  <a:lnTo>
                    <a:pt x="0" y="28"/>
                  </a:lnTo>
                  <a:lnTo>
                    <a:pt x="0" y="0"/>
                  </a:lnTo>
                  <a:lnTo>
                    <a:pt x="112"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24" name="Freeform 141"/>
            <p:cNvSpPr>
              <a:spLocks/>
            </p:cNvSpPr>
            <p:nvPr/>
          </p:nvSpPr>
          <p:spPr bwMode="auto">
            <a:xfrm>
              <a:off x="11237914" y="5476877"/>
              <a:ext cx="131763" cy="55563"/>
            </a:xfrm>
            <a:custGeom>
              <a:avLst/>
              <a:gdLst>
                <a:gd name="T0" fmla="*/ 83 w 83"/>
                <a:gd name="T1" fmla="*/ 0 h 35"/>
                <a:gd name="T2" fmla="*/ 83 w 83"/>
                <a:gd name="T3" fmla="*/ 31 h 35"/>
                <a:gd name="T4" fmla="*/ 0 w 83"/>
                <a:gd name="T5" fmla="*/ 35 h 35"/>
                <a:gd name="T6" fmla="*/ 2 w 83"/>
                <a:gd name="T7" fmla="*/ 34 h 35"/>
                <a:gd name="T8" fmla="*/ 2 w 83"/>
                <a:gd name="T9" fmla="*/ 4 h 35"/>
                <a:gd name="T10" fmla="*/ 83 w 83"/>
                <a:gd name="T11" fmla="*/ 0 h 35"/>
              </a:gdLst>
              <a:ahLst/>
              <a:cxnLst>
                <a:cxn ang="0">
                  <a:pos x="T0" y="T1"/>
                </a:cxn>
                <a:cxn ang="0">
                  <a:pos x="T2" y="T3"/>
                </a:cxn>
                <a:cxn ang="0">
                  <a:pos x="T4" y="T5"/>
                </a:cxn>
                <a:cxn ang="0">
                  <a:pos x="T6" y="T7"/>
                </a:cxn>
                <a:cxn ang="0">
                  <a:pos x="T8" y="T9"/>
                </a:cxn>
                <a:cxn ang="0">
                  <a:pos x="T10" y="T11"/>
                </a:cxn>
              </a:cxnLst>
              <a:rect l="0" t="0" r="r" b="b"/>
              <a:pathLst>
                <a:path w="83" h="35">
                  <a:moveTo>
                    <a:pt x="83" y="0"/>
                  </a:moveTo>
                  <a:lnTo>
                    <a:pt x="83" y="31"/>
                  </a:lnTo>
                  <a:lnTo>
                    <a:pt x="0" y="35"/>
                  </a:lnTo>
                  <a:lnTo>
                    <a:pt x="2" y="34"/>
                  </a:lnTo>
                  <a:lnTo>
                    <a:pt x="2" y="4"/>
                  </a:lnTo>
                  <a:lnTo>
                    <a:pt x="83"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25" name="Freeform 142"/>
            <p:cNvSpPr>
              <a:spLocks/>
            </p:cNvSpPr>
            <p:nvPr/>
          </p:nvSpPr>
          <p:spPr bwMode="auto">
            <a:xfrm>
              <a:off x="10058402" y="5611815"/>
              <a:ext cx="741363" cy="225425"/>
            </a:xfrm>
            <a:custGeom>
              <a:avLst/>
              <a:gdLst>
                <a:gd name="T0" fmla="*/ 2 w 467"/>
                <a:gd name="T1" fmla="*/ 142 h 142"/>
                <a:gd name="T2" fmla="*/ 0 w 467"/>
                <a:gd name="T3" fmla="*/ 134 h 142"/>
                <a:gd name="T4" fmla="*/ 100 w 467"/>
                <a:gd name="T5" fmla="*/ 110 h 142"/>
                <a:gd name="T6" fmla="*/ 182 w 467"/>
                <a:gd name="T7" fmla="*/ 58 h 142"/>
                <a:gd name="T8" fmla="*/ 283 w 467"/>
                <a:gd name="T9" fmla="*/ 55 h 142"/>
                <a:gd name="T10" fmla="*/ 365 w 467"/>
                <a:gd name="T11" fmla="*/ 4 h 142"/>
                <a:gd name="T12" fmla="*/ 467 w 467"/>
                <a:gd name="T13" fmla="*/ 0 h 142"/>
                <a:gd name="T14" fmla="*/ 467 w 467"/>
                <a:gd name="T15" fmla="*/ 9 h 142"/>
                <a:gd name="T16" fmla="*/ 367 w 467"/>
                <a:gd name="T17" fmla="*/ 12 h 142"/>
                <a:gd name="T18" fmla="*/ 286 w 467"/>
                <a:gd name="T19" fmla="*/ 63 h 142"/>
                <a:gd name="T20" fmla="*/ 185 w 467"/>
                <a:gd name="T21" fmla="*/ 67 h 142"/>
                <a:gd name="T22" fmla="*/ 104 w 467"/>
                <a:gd name="T23" fmla="*/ 117 h 142"/>
                <a:gd name="T24" fmla="*/ 2 w 467"/>
                <a:gd name="T25"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7" h="142">
                  <a:moveTo>
                    <a:pt x="2" y="142"/>
                  </a:moveTo>
                  <a:lnTo>
                    <a:pt x="0" y="134"/>
                  </a:lnTo>
                  <a:lnTo>
                    <a:pt x="100" y="110"/>
                  </a:lnTo>
                  <a:lnTo>
                    <a:pt x="182" y="58"/>
                  </a:lnTo>
                  <a:lnTo>
                    <a:pt x="283" y="55"/>
                  </a:lnTo>
                  <a:lnTo>
                    <a:pt x="365" y="4"/>
                  </a:lnTo>
                  <a:lnTo>
                    <a:pt x="467" y="0"/>
                  </a:lnTo>
                  <a:lnTo>
                    <a:pt x="467" y="9"/>
                  </a:lnTo>
                  <a:lnTo>
                    <a:pt x="367" y="12"/>
                  </a:lnTo>
                  <a:lnTo>
                    <a:pt x="286" y="63"/>
                  </a:lnTo>
                  <a:lnTo>
                    <a:pt x="185" y="67"/>
                  </a:lnTo>
                  <a:lnTo>
                    <a:pt x="104" y="117"/>
                  </a:lnTo>
                  <a:lnTo>
                    <a:pt x="2" y="14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26" name="Freeform 143"/>
            <p:cNvSpPr>
              <a:spLocks/>
            </p:cNvSpPr>
            <p:nvPr/>
          </p:nvSpPr>
          <p:spPr bwMode="auto">
            <a:xfrm>
              <a:off x="10052052" y="5527677"/>
              <a:ext cx="554038" cy="311150"/>
            </a:xfrm>
            <a:custGeom>
              <a:avLst/>
              <a:gdLst>
                <a:gd name="T0" fmla="*/ 4 w 349"/>
                <a:gd name="T1" fmla="*/ 196 h 196"/>
                <a:gd name="T2" fmla="*/ 0 w 349"/>
                <a:gd name="T3" fmla="*/ 189 h 196"/>
                <a:gd name="T4" fmla="*/ 82 w 349"/>
                <a:gd name="T5" fmla="*/ 151 h 196"/>
                <a:gd name="T6" fmla="*/ 132 w 349"/>
                <a:gd name="T7" fmla="*/ 92 h 196"/>
                <a:gd name="T8" fmla="*/ 214 w 349"/>
                <a:gd name="T9" fmla="*/ 76 h 196"/>
                <a:gd name="T10" fmla="*/ 264 w 349"/>
                <a:gd name="T11" fmla="*/ 17 h 196"/>
                <a:gd name="T12" fmla="*/ 348 w 349"/>
                <a:gd name="T13" fmla="*/ 0 h 196"/>
                <a:gd name="T14" fmla="*/ 349 w 349"/>
                <a:gd name="T15" fmla="*/ 8 h 196"/>
                <a:gd name="T16" fmla="*/ 268 w 349"/>
                <a:gd name="T17" fmla="*/ 25 h 196"/>
                <a:gd name="T18" fmla="*/ 218 w 349"/>
                <a:gd name="T19" fmla="*/ 83 h 196"/>
                <a:gd name="T20" fmla="*/ 136 w 349"/>
                <a:gd name="T21" fmla="*/ 100 h 196"/>
                <a:gd name="T22" fmla="*/ 87 w 349"/>
                <a:gd name="T23" fmla="*/ 158 h 196"/>
                <a:gd name="T24" fmla="*/ 4 w 349"/>
                <a:gd name="T25"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9" h="196">
                  <a:moveTo>
                    <a:pt x="4" y="196"/>
                  </a:moveTo>
                  <a:lnTo>
                    <a:pt x="0" y="189"/>
                  </a:lnTo>
                  <a:lnTo>
                    <a:pt x="82" y="151"/>
                  </a:lnTo>
                  <a:lnTo>
                    <a:pt x="132" y="92"/>
                  </a:lnTo>
                  <a:lnTo>
                    <a:pt x="214" y="76"/>
                  </a:lnTo>
                  <a:lnTo>
                    <a:pt x="264" y="17"/>
                  </a:lnTo>
                  <a:lnTo>
                    <a:pt x="348" y="0"/>
                  </a:lnTo>
                  <a:lnTo>
                    <a:pt x="349" y="8"/>
                  </a:lnTo>
                  <a:lnTo>
                    <a:pt x="268" y="25"/>
                  </a:lnTo>
                  <a:lnTo>
                    <a:pt x="218" y="83"/>
                  </a:lnTo>
                  <a:lnTo>
                    <a:pt x="136" y="100"/>
                  </a:lnTo>
                  <a:lnTo>
                    <a:pt x="87" y="158"/>
                  </a:lnTo>
                  <a:lnTo>
                    <a:pt x="4" y="19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27" name="Freeform 144"/>
            <p:cNvSpPr>
              <a:spLocks/>
            </p:cNvSpPr>
            <p:nvPr/>
          </p:nvSpPr>
          <p:spPr bwMode="auto">
            <a:xfrm>
              <a:off x="10061577" y="5689602"/>
              <a:ext cx="592138" cy="147638"/>
            </a:xfrm>
            <a:custGeom>
              <a:avLst/>
              <a:gdLst>
                <a:gd name="T0" fmla="*/ 1 w 373"/>
                <a:gd name="T1" fmla="*/ 93 h 93"/>
                <a:gd name="T2" fmla="*/ 0 w 373"/>
                <a:gd name="T3" fmla="*/ 85 h 93"/>
                <a:gd name="T4" fmla="*/ 79 w 373"/>
                <a:gd name="T5" fmla="*/ 72 h 93"/>
                <a:gd name="T6" fmla="*/ 145 w 373"/>
                <a:gd name="T7" fmla="*/ 32 h 93"/>
                <a:gd name="T8" fmla="*/ 226 w 373"/>
                <a:gd name="T9" fmla="*/ 40 h 93"/>
                <a:gd name="T10" fmla="*/ 292 w 373"/>
                <a:gd name="T11" fmla="*/ 0 h 93"/>
                <a:gd name="T12" fmla="*/ 373 w 373"/>
                <a:gd name="T13" fmla="*/ 8 h 93"/>
                <a:gd name="T14" fmla="*/ 372 w 373"/>
                <a:gd name="T15" fmla="*/ 16 h 93"/>
                <a:gd name="T16" fmla="*/ 294 w 373"/>
                <a:gd name="T17" fmla="*/ 9 h 93"/>
                <a:gd name="T18" fmla="*/ 228 w 373"/>
                <a:gd name="T19" fmla="*/ 48 h 93"/>
                <a:gd name="T20" fmla="*/ 147 w 373"/>
                <a:gd name="T21" fmla="*/ 41 h 93"/>
                <a:gd name="T22" fmla="*/ 82 w 373"/>
                <a:gd name="T23" fmla="*/ 80 h 93"/>
                <a:gd name="T24" fmla="*/ 1 w 373"/>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3" h="93">
                  <a:moveTo>
                    <a:pt x="1" y="93"/>
                  </a:moveTo>
                  <a:lnTo>
                    <a:pt x="0" y="85"/>
                  </a:lnTo>
                  <a:lnTo>
                    <a:pt x="79" y="72"/>
                  </a:lnTo>
                  <a:lnTo>
                    <a:pt x="145" y="32"/>
                  </a:lnTo>
                  <a:lnTo>
                    <a:pt x="226" y="40"/>
                  </a:lnTo>
                  <a:lnTo>
                    <a:pt x="292" y="0"/>
                  </a:lnTo>
                  <a:lnTo>
                    <a:pt x="373" y="8"/>
                  </a:lnTo>
                  <a:lnTo>
                    <a:pt x="372" y="16"/>
                  </a:lnTo>
                  <a:lnTo>
                    <a:pt x="294" y="9"/>
                  </a:lnTo>
                  <a:lnTo>
                    <a:pt x="228" y="48"/>
                  </a:lnTo>
                  <a:lnTo>
                    <a:pt x="147" y="41"/>
                  </a:lnTo>
                  <a:lnTo>
                    <a:pt x="82" y="80"/>
                  </a:lnTo>
                  <a:lnTo>
                    <a:pt x="1" y="9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28" name="Rectangle 145"/>
            <p:cNvSpPr>
              <a:spLocks noChangeArrowheads="1"/>
            </p:cNvSpPr>
            <p:nvPr/>
          </p:nvSpPr>
          <p:spPr bwMode="auto">
            <a:xfrm>
              <a:off x="10055227" y="5497514"/>
              <a:ext cx="49213" cy="15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29" name="Rectangle 146"/>
            <p:cNvSpPr>
              <a:spLocks noChangeArrowheads="1"/>
            </p:cNvSpPr>
            <p:nvPr/>
          </p:nvSpPr>
          <p:spPr bwMode="auto">
            <a:xfrm>
              <a:off x="10055227" y="5559427"/>
              <a:ext cx="492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30" name="Rectangle 147"/>
            <p:cNvSpPr>
              <a:spLocks noChangeArrowheads="1"/>
            </p:cNvSpPr>
            <p:nvPr/>
          </p:nvSpPr>
          <p:spPr bwMode="auto">
            <a:xfrm>
              <a:off x="10055227" y="5619752"/>
              <a:ext cx="49213" cy="15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31" name="Rectangle 148"/>
            <p:cNvSpPr>
              <a:spLocks noChangeArrowheads="1"/>
            </p:cNvSpPr>
            <p:nvPr/>
          </p:nvSpPr>
          <p:spPr bwMode="auto">
            <a:xfrm>
              <a:off x="10055227" y="5681665"/>
              <a:ext cx="492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32" name="Rectangle 149"/>
            <p:cNvSpPr>
              <a:spLocks noChangeArrowheads="1"/>
            </p:cNvSpPr>
            <p:nvPr/>
          </p:nvSpPr>
          <p:spPr bwMode="auto">
            <a:xfrm>
              <a:off x="10055227" y="5743577"/>
              <a:ext cx="492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33" name="Rectangle 150"/>
            <p:cNvSpPr>
              <a:spLocks noChangeArrowheads="1"/>
            </p:cNvSpPr>
            <p:nvPr/>
          </p:nvSpPr>
          <p:spPr bwMode="auto">
            <a:xfrm>
              <a:off x="10055227" y="5856290"/>
              <a:ext cx="744538"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34" name="Freeform 151"/>
            <p:cNvSpPr>
              <a:spLocks/>
            </p:cNvSpPr>
            <p:nvPr/>
          </p:nvSpPr>
          <p:spPr bwMode="auto">
            <a:xfrm>
              <a:off x="9155114" y="6218240"/>
              <a:ext cx="239713" cy="98425"/>
            </a:xfrm>
            <a:custGeom>
              <a:avLst/>
              <a:gdLst>
                <a:gd name="T0" fmla="*/ 150 w 151"/>
                <a:gd name="T1" fmla="*/ 62 h 62"/>
                <a:gd name="T2" fmla="*/ 151 w 151"/>
                <a:gd name="T3" fmla="*/ 47 h 62"/>
                <a:gd name="T4" fmla="*/ 1 w 151"/>
                <a:gd name="T5" fmla="*/ 0 h 62"/>
                <a:gd name="T6" fmla="*/ 0 w 151"/>
                <a:gd name="T7" fmla="*/ 23 h 62"/>
                <a:gd name="T8" fmla="*/ 150 w 151"/>
                <a:gd name="T9" fmla="*/ 62 h 62"/>
              </a:gdLst>
              <a:ahLst/>
              <a:cxnLst>
                <a:cxn ang="0">
                  <a:pos x="T0" y="T1"/>
                </a:cxn>
                <a:cxn ang="0">
                  <a:pos x="T2" y="T3"/>
                </a:cxn>
                <a:cxn ang="0">
                  <a:pos x="T4" y="T5"/>
                </a:cxn>
                <a:cxn ang="0">
                  <a:pos x="T6" y="T7"/>
                </a:cxn>
                <a:cxn ang="0">
                  <a:pos x="T8" y="T9"/>
                </a:cxn>
              </a:cxnLst>
              <a:rect l="0" t="0" r="r" b="b"/>
              <a:pathLst>
                <a:path w="151" h="62">
                  <a:moveTo>
                    <a:pt x="150" y="62"/>
                  </a:moveTo>
                  <a:lnTo>
                    <a:pt x="151" y="47"/>
                  </a:lnTo>
                  <a:lnTo>
                    <a:pt x="1" y="0"/>
                  </a:lnTo>
                  <a:lnTo>
                    <a:pt x="0" y="23"/>
                  </a:lnTo>
                  <a:lnTo>
                    <a:pt x="150" y="6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35" name="Freeform 152"/>
            <p:cNvSpPr>
              <a:spLocks/>
            </p:cNvSpPr>
            <p:nvPr/>
          </p:nvSpPr>
          <p:spPr bwMode="auto">
            <a:xfrm>
              <a:off x="9156702" y="6137277"/>
              <a:ext cx="871538" cy="179388"/>
            </a:xfrm>
            <a:custGeom>
              <a:avLst/>
              <a:gdLst>
                <a:gd name="T0" fmla="*/ 549 w 549"/>
                <a:gd name="T1" fmla="*/ 38 h 113"/>
                <a:gd name="T2" fmla="*/ 549 w 549"/>
                <a:gd name="T3" fmla="*/ 38 h 113"/>
                <a:gd name="T4" fmla="*/ 549 w 549"/>
                <a:gd name="T5" fmla="*/ 38 h 113"/>
                <a:gd name="T6" fmla="*/ 399 w 549"/>
                <a:gd name="T7" fmla="*/ 0 h 113"/>
                <a:gd name="T8" fmla="*/ 0 w 549"/>
                <a:gd name="T9" fmla="*/ 51 h 113"/>
                <a:gd name="T10" fmla="*/ 150 w 549"/>
                <a:gd name="T11" fmla="*/ 98 h 113"/>
                <a:gd name="T12" fmla="*/ 149 w 549"/>
                <a:gd name="T13" fmla="*/ 113 h 113"/>
                <a:gd name="T14" fmla="*/ 549 w 549"/>
                <a:gd name="T15" fmla="*/ 48 h 113"/>
                <a:gd name="T16" fmla="*/ 549 w 549"/>
                <a:gd name="T17" fmla="*/ 3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113">
                  <a:moveTo>
                    <a:pt x="549" y="38"/>
                  </a:moveTo>
                  <a:lnTo>
                    <a:pt x="549" y="38"/>
                  </a:lnTo>
                  <a:lnTo>
                    <a:pt x="549" y="38"/>
                  </a:lnTo>
                  <a:lnTo>
                    <a:pt x="399" y="0"/>
                  </a:lnTo>
                  <a:lnTo>
                    <a:pt x="0" y="51"/>
                  </a:lnTo>
                  <a:lnTo>
                    <a:pt x="150" y="98"/>
                  </a:lnTo>
                  <a:lnTo>
                    <a:pt x="149" y="113"/>
                  </a:lnTo>
                  <a:lnTo>
                    <a:pt x="549" y="48"/>
                  </a:lnTo>
                  <a:lnTo>
                    <a:pt x="549" y="3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36" name="Freeform 153"/>
            <p:cNvSpPr>
              <a:spLocks/>
            </p:cNvSpPr>
            <p:nvPr/>
          </p:nvSpPr>
          <p:spPr bwMode="auto">
            <a:xfrm>
              <a:off x="11450639" y="6218240"/>
              <a:ext cx="239713" cy="98425"/>
            </a:xfrm>
            <a:custGeom>
              <a:avLst/>
              <a:gdLst>
                <a:gd name="T0" fmla="*/ 1 w 151"/>
                <a:gd name="T1" fmla="*/ 62 h 62"/>
                <a:gd name="T2" fmla="*/ 0 w 151"/>
                <a:gd name="T3" fmla="*/ 47 h 62"/>
                <a:gd name="T4" fmla="*/ 150 w 151"/>
                <a:gd name="T5" fmla="*/ 0 h 62"/>
                <a:gd name="T6" fmla="*/ 151 w 151"/>
                <a:gd name="T7" fmla="*/ 23 h 62"/>
                <a:gd name="T8" fmla="*/ 1 w 151"/>
                <a:gd name="T9" fmla="*/ 62 h 62"/>
              </a:gdLst>
              <a:ahLst/>
              <a:cxnLst>
                <a:cxn ang="0">
                  <a:pos x="T0" y="T1"/>
                </a:cxn>
                <a:cxn ang="0">
                  <a:pos x="T2" y="T3"/>
                </a:cxn>
                <a:cxn ang="0">
                  <a:pos x="T4" y="T5"/>
                </a:cxn>
                <a:cxn ang="0">
                  <a:pos x="T6" y="T7"/>
                </a:cxn>
                <a:cxn ang="0">
                  <a:pos x="T8" y="T9"/>
                </a:cxn>
              </a:cxnLst>
              <a:rect l="0" t="0" r="r" b="b"/>
              <a:pathLst>
                <a:path w="151" h="62">
                  <a:moveTo>
                    <a:pt x="1" y="62"/>
                  </a:moveTo>
                  <a:lnTo>
                    <a:pt x="0" y="47"/>
                  </a:lnTo>
                  <a:lnTo>
                    <a:pt x="150" y="0"/>
                  </a:lnTo>
                  <a:lnTo>
                    <a:pt x="151" y="23"/>
                  </a:lnTo>
                  <a:lnTo>
                    <a:pt x="1" y="6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37" name="Freeform 154"/>
            <p:cNvSpPr>
              <a:spLocks/>
            </p:cNvSpPr>
            <p:nvPr/>
          </p:nvSpPr>
          <p:spPr bwMode="auto">
            <a:xfrm>
              <a:off x="10814052" y="6137277"/>
              <a:ext cx="874713" cy="179388"/>
            </a:xfrm>
            <a:custGeom>
              <a:avLst/>
              <a:gdLst>
                <a:gd name="T0" fmla="*/ 0 w 551"/>
                <a:gd name="T1" fmla="*/ 38 h 113"/>
                <a:gd name="T2" fmla="*/ 0 w 551"/>
                <a:gd name="T3" fmla="*/ 38 h 113"/>
                <a:gd name="T4" fmla="*/ 1 w 551"/>
                <a:gd name="T5" fmla="*/ 38 h 113"/>
                <a:gd name="T6" fmla="*/ 151 w 551"/>
                <a:gd name="T7" fmla="*/ 0 h 113"/>
                <a:gd name="T8" fmla="*/ 551 w 551"/>
                <a:gd name="T9" fmla="*/ 51 h 113"/>
                <a:gd name="T10" fmla="*/ 401 w 551"/>
                <a:gd name="T11" fmla="*/ 98 h 113"/>
                <a:gd name="T12" fmla="*/ 402 w 551"/>
                <a:gd name="T13" fmla="*/ 113 h 113"/>
                <a:gd name="T14" fmla="*/ 1 w 551"/>
                <a:gd name="T15" fmla="*/ 48 h 113"/>
                <a:gd name="T16" fmla="*/ 0 w 551"/>
                <a:gd name="T17" fmla="*/ 3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113">
                  <a:moveTo>
                    <a:pt x="0" y="38"/>
                  </a:moveTo>
                  <a:lnTo>
                    <a:pt x="0" y="38"/>
                  </a:lnTo>
                  <a:lnTo>
                    <a:pt x="1" y="38"/>
                  </a:lnTo>
                  <a:lnTo>
                    <a:pt x="151" y="0"/>
                  </a:lnTo>
                  <a:lnTo>
                    <a:pt x="551" y="51"/>
                  </a:lnTo>
                  <a:lnTo>
                    <a:pt x="401" y="98"/>
                  </a:lnTo>
                  <a:lnTo>
                    <a:pt x="402" y="113"/>
                  </a:lnTo>
                  <a:lnTo>
                    <a:pt x="1" y="48"/>
                  </a:lnTo>
                  <a:lnTo>
                    <a:pt x="0" y="3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38" name="Freeform 155"/>
            <p:cNvSpPr>
              <a:spLocks/>
            </p:cNvSpPr>
            <p:nvPr/>
          </p:nvSpPr>
          <p:spPr bwMode="auto">
            <a:xfrm>
              <a:off x="10026652" y="6107115"/>
              <a:ext cx="68263" cy="100013"/>
            </a:xfrm>
            <a:custGeom>
              <a:avLst/>
              <a:gdLst>
                <a:gd name="T0" fmla="*/ 42 w 43"/>
                <a:gd name="T1" fmla="*/ 63 h 63"/>
                <a:gd name="T2" fmla="*/ 43 w 43"/>
                <a:gd name="T3" fmla="*/ 48 h 63"/>
                <a:gd name="T4" fmla="*/ 1 w 43"/>
                <a:gd name="T5" fmla="*/ 0 h 63"/>
                <a:gd name="T6" fmla="*/ 0 w 43"/>
                <a:gd name="T7" fmla="*/ 23 h 63"/>
                <a:gd name="T8" fmla="*/ 42 w 43"/>
                <a:gd name="T9" fmla="*/ 63 h 63"/>
              </a:gdLst>
              <a:ahLst/>
              <a:cxnLst>
                <a:cxn ang="0">
                  <a:pos x="T0" y="T1"/>
                </a:cxn>
                <a:cxn ang="0">
                  <a:pos x="T2" y="T3"/>
                </a:cxn>
                <a:cxn ang="0">
                  <a:pos x="T4" y="T5"/>
                </a:cxn>
                <a:cxn ang="0">
                  <a:pos x="T6" y="T7"/>
                </a:cxn>
                <a:cxn ang="0">
                  <a:pos x="T8" y="T9"/>
                </a:cxn>
              </a:cxnLst>
              <a:rect l="0" t="0" r="r" b="b"/>
              <a:pathLst>
                <a:path w="43" h="63">
                  <a:moveTo>
                    <a:pt x="42" y="63"/>
                  </a:moveTo>
                  <a:lnTo>
                    <a:pt x="43" y="48"/>
                  </a:lnTo>
                  <a:lnTo>
                    <a:pt x="1" y="0"/>
                  </a:lnTo>
                  <a:lnTo>
                    <a:pt x="0" y="23"/>
                  </a:lnTo>
                  <a:lnTo>
                    <a:pt x="42" y="6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39" name="Freeform 156"/>
            <p:cNvSpPr>
              <a:spLocks/>
            </p:cNvSpPr>
            <p:nvPr/>
          </p:nvSpPr>
          <p:spPr bwMode="auto">
            <a:xfrm>
              <a:off x="10747377" y="6107115"/>
              <a:ext cx="69850" cy="100013"/>
            </a:xfrm>
            <a:custGeom>
              <a:avLst/>
              <a:gdLst>
                <a:gd name="T0" fmla="*/ 2 w 44"/>
                <a:gd name="T1" fmla="*/ 63 h 63"/>
                <a:gd name="T2" fmla="*/ 0 w 44"/>
                <a:gd name="T3" fmla="*/ 48 h 63"/>
                <a:gd name="T4" fmla="*/ 44 w 44"/>
                <a:gd name="T5" fmla="*/ 0 h 63"/>
                <a:gd name="T6" fmla="*/ 44 w 44"/>
                <a:gd name="T7" fmla="*/ 23 h 63"/>
                <a:gd name="T8" fmla="*/ 2 w 44"/>
                <a:gd name="T9" fmla="*/ 63 h 63"/>
              </a:gdLst>
              <a:ahLst/>
              <a:cxnLst>
                <a:cxn ang="0">
                  <a:pos x="T0" y="T1"/>
                </a:cxn>
                <a:cxn ang="0">
                  <a:pos x="T2" y="T3"/>
                </a:cxn>
                <a:cxn ang="0">
                  <a:pos x="T4" y="T5"/>
                </a:cxn>
                <a:cxn ang="0">
                  <a:pos x="T6" y="T7"/>
                </a:cxn>
                <a:cxn ang="0">
                  <a:pos x="T8" y="T9"/>
                </a:cxn>
              </a:cxnLst>
              <a:rect l="0" t="0" r="r" b="b"/>
              <a:pathLst>
                <a:path w="44" h="63">
                  <a:moveTo>
                    <a:pt x="2" y="63"/>
                  </a:moveTo>
                  <a:lnTo>
                    <a:pt x="0" y="48"/>
                  </a:lnTo>
                  <a:lnTo>
                    <a:pt x="44" y="0"/>
                  </a:lnTo>
                  <a:lnTo>
                    <a:pt x="44" y="23"/>
                  </a:lnTo>
                  <a:lnTo>
                    <a:pt x="2" y="6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40" name="Freeform 157"/>
            <p:cNvSpPr>
              <a:spLocks/>
            </p:cNvSpPr>
            <p:nvPr/>
          </p:nvSpPr>
          <p:spPr bwMode="auto">
            <a:xfrm>
              <a:off x="10028239" y="6107115"/>
              <a:ext cx="788988" cy="76200"/>
            </a:xfrm>
            <a:custGeom>
              <a:avLst/>
              <a:gdLst>
                <a:gd name="T0" fmla="*/ 453 w 497"/>
                <a:gd name="T1" fmla="*/ 48 h 48"/>
                <a:gd name="T2" fmla="*/ 42 w 497"/>
                <a:gd name="T3" fmla="*/ 48 h 48"/>
                <a:gd name="T4" fmla="*/ 0 w 497"/>
                <a:gd name="T5" fmla="*/ 0 h 48"/>
                <a:gd name="T6" fmla="*/ 497 w 497"/>
                <a:gd name="T7" fmla="*/ 0 h 48"/>
                <a:gd name="T8" fmla="*/ 453 w 497"/>
                <a:gd name="T9" fmla="*/ 48 h 48"/>
              </a:gdLst>
              <a:ahLst/>
              <a:cxnLst>
                <a:cxn ang="0">
                  <a:pos x="T0" y="T1"/>
                </a:cxn>
                <a:cxn ang="0">
                  <a:pos x="T2" y="T3"/>
                </a:cxn>
                <a:cxn ang="0">
                  <a:pos x="T4" y="T5"/>
                </a:cxn>
                <a:cxn ang="0">
                  <a:pos x="T6" y="T7"/>
                </a:cxn>
                <a:cxn ang="0">
                  <a:pos x="T8" y="T9"/>
                </a:cxn>
              </a:cxnLst>
              <a:rect l="0" t="0" r="r" b="b"/>
              <a:pathLst>
                <a:path w="497" h="48">
                  <a:moveTo>
                    <a:pt x="453" y="48"/>
                  </a:moveTo>
                  <a:lnTo>
                    <a:pt x="42" y="48"/>
                  </a:lnTo>
                  <a:lnTo>
                    <a:pt x="0" y="0"/>
                  </a:lnTo>
                  <a:lnTo>
                    <a:pt x="497" y="0"/>
                  </a:lnTo>
                  <a:lnTo>
                    <a:pt x="453" y="4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41" name="Freeform 158"/>
            <p:cNvSpPr>
              <a:spLocks/>
            </p:cNvSpPr>
            <p:nvPr/>
          </p:nvSpPr>
          <p:spPr bwMode="auto">
            <a:xfrm>
              <a:off x="10093327" y="6183315"/>
              <a:ext cx="657225" cy="23813"/>
            </a:xfrm>
            <a:custGeom>
              <a:avLst/>
              <a:gdLst>
                <a:gd name="T0" fmla="*/ 412 w 414"/>
                <a:gd name="T1" fmla="*/ 0 h 15"/>
                <a:gd name="T2" fmla="*/ 1 w 414"/>
                <a:gd name="T3" fmla="*/ 0 h 15"/>
                <a:gd name="T4" fmla="*/ 0 w 414"/>
                <a:gd name="T5" fmla="*/ 15 h 15"/>
                <a:gd name="T6" fmla="*/ 414 w 414"/>
                <a:gd name="T7" fmla="*/ 15 h 15"/>
                <a:gd name="T8" fmla="*/ 412 w 414"/>
                <a:gd name="T9" fmla="*/ 0 h 15"/>
              </a:gdLst>
              <a:ahLst/>
              <a:cxnLst>
                <a:cxn ang="0">
                  <a:pos x="T0" y="T1"/>
                </a:cxn>
                <a:cxn ang="0">
                  <a:pos x="T2" y="T3"/>
                </a:cxn>
                <a:cxn ang="0">
                  <a:pos x="T4" y="T5"/>
                </a:cxn>
                <a:cxn ang="0">
                  <a:pos x="T6" y="T7"/>
                </a:cxn>
                <a:cxn ang="0">
                  <a:pos x="T8" y="T9"/>
                </a:cxn>
              </a:cxnLst>
              <a:rect l="0" t="0" r="r" b="b"/>
              <a:pathLst>
                <a:path w="414" h="15">
                  <a:moveTo>
                    <a:pt x="412" y="0"/>
                  </a:moveTo>
                  <a:lnTo>
                    <a:pt x="1" y="0"/>
                  </a:lnTo>
                  <a:lnTo>
                    <a:pt x="0" y="15"/>
                  </a:lnTo>
                  <a:lnTo>
                    <a:pt x="414" y="15"/>
                  </a:lnTo>
                  <a:lnTo>
                    <a:pt x="412"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42" name="Freeform 159"/>
            <p:cNvSpPr>
              <a:spLocks/>
            </p:cNvSpPr>
            <p:nvPr/>
          </p:nvSpPr>
          <p:spPr bwMode="auto">
            <a:xfrm>
              <a:off x="10356852" y="6238877"/>
              <a:ext cx="146050" cy="63500"/>
            </a:xfrm>
            <a:custGeom>
              <a:avLst/>
              <a:gdLst>
                <a:gd name="T0" fmla="*/ 115 w 145"/>
                <a:gd name="T1" fmla="*/ 36 h 63"/>
                <a:gd name="T2" fmla="*/ 72 w 145"/>
                <a:gd name="T3" fmla="*/ 0 h 63"/>
                <a:gd name="T4" fmla="*/ 29 w 145"/>
                <a:gd name="T5" fmla="*/ 36 h 63"/>
                <a:gd name="T6" fmla="*/ 0 w 145"/>
                <a:gd name="T7" fmla="*/ 48 h 63"/>
                <a:gd name="T8" fmla="*/ 32 w 145"/>
                <a:gd name="T9" fmla="*/ 61 h 63"/>
                <a:gd name="T10" fmla="*/ 73 w 145"/>
                <a:gd name="T11" fmla="*/ 63 h 63"/>
                <a:gd name="T12" fmla="*/ 113 w 145"/>
                <a:gd name="T13" fmla="*/ 61 h 63"/>
                <a:gd name="T14" fmla="*/ 145 w 145"/>
                <a:gd name="T15" fmla="*/ 48 h 63"/>
                <a:gd name="T16" fmla="*/ 115 w 145"/>
                <a:gd name="T17" fmla="*/ 3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63">
                  <a:moveTo>
                    <a:pt x="115" y="36"/>
                  </a:moveTo>
                  <a:cubicBezTo>
                    <a:pt x="111" y="15"/>
                    <a:pt x="94" y="0"/>
                    <a:pt x="72" y="0"/>
                  </a:cubicBezTo>
                  <a:cubicBezTo>
                    <a:pt x="51" y="0"/>
                    <a:pt x="33" y="16"/>
                    <a:pt x="29" y="36"/>
                  </a:cubicBezTo>
                  <a:cubicBezTo>
                    <a:pt x="12" y="39"/>
                    <a:pt x="0" y="43"/>
                    <a:pt x="0" y="48"/>
                  </a:cubicBezTo>
                  <a:cubicBezTo>
                    <a:pt x="0" y="53"/>
                    <a:pt x="13" y="58"/>
                    <a:pt x="32" y="61"/>
                  </a:cubicBezTo>
                  <a:cubicBezTo>
                    <a:pt x="43" y="62"/>
                    <a:pt x="57" y="63"/>
                    <a:pt x="73" y="63"/>
                  </a:cubicBezTo>
                  <a:cubicBezTo>
                    <a:pt x="87" y="63"/>
                    <a:pt x="101" y="62"/>
                    <a:pt x="113" y="61"/>
                  </a:cubicBezTo>
                  <a:cubicBezTo>
                    <a:pt x="132" y="58"/>
                    <a:pt x="145" y="53"/>
                    <a:pt x="145" y="48"/>
                  </a:cubicBezTo>
                  <a:cubicBezTo>
                    <a:pt x="145" y="43"/>
                    <a:pt x="133" y="39"/>
                    <a:pt x="115" y="3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43" name="Rectangle 161"/>
            <p:cNvSpPr>
              <a:spLocks noChangeArrowheads="1"/>
            </p:cNvSpPr>
            <p:nvPr/>
          </p:nvSpPr>
          <p:spPr bwMode="auto">
            <a:xfrm>
              <a:off x="9945689" y="4776789"/>
              <a:ext cx="9652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44" name="Freeform 184"/>
            <p:cNvSpPr>
              <a:spLocks/>
            </p:cNvSpPr>
            <p:nvPr/>
          </p:nvSpPr>
          <p:spPr bwMode="auto">
            <a:xfrm>
              <a:off x="9777414" y="4728526"/>
              <a:ext cx="1312863" cy="220663"/>
            </a:xfrm>
            <a:custGeom>
              <a:avLst/>
              <a:gdLst>
                <a:gd name="T0" fmla="*/ 1294 w 1294"/>
                <a:gd name="T1" fmla="*/ 194 h 217"/>
                <a:gd name="T2" fmla="*/ 1271 w 1294"/>
                <a:gd name="T3" fmla="*/ 217 h 217"/>
                <a:gd name="T4" fmla="*/ 23 w 1294"/>
                <a:gd name="T5" fmla="*/ 217 h 217"/>
                <a:gd name="T6" fmla="*/ 0 w 1294"/>
                <a:gd name="T7" fmla="*/ 194 h 217"/>
                <a:gd name="T8" fmla="*/ 0 w 1294"/>
                <a:gd name="T9" fmla="*/ 24 h 217"/>
                <a:gd name="T10" fmla="*/ 23 w 1294"/>
                <a:gd name="T11" fmla="*/ 0 h 217"/>
                <a:gd name="T12" fmla="*/ 1271 w 1294"/>
                <a:gd name="T13" fmla="*/ 0 h 217"/>
                <a:gd name="T14" fmla="*/ 1294 w 1294"/>
                <a:gd name="T15" fmla="*/ 24 h 217"/>
                <a:gd name="T16" fmla="*/ 1294 w 1294"/>
                <a:gd name="T17" fmla="*/ 19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217">
                  <a:moveTo>
                    <a:pt x="1294" y="194"/>
                  </a:moveTo>
                  <a:cubicBezTo>
                    <a:pt x="1294" y="207"/>
                    <a:pt x="1284" y="217"/>
                    <a:pt x="1271" y="217"/>
                  </a:cubicBezTo>
                  <a:cubicBezTo>
                    <a:pt x="23" y="217"/>
                    <a:pt x="23" y="217"/>
                    <a:pt x="23" y="217"/>
                  </a:cubicBezTo>
                  <a:cubicBezTo>
                    <a:pt x="10" y="217"/>
                    <a:pt x="0" y="207"/>
                    <a:pt x="0" y="194"/>
                  </a:cubicBezTo>
                  <a:cubicBezTo>
                    <a:pt x="0" y="24"/>
                    <a:pt x="0" y="24"/>
                    <a:pt x="0" y="24"/>
                  </a:cubicBezTo>
                  <a:cubicBezTo>
                    <a:pt x="0" y="11"/>
                    <a:pt x="10" y="0"/>
                    <a:pt x="23" y="0"/>
                  </a:cubicBezTo>
                  <a:cubicBezTo>
                    <a:pt x="1271" y="0"/>
                    <a:pt x="1271" y="0"/>
                    <a:pt x="1271" y="0"/>
                  </a:cubicBezTo>
                  <a:cubicBezTo>
                    <a:pt x="1284" y="0"/>
                    <a:pt x="1294" y="11"/>
                    <a:pt x="1294" y="24"/>
                  </a:cubicBezTo>
                  <a:lnTo>
                    <a:pt x="1294" y="19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7916">
                <a:defRPr/>
              </a:pPr>
              <a:endParaRPr lang="en-US" sz="1500" kern="0" dirty="0">
                <a:solidFill>
                  <a:srgbClr val="00B0F0"/>
                </a:solidFill>
              </a:endParaRPr>
            </a:p>
          </p:txBody>
        </p:sp>
        <p:sp>
          <p:nvSpPr>
            <p:cNvPr id="745" name="Rectangle 185"/>
            <p:cNvSpPr>
              <a:spLocks noChangeArrowheads="1"/>
            </p:cNvSpPr>
            <p:nvPr/>
          </p:nvSpPr>
          <p:spPr bwMode="auto">
            <a:xfrm>
              <a:off x="9805989" y="4749958"/>
              <a:ext cx="1255713" cy="161925"/>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algn="ctr" defTabSz="767916">
                <a:defRPr/>
              </a:pPr>
              <a:r>
                <a:rPr lang="en-US" sz="800" kern="0" dirty="0">
                  <a:solidFill>
                    <a:srgbClr val="FFFFFF"/>
                  </a:solidFill>
                  <a:latin typeface="Lucida Console" panose="020B0609040504020204" pitchFamily="49" charset="0"/>
                </a:rPr>
                <a:t>BATCH PORTAL</a:t>
              </a:r>
            </a:p>
          </p:txBody>
        </p:sp>
        <p:sp>
          <p:nvSpPr>
            <p:cNvPr id="746" name="Rectangle 745"/>
            <p:cNvSpPr/>
            <p:nvPr/>
          </p:nvSpPr>
          <p:spPr bwMode="auto">
            <a:xfrm>
              <a:off x="9022317" y="4969394"/>
              <a:ext cx="923371" cy="457131"/>
            </a:xfrm>
            <a:prstGeom prst="rect">
              <a:avLst/>
            </a:prstGeom>
            <a:noFill/>
            <a:ln w="9525" cap="flat" cmpd="sng" algn="ctr">
              <a:noFill/>
              <a:prstDash val="solid"/>
              <a:headEnd type="none" w="med" len="med"/>
              <a:tailEnd type="none" w="med" len="med"/>
            </a:ln>
            <a:effectLst/>
          </p:spPr>
          <p:txBody>
            <a:bodyPr rot="0" spcFirstLastPara="0" vert="horz" wrap="square" lIns="0" tIns="146283" rIns="0" bIns="146283"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767743" fontAlgn="base">
                <a:lnSpc>
                  <a:spcPct val="90000"/>
                </a:lnSpc>
                <a:spcBef>
                  <a:spcPct val="0"/>
                </a:spcBef>
                <a:spcAft>
                  <a:spcPct val="0"/>
                </a:spcAft>
                <a:defRPr/>
              </a:pPr>
              <a:r>
                <a:rPr lang="en-US" sz="700" dirty="0">
                  <a:gradFill>
                    <a:gsLst>
                      <a:gs pos="27679">
                        <a:srgbClr val="0072C6"/>
                      </a:gs>
                      <a:gs pos="54000">
                        <a:srgbClr val="0072C6"/>
                      </a:gs>
                    </a:gsLst>
                    <a:lin ang="5400000" scaled="0"/>
                  </a:gradFill>
                  <a:latin typeface="Segoe UI"/>
                  <a:ea typeface="Segoe UI" pitchFamily="34" charset="0"/>
                  <a:cs typeface="Segoe UI" pitchFamily="34" charset="0"/>
                </a:rPr>
                <a:t>Job Monitoring </a:t>
              </a:r>
              <a:r>
                <a:rPr lang="en-US" sz="700" dirty="0">
                  <a:gradFill>
                    <a:gsLst>
                      <a:gs pos="27679">
                        <a:srgbClr val="0072C6"/>
                      </a:gs>
                      <a:gs pos="54000">
                        <a:srgbClr val="0072C6"/>
                      </a:gs>
                    </a:gsLst>
                    <a:lin ang="5400000" scaled="0"/>
                  </a:gradFill>
                  <a:latin typeface="Segoe UI"/>
                  <a:ea typeface="Segoe UI" pitchFamily="34" charset="0"/>
                  <a:cs typeface="Segoe UI" pitchFamily="34" charset="0"/>
                </a:rPr>
                <a:t>and </a:t>
              </a:r>
              <a:r>
                <a:rPr lang="en-US" sz="700" dirty="0">
                  <a:gradFill>
                    <a:gsLst>
                      <a:gs pos="27679">
                        <a:srgbClr val="0072C6"/>
                      </a:gs>
                      <a:gs pos="54000">
                        <a:srgbClr val="0072C6"/>
                      </a:gs>
                    </a:gsLst>
                    <a:lin ang="5400000" scaled="0"/>
                  </a:gradFill>
                  <a:latin typeface="Segoe UI"/>
                  <a:ea typeface="Segoe UI" pitchFamily="34" charset="0"/>
                  <a:cs typeface="Segoe UI" pitchFamily="34" charset="0"/>
                </a:rPr>
                <a:t>Management</a:t>
              </a:r>
            </a:p>
          </p:txBody>
        </p:sp>
        <p:sp>
          <p:nvSpPr>
            <p:cNvPr id="747" name="Rectangle 746"/>
            <p:cNvSpPr/>
            <p:nvPr/>
          </p:nvSpPr>
          <p:spPr bwMode="auto">
            <a:xfrm>
              <a:off x="9755379" y="4935890"/>
              <a:ext cx="1331277" cy="457131"/>
            </a:xfrm>
            <a:prstGeom prst="rect">
              <a:avLst/>
            </a:prstGeom>
            <a:noFill/>
            <a:ln w="9525" cap="flat" cmpd="sng" algn="ctr">
              <a:noFill/>
              <a:prstDash val="solid"/>
              <a:headEnd type="none" w="med" len="med"/>
              <a:tailEnd type="none" w="med" len="med"/>
            </a:ln>
            <a:effectLst/>
          </p:spPr>
          <p:txBody>
            <a:bodyPr rot="0" spcFirstLastPara="0" vert="horz" wrap="square" lIns="0" tIns="146283" rIns="0" bIns="146283"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767743" fontAlgn="base">
                <a:lnSpc>
                  <a:spcPct val="90000"/>
                </a:lnSpc>
                <a:spcBef>
                  <a:spcPct val="0"/>
                </a:spcBef>
                <a:spcAft>
                  <a:spcPct val="0"/>
                </a:spcAft>
                <a:defRPr/>
              </a:pPr>
              <a:r>
                <a:rPr lang="en-US" sz="700" dirty="0">
                  <a:gradFill>
                    <a:gsLst>
                      <a:gs pos="27679">
                        <a:srgbClr val="0072C6"/>
                      </a:gs>
                      <a:gs pos="54000">
                        <a:srgbClr val="0072C6"/>
                      </a:gs>
                    </a:gsLst>
                    <a:lin ang="5400000" scaled="0"/>
                  </a:gradFill>
                  <a:latin typeface="Segoe UI"/>
                  <a:ea typeface="Segoe UI" pitchFamily="34" charset="0"/>
                  <a:cs typeface="Segoe UI" pitchFamily="34" charset="0"/>
                </a:rPr>
                <a:t>Usage reporting</a:t>
              </a:r>
            </a:p>
          </p:txBody>
        </p:sp>
        <p:sp>
          <p:nvSpPr>
            <p:cNvPr id="748" name="Rectangle 747"/>
            <p:cNvSpPr/>
            <p:nvPr/>
          </p:nvSpPr>
          <p:spPr bwMode="auto">
            <a:xfrm>
              <a:off x="10890136" y="4969821"/>
              <a:ext cx="1050294" cy="457131"/>
            </a:xfrm>
            <a:prstGeom prst="rect">
              <a:avLst/>
            </a:prstGeom>
            <a:noFill/>
            <a:ln w="9525" cap="flat" cmpd="sng" algn="ctr">
              <a:noFill/>
              <a:prstDash val="solid"/>
              <a:headEnd type="none" w="med" len="med"/>
              <a:tailEnd type="none" w="med" len="med"/>
            </a:ln>
            <a:effectLst/>
          </p:spPr>
          <p:txBody>
            <a:bodyPr rot="0" spcFirstLastPara="0" vert="horz" wrap="square" lIns="0" tIns="146283" rIns="0" bIns="146283"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767743" fontAlgn="base">
                <a:lnSpc>
                  <a:spcPct val="90000"/>
                </a:lnSpc>
                <a:spcBef>
                  <a:spcPct val="0"/>
                </a:spcBef>
                <a:spcAft>
                  <a:spcPct val="0"/>
                </a:spcAft>
                <a:defRPr/>
              </a:pPr>
              <a:r>
                <a:rPr lang="en-US" sz="700" dirty="0">
                  <a:gradFill>
                    <a:gsLst>
                      <a:gs pos="27679">
                        <a:srgbClr val="0072C6"/>
                      </a:gs>
                      <a:gs pos="54000">
                        <a:srgbClr val="0072C6"/>
                      </a:gs>
                    </a:gsLst>
                    <a:lin ang="5400000" scaled="0"/>
                  </a:gradFill>
                  <a:latin typeface="Segoe UI"/>
                  <a:ea typeface="Segoe UI" pitchFamily="34" charset="0"/>
                  <a:cs typeface="Segoe UI" pitchFamily="34" charset="0"/>
                </a:rPr>
                <a:t>Application management</a:t>
              </a:r>
              <a:endParaRPr lang="en-US" sz="700" dirty="0">
                <a:gradFill>
                  <a:gsLst>
                    <a:gs pos="27679">
                      <a:srgbClr val="0072C6"/>
                    </a:gs>
                    <a:gs pos="54000">
                      <a:srgbClr val="0072C6"/>
                    </a:gs>
                  </a:gsLst>
                  <a:lin ang="5400000" scaled="0"/>
                </a:gradFill>
                <a:latin typeface="Segoe UI"/>
                <a:ea typeface="Segoe UI" pitchFamily="34" charset="0"/>
                <a:cs typeface="Segoe UI" pitchFamily="34" charset="0"/>
              </a:endParaRPr>
            </a:p>
          </p:txBody>
        </p:sp>
      </p:grpSp>
      <p:sp>
        <p:nvSpPr>
          <p:cNvPr id="750" name="Bent Arrow 749"/>
          <p:cNvSpPr/>
          <p:nvPr/>
        </p:nvSpPr>
        <p:spPr bwMode="auto">
          <a:xfrm rot="10800000" flipV="1">
            <a:off x="4316799" y="2312484"/>
            <a:ext cx="344438" cy="723546"/>
          </a:xfrm>
          <a:prstGeom prst="bentArrow">
            <a:avLst>
              <a:gd name="adj1" fmla="val 26437"/>
              <a:gd name="adj2" fmla="val 25608"/>
              <a:gd name="adj3" fmla="val 16902"/>
              <a:gd name="adj4" fmla="val 42541"/>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50602" tIns="120481" rIns="150602" bIns="120481" numCol="1" spcCol="0" rtlCol="0" fromWordArt="0" anchor="t" anchorCtr="0" forceAA="0" compatLnSpc="1">
            <a:prstTxWarp prst="textNoShape">
              <a:avLst/>
            </a:prstTxWarp>
            <a:noAutofit/>
          </a:bodyPr>
          <a:lstStyle/>
          <a:p>
            <a:pPr algn="ctr" defTabSz="767891" fontAlgn="base">
              <a:lnSpc>
                <a:spcPct val="90000"/>
              </a:lnSpc>
              <a:spcBef>
                <a:spcPct val="0"/>
              </a:spcBef>
              <a:spcAft>
                <a:spcPct val="0"/>
              </a:spcAft>
              <a:defRPr/>
            </a:pPr>
            <a:endParaRPr lang="en-US" sz="20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1" name="Rectangle 750"/>
          <p:cNvSpPr/>
          <p:nvPr/>
        </p:nvSpPr>
        <p:spPr bwMode="auto">
          <a:xfrm rot="16200000">
            <a:off x="4041176" y="3532116"/>
            <a:ext cx="1197276" cy="205104"/>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50602" tIns="120481" rIns="150602" bIns="120481" numCol="1" spcCol="0" rtlCol="0" fromWordArt="0" anchor="t" anchorCtr="0" forceAA="0" compatLnSpc="1">
            <a:prstTxWarp prst="textNoShape">
              <a:avLst/>
            </a:prstTxWarp>
            <a:noAutofit/>
          </a:bodyPr>
          <a:lstStyle/>
          <a:p>
            <a:pPr algn="ctr" defTabSz="767891" fontAlgn="base">
              <a:lnSpc>
                <a:spcPct val="90000"/>
              </a:lnSpc>
              <a:spcBef>
                <a:spcPct val="0"/>
              </a:spcBef>
              <a:spcAft>
                <a:spcPct val="0"/>
              </a:spcAft>
              <a:defRPr/>
            </a:pPr>
            <a:endParaRPr lang="en-US" sz="20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2" name="TextBox 751"/>
          <p:cNvSpPr txBox="1"/>
          <p:nvPr/>
        </p:nvSpPr>
        <p:spPr>
          <a:xfrm rot="16200000">
            <a:off x="4102579" y="3389535"/>
            <a:ext cx="1112059" cy="412592"/>
          </a:xfrm>
          <a:prstGeom prst="rect">
            <a:avLst/>
          </a:prstGeom>
          <a:noFill/>
        </p:spPr>
        <p:txBody>
          <a:bodyPr wrap="none" lIns="150602" tIns="120481" rIns="150602" bIns="120481" rtlCol="0">
            <a:spAutoFit/>
          </a:bodyPr>
          <a:lstStyle/>
          <a:p>
            <a:pPr defTabSz="767916">
              <a:lnSpc>
                <a:spcPct val="90000"/>
              </a:lnSpc>
              <a:defRPr/>
            </a:pPr>
            <a:r>
              <a:rPr lang="en-US" sz="1200" kern="0" dirty="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rPr>
              <a:t>{REST API}</a:t>
            </a:r>
          </a:p>
        </p:txBody>
      </p:sp>
      <p:sp>
        <p:nvSpPr>
          <p:cNvPr id="753" name="Rectangle 752"/>
          <p:cNvSpPr/>
          <p:nvPr/>
        </p:nvSpPr>
        <p:spPr bwMode="auto">
          <a:xfrm>
            <a:off x="4266708" y="2062424"/>
            <a:ext cx="459652" cy="268925"/>
          </a:xfrm>
          <a:prstGeom prst="rect">
            <a:avLst/>
          </a:prstGeom>
          <a:noFill/>
          <a:ln w="9525" cap="flat" cmpd="sng" algn="ctr">
            <a:noFill/>
            <a:prstDash val="solid"/>
            <a:headEnd type="none" w="med" len="med"/>
            <a:tailEnd type="none" w="med" len="med"/>
          </a:ln>
          <a:effectLst/>
        </p:spPr>
        <p:txBody>
          <a:bodyPr rot="0" spcFirstLastPara="0" vert="horz" wrap="square" lIns="0" tIns="120464" rIns="0" bIns="12046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767743" fontAlgn="base">
              <a:lnSpc>
                <a:spcPct val="90000"/>
              </a:lnSpc>
              <a:spcBef>
                <a:spcPct val="0"/>
              </a:spcBef>
              <a:spcAft>
                <a:spcPct val="0"/>
              </a:spcAft>
              <a:defRPr/>
            </a:pPr>
            <a:r>
              <a:rPr lang="en-US" sz="900" b="1" dirty="0">
                <a:gradFill>
                  <a:gsLst>
                    <a:gs pos="1250">
                      <a:srgbClr val="FFFFFF"/>
                    </a:gs>
                    <a:gs pos="100000">
                      <a:srgbClr val="FFFFFF"/>
                    </a:gs>
                  </a:gsLst>
                  <a:lin ang="5400000" scaled="0"/>
                </a:gradFill>
                <a:ea typeface="Segoe UI" pitchFamily="34" charset="0"/>
                <a:cs typeface="Segoe UI" pitchFamily="34" charset="0"/>
              </a:rPr>
              <a:t>R</a:t>
            </a:r>
            <a:r>
              <a:rPr lang="en-US" sz="900" b="1" dirty="0">
                <a:gradFill>
                  <a:gsLst>
                    <a:gs pos="1250">
                      <a:srgbClr val="FFFFFF"/>
                    </a:gs>
                    <a:gs pos="100000">
                      <a:srgbClr val="FFFFFF"/>
                    </a:gs>
                  </a:gsLst>
                  <a:lin ang="5400000" scaled="0"/>
                </a:gradFill>
                <a:ea typeface="Segoe UI" pitchFamily="34" charset="0"/>
                <a:cs typeface="Segoe UI" pitchFamily="34" charset="0"/>
              </a:rPr>
              <a:t>eturn </a:t>
            </a:r>
            <a:r>
              <a:rPr lang="en-US" sz="900" b="1" dirty="0">
                <a:gradFill>
                  <a:gsLst>
                    <a:gs pos="1250">
                      <a:srgbClr val="FFFFFF"/>
                    </a:gs>
                    <a:gs pos="100000">
                      <a:srgbClr val="FFFFFF"/>
                    </a:gs>
                  </a:gsLst>
                  <a:lin ang="5400000" scaled="0"/>
                </a:gradFill>
                <a:ea typeface="Segoe UI" pitchFamily="34" charset="0"/>
                <a:cs typeface="Segoe UI" pitchFamily="34" charset="0"/>
              </a:rPr>
              <a:t>results</a:t>
            </a:r>
          </a:p>
        </p:txBody>
      </p:sp>
      <p:sp>
        <p:nvSpPr>
          <p:cNvPr id="754" name="Rectangle 753"/>
          <p:cNvSpPr/>
          <p:nvPr/>
        </p:nvSpPr>
        <p:spPr>
          <a:xfrm>
            <a:off x="6321839" y="4262304"/>
            <a:ext cx="990199" cy="355599"/>
          </a:xfrm>
          <a:prstGeom prst="rect">
            <a:avLst/>
          </a:prstGeom>
        </p:spPr>
        <p:txBody>
          <a:bodyPr wrap="square" lIns="75301" tIns="37650" rIns="75301" bIns="37650">
            <a:spAutoFit/>
          </a:bodyPr>
          <a:lstStyle/>
          <a:p>
            <a:pPr algn="ctr" defTabSz="767868">
              <a:lnSpc>
                <a:spcPct val="90000"/>
              </a:lnSpc>
              <a:defRPr/>
            </a:pPr>
            <a:r>
              <a:rPr lang="en-US" sz="1000" kern="0" dirty="0">
                <a:gradFill>
                  <a:gsLst>
                    <a:gs pos="1250">
                      <a:srgbClr val="FFFFFF"/>
                    </a:gs>
                    <a:gs pos="100000">
                      <a:srgbClr val="FFFFFF"/>
                    </a:gs>
                  </a:gsLst>
                  <a:lin ang="5400000" scaled="0"/>
                </a:gradFill>
              </a:rPr>
              <a:t>Usage and telemetry</a:t>
            </a:r>
            <a:endParaRPr lang="en-US" sz="1000" kern="0" dirty="0">
              <a:gradFill>
                <a:gsLst>
                  <a:gs pos="1250">
                    <a:srgbClr val="FFFFFF"/>
                  </a:gs>
                  <a:gs pos="100000">
                    <a:srgbClr val="FFFFFF"/>
                  </a:gs>
                </a:gsLst>
                <a:lin ang="5400000" scaled="0"/>
              </a:gradFill>
            </a:endParaRPr>
          </a:p>
        </p:txBody>
      </p:sp>
      <p:sp>
        <p:nvSpPr>
          <p:cNvPr id="759" name="Down Arrow 758"/>
          <p:cNvSpPr/>
          <p:nvPr/>
        </p:nvSpPr>
        <p:spPr bwMode="auto">
          <a:xfrm>
            <a:off x="7189667" y="4207935"/>
            <a:ext cx="393353" cy="562948"/>
          </a:xfrm>
          <a:prstGeom prst="downArrow">
            <a:avLst/>
          </a:prstGeom>
          <a:solidFill>
            <a:srgbClr val="0072C6">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50602" tIns="120481" rIns="150602" bIns="120481" numCol="1" spcCol="0" rtlCol="0" fromWordArt="0" anchor="t" anchorCtr="0" forceAA="0" compatLnSpc="1">
            <a:prstTxWarp prst="textNoShape">
              <a:avLst/>
            </a:prstTxWarp>
            <a:noAutofit/>
          </a:bodyPr>
          <a:lstStyle/>
          <a:p>
            <a:pPr algn="ctr" defTabSz="767891" fontAlgn="base">
              <a:lnSpc>
                <a:spcPct val="90000"/>
              </a:lnSpc>
              <a:spcBef>
                <a:spcPct val="0"/>
              </a:spcBef>
              <a:spcAft>
                <a:spcPct val="0"/>
              </a:spcAft>
              <a:defRPr/>
            </a:pPr>
            <a:endParaRPr lang="en-US" sz="20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45" name="Group 2"/>
          <p:cNvGrpSpPr/>
          <p:nvPr/>
        </p:nvGrpSpPr>
        <p:grpSpPr>
          <a:xfrm>
            <a:off x="0" y="6522601"/>
            <a:ext cx="9143351" cy="354000"/>
            <a:chOff x="2577137" y="4571778"/>
            <a:chExt cx="9101124" cy="1390560"/>
          </a:xfrm>
        </p:grpSpPr>
        <p:sp>
          <p:nvSpPr>
            <p:cNvPr id="246" name="TextBox 4"/>
            <p:cNvSpPr txBox="1"/>
            <p:nvPr/>
          </p:nvSpPr>
          <p:spPr>
            <a:xfrm>
              <a:off x="2577137" y="4571778"/>
              <a:ext cx="3416327" cy="1390458"/>
            </a:xfrm>
            <a:prstGeom prst="rect">
              <a:avLst/>
            </a:prstGeom>
            <a:solidFill>
              <a:schemeClr val="accent2"/>
            </a:solidFill>
          </p:spPr>
          <p:txBody>
            <a:bodyPr wrap="square" lIns="466302" tIns="139891" rIns="373041" rtlCol="0">
              <a:noAutofit/>
            </a:bodyPr>
            <a:lstStyle/>
            <a:p>
              <a:pPr defTabSz="767994">
                <a:lnSpc>
                  <a:spcPts val="2520"/>
                </a:lnSpc>
                <a:defRPr/>
              </a:pPr>
              <a:r>
                <a:rPr lang="en-US" sz="2400" kern="0" dirty="0">
                  <a:solidFill>
                    <a:srgbClr val="FFFFFF"/>
                  </a:solidFill>
                  <a:latin typeface="Segoe UI Light"/>
                </a:rPr>
                <a:t> </a:t>
              </a:r>
            </a:p>
          </p:txBody>
        </p:sp>
        <p:sp>
          <p:nvSpPr>
            <p:cNvPr id="247" name="TextBox 5"/>
            <p:cNvSpPr txBox="1"/>
            <p:nvPr/>
          </p:nvSpPr>
          <p:spPr>
            <a:xfrm>
              <a:off x="5993465" y="4572002"/>
              <a:ext cx="2896720" cy="1390014"/>
            </a:xfrm>
            <a:prstGeom prst="rect">
              <a:avLst/>
            </a:prstGeom>
            <a:solidFill>
              <a:schemeClr val="accent2">
                <a:lumMod val="75000"/>
              </a:schemeClr>
            </a:solidFill>
          </p:spPr>
          <p:txBody>
            <a:bodyPr wrap="square" lIns="466302" tIns="139891" rIns="373041" rtlCol="0">
              <a:noAutofit/>
            </a:bodyPr>
            <a:lstStyle/>
            <a:p>
              <a:pPr defTabSz="767615">
                <a:lnSpc>
                  <a:spcPts val="2471"/>
                </a:lnSpc>
                <a:defRPr/>
              </a:pPr>
              <a:endParaRPr lang="en-US" sz="2400" kern="0" dirty="0">
                <a:solidFill>
                  <a:srgbClr val="FFFFFF"/>
                </a:solidFill>
                <a:latin typeface="Segoe UI Light"/>
              </a:endParaRPr>
            </a:p>
          </p:txBody>
        </p:sp>
        <p:sp>
          <p:nvSpPr>
            <p:cNvPr id="248" name="TextBox 6"/>
            <p:cNvSpPr txBox="1"/>
            <p:nvPr/>
          </p:nvSpPr>
          <p:spPr>
            <a:xfrm>
              <a:off x="8890185" y="4572324"/>
              <a:ext cx="2788076" cy="1390014"/>
            </a:xfrm>
            <a:prstGeom prst="rect">
              <a:avLst/>
            </a:prstGeom>
            <a:solidFill>
              <a:schemeClr val="accent2">
                <a:lumMod val="50000"/>
              </a:schemeClr>
            </a:solidFill>
          </p:spPr>
          <p:txBody>
            <a:bodyPr wrap="square" lIns="466302" tIns="139891" rIns="652822" rtlCol="0">
              <a:noAutofit/>
            </a:bodyPr>
            <a:lstStyle/>
            <a:p>
              <a:pPr defTabSz="767615">
                <a:lnSpc>
                  <a:spcPts val="2471"/>
                </a:lnSpc>
                <a:defRPr/>
              </a:pPr>
              <a:endParaRPr lang="en-US" sz="2400" kern="0" dirty="0">
                <a:solidFill>
                  <a:srgbClr val="FFFFFF"/>
                </a:solidFill>
                <a:latin typeface="Segoe UI Light"/>
              </a:endParaRPr>
            </a:p>
          </p:txBody>
        </p:sp>
      </p:grpSp>
      <p:grpSp>
        <p:nvGrpSpPr>
          <p:cNvPr id="2" name="Group 1"/>
          <p:cNvGrpSpPr/>
          <p:nvPr/>
        </p:nvGrpSpPr>
        <p:grpSpPr>
          <a:xfrm>
            <a:off x="2817685" y="1090806"/>
            <a:ext cx="1919967" cy="2560320"/>
            <a:chOff x="3858905" y="1035771"/>
            <a:chExt cx="2611289" cy="2611289"/>
          </a:xfrm>
        </p:grpSpPr>
        <p:grpSp>
          <p:nvGrpSpPr>
            <p:cNvPr id="249" name="Group 248"/>
            <p:cNvGrpSpPr/>
            <p:nvPr/>
          </p:nvGrpSpPr>
          <p:grpSpPr>
            <a:xfrm>
              <a:off x="3858905" y="1035771"/>
              <a:ext cx="2611289" cy="2611289"/>
              <a:chOff x="9654996" y="521905"/>
              <a:chExt cx="2560320" cy="2560320"/>
            </a:xfrm>
          </p:grpSpPr>
          <p:pic>
            <p:nvPicPr>
              <p:cNvPr id="250" name="Picture 249"/>
              <p:cNvPicPr>
                <a:picLocks noChangeAspect="1"/>
              </p:cNvPicPr>
              <p:nvPr/>
            </p:nvPicPr>
            <p:blipFill>
              <a:blip r:embed="rId3"/>
              <a:stretch>
                <a:fillRect/>
              </a:stretch>
            </p:blipFill>
            <p:spPr>
              <a:xfrm>
                <a:off x="9654996" y="521905"/>
                <a:ext cx="2560320" cy="2560320"/>
              </a:xfrm>
              <a:prstGeom prst="rect">
                <a:avLst/>
              </a:prstGeom>
            </p:spPr>
          </p:pic>
          <p:sp>
            <p:nvSpPr>
              <p:cNvPr id="251" name="Rectangle 250"/>
              <p:cNvSpPr/>
              <p:nvPr/>
            </p:nvSpPr>
            <p:spPr bwMode="auto">
              <a:xfrm>
                <a:off x="10336929" y="1421570"/>
                <a:ext cx="1186904" cy="68439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831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255" name="Picture 254"/>
            <p:cNvPicPr>
              <a:picLocks noChangeAspect="1"/>
            </p:cNvPicPr>
            <p:nvPr/>
          </p:nvPicPr>
          <p:blipFill>
            <a:blip r:embed="rId4"/>
            <a:stretch>
              <a:fillRect/>
            </a:stretch>
          </p:blipFill>
          <p:spPr>
            <a:xfrm>
              <a:off x="4594429" y="1933829"/>
              <a:ext cx="1091876" cy="730266"/>
            </a:xfrm>
            <a:prstGeom prst="rect">
              <a:avLst/>
            </a:prstGeom>
            <a:ln>
              <a:solidFill>
                <a:schemeClr val="bg2"/>
              </a:solidFill>
            </a:ln>
          </p:spPr>
        </p:pic>
      </p:grpSp>
      <p:sp>
        <p:nvSpPr>
          <p:cNvPr id="257" name="Rectangle 256"/>
          <p:cNvSpPr/>
          <p:nvPr/>
        </p:nvSpPr>
        <p:spPr>
          <a:xfrm>
            <a:off x="6673520" y="2038990"/>
            <a:ext cx="1212735" cy="287632"/>
          </a:xfrm>
          <a:prstGeom prst="rect">
            <a:avLst/>
          </a:prstGeom>
        </p:spPr>
        <p:txBody>
          <a:bodyPr wrap="none" lIns="75301" tIns="37650" rIns="75301" bIns="37650">
            <a:spAutoFit/>
          </a:bodyPr>
          <a:lstStyle/>
          <a:p>
            <a:pPr algn="ctr" defTabSz="783022" fontAlgn="base">
              <a:lnSpc>
                <a:spcPct val="90000"/>
              </a:lnSpc>
              <a:spcBef>
                <a:spcPct val="0"/>
              </a:spcBef>
              <a:spcAft>
                <a:spcPct val="0"/>
              </a:spcAft>
              <a:defRPr/>
            </a:pPr>
            <a:r>
              <a:rPr lang="en-US" sz="1500" dirty="0">
                <a:solidFill>
                  <a:schemeClr val="accent3">
                    <a:lumMod val="75000"/>
                  </a:schemeClr>
                </a:solidFill>
                <a:latin typeface="Segoe UI Semibold" panose="020B0702040204020203" pitchFamily="34" charset="0"/>
                <a:ea typeface="Segoe UI" pitchFamily="34" charset="0"/>
                <a:cs typeface="Segoe UI Semibold" panose="020B0702040204020203" pitchFamily="34" charset="0"/>
              </a:rPr>
              <a:t>Azure Batch</a:t>
            </a:r>
          </a:p>
        </p:txBody>
      </p:sp>
      <p:pic>
        <p:nvPicPr>
          <p:cNvPr id="3" name="Picture 2"/>
          <p:cNvPicPr>
            <a:picLocks noChangeAspect="1"/>
          </p:cNvPicPr>
          <p:nvPr/>
        </p:nvPicPr>
        <p:blipFill>
          <a:blip r:embed="rId5"/>
          <a:stretch>
            <a:fillRect/>
          </a:stretch>
        </p:blipFill>
        <p:spPr>
          <a:xfrm>
            <a:off x="6361724" y="2428985"/>
            <a:ext cx="1941671" cy="1777959"/>
          </a:xfrm>
          <a:prstGeom prst="rect">
            <a:avLst/>
          </a:prstGeom>
        </p:spPr>
      </p:pic>
      <p:sp>
        <p:nvSpPr>
          <p:cNvPr id="756" name="Rectangular Callout 755"/>
          <p:cNvSpPr/>
          <p:nvPr/>
        </p:nvSpPr>
        <p:spPr>
          <a:xfrm>
            <a:off x="7906534" y="1394315"/>
            <a:ext cx="893778" cy="889239"/>
          </a:xfrm>
          <a:prstGeom prst="wedgeRectCallout">
            <a:avLst>
              <a:gd name="adj1" fmla="val -32378"/>
              <a:gd name="adj2" fmla="val 75811"/>
            </a:avLst>
          </a:prstGeom>
          <a:solidFill>
            <a:schemeClr val="bg1">
              <a:lumMod val="75000"/>
            </a:schemeClr>
          </a:solidFill>
          <a:ln>
            <a:noFill/>
          </a:ln>
          <a:effectLst/>
        </p:spPr>
        <p:txBody>
          <a:bodyPr lIns="75301" tIns="37650" rIns="75301" bIns="37650" rtlCol="0" anchor="ctr"/>
          <a:lstStyle/>
          <a:p>
            <a:pPr defTabSz="753008">
              <a:defRPr/>
            </a:pPr>
            <a:r>
              <a:rPr lang="en-US" sz="900" kern="0" dirty="0" err="1">
                <a:gradFill>
                  <a:gsLst>
                    <a:gs pos="88393">
                      <a:srgbClr val="002050"/>
                    </a:gs>
                    <a:gs pos="48000">
                      <a:srgbClr val="002050"/>
                    </a:gs>
                  </a:gsLst>
                  <a:lin ang="5400000" scaled="0"/>
                </a:gradFill>
              </a:rPr>
              <a:t>Hyperscale</a:t>
            </a:r>
            <a:r>
              <a:rPr lang="en-US" sz="900" kern="0" dirty="0">
                <a:gradFill>
                  <a:gsLst>
                    <a:gs pos="88393">
                      <a:srgbClr val="002050"/>
                    </a:gs>
                    <a:gs pos="48000">
                      <a:srgbClr val="002050"/>
                    </a:gs>
                  </a:gsLst>
                  <a:lin ang="5400000" scaled="0"/>
                </a:gradFill>
              </a:rPr>
              <a:t> job execution over elastic pools of VMs</a:t>
            </a:r>
          </a:p>
        </p:txBody>
      </p:sp>
    </p:spTree>
    <p:extLst>
      <p:ext uri="{BB962C8B-B14F-4D97-AF65-F5344CB8AC3E}">
        <p14:creationId xmlns:p14="http://schemas.microsoft.com/office/powerpoint/2010/main" val="11477708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6738464" y="2181412"/>
            <a:ext cx="2020047" cy="245627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a:t>
            </a:r>
            <a:endParaRPr lang="en-US" dirty="0"/>
          </a:p>
        </p:txBody>
      </p:sp>
      <p:sp>
        <p:nvSpPr>
          <p:cNvPr id="5" name="Rectangle 4"/>
          <p:cNvSpPr/>
          <p:nvPr/>
        </p:nvSpPr>
        <p:spPr>
          <a:xfrm>
            <a:off x="717177" y="2659528"/>
            <a:ext cx="1090707" cy="13148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User</a:t>
            </a:r>
            <a:endParaRPr lang="en-US" dirty="0"/>
          </a:p>
        </p:txBody>
      </p:sp>
      <p:sp>
        <p:nvSpPr>
          <p:cNvPr id="7" name="Rectangle 6"/>
          <p:cNvSpPr/>
          <p:nvPr/>
        </p:nvSpPr>
        <p:spPr>
          <a:xfrm>
            <a:off x="4362824" y="627529"/>
            <a:ext cx="1673411" cy="53638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access layer</a:t>
            </a:r>
            <a:endParaRPr lang="en-US" dirty="0"/>
          </a:p>
        </p:txBody>
      </p:sp>
      <p:sp>
        <p:nvSpPr>
          <p:cNvPr id="8" name="Rectangle 7"/>
          <p:cNvSpPr/>
          <p:nvPr/>
        </p:nvSpPr>
        <p:spPr>
          <a:xfrm>
            <a:off x="2408518" y="2480234"/>
            <a:ext cx="1359647" cy="17032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User facing portal</a:t>
            </a:r>
            <a:endParaRPr lang="en-US" dirty="0"/>
          </a:p>
        </p:txBody>
      </p:sp>
      <p:cxnSp>
        <p:nvCxnSpPr>
          <p:cNvPr id="16" name="Straight Arrow Connector 15"/>
          <p:cNvCxnSpPr/>
          <p:nvPr/>
        </p:nvCxnSpPr>
        <p:spPr>
          <a:xfrm>
            <a:off x="6140824" y="2958353"/>
            <a:ext cx="52293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6140824" y="3857811"/>
            <a:ext cx="52293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798047" y="3379694"/>
            <a:ext cx="52293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1855701" y="3379694"/>
            <a:ext cx="52293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542118" y="956234"/>
            <a:ext cx="1225176" cy="1523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access classes </a:t>
            </a:r>
            <a:endParaRPr lang="en-US" dirty="0"/>
          </a:p>
        </p:txBody>
      </p:sp>
      <p:sp>
        <p:nvSpPr>
          <p:cNvPr id="25" name="Rectangle 24"/>
          <p:cNvSpPr/>
          <p:nvPr/>
        </p:nvSpPr>
        <p:spPr>
          <a:xfrm>
            <a:off x="4542118" y="3974352"/>
            <a:ext cx="1225176" cy="1523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Entity classes</a:t>
            </a:r>
            <a:endParaRPr lang="en-US" dirty="0"/>
          </a:p>
        </p:txBody>
      </p:sp>
    </p:spTree>
    <p:extLst>
      <p:ext uri="{BB962C8B-B14F-4D97-AF65-F5344CB8AC3E}">
        <p14:creationId xmlns:p14="http://schemas.microsoft.com/office/powerpoint/2010/main" val="39347554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a:t>
            </a:r>
            <a:r>
              <a:rPr lang="en-US" dirty="0" smtClean="0"/>
              <a:t>-</a:t>
            </a:r>
            <a:r>
              <a:rPr lang="en-US" dirty="0"/>
              <a:t>R</a:t>
            </a:r>
            <a:r>
              <a:rPr lang="en-US" dirty="0" smtClean="0"/>
              <a:t>elational Mapping</a:t>
            </a:r>
            <a:endParaRPr lang="en-US" dirty="0"/>
          </a:p>
        </p:txBody>
      </p:sp>
      <p:sp>
        <p:nvSpPr>
          <p:cNvPr id="3" name="Content Placeholder 2"/>
          <p:cNvSpPr>
            <a:spLocks noGrp="1"/>
          </p:cNvSpPr>
          <p:nvPr>
            <p:ph idx="1"/>
          </p:nvPr>
        </p:nvSpPr>
        <p:spPr>
          <a:xfrm>
            <a:off x="5020237" y="3616102"/>
            <a:ext cx="3496234" cy="2031325"/>
          </a:xfrm>
        </p:spPr>
        <p:style>
          <a:lnRef idx="2">
            <a:schemeClr val="accent4"/>
          </a:lnRef>
          <a:fillRef idx="1">
            <a:schemeClr val="lt1"/>
          </a:fillRef>
          <a:effectRef idx="0">
            <a:schemeClr val="accent4"/>
          </a:effectRef>
          <a:fontRef idx="minor">
            <a:schemeClr val="dk1"/>
          </a:fontRef>
        </p:style>
        <p:txBody>
          <a:bodyPr>
            <a:noAutofit/>
          </a:bodyPr>
          <a:lstStyle/>
          <a:p>
            <a:pPr marL="0" indent="0">
              <a:buNone/>
            </a:pPr>
            <a:r>
              <a:rPr lang="en-US" sz="1800" dirty="0">
                <a:solidFill>
                  <a:schemeClr val="accent4">
                    <a:lumMod val="75000"/>
                  </a:schemeClr>
                </a:solidFill>
              </a:rPr>
              <a:t>class </a:t>
            </a:r>
            <a:r>
              <a:rPr lang="en-US" sz="1800" dirty="0"/>
              <a:t>Product &lt; </a:t>
            </a:r>
            <a:r>
              <a:rPr lang="en-US" sz="1800" dirty="0" err="1"/>
              <a:t>ActiveRecord</a:t>
            </a:r>
            <a:r>
              <a:rPr lang="en-US" sz="1800" dirty="0"/>
              <a:t>::Base</a:t>
            </a:r>
          </a:p>
          <a:p>
            <a:pPr marL="0" indent="0">
              <a:buNone/>
            </a:pPr>
            <a:r>
              <a:rPr lang="en-US" sz="1800" dirty="0" smtClean="0">
                <a:solidFill>
                  <a:srgbClr val="604A7B"/>
                </a:solidFill>
              </a:rPr>
              <a:t>End</a:t>
            </a:r>
            <a:r>
              <a:rPr lang="en-US" sz="1800" dirty="0" smtClean="0"/>
              <a:t/>
            </a:r>
            <a:br>
              <a:rPr lang="en-US" sz="1800" dirty="0" smtClean="0"/>
            </a:br>
            <a:r>
              <a:rPr lang="en-US" sz="1800" dirty="0" smtClean="0"/>
              <a:t/>
            </a:r>
            <a:br>
              <a:rPr lang="en-US" sz="1800" dirty="0" smtClean="0"/>
            </a:br>
            <a:r>
              <a:rPr lang="en-US" sz="1800" dirty="0" smtClean="0"/>
              <a:t>p </a:t>
            </a:r>
            <a:r>
              <a:rPr lang="en-US" sz="1800" dirty="0"/>
              <a:t>= </a:t>
            </a:r>
            <a:r>
              <a:rPr lang="en-US" sz="1800" dirty="0" err="1"/>
              <a:t>Product.</a:t>
            </a:r>
            <a:r>
              <a:rPr lang="en-US" sz="1800" dirty="0" err="1">
                <a:solidFill>
                  <a:srgbClr val="604A7B"/>
                </a:solidFill>
              </a:rPr>
              <a:t>new</a:t>
            </a:r>
            <a:endParaRPr lang="en-US" sz="1800" dirty="0">
              <a:solidFill>
                <a:srgbClr val="604A7B"/>
              </a:solidFill>
            </a:endParaRPr>
          </a:p>
          <a:p>
            <a:pPr marL="0" indent="0">
              <a:buNone/>
            </a:pPr>
            <a:r>
              <a:rPr lang="en-US" sz="1800" dirty="0" err="1"/>
              <a:t>p.name</a:t>
            </a:r>
            <a:r>
              <a:rPr lang="en-US" sz="1800" dirty="0"/>
              <a:t> = </a:t>
            </a:r>
            <a:r>
              <a:rPr lang="en-US" sz="1800" dirty="0">
                <a:solidFill>
                  <a:schemeClr val="tx2">
                    <a:lumMod val="40000"/>
                    <a:lumOff val="60000"/>
                  </a:schemeClr>
                </a:solidFill>
              </a:rPr>
              <a:t>"Some Book"</a:t>
            </a:r>
          </a:p>
          <a:p>
            <a:pPr marL="0" indent="0">
              <a:buNone/>
            </a:pPr>
            <a:r>
              <a:rPr lang="en-US" sz="1800" dirty="0"/>
              <a:t>puts </a:t>
            </a:r>
            <a:r>
              <a:rPr lang="en-US" sz="1800" dirty="0" err="1" smtClean="0"/>
              <a:t>p.name</a:t>
            </a:r>
            <a:r>
              <a:rPr lang="en-US" sz="1800" dirty="0" smtClean="0"/>
              <a:t> </a:t>
            </a:r>
            <a:r>
              <a:rPr lang="en-US" sz="1800" dirty="0" smtClean="0">
                <a:solidFill>
                  <a:schemeClr val="bg1">
                    <a:lumMod val="65000"/>
                  </a:schemeClr>
                </a:solidFill>
              </a:rPr>
              <a:t># save book</a:t>
            </a:r>
          </a:p>
        </p:txBody>
      </p:sp>
      <p:sp>
        <p:nvSpPr>
          <p:cNvPr id="4" name="TextBox 3"/>
          <p:cNvSpPr txBox="1"/>
          <p:nvPr/>
        </p:nvSpPr>
        <p:spPr>
          <a:xfrm>
            <a:off x="717177" y="3526118"/>
            <a:ext cx="184666" cy="369332"/>
          </a:xfrm>
          <a:prstGeom prst="rect">
            <a:avLst/>
          </a:prstGeom>
          <a:noFill/>
        </p:spPr>
        <p:txBody>
          <a:bodyPr wrap="none" rtlCol="0">
            <a:spAutoFit/>
          </a:bodyPr>
          <a:lstStyle/>
          <a:p>
            <a:endParaRPr lang="en-US" dirty="0"/>
          </a:p>
        </p:txBody>
      </p:sp>
      <p:sp>
        <p:nvSpPr>
          <p:cNvPr id="5" name="TextBox 4"/>
          <p:cNvSpPr txBox="1"/>
          <p:nvPr/>
        </p:nvSpPr>
        <p:spPr>
          <a:xfrm>
            <a:off x="324553" y="3616102"/>
            <a:ext cx="4232461" cy="2031325"/>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err="1"/>
              <a:t>LearnEFEntities</a:t>
            </a:r>
            <a:r>
              <a:rPr lang="en-US" dirty="0"/>
              <a:t> </a:t>
            </a:r>
            <a:r>
              <a:rPr lang="en-US" dirty="0" err="1"/>
              <a:t>db</a:t>
            </a:r>
            <a:r>
              <a:rPr lang="en-US" dirty="0"/>
              <a:t> = </a:t>
            </a:r>
            <a:r>
              <a:rPr lang="en-US" dirty="0">
                <a:solidFill>
                  <a:srgbClr val="0000FF"/>
                </a:solidFill>
              </a:rPr>
              <a:t>new </a:t>
            </a:r>
            <a:r>
              <a:rPr lang="en-US" dirty="0" err="1"/>
              <a:t>LearnEFEntities</a:t>
            </a:r>
            <a:r>
              <a:rPr lang="en-US" dirty="0"/>
              <a:t>();</a:t>
            </a:r>
          </a:p>
          <a:p>
            <a:endParaRPr lang="en-US" dirty="0"/>
          </a:p>
          <a:p>
            <a:r>
              <a:rPr lang="en-US" dirty="0"/>
              <a:t>Product</a:t>
            </a:r>
            <a:r>
              <a:rPr lang="en-US" dirty="0" smtClean="0"/>
              <a:t> p = </a:t>
            </a:r>
            <a:r>
              <a:rPr lang="en-US" dirty="0"/>
              <a:t>new Product </a:t>
            </a:r>
            <a:r>
              <a:rPr lang="en-US" dirty="0" smtClean="0"/>
              <a:t>(</a:t>
            </a:r>
            <a:r>
              <a:rPr lang="en-US" dirty="0"/>
              <a:t>);</a:t>
            </a:r>
          </a:p>
          <a:p>
            <a:r>
              <a:rPr lang="en-US" dirty="0" err="1" smtClean="0"/>
              <a:t>p.Name</a:t>
            </a:r>
            <a:r>
              <a:rPr lang="en-US" dirty="0" smtClean="0"/>
              <a:t> </a:t>
            </a:r>
            <a:r>
              <a:rPr lang="en-US" dirty="0"/>
              <a:t>= </a:t>
            </a:r>
            <a:r>
              <a:rPr lang="en-US" dirty="0" smtClean="0">
                <a:solidFill>
                  <a:srgbClr val="FF0000"/>
                </a:solidFill>
              </a:rPr>
              <a:t>“some book”</a:t>
            </a:r>
            <a:r>
              <a:rPr lang="en-US" dirty="0" smtClean="0"/>
              <a:t>;</a:t>
            </a:r>
            <a:endParaRPr lang="en-US" dirty="0"/>
          </a:p>
          <a:p>
            <a:r>
              <a:rPr lang="en-US" dirty="0"/>
              <a:t> </a:t>
            </a:r>
          </a:p>
          <a:p>
            <a:r>
              <a:rPr lang="en-US" dirty="0" err="1" smtClean="0"/>
              <a:t>db.Products.AddObject</a:t>
            </a:r>
            <a:r>
              <a:rPr lang="en-US" dirty="0" smtClean="0"/>
              <a:t>(p)</a:t>
            </a:r>
            <a:r>
              <a:rPr lang="en-US" dirty="0"/>
              <a:t>;</a:t>
            </a:r>
          </a:p>
          <a:p>
            <a:r>
              <a:rPr lang="en-US" dirty="0" err="1"/>
              <a:t>db.SaveChanges</a:t>
            </a:r>
            <a:r>
              <a:rPr lang="en-US" dirty="0"/>
              <a:t>();</a:t>
            </a:r>
          </a:p>
        </p:txBody>
      </p:sp>
      <p:sp>
        <p:nvSpPr>
          <p:cNvPr id="7" name="TextBox 6"/>
          <p:cNvSpPr txBox="1"/>
          <p:nvPr/>
        </p:nvSpPr>
        <p:spPr>
          <a:xfrm>
            <a:off x="2645128" y="1596931"/>
            <a:ext cx="3823771" cy="175432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solidFill>
                  <a:schemeClr val="accent4">
                    <a:lumMod val="75000"/>
                  </a:schemeClr>
                </a:solidFill>
              </a:rPr>
              <a:t>CREATE TABLE</a:t>
            </a:r>
            <a:r>
              <a:rPr lang="en-US" dirty="0"/>
              <a:t> products (</a:t>
            </a:r>
          </a:p>
          <a:p>
            <a:r>
              <a:rPr lang="en-US" dirty="0"/>
              <a:t>   id </a:t>
            </a:r>
            <a:r>
              <a:rPr lang="en-US" dirty="0" err="1">
                <a:solidFill>
                  <a:srgbClr val="604A7B"/>
                </a:solidFill>
              </a:rPr>
              <a:t>int</a:t>
            </a:r>
            <a:r>
              <a:rPr lang="en-US" dirty="0"/>
              <a:t>(11) </a:t>
            </a:r>
            <a:r>
              <a:rPr lang="en-US" dirty="0">
                <a:solidFill>
                  <a:schemeClr val="bg1">
                    <a:lumMod val="65000"/>
                  </a:schemeClr>
                </a:solidFill>
              </a:rPr>
              <a:t>NOT NULL</a:t>
            </a:r>
            <a:r>
              <a:rPr lang="en-US" dirty="0"/>
              <a:t> </a:t>
            </a:r>
            <a:r>
              <a:rPr lang="en-US" dirty="0" err="1"/>
              <a:t>auto_increment</a:t>
            </a:r>
            <a:r>
              <a:rPr lang="en-US" dirty="0"/>
              <a:t>,</a:t>
            </a:r>
          </a:p>
          <a:p>
            <a:r>
              <a:rPr lang="en-US" dirty="0">
                <a:solidFill>
                  <a:srgbClr val="604A7B"/>
                </a:solidFill>
              </a:rPr>
              <a:t>   name </a:t>
            </a:r>
            <a:r>
              <a:rPr lang="en-US" dirty="0" err="1">
                <a:solidFill>
                  <a:srgbClr val="604A7B"/>
                </a:solidFill>
              </a:rPr>
              <a:t>varchar</a:t>
            </a:r>
            <a:r>
              <a:rPr lang="en-US" dirty="0"/>
              <a:t>(255),</a:t>
            </a:r>
          </a:p>
          <a:p>
            <a:r>
              <a:rPr lang="en-US" dirty="0">
                <a:solidFill>
                  <a:srgbClr val="604A7B"/>
                </a:solidFill>
              </a:rPr>
              <a:t>   PRIMARY KEY</a:t>
            </a:r>
            <a:r>
              <a:rPr lang="en-US" dirty="0"/>
              <a:t>  (id)</a:t>
            </a:r>
          </a:p>
          <a:p>
            <a:r>
              <a:rPr lang="en-US" dirty="0"/>
              <a:t>);</a:t>
            </a:r>
          </a:p>
          <a:p>
            <a:endParaRPr lang="en-US" dirty="0"/>
          </a:p>
        </p:txBody>
      </p:sp>
    </p:spTree>
    <p:extLst>
      <p:ext uri="{BB962C8B-B14F-4D97-AF65-F5344CB8AC3E}">
        <p14:creationId xmlns:p14="http://schemas.microsoft.com/office/powerpoint/2010/main" val="99091820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17250760"/>
              </p:ext>
            </p:extLst>
          </p:nvPr>
        </p:nvGraphicFramePr>
        <p:xfrm>
          <a:off x="2435412" y="2084294"/>
          <a:ext cx="5588000" cy="2225040"/>
        </p:xfrm>
        <a:graphic>
          <a:graphicData uri="http://schemas.openxmlformats.org/drawingml/2006/table">
            <a:tbl>
              <a:tblPr firstRow="1" bandRow="1">
                <a:tableStyleId>{D113A9D2-9D6B-4929-AA2D-F23B5EE8CBE7}</a:tableStyleId>
              </a:tblPr>
              <a:tblGrid>
                <a:gridCol w="1016000"/>
                <a:gridCol w="1524000"/>
                <a:gridCol w="1524000"/>
                <a:gridCol w="1524000"/>
              </a:tblGrid>
              <a:tr h="370840">
                <a:tc>
                  <a:txBody>
                    <a:bodyPr/>
                    <a:lstStyle/>
                    <a:p>
                      <a:r>
                        <a:rPr lang="en-US" dirty="0" smtClean="0"/>
                        <a:t>ID</a:t>
                      </a:r>
                      <a:endParaRPr lang="en-US" dirty="0"/>
                    </a:p>
                  </a:txBody>
                  <a:tcPr/>
                </a:tc>
                <a:tc>
                  <a:txBody>
                    <a:bodyPr/>
                    <a:lstStyle/>
                    <a:p>
                      <a:r>
                        <a:rPr lang="en-US" dirty="0" smtClean="0"/>
                        <a:t>Student</a:t>
                      </a:r>
                      <a:endParaRPr lang="en-US" dirty="0"/>
                    </a:p>
                  </a:txBody>
                  <a:tcPr/>
                </a:tc>
                <a:tc>
                  <a:txBody>
                    <a:bodyPr/>
                    <a:lstStyle/>
                    <a:p>
                      <a:r>
                        <a:rPr lang="en-US" dirty="0" smtClean="0"/>
                        <a:t>Course</a:t>
                      </a:r>
                      <a:endParaRPr lang="en-US" dirty="0"/>
                    </a:p>
                  </a:txBody>
                  <a:tcPr/>
                </a:tc>
                <a:tc>
                  <a:txBody>
                    <a:bodyPr/>
                    <a:lstStyle/>
                    <a:p>
                      <a:r>
                        <a:rPr lang="en-US" dirty="0" smtClean="0"/>
                        <a:t>Mark</a:t>
                      </a:r>
                      <a:endParaRPr lang="en-US" dirty="0"/>
                    </a:p>
                  </a:txBody>
                  <a:tcPr/>
                </a:tc>
              </a:tr>
              <a:tr h="370840">
                <a:tc>
                  <a:txBody>
                    <a:bodyPr/>
                    <a:lstStyle/>
                    <a:p>
                      <a:r>
                        <a:rPr lang="en-US" dirty="0" smtClean="0"/>
                        <a:t>3001</a:t>
                      </a:r>
                      <a:endParaRPr lang="en-US" dirty="0"/>
                    </a:p>
                  </a:txBody>
                  <a:tcPr/>
                </a:tc>
                <a:tc>
                  <a:txBody>
                    <a:bodyPr/>
                    <a:lstStyle/>
                    <a:p>
                      <a:r>
                        <a:rPr lang="en-US" dirty="0" smtClean="0"/>
                        <a:t>Frank</a:t>
                      </a:r>
                      <a:endParaRPr lang="en-US" dirty="0"/>
                    </a:p>
                  </a:txBody>
                  <a:tcPr/>
                </a:tc>
                <a:tc>
                  <a:txBody>
                    <a:bodyPr/>
                    <a:lstStyle/>
                    <a:p>
                      <a:r>
                        <a:rPr lang="en-US" dirty="0" smtClean="0"/>
                        <a:t>Comp102</a:t>
                      </a:r>
                      <a:endParaRPr lang="en-US" dirty="0"/>
                    </a:p>
                  </a:txBody>
                  <a:tcPr/>
                </a:tc>
                <a:tc>
                  <a:txBody>
                    <a:bodyPr/>
                    <a:lstStyle/>
                    <a:p>
                      <a:r>
                        <a:rPr lang="en-US" dirty="0" smtClean="0"/>
                        <a:t>A</a:t>
                      </a:r>
                      <a:endParaRPr lang="en-US" dirty="0"/>
                    </a:p>
                  </a:txBody>
                  <a:tcPr/>
                </a:tc>
              </a:tr>
              <a:tr h="370840">
                <a:tc>
                  <a:txBody>
                    <a:bodyPr/>
                    <a:lstStyle/>
                    <a:p>
                      <a:r>
                        <a:rPr lang="en-US" dirty="0" smtClean="0"/>
                        <a:t>3001</a:t>
                      </a:r>
                      <a:endParaRPr lang="en-US" dirty="0"/>
                    </a:p>
                  </a:txBody>
                  <a:tcPr/>
                </a:tc>
                <a:tc>
                  <a:txBody>
                    <a:bodyPr/>
                    <a:lstStyle/>
                    <a:p>
                      <a:r>
                        <a:rPr lang="en-US" dirty="0" smtClean="0"/>
                        <a:t>Frank</a:t>
                      </a:r>
                      <a:endParaRPr lang="en-US" dirty="0"/>
                    </a:p>
                  </a:txBody>
                  <a:tcPr/>
                </a:tc>
                <a:tc>
                  <a:txBody>
                    <a:bodyPr/>
                    <a:lstStyle/>
                    <a:p>
                      <a:r>
                        <a:rPr lang="en-US" dirty="0" smtClean="0"/>
                        <a:t>Comp103</a:t>
                      </a:r>
                      <a:endParaRPr lang="en-US" dirty="0"/>
                    </a:p>
                  </a:txBody>
                  <a:tcPr/>
                </a:tc>
                <a:tc>
                  <a:txBody>
                    <a:bodyPr/>
                    <a:lstStyle/>
                    <a:p>
                      <a:r>
                        <a:rPr lang="en-US" dirty="0" smtClean="0"/>
                        <a:t>A</a:t>
                      </a:r>
                      <a:endParaRPr lang="en-US" dirty="0"/>
                    </a:p>
                  </a:txBody>
                  <a:tcPr/>
                </a:tc>
              </a:tr>
              <a:tr h="370840">
                <a:tc>
                  <a:txBody>
                    <a:bodyPr/>
                    <a:lstStyle/>
                    <a:p>
                      <a:r>
                        <a:rPr lang="en-US" dirty="0" smtClean="0"/>
                        <a:t>3001</a:t>
                      </a:r>
                      <a:endParaRPr lang="en-US" dirty="0"/>
                    </a:p>
                  </a:txBody>
                  <a:tcPr/>
                </a:tc>
                <a:tc>
                  <a:txBody>
                    <a:bodyPr/>
                    <a:lstStyle/>
                    <a:p>
                      <a:r>
                        <a:rPr lang="en-US" dirty="0" smtClean="0"/>
                        <a:t>Frank</a:t>
                      </a:r>
                      <a:endParaRPr lang="en-US" dirty="0"/>
                    </a:p>
                  </a:txBody>
                  <a:tcPr/>
                </a:tc>
                <a:tc>
                  <a:txBody>
                    <a:bodyPr/>
                    <a:lstStyle/>
                    <a:p>
                      <a:r>
                        <a:rPr lang="en-US" dirty="0" smtClean="0"/>
                        <a:t>Swen102</a:t>
                      </a:r>
                      <a:endParaRPr lang="en-US" dirty="0"/>
                    </a:p>
                  </a:txBody>
                  <a:tcPr/>
                </a:tc>
                <a:tc>
                  <a:txBody>
                    <a:bodyPr/>
                    <a:lstStyle/>
                    <a:p>
                      <a:r>
                        <a:rPr lang="en-US" dirty="0" smtClean="0"/>
                        <a:t>B</a:t>
                      </a:r>
                      <a:endParaRPr lang="en-US" dirty="0"/>
                    </a:p>
                  </a:txBody>
                  <a:tcPr/>
                </a:tc>
              </a:tr>
              <a:tr h="370840">
                <a:tc>
                  <a:txBody>
                    <a:bodyPr/>
                    <a:lstStyle/>
                    <a:p>
                      <a:r>
                        <a:rPr lang="en-US" dirty="0" smtClean="0"/>
                        <a:t>3002</a:t>
                      </a:r>
                      <a:endParaRPr lang="en-US" dirty="0"/>
                    </a:p>
                  </a:txBody>
                  <a:tcPr/>
                </a:tc>
                <a:tc>
                  <a:txBody>
                    <a:bodyPr/>
                    <a:lstStyle/>
                    <a:p>
                      <a:r>
                        <a:rPr lang="en-US" dirty="0" smtClean="0"/>
                        <a:t>Sarah</a:t>
                      </a:r>
                      <a:endParaRPr lang="en-US" dirty="0"/>
                    </a:p>
                  </a:txBody>
                  <a:tcPr/>
                </a:tc>
                <a:tc>
                  <a:txBody>
                    <a:bodyPr/>
                    <a:lstStyle/>
                    <a:p>
                      <a:r>
                        <a:rPr lang="en-US" dirty="0" smtClean="0"/>
                        <a:t>Comp102</a:t>
                      </a:r>
                      <a:endParaRPr lang="en-US" dirty="0"/>
                    </a:p>
                  </a:txBody>
                  <a:tcPr/>
                </a:tc>
                <a:tc>
                  <a:txBody>
                    <a:bodyPr/>
                    <a:lstStyle/>
                    <a:p>
                      <a:r>
                        <a:rPr lang="en-US" dirty="0" smtClean="0"/>
                        <a:t>A+</a:t>
                      </a:r>
                      <a:endParaRPr lang="en-US" dirty="0"/>
                    </a:p>
                  </a:txBody>
                  <a:tcPr/>
                </a:tc>
              </a:tr>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12" name="TextBox 11"/>
          <p:cNvSpPr txBox="1"/>
          <p:nvPr/>
        </p:nvSpPr>
        <p:spPr>
          <a:xfrm>
            <a:off x="2435412" y="4506863"/>
            <a:ext cx="825867" cy="523220"/>
          </a:xfrm>
          <a:prstGeom prst="rect">
            <a:avLst/>
          </a:prstGeom>
          <a:noFill/>
        </p:spPr>
        <p:txBody>
          <a:bodyPr wrap="none" rtlCol="0">
            <a:spAutoFit/>
          </a:bodyPr>
          <a:lstStyle/>
          <a:p>
            <a:r>
              <a:rPr lang="en-US" sz="2800" dirty="0" smtClean="0">
                <a:solidFill>
                  <a:schemeClr val="accent2"/>
                </a:solidFill>
              </a:rPr>
              <a:t>Row</a:t>
            </a:r>
            <a:endParaRPr lang="en-US" dirty="0">
              <a:solidFill>
                <a:schemeClr val="accent2"/>
              </a:solidFill>
            </a:endParaRPr>
          </a:p>
        </p:txBody>
      </p:sp>
      <p:sp>
        <p:nvSpPr>
          <p:cNvPr id="14" name="TextBox 13"/>
          <p:cNvSpPr txBox="1"/>
          <p:nvPr/>
        </p:nvSpPr>
        <p:spPr>
          <a:xfrm>
            <a:off x="1015989" y="2084294"/>
            <a:ext cx="1312028" cy="523220"/>
          </a:xfrm>
          <a:prstGeom prst="rect">
            <a:avLst/>
          </a:prstGeom>
          <a:noFill/>
        </p:spPr>
        <p:txBody>
          <a:bodyPr wrap="none" rtlCol="0">
            <a:spAutoFit/>
          </a:bodyPr>
          <a:lstStyle/>
          <a:p>
            <a:r>
              <a:rPr lang="en-US" sz="2800" dirty="0" smtClean="0">
                <a:solidFill>
                  <a:schemeClr val="accent3"/>
                </a:solidFill>
              </a:rPr>
              <a:t>Column</a:t>
            </a:r>
          </a:p>
        </p:txBody>
      </p:sp>
      <p:sp>
        <p:nvSpPr>
          <p:cNvPr id="2" name="Down Arrow 1"/>
          <p:cNvSpPr/>
          <p:nvPr/>
        </p:nvSpPr>
        <p:spPr>
          <a:xfrm>
            <a:off x="1479170" y="2749177"/>
            <a:ext cx="463177" cy="131482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ight Arrow 2"/>
          <p:cNvSpPr/>
          <p:nvPr/>
        </p:nvSpPr>
        <p:spPr>
          <a:xfrm>
            <a:off x="3395748" y="4676588"/>
            <a:ext cx="2730133" cy="33855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ight Brace 4"/>
          <p:cNvSpPr/>
          <p:nvPr/>
        </p:nvSpPr>
        <p:spPr>
          <a:xfrm rot="16200000">
            <a:off x="4097618" y="-272680"/>
            <a:ext cx="605119" cy="3869766"/>
          </a:xfrm>
          <a:prstGeom prst="rightBrace">
            <a:avLst>
              <a:gd name="adj1" fmla="val 39024"/>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pic>
        <p:nvPicPr>
          <p:cNvPr id="6" name="Picture 5" descr="BU0052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9748" y="911897"/>
            <a:ext cx="1489503" cy="417864"/>
          </a:xfrm>
          <a:prstGeom prst="rect">
            <a:avLst/>
          </a:prstGeom>
        </p:spPr>
      </p:pic>
      <p:sp>
        <p:nvSpPr>
          <p:cNvPr id="7" name="TextBox 6"/>
          <p:cNvSpPr txBox="1"/>
          <p:nvPr/>
        </p:nvSpPr>
        <p:spPr>
          <a:xfrm>
            <a:off x="437993" y="5387220"/>
            <a:ext cx="8347418" cy="646331"/>
          </a:xfrm>
          <a:prstGeom prst="rect">
            <a:avLst/>
          </a:prstGeom>
          <a:noFill/>
        </p:spPr>
        <p:txBody>
          <a:bodyPr wrap="none" rtlCol="0">
            <a:spAutoFit/>
          </a:bodyPr>
          <a:lstStyle/>
          <a:p>
            <a:r>
              <a:rPr lang="en-US" dirty="0">
                <a:latin typeface="Ayuthaya"/>
                <a:cs typeface="Ayuthaya"/>
              </a:rPr>
              <a:t>CREATE TABLE STUDENTS(ID INT, STUDENT STRING,COURSE STRING</a:t>
            </a:r>
            <a:r>
              <a:rPr lang="en-US" dirty="0" smtClean="0">
                <a:latin typeface="Ayuthaya"/>
                <a:cs typeface="Ayuthaya"/>
              </a:rPr>
              <a:t>,</a:t>
            </a:r>
          </a:p>
          <a:p>
            <a:r>
              <a:rPr lang="en-US" dirty="0" smtClean="0">
                <a:latin typeface="Ayuthaya"/>
                <a:cs typeface="Ayuthaya"/>
              </a:rPr>
              <a:t> </a:t>
            </a:r>
            <a:r>
              <a:rPr lang="en-US" dirty="0">
                <a:latin typeface="Ayuthaya"/>
                <a:cs typeface="Ayuthaya"/>
              </a:rPr>
              <a:t>MARK STRING, PRIMARY KEY(ID)));</a:t>
            </a:r>
          </a:p>
        </p:txBody>
      </p:sp>
    </p:spTree>
    <p:extLst>
      <p:ext uri="{BB962C8B-B14F-4D97-AF65-F5344CB8AC3E}">
        <p14:creationId xmlns:p14="http://schemas.microsoft.com/office/powerpoint/2010/main" val="26660290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12699575"/>
              </p:ext>
            </p:extLst>
          </p:nvPr>
        </p:nvGraphicFramePr>
        <p:xfrm>
          <a:off x="956236" y="1292412"/>
          <a:ext cx="2211294" cy="2194560"/>
        </p:xfrm>
        <a:graphic>
          <a:graphicData uri="http://schemas.openxmlformats.org/drawingml/2006/table">
            <a:tbl>
              <a:tblPr firstRow="1" bandRow="1">
                <a:tableStyleId>{D113A9D2-9D6B-4929-AA2D-F23B5EE8CBE7}</a:tableStyleId>
              </a:tblPr>
              <a:tblGrid>
                <a:gridCol w="884518"/>
                <a:gridCol w="1326776"/>
              </a:tblGrid>
              <a:tr h="360580">
                <a:tc>
                  <a:txBody>
                    <a:bodyPr/>
                    <a:lstStyle/>
                    <a:p>
                      <a:r>
                        <a:rPr lang="en-US" dirty="0" smtClean="0"/>
                        <a:t>ID</a:t>
                      </a:r>
                      <a:endParaRPr lang="en-US" dirty="0"/>
                    </a:p>
                  </a:txBody>
                  <a:tcPr/>
                </a:tc>
                <a:tc>
                  <a:txBody>
                    <a:bodyPr/>
                    <a:lstStyle/>
                    <a:p>
                      <a:r>
                        <a:rPr lang="en-US" dirty="0" smtClean="0"/>
                        <a:t>Name</a:t>
                      </a:r>
                      <a:endParaRPr lang="en-US" dirty="0"/>
                    </a:p>
                  </a:txBody>
                  <a:tcPr/>
                </a:tc>
              </a:tr>
              <a:tr h="360580">
                <a:tc>
                  <a:txBody>
                    <a:bodyPr/>
                    <a:lstStyle/>
                    <a:p>
                      <a:r>
                        <a:rPr lang="en-US" dirty="0" smtClean="0"/>
                        <a:t>3001</a:t>
                      </a:r>
                      <a:endParaRPr lang="en-US" dirty="0"/>
                    </a:p>
                  </a:txBody>
                  <a:tcPr/>
                </a:tc>
                <a:tc>
                  <a:txBody>
                    <a:bodyPr/>
                    <a:lstStyle/>
                    <a:p>
                      <a:r>
                        <a:rPr lang="en-US" dirty="0" smtClean="0"/>
                        <a:t>Frank</a:t>
                      </a:r>
                      <a:endParaRPr lang="en-US" dirty="0"/>
                    </a:p>
                  </a:txBody>
                  <a:tcPr/>
                </a:tc>
              </a:tr>
              <a:tr h="360580">
                <a:tc>
                  <a:txBody>
                    <a:bodyPr/>
                    <a:lstStyle/>
                    <a:p>
                      <a:r>
                        <a:rPr lang="en-US" dirty="0" smtClean="0"/>
                        <a:t>3002</a:t>
                      </a:r>
                      <a:endParaRPr lang="en-US" dirty="0"/>
                    </a:p>
                  </a:txBody>
                  <a:tcPr/>
                </a:tc>
                <a:tc>
                  <a:txBody>
                    <a:bodyPr/>
                    <a:lstStyle/>
                    <a:p>
                      <a:r>
                        <a:rPr lang="en-US" dirty="0" smtClean="0"/>
                        <a:t>Sarah</a:t>
                      </a:r>
                      <a:endParaRPr lang="en-US" dirty="0"/>
                    </a:p>
                  </a:txBody>
                  <a:tcPr/>
                </a:tc>
              </a:tr>
              <a:tr h="360580">
                <a:tc>
                  <a:txBody>
                    <a:bodyPr/>
                    <a:lstStyle/>
                    <a:p>
                      <a:endParaRPr lang="en-US" dirty="0"/>
                    </a:p>
                  </a:txBody>
                  <a:tcPr/>
                </a:tc>
                <a:tc>
                  <a:txBody>
                    <a:bodyPr/>
                    <a:lstStyle/>
                    <a:p>
                      <a:endParaRPr lang="en-US" dirty="0"/>
                    </a:p>
                  </a:txBody>
                  <a:tcPr/>
                </a:tc>
              </a:tr>
              <a:tr h="360580">
                <a:tc>
                  <a:txBody>
                    <a:bodyPr/>
                    <a:lstStyle/>
                    <a:p>
                      <a:endParaRPr lang="en-US" dirty="0"/>
                    </a:p>
                  </a:txBody>
                  <a:tcPr/>
                </a:tc>
                <a:tc>
                  <a:txBody>
                    <a:bodyPr/>
                    <a:lstStyle/>
                    <a:p>
                      <a:endParaRPr lang="en-US"/>
                    </a:p>
                  </a:txBody>
                  <a:tcPr/>
                </a:tc>
              </a:tr>
              <a:tr h="360580">
                <a:tc>
                  <a:txBody>
                    <a:bodyPr/>
                    <a:lstStyle/>
                    <a:p>
                      <a:endParaRPr lang="en-US" dirty="0"/>
                    </a:p>
                  </a:txBody>
                  <a:tcPr/>
                </a:tc>
                <a:tc>
                  <a:txBody>
                    <a:bodyPr/>
                    <a:lstStyle/>
                    <a:p>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12651406"/>
              </p:ext>
            </p:extLst>
          </p:nvPr>
        </p:nvGraphicFramePr>
        <p:xfrm>
          <a:off x="4228353" y="1292410"/>
          <a:ext cx="4198472" cy="2256120"/>
        </p:xfrm>
        <a:graphic>
          <a:graphicData uri="http://schemas.openxmlformats.org/drawingml/2006/table">
            <a:tbl>
              <a:tblPr firstRow="1" bandRow="1">
                <a:tableStyleId>{D113A9D2-9D6B-4929-AA2D-F23B5EE8CBE7}</a:tableStyleId>
              </a:tblPr>
              <a:tblGrid>
                <a:gridCol w="1049618"/>
                <a:gridCol w="1574427"/>
                <a:gridCol w="1574427"/>
              </a:tblGrid>
              <a:tr h="376020">
                <a:tc>
                  <a:txBody>
                    <a:bodyPr/>
                    <a:lstStyle/>
                    <a:p>
                      <a:r>
                        <a:rPr lang="en-US" dirty="0" smtClean="0"/>
                        <a:t>ID</a:t>
                      </a:r>
                      <a:endParaRPr lang="en-US" dirty="0"/>
                    </a:p>
                  </a:txBody>
                  <a:tcPr/>
                </a:tc>
                <a:tc>
                  <a:txBody>
                    <a:bodyPr/>
                    <a:lstStyle/>
                    <a:p>
                      <a:r>
                        <a:rPr lang="en-US" dirty="0" smtClean="0"/>
                        <a:t>Course</a:t>
                      </a:r>
                      <a:endParaRPr lang="en-US" dirty="0"/>
                    </a:p>
                  </a:txBody>
                  <a:tcPr/>
                </a:tc>
                <a:tc>
                  <a:txBody>
                    <a:bodyPr/>
                    <a:lstStyle/>
                    <a:p>
                      <a:r>
                        <a:rPr lang="en-US" dirty="0" smtClean="0"/>
                        <a:t>Mark</a:t>
                      </a:r>
                      <a:endParaRPr lang="en-US" dirty="0"/>
                    </a:p>
                  </a:txBody>
                  <a:tcPr/>
                </a:tc>
              </a:tr>
              <a:tr h="376020">
                <a:tc>
                  <a:txBody>
                    <a:bodyPr/>
                    <a:lstStyle/>
                    <a:p>
                      <a:r>
                        <a:rPr lang="en-US" dirty="0" smtClean="0"/>
                        <a:t>3001</a:t>
                      </a:r>
                      <a:endParaRPr lang="en-US" dirty="0"/>
                    </a:p>
                  </a:txBody>
                  <a:tcPr/>
                </a:tc>
                <a:tc>
                  <a:txBody>
                    <a:bodyPr/>
                    <a:lstStyle/>
                    <a:p>
                      <a:r>
                        <a:rPr lang="en-US" dirty="0" smtClean="0"/>
                        <a:t>Comp102</a:t>
                      </a:r>
                      <a:endParaRPr lang="en-US" dirty="0"/>
                    </a:p>
                  </a:txBody>
                  <a:tcPr/>
                </a:tc>
                <a:tc>
                  <a:txBody>
                    <a:bodyPr/>
                    <a:lstStyle/>
                    <a:p>
                      <a:r>
                        <a:rPr lang="en-US" dirty="0" smtClean="0"/>
                        <a:t>A</a:t>
                      </a:r>
                      <a:endParaRPr lang="en-US" dirty="0"/>
                    </a:p>
                  </a:txBody>
                  <a:tcPr/>
                </a:tc>
              </a:tr>
              <a:tr h="376020">
                <a:tc>
                  <a:txBody>
                    <a:bodyPr/>
                    <a:lstStyle/>
                    <a:p>
                      <a:r>
                        <a:rPr lang="en-US" dirty="0" smtClean="0"/>
                        <a:t>3001</a:t>
                      </a:r>
                      <a:endParaRPr lang="en-US" dirty="0"/>
                    </a:p>
                  </a:txBody>
                  <a:tcPr/>
                </a:tc>
                <a:tc>
                  <a:txBody>
                    <a:bodyPr/>
                    <a:lstStyle/>
                    <a:p>
                      <a:r>
                        <a:rPr lang="en-US" dirty="0" smtClean="0"/>
                        <a:t>Comp103</a:t>
                      </a:r>
                      <a:endParaRPr lang="en-US" dirty="0"/>
                    </a:p>
                  </a:txBody>
                  <a:tcPr/>
                </a:tc>
                <a:tc>
                  <a:txBody>
                    <a:bodyPr/>
                    <a:lstStyle/>
                    <a:p>
                      <a:r>
                        <a:rPr lang="en-US" dirty="0" smtClean="0"/>
                        <a:t>A</a:t>
                      </a:r>
                      <a:endParaRPr lang="en-US" dirty="0"/>
                    </a:p>
                  </a:txBody>
                  <a:tcPr/>
                </a:tc>
              </a:tr>
              <a:tr h="376020">
                <a:tc>
                  <a:txBody>
                    <a:bodyPr/>
                    <a:lstStyle/>
                    <a:p>
                      <a:r>
                        <a:rPr lang="en-US" dirty="0" smtClean="0"/>
                        <a:t>3001</a:t>
                      </a:r>
                      <a:endParaRPr lang="en-US" dirty="0"/>
                    </a:p>
                  </a:txBody>
                  <a:tcPr/>
                </a:tc>
                <a:tc>
                  <a:txBody>
                    <a:bodyPr/>
                    <a:lstStyle/>
                    <a:p>
                      <a:r>
                        <a:rPr lang="en-US" dirty="0" smtClean="0"/>
                        <a:t>Swen102</a:t>
                      </a:r>
                      <a:endParaRPr lang="en-US" dirty="0"/>
                    </a:p>
                  </a:txBody>
                  <a:tcPr/>
                </a:tc>
                <a:tc>
                  <a:txBody>
                    <a:bodyPr/>
                    <a:lstStyle/>
                    <a:p>
                      <a:r>
                        <a:rPr lang="en-US" dirty="0" smtClean="0"/>
                        <a:t>B</a:t>
                      </a:r>
                      <a:endParaRPr lang="en-US" dirty="0"/>
                    </a:p>
                  </a:txBody>
                  <a:tcPr/>
                </a:tc>
              </a:tr>
              <a:tr h="376020">
                <a:tc>
                  <a:txBody>
                    <a:bodyPr/>
                    <a:lstStyle/>
                    <a:p>
                      <a:r>
                        <a:rPr lang="en-US" dirty="0" smtClean="0"/>
                        <a:t>3002</a:t>
                      </a:r>
                      <a:endParaRPr lang="en-US" dirty="0"/>
                    </a:p>
                  </a:txBody>
                  <a:tcPr/>
                </a:tc>
                <a:tc>
                  <a:txBody>
                    <a:bodyPr/>
                    <a:lstStyle/>
                    <a:p>
                      <a:r>
                        <a:rPr lang="en-US" dirty="0" smtClean="0"/>
                        <a:t>Comp102</a:t>
                      </a:r>
                      <a:endParaRPr lang="en-US" dirty="0"/>
                    </a:p>
                  </a:txBody>
                  <a:tcPr/>
                </a:tc>
                <a:tc>
                  <a:txBody>
                    <a:bodyPr/>
                    <a:lstStyle/>
                    <a:p>
                      <a:r>
                        <a:rPr lang="en-US" dirty="0" smtClean="0"/>
                        <a:t>A+</a:t>
                      </a:r>
                      <a:endParaRPr lang="en-US" dirty="0"/>
                    </a:p>
                  </a:txBody>
                  <a:tcPr/>
                </a:tc>
              </a:tr>
              <a:tr h="376020">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cxnSp>
        <p:nvCxnSpPr>
          <p:cNvPr id="5" name="Straight Arrow Connector 4"/>
          <p:cNvCxnSpPr/>
          <p:nvPr/>
        </p:nvCxnSpPr>
        <p:spPr>
          <a:xfrm>
            <a:off x="3302000" y="1748118"/>
            <a:ext cx="806824" cy="597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302000" y="1748118"/>
            <a:ext cx="806824" cy="4183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3302000" y="1748118"/>
            <a:ext cx="806824" cy="8964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302000" y="2166471"/>
            <a:ext cx="806824" cy="747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509059" y="3600824"/>
            <a:ext cx="184666" cy="369332"/>
          </a:xfrm>
          <a:prstGeom prst="rect">
            <a:avLst/>
          </a:prstGeom>
          <a:noFill/>
        </p:spPr>
        <p:txBody>
          <a:bodyPr wrap="none" rtlCol="0">
            <a:spAutoFit/>
          </a:bodyPr>
          <a:lstStyle/>
          <a:p>
            <a:endParaRPr lang="en-US"/>
          </a:p>
        </p:txBody>
      </p:sp>
      <p:pic>
        <p:nvPicPr>
          <p:cNvPr id="10" name="Picture 9" descr="BU0052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478582">
            <a:off x="211484" y="937823"/>
            <a:ext cx="1489503" cy="417864"/>
          </a:xfrm>
          <a:prstGeom prst="rect">
            <a:avLst/>
          </a:prstGeom>
        </p:spPr>
      </p:pic>
      <p:pic>
        <p:nvPicPr>
          <p:cNvPr id="11" name="Picture 10" descr="BU0052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139923">
            <a:off x="3483601" y="967221"/>
            <a:ext cx="1489503" cy="417864"/>
          </a:xfrm>
          <a:prstGeom prst="rect">
            <a:avLst/>
          </a:prstGeom>
        </p:spPr>
      </p:pic>
      <p:sp>
        <p:nvSpPr>
          <p:cNvPr id="6" name="TextBox 5"/>
          <p:cNvSpPr txBox="1"/>
          <p:nvPr/>
        </p:nvSpPr>
        <p:spPr>
          <a:xfrm>
            <a:off x="851647" y="3931041"/>
            <a:ext cx="7575178" cy="923330"/>
          </a:xfrm>
          <a:prstGeom prst="rect">
            <a:avLst/>
          </a:prstGeom>
          <a:noFill/>
        </p:spPr>
        <p:txBody>
          <a:bodyPr wrap="square" rtlCol="0">
            <a:spAutoFit/>
          </a:bodyPr>
          <a:lstStyle/>
          <a:p>
            <a:pPr algn="ctr"/>
            <a:r>
              <a:rPr lang="en-US" sz="5400" dirty="0" smtClean="0"/>
              <a:t>Database normalization</a:t>
            </a:r>
            <a:endParaRPr lang="en-US" sz="5400" dirty="0"/>
          </a:p>
        </p:txBody>
      </p:sp>
    </p:spTree>
    <p:extLst>
      <p:ext uri="{BB962C8B-B14F-4D97-AF65-F5344CB8AC3E}">
        <p14:creationId xmlns:p14="http://schemas.microsoft.com/office/powerpoint/2010/main" val="10579704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28174" y="2032000"/>
            <a:ext cx="4510845" cy="2646878"/>
          </a:xfrm>
          <a:prstGeom prst="rect">
            <a:avLst/>
          </a:prstGeom>
          <a:noFill/>
        </p:spPr>
        <p:txBody>
          <a:bodyPr wrap="non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6600" b="1" cap="all" dirty="0" smtClean="0">
                <a:ln/>
                <a:solidFill>
                  <a:schemeClr val="accent3"/>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ACID</a:t>
            </a:r>
            <a:endParaRPr lang="en-US" sz="16600" b="1" cap="all" dirty="0">
              <a:ln/>
              <a:solidFill>
                <a:schemeClr val="accent3"/>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2975303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604247" y="2396635"/>
            <a:ext cx="1897530" cy="7470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Verify account T2</a:t>
            </a:r>
            <a:endParaRPr lang="en-US" dirty="0"/>
          </a:p>
        </p:txBody>
      </p:sp>
      <p:sp>
        <p:nvSpPr>
          <p:cNvPr id="6" name="Rounded Rectangle 5"/>
          <p:cNvSpPr/>
          <p:nvPr/>
        </p:nvSpPr>
        <p:spPr>
          <a:xfrm>
            <a:off x="375023" y="3573929"/>
            <a:ext cx="1897530" cy="703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T1-900</a:t>
            </a:r>
            <a:endParaRPr lang="en-US" dirty="0"/>
          </a:p>
        </p:txBody>
      </p:sp>
      <p:sp>
        <p:nvSpPr>
          <p:cNvPr id="7" name="Rounded Rectangle 6"/>
          <p:cNvSpPr/>
          <p:nvPr/>
        </p:nvSpPr>
        <p:spPr>
          <a:xfrm>
            <a:off x="2649070" y="3570942"/>
            <a:ext cx="1897530" cy="703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T2+900</a:t>
            </a:r>
            <a:endParaRPr lang="en-US" dirty="0"/>
          </a:p>
        </p:txBody>
      </p:sp>
      <p:sp>
        <p:nvSpPr>
          <p:cNvPr id="11" name="TextBox 10"/>
          <p:cNvSpPr txBox="1"/>
          <p:nvPr/>
        </p:nvSpPr>
        <p:spPr>
          <a:xfrm>
            <a:off x="4546600" y="1455341"/>
            <a:ext cx="4811059" cy="4985981"/>
          </a:xfrm>
          <a:prstGeom prst="rect">
            <a:avLst/>
          </a:prstGeom>
          <a:noFill/>
        </p:spPr>
        <p:txBody>
          <a:bodyPr wrap="square" rtlCol="0">
            <a:spAutoFit/>
          </a:bodyPr>
          <a:lstStyle/>
          <a:p>
            <a:r>
              <a:rPr lang="en-US" sz="2000" dirty="0" smtClean="0">
                <a:solidFill>
                  <a:schemeClr val="accent3"/>
                </a:solidFill>
              </a:rPr>
              <a:t>start </a:t>
            </a:r>
            <a:r>
              <a:rPr lang="en-US" sz="2000" dirty="0">
                <a:solidFill>
                  <a:schemeClr val="accent3"/>
                </a:solidFill>
              </a:rPr>
              <a:t>transaction</a:t>
            </a:r>
          </a:p>
          <a:p>
            <a:r>
              <a:rPr lang="en-US" sz="2000" dirty="0">
                <a:solidFill>
                  <a:schemeClr val="accent3"/>
                </a:solidFill>
              </a:rPr>
              <a:t>select balance from Account where </a:t>
            </a:r>
            <a:r>
              <a:rPr lang="en-US" sz="2000" dirty="0" err="1">
                <a:solidFill>
                  <a:schemeClr val="accent3"/>
                </a:solidFill>
              </a:rPr>
              <a:t>Account_Number</a:t>
            </a:r>
            <a:r>
              <a:rPr lang="en-US" sz="2000" dirty="0" smtClean="0">
                <a:solidFill>
                  <a:schemeClr val="accent3"/>
                </a:solidFill>
              </a:rPr>
              <a:t>=‘T1';</a:t>
            </a:r>
          </a:p>
          <a:p>
            <a:endParaRPr lang="en-US" sz="2000" dirty="0">
              <a:solidFill>
                <a:schemeClr val="accent3"/>
              </a:solidFill>
            </a:endParaRPr>
          </a:p>
          <a:p>
            <a:r>
              <a:rPr lang="en-US" sz="2000" dirty="0">
                <a:solidFill>
                  <a:schemeClr val="accent3"/>
                </a:solidFill>
              </a:rPr>
              <a:t>select balance from Account where </a:t>
            </a:r>
            <a:r>
              <a:rPr lang="en-US" sz="2000" dirty="0" err="1">
                <a:solidFill>
                  <a:schemeClr val="accent3"/>
                </a:solidFill>
              </a:rPr>
              <a:t>Account_Number</a:t>
            </a:r>
            <a:r>
              <a:rPr lang="en-US" sz="2000" dirty="0" smtClean="0">
                <a:solidFill>
                  <a:schemeClr val="accent3"/>
                </a:solidFill>
              </a:rPr>
              <a:t>=‘T2'</a:t>
            </a:r>
            <a:r>
              <a:rPr lang="en-US" sz="2000" dirty="0"/>
              <a:t>;</a:t>
            </a:r>
          </a:p>
          <a:p>
            <a:endParaRPr lang="en-US" dirty="0" smtClean="0"/>
          </a:p>
          <a:p>
            <a:r>
              <a:rPr lang="en-US" dirty="0" smtClean="0"/>
              <a:t>update </a:t>
            </a:r>
            <a:r>
              <a:rPr lang="en-US" dirty="0"/>
              <a:t>Account set balance=balance-900 here </a:t>
            </a:r>
            <a:r>
              <a:rPr lang="en-US" dirty="0" err="1"/>
              <a:t>Account_Number</a:t>
            </a:r>
            <a:r>
              <a:rPr lang="en-US" dirty="0" smtClean="0"/>
              <a:t>=’T1' </a:t>
            </a:r>
            <a:r>
              <a:rPr lang="en-US" dirty="0"/>
              <a:t>;</a:t>
            </a:r>
          </a:p>
          <a:p>
            <a:endParaRPr lang="en-US" dirty="0" smtClean="0"/>
          </a:p>
          <a:p>
            <a:r>
              <a:rPr lang="en-US" dirty="0" smtClean="0"/>
              <a:t>update </a:t>
            </a:r>
            <a:r>
              <a:rPr lang="en-US" dirty="0"/>
              <a:t>Account set balance=balance+900 here </a:t>
            </a:r>
            <a:r>
              <a:rPr lang="en-US" dirty="0" err="1"/>
              <a:t>Account_Number</a:t>
            </a:r>
            <a:r>
              <a:rPr lang="en-US" dirty="0" smtClean="0"/>
              <a:t>=’T2' </a:t>
            </a:r>
            <a:r>
              <a:rPr lang="en-US" dirty="0"/>
              <a:t>;</a:t>
            </a:r>
          </a:p>
          <a:p>
            <a:endParaRPr lang="en-US" dirty="0" smtClean="0"/>
          </a:p>
          <a:p>
            <a:r>
              <a:rPr lang="en-US" dirty="0" smtClean="0"/>
              <a:t>commit</a:t>
            </a:r>
            <a:r>
              <a:rPr lang="en-US" dirty="0"/>
              <a:t>; //if all </a:t>
            </a:r>
            <a:r>
              <a:rPr lang="en-US" dirty="0" err="1"/>
              <a:t>sql</a:t>
            </a:r>
            <a:r>
              <a:rPr lang="en-US" dirty="0"/>
              <a:t> queries </a:t>
            </a:r>
            <a:r>
              <a:rPr lang="en-US" dirty="0" err="1"/>
              <a:t>succed</a:t>
            </a:r>
            <a:endParaRPr lang="en-US" dirty="0"/>
          </a:p>
          <a:p>
            <a:r>
              <a:rPr lang="en-US" dirty="0"/>
              <a:t>rollback;</a:t>
            </a:r>
          </a:p>
          <a:p>
            <a:endParaRPr lang="en-US" dirty="0"/>
          </a:p>
          <a:p>
            <a:endParaRPr lang="en-US" dirty="0"/>
          </a:p>
        </p:txBody>
      </p:sp>
      <p:sp>
        <p:nvSpPr>
          <p:cNvPr id="12" name="Rounded Rectangle 11"/>
          <p:cNvSpPr/>
          <p:nvPr/>
        </p:nvSpPr>
        <p:spPr>
          <a:xfrm>
            <a:off x="330200" y="2396635"/>
            <a:ext cx="1897530" cy="7470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Verify account T1</a:t>
            </a:r>
            <a:endParaRPr lang="en-US" dirty="0"/>
          </a:p>
        </p:txBody>
      </p:sp>
      <p:sp>
        <p:nvSpPr>
          <p:cNvPr id="13" name="Rounded Rectangle 12"/>
          <p:cNvSpPr/>
          <p:nvPr/>
        </p:nvSpPr>
        <p:spPr>
          <a:xfrm>
            <a:off x="1431365" y="1279035"/>
            <a:ext cx="1897530" cy="7470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Start transaction</a:t>
            </a:r>
            <a:endParaRPr lang="en-US" dirty="0"/>
          </a:p>
        </p:txBody>
      </p:sp>
      <p:sp>
        <p:nvSpPr>
          <p:cNvPr id="14" name="Rounded Rectangle 13"/>
          <p:cNvSpPr/>
          <p:nvPr/>
        </p:nvSpPr>
        <p:spPr>
          <a:xfrm>
            <a:off x="1476188" y="4703482"/>
            <a:ext cx="1897530" cy="7470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Commit </a:t>
            </a:r>
            <a:endParaRPr lang="en-US" dirty="0"/>
          </a:p>
        </p:txBody>
      </p:sp>
    </p:spTree>
    <p:extLst>
      <p:ext uri="{BB962C8B-B14F-4D97-AF65-F5344CB8AC3E}">
        <p14:creationId xmlns:p14="http://schemas.microsoft.com/office/powerpoint/2010/main" val="1517457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9hM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16" y="-109216"/>
            <a:ext cx="9361615" cy="7041922"/>
          </a:xfrm>
          <a:prstGeom prst="rect">
            <a:avLst/>
          </a:prstGeom>
        </p:spPr>
      </p:pic>
    </p:spTree>
    <p:extLst>
      <p:ext uri="{BB962C8B-B14F-4D97-AF65-F5344CB8AC3E}">
        <p14:creationId xmlns:p14="http://schemas.microsoft.com/office/powerpoint/2010/main" val="26893987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18682</TotalTime>
  <Words>716</Words>
  <Application>Microsoft Macintosh PowerPoint</Application>
  <PresentationFormat>On-screen Show (4:3)</PresentationFormat>
  <Paragraphs>149</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SQL</vt:lpstr>
      <vt:lpstr>Azure Batch (HPC as a Service)</vt:lpstr>
      <vt:lpstr>PowerPoint Presentation</vt:lpstr>
      <vt:lpstr>Object-Relational Mapping</vt:lpstr>
      <vt:lpstr>PowerPoint Presentation</vt:lpstr>
      <vt:lpstr>PowerPoint Presentation</vt:lpstr>
      <vt:lpstr>PowerPoint Presentation</vt:lpstr>
      <vt:lpstr>PowerPoint Presentation</vt:lpstr>
      <vt:lpstr>PowerPoint Presentation</vt:lpstr>
      <vt:lpstr>PowerPoint Presentation</vt:lpstr>
    </vt:vector>
  </TitlesOfParts>
  <Company>eyemagnet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matthew rollitt</dc:creator>
  <cp:lastModifiedBy>matthew rollitt</cp:lastModifiedBy>
  <cp:revision>33</cp:revision>
  <dcterms:created xsi:type="dcterms:W3CDTF">2016-03-13T05:55:24Z</dcterms:created>
  <dcterms:modified xsi:type="dcterms:W3CDTF">2016-04-05T04:41:47Z</dcterms:modified>
</cp:coreProperties>
</file>