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9" r:id="rId3"/>
    <p:sldId id="269" r:id="rId4"/>
    <p:sldId id="260" r:id="rId5"/>
    <p:sldId id="268" r:id="rId6"/>
    <p:sldId id="258" r:id="rId7"/>
    <p:sldId id="263" r:id="rId8"/>
    <p:sldId id="264" r:id="rId9"/>
    <p:sldId id="261"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19" autoAdjust="0"/>
    <p:restoredTop sz="97612" autoAdjust="0"/>
  </p:normalViewPr>
  <p:slideViewPr>
    <p:cSldViewPr snapToGrid="0" snapToObjects="1">
      <p:cViewPr>
        <p:scale>
          <a:sx n="85" d="100"/>
          <a:sy n="85" d="100"/>
        </p:scale>
        <p:origin x="-1320"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FCC06-3F23-1744-A354-EAB195ADF2AA}" type="datetimeFigureOut">
              <a:rPr lang="en-US" smtClean="0"/>
              <a:t>27/03/16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F38A6F-14A5-894A-B243-14F760C07CDB}" type="slidenum">
              <a:rPr lang="en-US" smtClean="0"/>
              <a:t>‹#›</a:t>
            </a:fld>
            <a:endParaRPr lang="en-US"/>
          </a:p>
        </p:txBody>
      </p:sp>
    </p:spTree>
    <p:extLst>
      <p:ext uri="{BB962C8B-B14F-4D97-AF65-F5344CB8AC3E}">
        <p14:creationId xmlns:p14="http://schemas.microsoft.com/office/powerpoint/2010/main" val="903106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F38A6F-14A5-894A-B243-14F760C07CDB}" type="slidenum">
              <a:rPr lang="en-US" smtClean="0"/>
              <a:t>2</a:t>
            </a:fld>
            <a:endParaRPr lang="en-US"/>
          </a:p>
        </p:txBody>
      </p:sp>
    </p:spTree>
    <p:extLst>
      <p:ext uri="{BB962C8B-B14F-4D97-AF65-F5344CB8AC3E}">
        <p14:creationId xmlns:p14="http://schemas.microsoft.com/office/powerpoint/2010/main" val="2321590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F38A6F-14A5-894A-B243-14F760C07CDB}" type="slidenum">
              <a:rPr lang="en-US" smtClean="0"/>
              <a:t>4</a:t>
            </a:fld>
            <a:endParaRPr lang="en-US"/>
          </a:p>
        </p:txBody>
      </p:sp>
    </p:spTree>
    <p:extLst>
      <p:ext uri="{BB962C8B-B14F-4D97-AF65-F5344CB8AC3E}">
        <p14:creationId xmlns:p14="http://schemas.microsoft.com/office/powerpoint/2010/main" val="917758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stands for Atomicity, Atom is considered to be smallest particle which can not be broken into further </a:t>
            </a:r>
            <a:r>
              <a:rPr lang="en-US" dirty="0" err="1" smtClean="0"/>
              <a:t>pieces.database</a:t>
            </a:r>
            <a:r>
              <a:rPr lang="en-US" dirty="0" smtClean="0"/>
              <a:t> transaction has to be atomic means either all steps of transaction completes or none of them.</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 stands for Consistency, transaction must leave database in consistent state even if it succeed or rollback.</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is for Isolation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Two database transactions happening at same time should not affect each other and has consistent view of database. This is achieved by using isolation levels in database.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 stands for Durability</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Data has to be persisted successfully in database once transaction completed successfully and it has to be saved from power outage or other threats. This is achieved by saving data related to transaction in more than one places along with database.</a:t>
            </a:r>
            <a:endParaRPr lang="en-US" dirty="0"/>
          </a:p>
        </p:txBody>
      </p:sp>
      <p:sp>
        <p:nvSpPr>
          <p:cNvPr id="4" name="Slide Number Placeholder 3"/>
          <p:cNvSpPr>
            <a:spLocks noGrp="1"/>
          </p:cNvSpPr>
          <p:nvPr>
            <p:ph type="sldNum" sz="quarter" idx="10"/>
          </p:nvPr>
        </p:nvSpPr>
        <p:spPr/>
        <p:txBody>
          <a:bodyPr/>
          <a:lstStyle/>
          <a:p>
            <a:fld id="{8EF38A6F-14A5-894A-B243-14F760C07CDB}" type="slidenum">
              <a:rPr lang="en-US" smtClean="0"/>
              <a:t>7</a:t>
            </a:fld>
            <a:endParaRPr lang="en-US"/>
          </a:p>
        </p:txBody>
      </p:sp>
    </p:spTree>
    <p:extLst>
      <p:ext uri="{BB962C8B-B14F-4D97-AF65-F5344CB8AC3E}">
        <p14:creationId xmlns:p14="http://schemas.microsoft.com/office/powerpoint/2010/main" val="2851124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 stands for Atomicity, Atom is considered to be smallest particle which can not be broken into further </a:t>
            </a:r>
            <a:r>
              <a:rPr lang="en-US" dirty="0" err="1" smtClean="0"/>
              <a:t>pieces.database</a:t>
            </a:r>
            <a:r>
              <a:rPr lang="en-US" dirty="0" smtClean="0"/>
              <a:t> transaction has to be atomic means either all steps of transaction completes or none of them.</a:t>
            </a:r>
          </a:p>
          <a:p>
            <a:endParaRPr lang="en-US" dirty="0" smtClean="0"/>
          </a:p>
          <a:p>
            <a:r>
              <a:rPr lang="en-US" dirty="0" smtClean="0"/>
              <a:t>C stands for Consistency, transaction must leave database in consistent state even if it succeed or rollback.</a:t>
            </a:r>
          </a:p>
          <a:p>
            <a:endParaRPr lang="en-US" dirty="0" smtClean="0"/>
          </a:p>
          <a:p>
            <a:r>
              <a:rPr lang="en-US" dirty="0" smtClean="0"/>
              <a:t>I is for Isolation</a:t>
            </a:r>
          </a:p>
          <a:p>
            <a:r>
              <a:rPr lang="en-US" dirty="0" smtClean="0"/>
              <a:t>Two database transactions happening at same time should not affect each other and has consistent view of database. This is achieved by using isolation levels in database.</a:t>
            </a:r>
          </a:p>
          <a:p>
            <a:endParaRPr lang="en-US" dirty="0" smtClean="0"/>
          </a:p>
          <a:p>
            <a:r>
              <a:rPr lang="en-US" dirty="0" smtClean="0"/>
              <a:t>D stands for Durability</a:t>
            </a:r>
          </a:p>
          <a:p>
            <a:r>
              <a:rPr lang="en-US" dirty="0" smtClean="0"/>
              <a:t>Data has to be persisted successfully in database once transaction completed successfully and it has to be saved from power outage or other threats. This is achieved by saving data related to transaction in more than one places along with database.</a:t>
            </a:r>
            <a:endParaRPr lang="en-US" dirty="0"/>
          </a:p>
        </p:txBody>
      </p:sp>
      <p:sp>
        <p:nvSpPr>
          <p:cNvPr id="4" name="Slide Number Placeholder 3"/>
          <p:cNvSpPr>
            <a:spLocks noGrp="1"/>
          </p:cNvSpPr>
          <p:nvPr>
            <p:ph type="sldNum" sz="quarter" idx="10"/>
          </p:nvPr>
        </p:nvSpPr>
        <p:spPr/>
        <p:txBody>
          <a:bodyPr/>
          <a:lstStyle/>
          <a:p>
            <a:fld id="{8EF38A6F-14A5-894A-B243-14F760C07CDB}" type="slidenum">
              <a:rPr lang="en-US" smtClean="0"/>
              <a:t>8</a:t>
            </a:fld>
            <a:endParaRPr lang="en-US"/>
          </a:p>
        </p:txBody>
      </p:sp>
    </p:spTree>
    <p:extLst>
      <p:ext uri="{BB962C8B-B14F-4D97-AF65-F5344CB8AC3E}">
        <p14:creationId xmlns:p14="http://schemas.microsoft.com/office/powerpoint/2010/main" val="1966074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6BCC9957-522E-5A4B-B58B-6302A9D22094}" type="datetimeFigureOut">
              <a:rPr lang="en-US" smtClean="0"/>
              <a:t>27/03/16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2169454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6BCC9957-522E-5A4B-B58B-6302A9D22094}" type="datetimeFigureOut">
              <a:rPr lang="en-US" smtClean="0"/>
              <a:t>27/03/16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75336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6BCC9957-522E-5A4B-B58B-6302A9D22094}" type="datetimeFigureOut">
              <a:rPr lang="en-US" smtClean="0"/>
              <a:t>27/03/16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299803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6BCC9957-522E-5A4B-B58B-6302A9D22094}" type="datetimeFigureOut">
              <a:rPr lang="en-US" smtClean="0"/>
              <a:t>27/03/16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169269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6BCC9957-522E-5A4B-B58B-6302A9D22094}" type="datetimeFigureOut">
              <a:rPr lang="en-US" smtClean="0"/>
              <a:t>27/03/16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2645434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6BCC9957-522E-5A4B-B58B-6302A9D22094}" type="datetimeFigureOut">
              <a:rPr lang="en-US" smtClean="0"/>
              <a:t>27/03/16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3997421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6BCC9957-522E-5A4B-B58B-6302A9D22094}" type="datetimeFigureOut">
              <a:rPr lang="en-US" smtClean="0"/>
              <a:t>27/03/16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2948348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6BCC9957-522E-5A4B-B58B-6302A9D22094}" type="datetimeFigureOut">
              <a:rPr lang="en-US" smtClean="0"/>
              <a:t>27/03/16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3401163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CC9957-522E-5A4B-B58B-6302A9D22094}" type="datetimeFigureOut">
              <a:rPr lang="en-US" smtClean="0"/>
              <a:t>27/03/16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626054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6BCC9957-522E-5A4B-B58B-6302A9D22094}" type="datetimeFigureOut">
              <a:rPr lang="en-US" smtClean="0"/>
              <a:t>27/03/16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453396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6BCC9957-522E-5A4B-B58B-6302A9D22094}" type="datetimeFigureOut">
              <a:rPr lang="en-US" smtClean="0"/>
              <a:t>27/03/16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1C5413-46D3-824B-AFFA-A58471514F97}" type="slidenum">
              <a:rPr lang="en-US" smtClean="0"/>
              <a:t>‹#›</a:t>
            </a:fld>
            <a:endParaRPr lang="en-US"/>
          </a:p>
        </p:txBody>
      </p:sp>
    </p:spTree>
    <p:extLst>
      <p:ext uri="{BB962C8B-B14F-4D97-AF65-F5344CB8AC3E}">
        <p14:creationId xmlns:p14="http://schemas.microsoft.com/office/powerpoint/2010/main" val="26529284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C9957-522E-5A4B-B58B-6302A9D22094}" type="datetimeFigureOut">
              <a:rPr lang="en-US" smtClean="0"/>
              <a:t>27/03/16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1C5413-46D3-824B-AFFA-A58471514F97}" type="slidenum">
              <a:rPr lang="en-US" smtClean="0"/>
              <a:t>‹#›</a:t>
            </a:fld>
            <a:endParaRPr lang="en-US"/>
          </a:p>
        </p:txBody>
      </p:sp>
    </p:spTree>
    <p:extLst>
      <p:ext uri="{BB962C8B-B14F-4D97-AF65-F5344CB8AC3E}">
        <p14:creationId xmlns:p14="http://schemas.microsoft.com/office/powerpoint/2010/main" val="128003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a:t>
            </a:r>
            <a:endParaRPr lang="en-US" dirty="0"/>
          </a:p>
        </p:txBody>
      </p:sp>
      <p:pic>
        <p:nvPicPr>
          <p:cNvPr id="5" name="Picture 4" descr="2015_logo_col.jpeg"/>
          <p:cNvPicPr>
            <a:picLocks noChangeAspect="1"/>
          </p:cNvPicPr>
          <p:nvPr/>
        </p:nvPicPr>
        <p:blipFill rotWithShape="1">
          <a:blip r:embed="rId2">
            <a:extLst>
              <a:ext uri="{28A0092B-C50C-407E-A947-70E740481C1C}">
                <a14:useLocalDpi xmlns:a14="http://schemas.microsoft.com/office/drawing/2010/main" val="0"/>
              </a:ext>
            </a:extLst>
          </a:blip>
          <a:srcRect b="20776"/>
          <a:stretch/>
        </p:blipFill>
        <p:spPr>
          <a:xfrm>
            <a:off x="2358573" y="199571"/>
            <a:ext cx="4458669" cy="3955143"/>
          </a:xfrm>
          <a:prstGeom prst="rect">
            <a:avLst/>
          </a:prstGeom>
        </p:spPr>
      </p:pic>
      <p:sp>
        <p:nvSpPr>
          <p:cNvPr id="6" name="TextBox 5"/>
          <p:cNvSpPr txBox="1"/>
          <p:nvPr/>
        </p:nvSpPr>
        <p:spPr>
          <a:xfrm>
            <a:off x="1583486" y="4136571"/>
            <a:ext cx="5863504" cy="2308324"/>
          </a:xfrm>
          <a:prstGeom prst="rect">
            <a:avLst/>
          </a:prstGeom>
          <a:noFill/>
        </p:spPr>
        <p:txBody>
          <a:bodyPr wrap="none" rtlCol="0">
            <a:spAutoFit/>
          </a:bodyPr>
          <a:lstStyle/>
          <a:p>
            <a:pPr algn="ctr"/>
            <a:r>
              <a:rPr lang="en-US" sz="7200" b="1" dirty="0" smtClean="0"/>
              <a:t>2016 </a:t>
            </a:r>
            <a:r>
              <a:rPr lang="en-US" sz="7200" b="1" dirty="0" smtClean="0">
                <a:latin typeface="+mj-lt"/>
              </a:rPr>
              <a:t>Database</a:t>
            </a:r>
          </a:p>
          <a:p>
            <a:pPr algn="ctr"/>
            <a:r>
              <a:rPr lang="en-US" sz="7200" b="1" dirty="0" smtClean="0">
                <a:latin typeface="+mj-lt"/>
              </a:rPr>
              <a:t>Boot camp</a:t>
            </a:r>
            <a:endParaRPr lang="en-US" sz="7200" b="1" dirty="0">
              <a:latin typeface="+mj-lt"/>
            </a:endParaRPr>
          </a:p>
        </p:txBody>
      </p:sp>
    </p:spTree>
    <p:extLst>
      <p:ext uri="{BB962C8B-B14F-4D97-AF65-F5344CB8AC3E}">
        <p14:creationId xmlns:p14="http://schemas.microsoft.com/office/powerpoint/2010/main" val="34134596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a:off x="6738464" y="2181412"/>
            <a:ext cx="2020047" cy="245627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a:t>
            </a:r>
            <a:endParaRPr lang="en-US" dirty="0"/>
          </a:p>
        </p:txBody>
      </p:sp>
      <p:sp>
        <p:nvSpPr>
          <p:cNvPr id="5" name="Rectangle 4"/>
          <p:cNvSpPr/>
          <p:nvPr/>
        </p:nvSpPr>
        <p:spPr>
          <a:xfrm>
            <a:off x="717177" y="2659528"/>
            <a:ext cx="1090707" cy="13148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User</a:t>
            </a:r>
            <a:endParaRPr lang="en-US" dirty="0"/>
          </a:p>
        </p:txBody>
      </p:sp>
      <p:sp>
        <p:nvSpPr>
          <p:cNvPr id="7" name="Rectangle 6"/>
          <p:cNvSpPr/>
          <p:nvPr/>
        </p:nvSpPr>
        <p:spPr>
          <a:xfrm>
            <a:off x="4362824" y="627529"/>
            <a:ext cx="1673411" cy="53638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access layer</a:t>
            </a:r>
            <a:endParaRPr lang="en-US" dirty="0"/>
          </a:p>
        </p:txBody>
      </p:sp>
      <p:sp>
        <p:nvSpPr>
          <p:cNvPr id="8" name="Rectangle 7"/>
          <p:cNvSpPr/>
          <p:nvPr/>
        </p:nvSpPr>
        <p:spPr>
          <a:xfrm>
            <a:off x="2408518" y="2480234"/>
            <a:ext cx="1359647" cy="17032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User facing portal</a:t>
            </a:r>
            <a:endParaRPr lang="en-US" dirty="0"/>
          </a:p>
        </p:txBody>
      </p:sp>
      <p:cxnSp>
        <p:nvCxnSpPr>
          <p:cNvPr id="16" name="Straight Arrow Connector 15"/>
          <p:cNvCxnSpPr/>
          <p:nvPr/>
        </p:nvCxnSpPr>
        <p:spPr>
          <a:xfrm>
            <a:off x="6140824" y="2958353"/>
            <a:ext cx="522935"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6140824" y="3857811"/>
            <a:ext cx="522935"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798047" y="3379694"/>
            <a:ext cx="522935"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1855701" y="3379694"/>
            <a:ext cx="522935"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542118" y="956234"/>
            <a:ext cx="1225176" cy="1523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access classes </a:t>
            </a:r>
            <a:endParaRPr lang="en-US" dirty="0"/>
          </a:p>
        </p:txBody>
      </p:sp>
      <p:sp>
        <p:nvSpPr>
          <p:cNvPr id="25" name="Rectangle 24"/>
          <p:cNvSpPr/>
          <p:nvPr/>
        </p:nvSpPr>
        <p:spPr>
          <a:xfrm>
            <a:off x="4542118" y="3974352"/>
            <a:ext cx="1225176" cy="1523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Entity classes</a:t>
            </a:r>
            <a:endParaRPr lang="en-US" dirty="0"/>
          </a:p>
        </p:txBody>
      </p:sp>
      <p:sp>
        <p:nvSpPr>
          <p:cNvPr id="26" name="TextBox 25"/>
          <p:cNvSpPr txBox="1"/>
          <p:nvPr/>
        </p:nvSpPr>
        <p:spPr>
          <a:xfrm>
            <a:off x="1449294" y="5334000"/>
            <a:ext cx="2278839" cy="646331"/>
          </a:xfrm>
          <a:prstGeom prst="rect">
            <a:avLst/>
          </a:prstGeom>
          <a:noFill/>
        </p:spPr>
        <p:txBody>
          <a:bodyPr wrap="none" rtlCol="0">
            <a:spAutoFit/>
          </a:bodyPr>
          <a:lstStyle/>
          <a:p>
            <a:r>
              <a:rPr lang="en-US" dirty="0" smtClean="0"/>
              <a:t>Command line, ORMs,</a:t>
            </a:r>
            <a:br>
              <a:rPr lang="en-US" dirty="0" smtClean="0"/>
            </a:br>
            <a:endParaRPr lang="en-US" dirty="0"/>
          </a:p>
        </p:txBody>
      </p:sp>
    </p:spTree>
    <p:extLst>
      <p:ext uri="{BB962C8B-B14F-4D97-AF65-F5344CB8AC3E}">
        <p14:creationId xmlns:p14="http://schemas.microsoft.com/office/powerpoint/2010/main" val="3934755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a:t>
            </a:r>
            <a:r>
              <a:rPr lang="en-US" dirty="0" smtClean="0"/>
              <a:t>-</a:t>
            </a:r>
            <a:r>
              <a:rPr lang="en-US" dirty="0"/>
              <a:t>R</a:t>
            </a:r>
            <a:r>
              <a:rPr lang="en-US" dirty="0" smtClean="0"/>
              <a:t>elational Mapping</a:t>
            </a:r>
            <a:endParaRPr lang="en-US" dirty="0"/>
          </a:p>
        </p:txBody>
      </p:sp>
      <p:sp>
        <p:nvSpPr>
          <p:cNvPr id="3" name="Content Placeholder 2"/>
          <p:cNvSpPr>
            <a:spLocks noGrp="1"/>
          </p:cNvSpPr>
          <p:nvPr>
            <p:ph idx="1"/>
          </p:nvPr>
        </p:nvSpPr>
        <p:spPr>
          <a:xfrm>
            <a:off x="5020237" y="3616102"/>
            <a:ext cx="3496234" cy="2031325"/>
          </a:xfrm>
        </p:spPr>
        <p:style>
          <a:lnRef idx="2">
            <a:schemeClr val="accent4"/>
          </a:lnRef>
          <a:fillRef idx="1">
            <a:schemeClr val="lt1"/>
          </a:fillRef>
          <a:effectRef idx="0">
            <a:schemeClr val="accent4"/>
          </a:effectRef>
          <a:fontRef idx="minor">
            <a:schemeClr val="dk1"/>
          </a:fontRef>
        </p:style>
        <p:txBody>
          <a:bodyPr>
            <a:noAutofit/>
          </a:bodyPr>
          <a:lstStyle/>
          <a:p>
            <a:pPr marL="0" indent="0">
              <a:buNone/>
            </a:pPr>
            <a:r>
              <a:rPr lang="en-US" sz="1800" dirty="0">
                <a:solidFill>
                  <a:schemeClr val="accent4">
                    <a:lumMod val="75000"/>
                  </a:schemeClr>
                </a:solidFill>
              </a:rPr>
              <a:t>class </a:t>
            </a:r>
            <a:r>
              <a:rPr lang="en-US" sz="1800" dirty="0"/>
              <a:t>Product &lt; </a:t>
            </a:r>
            <a:r>
              <a:rPr lang="en-US" sz="1800" dirty="0" err="1"/>
              <a:t>ActiveRecord</a:t>
            </a:r>
            <a:r>
              <a:rPr lang="en-US" sz="1800" dirty="0"/>
              <a:t>::Base</a:t>
            </a:r>
          </a:p>
          <a:p>
            <a:pPr marL="0" indent="0">
              <a:buNone/>
            </a:pPr>
            <a:r>
              <a:rPr lang="en-US" sz="1800" dirty="0" smtClean="0">
                <a:solidFill>
                  <a:srgbClr val="604A7B"/>
                </a:solidFill>
              </a:rPr>
              <a:t>End</a:t>
            </a:r>
            <a:r>
              <a:rPr lang="en-US" sz="1800" dirty="0" smtClean="0"/>
              <a:t/>
            </a:r>
            <a:br>
              <a:rPr lang="en-US" sz="1800" dirty="0" smtClean="0"/>
            </a:br>
            <a:r>
              <a:rPr lang="en-US" sz="1800" dirty="0" smtClean="0"/>
              <a:t/>
            </a:r>
            <a:br>
              <a:rPr lang="en-US" sz="1800" dirty="0" smtClean="0"/>
            </a:br>
            <a:r>
              <a:rPr lang="en-US" sz="1800" dirty="0" smtClean="0"/>
              <a:t>p </a:t>
            </a:r>
            <a:r>
              <a:rPr lang="en-US" sz="1800" dirty="0"/>
              <a:t>= </a:t>
            </a:r>
            <a:r>
              <a:rPr lang="en-US" sz="1800" dirty="0" err="1"/>
              <a:t>Product.</a:t>
            </a:r>
            <a:r>
              <a:rPr lang="en-US" sz="1800" dirty="0" err="1">
                <a:solidFill>
                  <a:srgbClr val="604A7B"/>
                </a:solidFill>
              </a:rPr>
              <a:t>new</a:t>
            </a:r>
            <a:endParaRPr lang="en-US" sz="1800" dirty="0">
              <a:solidFill>
                <a:srgbClr val="604A7B"/>
              </a:solidFill>
            </a:endParaRPr>
          </a:p>
          <a:p>
            <a:pPr marL="0" indent="0">
              <a:buNone/>
            </a:pPr>
            <a:r>
              <a:rPr lang="en-US" sz="1800" dirty="0" err="1"/>
              <a:t>p.name</a:t>
            </a:r>
            <a:r>
              <a:rPr lang="en-US" sz="1800" dirty="0"/>
              <a:t> = </a:t>
            </a:r>
            <a:r>
              <a:rPr lang="en-US" sz="1800" dirty="0">
                <a:solidFill>
                  <a:schemeClr val="tx2">
                    <a:lumMod val="40000"/>
                    <a:lumOff val="60000"/>
                  </a:schemeClr>
                </a:solidFill>
              </a:rPr>
              <a:t>"Some Book"</a:t>
            </a:r>
          </a:p>
          <a:p>
            <a:pPr marL="0" indent="0">
              <a:buNone/>
            </a:pPr>
            <a:r>
              <a:rPr lang="en-US" sz="1800" dirty="0"/>
              <a:t>puts </a:t>
            </a:r>
            <a:r>
              <a:rPr lang="en-US" sz="1800" dirty="0" err="1" smtClean="0"/>
              <a:t>p.name</a:t>
            </a:r>
            <a:r>
              <a:rPr lang="en-US" sz="1800" dirty="0" smtClean="0"/>
              <a:t> </a:t>
            </a:r>
            <a:r>
              <a:rPr lang="en-US" sz="1800" dirty="0" smtClean="0">
                <a:solidFill>
                  <a:schemeClr val="bg1">
                    <a:lumMod val="65000"/>
                  </a:schemeClr>
                </a:solidFill>
              </a:rPr>
              <a:t># save book</a:t>
            </a:r>
          </a:p>
        </p:txBody>
      </p:sp>
      <p:sp>
        <p:nvSpPr>
          <p:cNvPr id="4" name="TextBox 3"/>
          <p:cNvSpPr txBox="1"/>
          <p:nvPr/>
        </p:nvSpPr>
        <p:spPr>
          <a:xfrm>
            <a:off x="717177" y="3526118"/>
            <a:ext cx="184666" cy="369332"/>
          </a:xfrm>
          <a:prstGeom prst="rect">
            <a:avLst/>
          </a:prstGeom>
          <a:noFill/>
        </p:spPr>
        <p:txBody>
          <a:bodyPr wrap="none" rtlCol="0">
            <a:spAutoFit/>
          </a:bodyPr>
          <a:lstStyle/>
          <a:p>
            <a:endParaRPr lang="en-US" dirty="0"/>
          </a:p>
        </p:txBody>
      </p:sp>
      <p:sp>
        <p:nvSpPr>
          <p:cNvPr id="5" name="TextBox 4"/>
          <p:cNvSpPr txBox="1"/>
          <p:nvPr/>
        </p:nvSpPr>
        <p:spPr>
          <a:xfrm>
            <a:off x="324553" y="3616102"/>
            <a:ext cx="4232461" cy="2031325"/>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err="1"/>
              <a:t>LearnEFEntities</a:t>
            </a:r>
            <a:r>
              <a:rPr lang="en-US" dirty="0"/>
              <a:t> </a:t>
            </a:r>
            <a:r>
              <a:rPr lang="en-US" dirty="0" err="1"/>
              <a:t>db</a:t>
            </a:r>
            <a:r>
              <a:rPr lang="en-US" dirty="0"/>
              <a:t> = </a:t>
            </a:r>
            <a:r>
              <a:rPr lang="en-US" dirty="0">
                <a:solidFill>
                  <a:srgbClr val="0000FF"/>
                </a:solidFill>
              </a:rPr>
              <a:t>new </a:t>
            </a:r>
            <a:r>
              <a:rPr lang="en-US" dirty="0" err="1"/>
              <a:t>LearnEFEntities</a:t>
            </a:r>
            <a:r>
              <a:rPr lang="en-US" dirty="0"/>
              <a:t>();</a:t>
            </a:r>
          </a:p>
          <a:p>
            <a:endParaRPr lang="en-US" dirty="0"/>
          </a:p>
          <a:p>
            <a:r>
              <a:rPr lang="en-US" dirty="0"/>
              <a:t>Product</a:t>
            </a:r>
            <a:r>
              <a:rPr lang="en-US" dirty="0" smtClean="0"/>
              <a:t> p = </a:t>
            </a:r>
            <a:r>
              <a:rPr lang="en-US" dirty="0"/>
              <a:t>new Product </a:t>
            </a:r>
            <a:r>
              <a:rPr lang="en-US" dirty="0" smtClean="0"/>
              <a:t>(</a:t>
            </a:r>
            <a:r>
              <a:rPr lang="en-US" dirty="0"/>
              <a:t>);</a:t>
            </a:r>
          </a:p>
          <a:p>
            <a:r>
              <a:rPr lang="en-US" dirty="0" err="1" smtClean="0"/>
              <a:t>p.Name</a:t>
            </a:r>
            <a:r>
              <a:rPr lang="en-US" dirty="0" smtClean="0"/>
              <a:t> </a:t>
            </a:r>
            <a:r>
              <a:rPr lang="en-US" dirty="0"/>
              <a:t>= </a:t>
            </a:r>
            <a:r>
              <a:rPr lang="en-US" dirty="0" smtClean="0">
                <a:solidFill>
                  <a:srgbClr val="FF0000"/>
                </a:solidFill>
              </a:rPr>
              <a:t>“some book”</a:t>
            </a:r>
            <a:r>
              <a:rPr lang="en-US" dirty="0" smtClean="0"/>
              <a:t>;</a:t>
            </a:r>
            <a:endParaRPr lang="en-US" dirty="0"/>
          </a:p>
          <a:p>
            <a:r>
              <a:rPr lang="en-US" dirty="0"/>
              <a:t> </a:t>
            </a:r>
          </a:p>
          <a:p>
            <a:r>
              <a:rPr lang="en-US" dirty="0" err="1" smtClean="0"/>
              <a:t>db.Products.AddObject</a:t>
            </a:r>
            <a:r>
              <a:rPr lang="en-US" dirty="0" smtClean="0"/>
              <a:t>(p)</a:t>
            </a:r>
            <a:r>
              <a:rPr lang="en-US" dirty="0"/>
              <a:t>;</a:t>
            </a:r>
          </a:p>
          <a:p>
            <a:r>
              <a:rPr lang="en-US" dirty="0" err="1"/>
              <a:t>db.SaveChanges</a:t>
            </a:r>
            <a:r>
              <a:rPr lang="en-US" dirty="0"/>
              <a:t>();</a:t>
            </a:r>
          </a:p>
        </p:txBody>
      </p:sp>
      <p:sp>
        <p:nvSpPr>
          <p:cNvPr id="7" name="TextBox 6"/>
          <p:cNvSpPr txBox="1"/>
          <p:nvPr/>
        </p:nvSpPr>
        <p:spPr>
          <a:xfrm>
            <a:off x="2645128" y="1596931"/>
            <a:ext cx="3823771" cy="175432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solidFill>
                  <a:schemeClr val="accent4">
                    <a:lumMod val="75000"/>
                  </a:schemeClr>
                </a:solidFill>
              </a:rPr>
              <a:t>CREATE TABLE</a:t>
            </a:r>
            <a:r>
              <a:rPr lang="en-US" dirty="0"/>
              <a:t> products (</a:t>
            </a:r>
          </a:p>
          <a:p>
            <a:r>
              <a:rPr lang="en-US" dirty="0"/>
              <a:t>   id </a:t>
            </a:r>
            <a:r>
              <a:rPr lang="en-US" dirty="0" err="1">
                <a:solidFill>
                  <a:srgbClr val="604A7B"/>
                </a:solidFill>
              </a:rPr>
              <a:t>int</a:t>
            </a:r>
            <a:r>
              <a:rPr lang="en-US" dirty="0"/>
              <a:t>(11) </a:t>
            </a:r>
            <a:r>
              <a:rPr lang="en-US" dirty="0">
                <a:solidFill>
                  <a:schemeClr val="bg1">
                    <a:lumMod val="65000"/>
                  </a:schemeClr>
                </a:solidFill>
              </a:rPr>
              <a:t>NOT NULL</a:t>
            </a:r>
            <a:r>
              <a:rPr lang="en-US" dirty="0"/>
              <a:t> </a:t>
            </a:r>
            <a:r>
              <a:rPr lang="en-US" dirty="0" err="1"/>
              <a:t>auto_increment</a:t>
            </a:r>
            <a:r>
              <a:rPr lang="en-US" dirty="0"/>
              <a:t>,</a:t>
            </a:r>
          </a:p>
          <a:p>
            <a:r>
              <a:rPr lang="en-US" dirty="0">
                <a:solidFill>
                  <a:srgbClr val="604A7B"/>
                </a:solidFill>
              </a:rPr>
              <a:t>   name </a:t>
            </a:r>
            <a:r>
              <a:rPr lang="en-US" dirty="0" err="1">
                <a:solidFill>
                  <a:srgbClr val="604A7B"/>
                </a:solidFill>
              </a:rPr>
              <a:t>varchar</a:t>
            </a:r>
            <a:r>
              <a:rPr lang="en-US" dirty="0"/>
              <a:t>(255),</a:t>
            </a:r>
          </a:p>
          <a:p>
            <a:r>
              <a:rPr lang="en-US" dirty="0">
                <a:solidFill>
                  <a:srgbClr val="604A7B"/>
                </a:solidFill>
              </a:rPr>
              <a:t>   PRIMARY KEY</a:t>
            </a:r>
            <a:r>
              <a:rPr lang="en-US" dirty="0"/>
              <a:t>  (id)</a:t>
            </a:r>
          </a:p>
          <a:p>
            <a:r>
              <a:rPr lang="en-US" dirty="0"/>
              <a:t>);</a:t>
            </a:r>
          </a:p>
          <a:p>
            <a:endParaRPr lang="en-US" dirty="0"/>
          </a:p>
        </p:txBody>
      </p:sp>
    </p:spTree>
    <p:extLst>
      <p:ext uri="{BB962C8B-B14F-4D97-AF65-F5344CB8AC3E}">
        <p14:creationId xmlns:p14="http://schemas.microsoft.com/office/powerpoint/2010/main" val="990918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17250760"/>
              </p:ext>
            </p:extLst>
          </p:nvPr>
        </p:nvGraphicFramePr>
        <p:xfrm>
          <a:off x="2435412" y="2084294"/>
          <a:ext cx="5588000" cy="2225040"/>
        </p:xfrm>
        <a:graphic>
          <a:graphicData uri="http://schemas.openxmlformats.org/drawingml/2006/table">
            <a:tbl>
              <a:tblPr firstRow="1" bandRow="1">
                <a:tableStyleId>{D113A9D2-9D6B-4929-AA2D-F23B5EE8CBE7}</a:tableStyleId>
              </a:tblPr>
              <a:tblGrid>
                <a:gridCol w="1016000"/>
                <a:gridCol w="1524000"/>
                <a:gridCol w="1524000"/>
                <a:gridCol w="1524000"/>
              </a:tblGrid>
              <a:tr h="370840">
                <a:tc>
                  <a:txBody>
                    <a:bodyPr/>
                    <a:lstStyle/>
                    <a:p>
                      <a:r>
                        <a:rPr lang="en-US" dirty="0" smtClean="0"/>
                        <a:t>ID</a:t>
                      </a:r>
                      <a:endParaRPr lang="en-US" dirty="0"/>
                    </a:p>
                  </a:txBody>
                  <a:tcPr/>
                </a:tc>
                <a:tc>
                  <a:txBody>
                    <a:bodyPr/>
                    <a:lstStyle/>
                    <a:p>
                      <a:r>
                        <a:rPr lang="en-US" dirty="0" smtClean="0"/>
                        <a:t>Student</a:t>
                      </a:r>
                      <a:endParaRPr lang="en-US" dirty="0"/>
                    </a:p>
                  </a:txBody>
                  <a:tcPr/>
                </a:tc>
                <a:tc>
                  <a:txBody>
                    <a:bodyPr/>
                    <a:lstStyle/>
                    <a:p>
                      <a:r>
                        <a:rPr lang="en-US" dirty="0" smtClean="0"/>
                        <a:t>Course</a:t>
                      </a:r>
                      <a:endParaRPr lang="en-US" dirty="0"/>
                    </a:p>
                  </a:txBody>
                  <a:tcPr/>
                </a:tc>
                <a:tc>
                  <a:txBody>
                    <a:bodyPr/>
                    <a:lstStyle/>
                    <a:p>
                      <a:r>
                        <a:rPr lang="en-US" dirty="0" smtClean="0"/>
                        <a:t>Mark</a:t>
                      </a:r>
                      <a:endParaRPr lang="en-US" dirty="0"/>
                    </a:p>
                  </a:txBody>
                  <a:tcPr/>
                </a:tc>
              </a:tr>
              <a:tr h="370840">
                <a:tc>
                  <a:txBody>
                    <a:bodyPr/>
                    <a:lstStyle/>
                    <a:p>
                      <a:r>
                        <a:rPr lang="en-US" dirty="0" smtClean="0"/>
                        <a:t>3001</a:t>
                      </a:r>
                      <a:endParaRPr lang="en-US" dirty="0"/>
                    </a:p>
                  </a:txBody>
                  <a:tcPr/>
                </a:tc>
                <a:tc>
                  <a:txBody>
                    <a:bodyPr/>
                    <a:lstStyle/>
                    <a:p>
                      <a:r>
                        <a:rPr lang="en-US" dirty="0" smtClean="0"/>
                        <a:t>Frank</a:t>
                      </a:r>
                      <a:endParaRPr lang="en-US" dirty="0"/>
                    </a:p>
                  </a:txBody>
                  <a:tcPr/>
                </a:tc>
                <a:tc>
                  <a:txBody>
                    <a:bodyPr/>
                    <a:lstStyle/>
                    <a:p>
                      <a:r>
                        <a:rPr lang="en-US" dirty="0" smtClean="0"/>
                        <a:t>Comp102</a:t>
                      </a:r>
                      <a:endParaRPr lang="en-US" dirty="0"/>
                    </a:p>
                  </a:txBody>
                  <a:tcPr/>
                </a:tc>
                <a:tc>
                  <a:txBody>
                    <a:bodyPr/>
                    <a:lstStyle/>
                    <a:p>
                      <a:r>
                        <a:rPr lang="en-US" dirty="0" smtClean="0"/>
                        <a:t>A</a:t>
                      </a:r>
                      <a:endParaRPr lang="en-US" dirty="0"/>
                    </a:p>
                  </a:txBody>
                  <a:tcPr/>
                </a:tc>
              </a:tr>
              <a:tr h="370840">
                <a:tc>
                  <a:txBody>
                    <a:bodyPr/>
                    <a:lstStyle/>
                    <a:p>
                      <a:r>
                        <a:rPr lang="en-US" dirty="0" smtClean="0"/>
                        <a:t>3001</a:t>
                      </a:r>
                      <a:endParaRPr lang="en-US" dirty="0"/>
                    </a:p>
                  </a:txBody>
                  <a:tcPr/>
                </a:tc>
                <a:tc>
                  <a:txBody>
                    <a:bodyPr/>
                    <a:lstStyle/>
                    <a:p>
                      <a:r>
                        <a:rPr lang="en-US" dirty="0" smtClean="0"/>
                        <a:t>Frank</a:t>
                      </a:r>
                      <a:endParaRPr lang="en-US" dirty="0"/>
                    </a:p>
                  </a:txBody>
                  <a:tcPr/>
                </a:tc>
                <a:tc>
                  <a:txBody>
                    <a:bodyPr/>
                    <a:lstStyle/>
                    <a:p>
                      <a:r>
                        <a:rPr lang="en-US" dirty="0" smtClean="0"/>
                        <a:t>Comp103</a:t>
                      </a:r>
                      <a:endParaRPr lang="en-US" dirty="0"/>
                    </a:p>
                  </a:txBody>
                  <a:tcPr/>
                </a:tc>
                <a:tc>
                  <a:txBody>
                    <a:bodyPr/>
                    <a:lstStyle/>
                    <a:p>
                      <a:r>
                        <a:rPr lang="en-US" dirty="0" smtClean="0"/>
                        <a:t>A</a:t>
                      </a:r>
                      <a:endParaRPr lang="en-US" dirty="0"/>
                    </a:p>
                  </a:txBody>
                  <a:tcPr/>
                </a:tc>
              </a:tr>
              <a:tr h="370840">
                <a:tc>
                  <a:txBody>
                    <a:bodyPr/>
                    <a:lstStyle/>
                    <a:p>
                      <a:r>
                        <a:rPr lang="en-US" dirty="0" smtClean="0"/>
                        <a:t>3001</a:t>
                      </a:r>
                      <a:endParaRPr lang="en-US" dirty="0"/>
                    </a:p>
                  </a:txBody>
                  <a:tcPr/>
                </a:tc>
                <a:tc>
                  <a:txBody>
                    <a:bodyPr/>
                    <a:lstStyle/>
                    <a:p>
                      <a:r>
                        <a:rPr lang="en-US" dirty="0" smtClean="0"/>
                        <a:t>Frank</a:t>
                      </a:r>
                      <a:endParaRPr lang="en-US" dirty="0"/>
                    </a:p>
                  </a:txBody>
                  <a:tcPr/>
                </a:tc>
                <a:tc>
                  <a:txBody>
                    <a:bodyPr/>
                    <a:lstStyle/>
                    <a:p>
                      <a:r>
                        <a:rPr lang="en-US" dirty="0" smtClean="0"/>
                        <a:t>Swen102</a:t>
                      </a:r>
                      <a:endParaRPr lang="en-US" dirty="0"/>
                    </a:p>
                  </a:txBody>
                  <a:tcPr/>
                </a:tc>
                <a:tc>
                  <a:txBody>
                    <a:bodyPr/>
                    <a:lstStyle/>
                    <a:p>
                      <a:r>
                        <a:rPr lang="en-US" dirty="0" smtClean="0"/>
                        <a:t>B</a:t>
                      </a:r>
                      <a:endParaRPr lang="en-US" dirty="0"/>
                    </a:p>
                  </a:txBody>
                  <a:tcPr/>
                </a:tc>
              </a:tr>
              <a:tr h="370840">
                <a:tc>
                  <a:txBody>
                    <a:bodyPr/>
                    <a:lstStyle/>
                    <a:p>
                      <a:r>
                        <a:rPr lang="en-US" dirty="0" smtClean="0"/>
                        <a:t>3002</a:t>
                      </a:r>
                      <a:endParaRPr lang="en-US" dirty="0"/>
                    </a:p>
                  </a:txBody>
                  <a:tcPr/>
                </a:tc>
                <a:tc>
                  <a:txBody>
                    <a:bodyPr/>
                    <a:lstStyle/>
                    <a:p>
                      <a:r>
                        <a:rPr lang="en-US" dirty="0" smtClean="0"/>
                        <a:t>Sarah</a:t>
                      </a:r>
                      <a:endParaRPr lang="en-US" dirty="0"/>
                    </a:p>
                  </a:txBody>
                  <a:tcPr/>
                </a:tc>
                <a:tc>
                  <a:txBody>
                    <a:bodyPr/>
                    <a:lstStyle/>
                    <a:p>
                      <a:r>
                        <a:rPr lang="en-US" dirty="0" smtClean="0"/>
                        <a:t>Comp102</a:t>
                      </a:r>
                      <a:endParaRPr lang="en-US" dirty="0"/>
                    </a:p>
                  </a:txBody>
                  <a:tcPr/>
                </a:tc>
                <a:tc>
                  <a:txBody>
                    <a:bodyPr/>
                    <a:lstStyle/>
                    <a:p>
                      <a:r>
                        <a:rPr lang="en-US" dirty="0" smtClean="0"/>
                        <a:t>A+</a:t>
                      </a:r>
                      <a:endParaRPr lang="en-US" dirty="0"/>
                    </a:p>
                  </a:txBody>
                  <a:tcPr/>
                </a:tc>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12" name="TextBox 11"/>
          <p:cNvSpPr txBox="1"/>
          <p:nvPr/>
        </p:nvSpPr>
        <p:spPr>
          <a:xfrm>
            <a:off x="2435412" y="4506863"/>
            <a:ext cx="825867" cy="523220"/>
          </a:xfrm>
          <a:prstGeom prst="rect">
            <a:avLst/>
          </a:prstGeom>
          <a:noFill/>
        </p:spPr>
        <p:txBody>
          <a:bodyPr wrap="none" rtlCol="0">
            <a:spAutoFit/>
          </a:bodyPr>
          <a:lstStyle/>
          <a:p>
            <a:r>
              <a:rPr lang="en-US" sz="2800" dirty="0" smtClean="0">
                <a:solidFill>
                  <a:schemeClr val="accent2"/>
                </a:solidFill>
              </a:rPr>
              <a:t>Row</a:t>
            </a:r>
            <a:endParaRPr lang="en-US" dirty="0">
              <a:solidFill>
                <a:schemeClr val="accent2"/>
              </a:solidFill>
            </a:endParaRPr>
          </a:p>
        </p:txBody>
      </p:sp>
      <p:sp>
        <p:nvSpPr>
          <p:cNvPr id="14" name="TextBox 13"/>
          <p:cNvSpPr txBox="1"/>
          <p:nvPr/>
        </p:nvSpPr>
        <p:spPr>
          <a:xfrm>
            <a:off x="1015989" y="2084294"/>
            <a:ext cx="1312028" cy="523220"/>
          </a:xfrm>
          <a:prstGeom prst="rect">
            <a:avLst/>
          </a:prstGeom>
          <a:noFill/>
        </p:spPr>
        <p:txBody>
          <a:bodyPr wrap="none" rtlCol="0">
            <a:spAutoFit/>
          </a:bodyPr>
          <a:lstStyle/>
          <a:p>
            <a:r>
              <a:rPr lang="en-US" sz="2800" dirty="0" smtClean="0">
                <a:solidFill>
                  <a:schemeClr val="accent3"/>
                </a:solidFill>
              </a:rPr>
              <a:t>Column</a:t>
            </a:r>
          </a:p>
        </p:txBody>
      </p:sp>
      <p:sp>
        <p:nvSpPr>
          <p:cNvPr id="2" name="Down Arrow 1"/>
          <p:cNvSpPr/>
          <p:nvPr/>
        </p:nvSpPr>
        <p:spPr>
          <a:xfrm>
            <a:off x="1479170" y="2749177"/>
            <a:ext cx="463177" cy="131482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ight Arrow 2"/>
          <p:cNvSpPr/>
          <p:nvPr/>
        </p:nvSpPr>
        <p:spPr>
          <a:xfrm>
            <a:off x="3395748" y="4676588"/>
            <a:ext cx="2730133" cy="33855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ight Brace 4"/>
          <p:cNvSpPr/>
          <p:nvPr/>
        </p:nvSpPr>
        <p:spPr>
          <a:xfrm rot="16200000">
            <a:off x="4097618" y="-272680"/>
            <a:ext cx="605119" cy="3869766"/>
          </a:xfrm>
          <a:prstGeom prst="rightBrace">
            <a:avLst>
              <a:gd name="adj1" fmla="val 39024"/>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pic>
        <p:nvPicPr>
          <p:cNvPr id="6" name="Picture 5" descr="BU0052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9748" y="911897"/>
            <a:ext cx="1489503" cy="417864"/>
          </a:xfrm>
          <a:prstGeom prst="rect">
            <a:avLst/>
          </a:prstGeom>
        </p:spPr>
      </p:pic>
      <p:sp>
        <p:nvSpPr>
          <p:cNvPr id="7" name="TextBox 6"/>
          <p:cNvSpPr txBox="1"/>
          <p:nvPr/>
        </p:nvSpPr>
        <p:spPr>
          <a:xfrm>
            <a:off x="437993" y="5387220"/>
            <a:ext cx="8347418" cy="646331"/>
          </a:xfrm>
          <a:prstGeom prst="rect">
            <a:avLst/>
          </a:prstGeom>
          <a:noFill/>
        </p:spPr>
        <p:txBody>
          <a:bodyPr wrap="none" rtlCol="0">
            <a:spAutoFit/>
          </a:bodyPr>
          <a:lstStyle/>
          <a:p>
            <a:r>
              <a:rPr lang="en-US" dirty="0">
                <a:latin typeface="Ayuthaya"/>
                <a:cs typeface="Ayuthaya"/>
              </a:rPr>
              <a:t>CREATE TABLE STUDENTS(ID INT, STUDENT STRING,COURSE STRING</a:t>
            </a:r>
            <a:r>
              <a:rPr lang="en-US" dirty="0" smtClean="0">
                <a:latin typeface="Ayuthaya"/>
                <a:cs typeface="Ayuthaya"/>
              </a:rPr>
              <a:t>,</a:t>
            </a:r>
          </a:p>
          <a:p>
            <a:r>
              <a:rPr lang="en-US" dirty="0" smtClean="0">
                <a:latin typeface="Ayuthaya"/>
                <a:cs typeface="Ayuthaya"/>
              </a:rPr>
              <a:t> </a:t>
            </a:r>
            <a:r>
              <a:rPr lang="en-US" dirty="0">
                <a:latin typeface="Ayuthaya"/>
                <a:cs typeface="Ayuthaya"/>
              </a:rPr>
              <a:t>MARK STRING, PRIMARY KEY(ID)));</a:t>
            </a:r>
          </a:p>
        </p:txBody>
      </p:sp>
    </p:spTree>
    <p:extLst>
      <p:ext uri="{BB962C8B-B14F-4D97-AF65-F5344CB8AC3E}">
        <p14:creationId xmlns:p14="http://schemas.microsoft.com/office/powerpoint/2010/main" val="266602903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12699575"/>
              </p:ext>
            </p:extLst>
          </p:nvPr>
        </p:nvGraphicFramePr>
        <p:xfrm>
          <a:off x="956236" y="1292412"/>
          <a:ext cx="2211294" cy="2194560"/>
        </p:xfrm>
        <a:graphic>
          <a:graphicData uri="http://schemas.openxmlformats.org/drawingml/2006/table">
            <a:tbl>
              <a:tblPr firstRow="1" bandRow="1">
                <a:tableStyleId>{D113A9D2-9D6B-4929-AA2D-F23B5EE8CBE7}</a:tableStyleId>
              </a:tblPr>
              <a:tblGrid>
                <a:gridCol w="884518"/>
                <a:gridCol w="1326776"/>
              </a:tblGrid>
              <a:tr h="360580">
                <a:tc>
                  <a:txBody>
                    <a:bodyPr/>
                    <a:lstStyle/>
                    <a:p>
                      <a:r>
                        <a:rPr lang="en-US" dirty="0" smtClean="0"/>
                        <a:t>ID</a:t>
                      </a:r>
                      <a:endParaRPr lang="en-US" dirty="0"/>
                    </a:p>
                  </a:txBody>
                  <a:tcPr/>
                </a:tc>
                <a:tc>
                  <a:txBody>
                    <a:bodyPr/>
                    <a:lstStyle/>
                    <a:p>
                      <a:r>
                        <a:rPr lang="en-US" dirty="0" smtClean="0"/>
                        <a:t>Name</a:t>
                      </a:r>
                      <a:endParaRPr lang="en-US" dirty="0"/>
                    </a:p>
                  </a:txBody>
                  <a:tcPr/>
                </a:tc>
              </a:tr>
              <a:tr h="360580">
                <a:tc>
                  <a:txBody>
                    <a:bodyPr/>
                    <a:lstStyle/>
                    <a:p>
                      <a:r>
                        <a:rPr lang="en-US" dirty="0" smtClean="0"/>
                        <a:t>3001</a:t>
                      </a:r>
                      <a:endParaRPr lang="en-US" dirty="0"/>
                    </a:p>
                  </a:txBody>
                  <a:tcPr/>
                </a:tc>
                <a:tc>
                  <a:txBody>
                    <a:bodyPr/>
                    <a:lstStyle/>
                    <a:p>
                      <a:r>
                        <a:rPr lang="en-US" dirty="0" smtClean="0"/>
                        <a:t>Frank</a:t>
                      </a:r>
                      <a:endParaRPr lang="en-US" dirty="0"/>
                    </a:p>
                  </a:txBody>
                  <a:tcPr/>
                </a:tc>
              </a:tr>
              <a:tr h="360580">
                <a:tc>
                  <a:txBody>
                    <a:bodyPr/>
                    <a:lstStyle/>
                    <a:p>
                      <a:r>
                        <a:rPr lang="en-US" dirty="0" smtClean="0"/>
                        <a:t>3002</a:t>
                      </a:r>
                      <a:endParaRPr lang="en-US" dirty="0"/>
                    </a:p>
                  </a:txBody>
                  <a:tcPr/>
                </a:tc>
                <a:tc>
                  <a:txBody>
                    <a:bodyPr/>
                    <a:lstStyle/>
                    <a:p>
                      <a:r>
                        <a:rPr lang="en-US" dirty="0" smtClean="0"/>
                        <a:t>Sarah</a:t>
                      </a:r>
                      <a:endParaRPr lang="en-US" dirty="0"/>
                    </a:p>
                  </a:txBody>
                  <a:tcPr/>
                </a:tc>
              </a:tr>
              <a:tr h="360580">
                <a:tc>
                  <a:txBody>
                    <a:bodyPr/>
                    <a:lstStyle/>
                    <a:p>
                      <a:endParaRPr lang="en-US" dirty="0"/>
                    </a:p>
                  </a:txBody>
                  <a:tcPr/>
                </a:tc>
                <a:tc>
                  <a:txBody>
                    <a:bodyPr/>
                    <a:lstStyle/>
                    <a:p>
                      <a:endParaRPr lang="en-US" dirty="0"/>
                    </a:p>
                  </a:txBody>
                  <a:tcPr/>
                </a:tc>
              </a:tr>
              <a:tr h="360580">
                <a:tc>
                  <a:txBody>
                    <a:bodyPr/>
                    <a:lstStyle/>
                    <a:p>
                      <a:endParaRPr lang="en-US" dirty="0"/>
                    </a:p>
                  </a:txBody>
                  <a:tcPr/>
                </a:tc>
                <a:tc>
                  <a:txBody>
                    <a:bodyPr/>
                    <a:lstStyle/>
                    <a:p>
                      <a:endParaRPr lang="en-US"/>
                    </a:p>
                  </a:txBody>
                  <a:tcPr/>
                </a:tc>
              </a:tr>
              <a:tr h="360580">
                <a:tc>
                  <a:txBody>
                    <a:bodyPr/>
                    <a:lstStyle/>
                    <a:p>
                      <a:endParaRPr lang="en-US" dirty="0"/>
                    </a:p>
                  </a:txBody>
                  <a:tcPr/>
                </a:tc>
                <a:tc>
                  <a:txBody>
                    <a:bodyPr/>
                    <a:lstStyle/>
                    <a:p>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12651406"/>
              </p:ext>
            </p:extLst>
          </p:nvPr>
        </p:nvGraphicFramePr>
        <p:xfrm>
          <a:off x="4228353" y="1292410"/>
          <a:ext cx="4198472" cy="2256120"/>
        </p:xfrm>
        <a:graphic>
          <a:graphicData uri="http://schemas.openxmlformats.org/drawingml/2006/table">
            <a:tbl>
              <a:tblPr firstRow="1" bandRow="1">
                <a:tableStyleId>{D113A9D2-9D6B-4929-AA2D-F23B5EE8CBE7}</a:tableStyleId>
              </a:tblPr>
              <a:tblGrid>
                <a:gridCol w="1049618"/>
                <a:gridCol w="1574427"/>
                <a:gridCol w="1574427"/>
              </a:tblGrid>
              <a:tr h="376020">
                <a:tc>
                  <a:txBody>
                    <a:bodyPr/>
                    <a:lstStyle/>
                    <a:p>
                      <a:r>
                        <a:rPr lang="en-US" dirty="0" smtClean="0"/>
                        <a:t>ID</a:t>
                      </a:r>
                      <a:endParaRPr lang="en-US" dirty="0"/>
                    </a:p>
                  </a:txBody>
                  <a:tcPr/>
                </a:tc>
                <a:tc>
                  <a:txBody>
                    <a:bodyPr/>
                    <a:lstStyle/>
                    <a:p>
                      <a:r>
                        <a:rPr lang="en-US" dirty="0" smtClean="0"/>
                        <a:t>Course</a:t>
                      </a:r>
                      <a:endParaRPr lang="en-US" dirty="0"/>
                    </a:p>
                  </a:txBody>
                  <a:tcPr/>
                </a:tc>
                <a:tc>
                  <a:txBody>
                    <a:bodyPr/>
                    <a:lstStyle/>
                    <a:p>
                      <a:r>
                        <a:rPr lang="en-US" dirty="0" smtClean="0"/>
                        <a:t>Mark</a:t>
                      </a:r>
                      <a:endParaRPr lang="en-US" dirty="0"/>
                    </a:p>
                  </a:txBody>
                  <a:tcPr/>
                </a:tc>
              </a:tr>
              <a:tr h="376020">
                <a:tc>
                  <a:txBody>
                    <a:bodyPr/>
                    <a:lstStyle/>
                    <a:p>
                      <a:r>
                        <a:rPr lang="en-US" dirty="0" smtClean="0"/>
                        <a:t>3001</a:t>
                      </a:r>
                      <a:endParaRPr lang="en-US" dirty="0"/>
                    </a:p>
                  </a:txBody>
                  <a:tcPr/>
                </a:tc>
                <a:tc>
                  <a:txBody>
                    <a:bodyPr/>
                    <a:lstStyle/>
                    <a:p>
                      <a:r>
                        <a:rPr lang="en-US" dirty="0" smtClean="0"/>
                        <a:t>Comp102</a:t>
                      </a:r>
                      <a:endParaRPr lang="en-US" dirty="0"/>
                    </a:p>
                  </a:txBody>
                  <a:tcPr/>
                </a:tc>
                <a:tc>
                  <a:txBody>
                    <a:bodyPr/>
                    <a:lstStyle/>
                    <a:p>
                      <a:r>
                        <a:rPr lang="en-US" dirty="0" smtClean="0"/>
                        <a:t>A</a:t>
                      </a:r>
                      <a:endParaRPr lang="en-US" dirty="0"/>
                    </a:p>
                  </a:txBody>
                  <a:tcPr/>
                </a:tc>
              </a:tr>
              <a:tr h="376020">
                <a:tc>
                  <a:txBody>
                    <a:bodyPr/>
                    <a:lstStyle/>
                    <a:p>
                      <a:r>
                        <a:rPr lang="en-US" dirty="0" smtClean="0"/>
                        <a:t>3001</a:t>
                      </a:r>
                      <a:endParaRPr lang="en-US" dirty="0"/>
                    </a:p>
                  </a:txBody>
                  <a:tcPr/>
                </a:tc>
                <a:tc>
                  <a:txBody>
                    <a:bodyPr/>
                    <a:lstStyle/>
                    <a:p>
                      <a:r>
                        <a:rPr lang="en-US" dirty="0" smtClean="0"/>
                        <a:t>Comp103</a:t>
                      </a:r>
                      <a:endParaRPr lang="en-US" dirty="0"/>
                    </a:p>
                  </a:txBody>
                  <a:tcPr/>
                </a:tc>
                <a:tc>
                  <a:txBody>
                    <a:bodyPr/>
                    <a:lstStyle/>
                    <a:p>
                      <a:r>
                        <a:rPr lang="en-US" dirty="0" smtClean="0"/>
                        <a:t>A</a:t>
                      </a:r>
                      <a:endParaRPr lang="en-US" dirty="0"/>
                    </a:p>
                  </a:txBody>
                  <a:tcPr/>
                </a:tc>
              </a:tr>
              <a:tr h="376020">
                <a:tc>
                  <a:txBody>
                    <a:bodyPr/>
                    <a:lstStyle/>
                    <a:p>
                      <a:r>
                        <a:rPr lang="en-US" dirty="0" smtClean="0"/>
                        <a:t>3001</a:t>
                      </a:r>
                      <a:endParaRPr lang="en-US" dirty="0"/>
                    </a:p>
                  </a:txBody>
                  <a:tcPr/>
                </a:tc>
                <a:tc>
                  <a:txBody>
                    <a:bodyPr/>
                    <a:lstStyle/>
                    <a:p>
                      <a:r>
                        <a:rPr lang="en-US" dirty="0" smtClean="0"/>
                        <a:t>Swen102</a:t>
                      </a:r>
                      <a:endParaRPr lang="en-US" dirty="0"/>
                    </a:p>
                  </a:txBody>
                  <a:tcPr/>
                </a:tc>
                <a:tc>
                  <a:txBody>
                    <a:bodyPr/>
                    <a:lstStyle/>
                    <a:p>
                      <a:r>
                        <a:rPr lang="en-US" dirty="0" smtClean="0"/>
                        <a:t>B</a:t>
                      </a:r>
                      <a:endParaRPr lang="en-US" dirty="0"/>
                    </a:p>
                  </a:txBody>
                  <a:tcPr/>
                </a:tc>
              </a:tr>
              <a:tr h="376020">
                <a:tc>
                  <a:txBody>
                    <a:bodyPr/>
                    <a:lstStyle/>
                    <a:p>
                      <a:r>
                        <a:rPr lang="en-US" dirty="0" smtClean="0"/>
                        <a:t>3002</a:t>
                      </a:r>
                      <a:endParaRPr lang="en-US" dirty="0"/>
                    </a:p>
                  </a:txBody>
                  <a:tcPr/>
                </a:tc>
                <a:tc>
                  <a:txBody>
                    <a:bodyPr/>
                    <a:lstStyle/>
                    <a:p>
                      <a:r>
                        <a:rPr lang="en-US" dirty="0" smtClean="0"/>
                        <a:t>Comp102</a:t>
                      </a:r>
                      <a:endParaRPr lang="en-US" dirty="0"/>
                    </a:p>
                  </a:txBody>
                  <a:tcPr/>
                </a:tc>
                <a:tc>
                  <a:txBody>
                    <a:bodyPr/>
                    <a:lstStyle/>
                    <a:p>
                      <a:r>
                        <a:rPr lang="en-US" dirty="0" smtClean="0"/>
                        <a:t>A+</a:t>
                      </a:r>
                      <a:endParaRPr lang="en-US" dirty="0"/>
                    </a:p>
                  </a:txBody>
                  <a:tcPr/>
                </a:tc>
              </a:tr>
              <a:tr h="376020">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cxnSp>
        <p:nvCxnSpPr>
          <p:cNvPr id="5" name="Straight Arrow Connector 4"/>
          <p:cNvCxnSpPr/>
          <p:nvPr/>
        </p:nvCxnSpPr>
        <p:spPr>
          <a:xfrm>
            <a:off x="3302000" y="1748118"/>
            <a:ext cx="806824" cy="597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302000" y="1748118"/>
            <a:ext cx="806824" cy="4183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3302000" y="1748118"/>
            <a:ext cx="806824" cy="8964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302000" y="2166471"/>
            <a:ext cx="806824" cy="747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509059" y="3600824"/>
            <a:ext cx="184666" cy="369332"/>
          </a:xfrm>
          <a:prstGeom prst="rect">
            <a:avLst/>
          </a:prstGeom>
          <a:noFill/>
        </p:spPr>
        <p:txBody>
          <a:bodyPr wrap="none" rtlCol="0">
            <a:spAutoFit/>
          </a:bodyPr>
          <a:lstStyle/>
          <a:p>
            <a:endParaRPr lang="en-US"/>
          </a:p>
        </p:txBody>
      </p:sp>
      <p:pic>
        <p:nvPicPr>
          <p:cNvPr id="10" name="Picture 9" descr="BU0052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478582">
            <a:off x="211484" y="937823"/>
            <a:ext cx="1489503" cy="417864"/>
          </a:xfrm>
          <a:prstGeom prst="rect">
            <a:avLst/>
          </a:prstGeom>
        </p:spPr>
      </p:pic>
      <p:pic>
        <p:nvPicPr>
          <p:cNvPr id="11" name="Picture 10" descr="BU0052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139923">
            <a:off x="3483601" y="967221"/>
            <a:ext cx="1489503" cy="417864"/>
          </a:xfrm>
          <a:prstGeom prst="rect">
            <a:avLst/>
          </a:prstGeom>
        </p:spPr>
      </p:pic>
      <p:sp>
        <p:nvSpPr>
          <p:cNvPr id="6" name="TextBox 5"/>
          <p:cNvSpPr txBox="1"/>
          <p:nvPr/>
        </p:nvSpPr>
        <p:spPr>
          <a:xfrm>
            <a:off x="851647" y="3931041"/>
            <a:ext cx="7575178" cy="923330"/>
          </a:xfrm>
          <a:prstGeom prst="rect">
            <a:avLst/>
          </a:prstGeom>
          <a:noFill/>
        </p:spPr>
        <p:txBody>
          <a:bodyPr wrap="square" rtlCol="0">
            <a:spAutoFit/>
          </a:bodyPr>
          <a:lstStyle/>
          <a:p>
            <a:pPr algn="ctr"/>
            <a:r>
              <a:rPr lang="en-US" sz="5400" dirty="0" smtClean="0"/>
              <a:t>Database normalization</a:t>
            </a:r>
            <a:endParaRPr lang="en-US" sz="5400" dirty="0"/>
          </a:p>
        </p:txBody>
      </p:sp>
    </p:spTree>
    <p:extLst>
      <p:ext uri="{BB962C8B-B14F-4D97-AF65-F5344CB8AC3E}">
        <p14:creationId xmlns:p14="http://schemas.microsoft.com/office/powerpoint/2010/main" val="10579704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exploits_of_a_mo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571" y="502335"/>
            <a:ext cx="8458200" cy="2603500"/>
          </a:xfrm>
          <a:prstGeom prst="rect">
            <a:avLst/>
          </a:prstGeom>
        </p:spPr>
      </p:pic>
      <p:sp>
        <p:nvSpPr>
          <p:cNvPr id="2" name="TextBox 1"/>
          <p:cNvSpPr txBox="1"/>
          <p:nvPr/>
        </p:nvSpPr>
        <p:spPr>
          <a:xfrm>
            <a:off x="1643529" y="3437982"/>
            <a:ext cx="6162527" cy="923330"/>
          </a:xfrm>
          <a:prstGeom prst="rect">
            <a:avLst/>
          </a:prstGeom>
          <a:noFill/>
        </p:spPr>
        <p:txBody>
          <a:bodyPr wrap="none" rtlCol="0">
            <a:spAutoFit/>
          </a:bodyPr>
          <a:lstStyle/>
          <a:p>
            <a:pPr algn="ctr"/>
            <a:r>
              <a:rPr lang="en-US" sz="5400" dirty="0" smtClean="0"/>
              <a:t>Sanitize your inputs!!</a:t>
            </a:r>
            <a:endParaRPr lang="en-US" sz="5400" dirty="0"/>
          </a:p>
        </p:txBody>
      </p:sp>
    </p:spTree>
    <p:extLst>
      <p:ext uri="{BB962C8B-B14F-4D97-AF65-F5344CB8AC3E}">
        <p14:creationId xmlns:p14="http://schemas.microsoft.com/office/powerpoint/2010/main" val="107516653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28174" y="2032000"/>
            <a:ext cx="4510845" cy="2646878"/>
          </a:xfrm>
          <a:prstGeom prst="rect">
            <a:avLst/>
          </a:prstGeom>
          <a:noFill/>
        </p:spPr>
        <p:txBody>
          <a:bodyPr wrap="non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6600" b="1" cap="all" dirty="0" smtClean="0">
                <a:ln/>
                <a:solidFill>
                  <a:schemeClr val="accent3"/>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ACID</a:t>
            </a:r>
            <a:endParaRPr lang="en-US" sz="16600" b="1" cap="all" dirty="0">
              <a:ln/>
              <a:solidFill>
                <a:schemeClr val="accent3"/>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2975303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604247" y="2396635"/>
            <a:ext cx="1897530" cy="7470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Verify account T2</a:t>
            </a:r>
            <a:endParaRPr lang="en-US" dirty="0"/>
          </a:p>
        </p:txBody>
      </p:sp>
      <p:sp>
        <p:nvSpPr>
          <p:cNvPr id="6" name="Rounded Rectangle 5"/>
          <p:cNvSpPr/>
          <p:nvPr/>
        </p:nvSpPr>
        <p:spPr>
          <a:xfrm>
            <a:off x="375023" y="3573929"/>
            <a:ext cx="1897530" cy="7037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T1-900</a:t>
            </a:r>
            <a:endParaRPr lang="en-US" dirty="0"/>
          </a:p>
        </p:txBody>
      </p:sp>
      <p:sp>
        <p:nvSpPr>
          <p:cNvPr id="7" name="Rounded Rectangle 6"/>
          <p:cNvSpPr/>
          <p:nvPr/>
        </p:nvSpPr>
        <p:spPr>
          <a:xfrm>
            <a:off x="2649070" y="3570942"/>
            <a:ext cx="1897530" cy="70379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T2+900</a:t>
            </a:r>
            <a:endParaRPr lang="en-US" dirty="0"/>
          </a:p>
        </p:txBody>
      </p:sp>
      <p:sp>
        <p:nvSpPr>
          <p:cNvPr id="11" name="TextBox 10"/>
          <p:cNvSpPr txBox="1"/>
          <p:nvPr/>
        </p:nvSpPr>
        <p:spPr>
          <a:xfrm>
            <a:off x="4546600" y="1455341"/>
            <a:ext cx="4811059" cy="4985981"/>
          </a:xfrm>
          <a:prstGeom prst="rect">
            <a:avLst/>
          </a:prstGeom>
          <a:noFill/>
        </p:spPr>
        <p:txBody>
          <a:bodyPr wrap="square" rtlCol="0">
            <a:spAutoFit/>
          </a:bodyPr>
          <a:lstStyle/>
          <a:p>
            <a:r>
              <a:rPr lang="en-US" sz="2000" dirty="0" smtClean="0">
                <a:solidFill>
                  <a:schemeClr val="accent3"/>
                </a:solidFill>
              </a:rPr>
              <a:t>start </a:t>
            </a:r>
            <a:r>
              <a:rPr lang="en-US" sz="2000" dirty="0">
                <a:solidFill>
                  <a:schemeClr val="accent3"/>
                </a:solidFill>
              </a:rPr>
              <a:t>transaction</a:t>
            </a:r>
          </a:p>
          <a:p>
            <a:r>
              <a:rPr lang="en-US" sz="2000" dirty="0">
                <a:solidFill>
                  <a:schemeClr val="accent3"/>
                </a:solidFill>
              </a:rPr>
              <a:t>select balance from Account where </a:t>
            </a:r>
            <a:r>
              <a:rPr lang="en-US" sz="2000" dirty="0" err="1">
                <a:solidFill>
                  <a:schemeClr val="accent3"/>
                </a:solidFill>
              </a:rPr>
              <a:t>Account_Number</a:t>
            </a:r>
            <a:r>
              <a:rPr lang="en-US" sz="2000" dirty="0" smtClean="0">
                <a:solidFill>
                  <a:schemeClr val="accent3"/>
                </a:solidFill>
              </a:rPr>
              <a:t>=‘T1';</a:t>
            </a:r>
          </a:p>
          <a:p>
            <a:endParaRPr lang="en-US" sz="2000" dirty="0">
              <a:solidFill>
                <a:schemeClr val="accent3"/>
              </a:solidFill>
            </a:endParaRPr>
          </a:p>
          <a:p>
            <a:r>
              <a:rPr lang="en-US" sz="2000" dirty="0">
                <a:solidFill>
                  <a:schemeClr val="accent3"/>
                </a:solidFill>
              </a:rPr>
              <a:t>select balance from Account where </a:t>
            </a:r>
            <a:r>
              <a:rPr lang="en-US" sz="2000" dirty="0" err="1">
                <a:solidFill>
                  <a:schemeClr val="accent3"/>
                </a:solidFill>
              </a:rPr>
              <a:t>Account_Number</a:t>
            </a:r>
            <a:r>
              <a:rPr lang="en-US" sz="2000" dirty="0" smtClean="0">
                <a:solidFill>
                  <a:schemeClr val="accent3"/>
                </a:solidFill>
              </a:rPr>
              <a:t>=‘T2'</a:t>
            </a:r>
            <a:r>
              <a:rPr lang="en-US" sz="2000" dirty="0"/>
              <a:t>;</a:t>
            </a:r>
          </a:p>
          <a:p>
            <a:endParaRPr lang="en-US" dirty="0" smtClean="0"/>
          </a:p>
          <a:p>
            <a:r>
              <a:rPr lang="en-US" dirty="0" smtClean="0"/>
              <a:t>update </a:t>
            </a:r>
            <a:r>
              <a:rPr lang="en-US" dirty="0"/>
              <a:t>Account set balance=balance-900 here </a:t>
            </a:r>
            <a:r>
              <a:rPr lang="en-US" dirty="0" err="1"/>
              <a:t>Account_Number</a:t>
            </a:r>
            <a:r>
              <a:rPr lang="en-US" dirty="0" smtClean="0"/>
              <a:t>=’T1' </a:t>
            </a:r>
            <a:r>
              <a:rPr lang="en-US" dirty="0"/>
              <a:t>;</a:t>
            </a:r>
          </a:p>
          <a:p>
            <a:endParaRPr lang="en-US" dirty="0" smtClean="0"/>
          </a:p>
          <a:p>
            <a:r>
              <a:rPr lang="en-US" dirty="0" smtClean="0"/>
              <a:t>update </a:t>
            </a:r>
            <a:r>
              <a:rPr lang="en-US" dirty="0"/>
              <a:t>Account set balance=balance+900 here </a:t>
            </a:r>
            <a:r>
              <a:rPr lang="en-US" dirty="0" err="1"/>
              <a:t>Account_Number</a:t>
            </a:r>
            <a:r>
              <a:rPr lang="en-US" dirty="0" smtClean="0"/>
              <a:t>=’T2' </a:t>
            </a:r>
            <a:r>
              <a:rPr lang="en-US" dirty="0"/>
              <a:t>;</a:t>
            </a:r>
          </a:p>
          <a:p>
            <a:endParaRPr lang="en-US" dirty="0" smtClean="0"/>
          </a:p>
          <a:p>
            <a:r>
              <a:rPr lang="en-US" dirty="0" smtClean="0"/>
              <a:t>commit</a:t>
            </a:r>
            <a:r>
              <a:rPr lang="en-US" dirty="0"/>
              <a:t>; //if all </a:t>
            </a:r>
            <a:r>
              <a:rPr lang="en-US" dirty="0" err="1"/>
              <a:t>sql</a:t>
            </a:r>
            <a:r>
              <a:rPr lang="en-US" dirty="0"/>
              <a:t> queries </a:t>
            </a:r>
            <a:r>
              <a:rPr lang="en-US" dirty="0" err="1"/>
              <a:t>succed</a:t>
            </a:r>
            <a:endParaRPr lang="en-US" dirty="0"/>
          </a:p>
          <a:p>
            <a:r>
              <a:rPr lang="en-US" dirty="0"/>
              <a:t>rollback;</a:t>
            </a:r>
          </a:p>
          <a:p>
            <a:endParaRPr lang="en-US" dirty="0"/>
          </a:p>
          <a:p>
            <a:endParaRPr lang="en-US" dirty="0"/>
          </a:p>
        </p:txBody>
      </p:sp>
      <p:sp>
        <p:nvSpPr>
          <p:cNvPr id="12" name="Rounded Rectangle 11"/>
          <p:cNvSpPr/>
          <p:nvPr/>
        </p:nvSpPr>
        <p:spPr>
          <a:xfrm>
            <a:off x="330200" y="2396635"/>
            <a:ext cx="1897530" cy="7470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Verify account T1</a:t>
            </a:r>
            <a:endParaRPr lang="en-US" dirty="0"/>
          </a:p>
        </p:txBody>
      </p:sp>
      <p:sp>
        <p:nvSpPr>
          <p:cNvPr id="13" name="Rounded Rectangle 12"/>
          <p:cNvSpPr/>
          <p:nvPr/>
        </p:nvSpPr>
        <p:spPr>
          <a:xfrm>
            <a:off x="1431365" y="1279035"/>
            <a:ext cx="1897530" cy="7470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Start transaction</a:t>
            </a:r>
            <a:endParaRPr lang="en-US" dirty="0"/>
          </a:p>
        </p:txBody>
      </p:sp>
      <p:sp>
        <p:nvSpPr>
          <p:cNvPr id="14" name="Rounded Rectangle 13"/>
          <p:cNvSpPr/>
          <p:nvPr/>
        </p:nvSpPr>
        <p:spPr>
          <a:xfrm>
            <a:off x="1476188" y="4703482"/>
            <a:ext cx="1897530" cy="7470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Commit </a:t>
            </a:r>
            <a:endParaRPr lang="en-US" dirty="0"/>
          </a:p>
        </p:txBody>
      </p:sp>
    </p:spTree>
    <p:extLst>
      <p:ext uri="{BB962C8B-B14F-4D97-AF65-F5344CB8AC3E}">
        <p14:creationId xmlns:p14="http://schemas.microsoft.com/office/powerpoint/2010/main" val="1517457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9hM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16" y="-109216"/>
            <a:ext cx="9361615" cy="7041922"/>
          </a:xfrm>
          <a:prstGeom prst="rect">
            <a:avLst/>
          </a:prstGeom>
        </p:spPr>
      </p:pic>
    </p:spTree>
    <p:extLst>
      <p:ext uri="{BB962C8B-B14F-4D97-AF65-F5344CB8AC3E}">
        <p14:creationId xmlns:p14="http://schemas.microsoft.com/office/powerpoint/2010/main" val="26893987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16314</TotalTime>
  <Words>506</Words>
  <Application>Microsoft Macintosh PowerPoint</Application>
  <PresentationFormat>On-screen Show (4:3)</PresentationFormat>
  <Paragraphs>116</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SQL</vt:lpstr>
      <vt:lpstr>PowerPoint Presentation</vt:lpstr>
      <vt:lpstr>Object-Relational Mapping</vt:lpstr>
      <vt:lpstr>PowerPoint Presentation</vt:lpstr>
      <vt:lpstr>PowerPoint Presentation</vt:lpstr>
      <vt:lpstr>PowerPoint Presentation</vt:lpstr>
      <vt:lpstr>PowerPoint Presentation</vt:lpstr>
      <vt:lpstr>PowerPoint Presentation</vt:lpstr>
      <vt:lpstr>PowerPoint Presentation</vt:lpstr>
    </vt:vector>
  </TitlesOfParts>
  <Company>eyemagnet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matthew rollitt</dc:creator>
  <cp:lastModifiedBy>matthew rollitt</cp:lastModifiedBy>
  <cp:revision>29</cp:revision>
  <dcterms:created xsi:type="dcterms:W3CDTF">2016-03-13T05:55:24Z</dcterms:created>
  <dcterms:modified xsi:type="dcterms:W3CDTF">2016-04-03T09:35:11Z</dcterms:modified>
</cp:coreProperties>
</file>