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698" r:id="rId3"/>
  </p:sldMasterIdLst>
  <p:sldIdLst>
    <p:sldId id="256" r:id="rId4"/>
    <p:sldId id="289" r:id="rId5"/>
    <p:sldId id="261" r:id="rId6"/>
    <p:sldId id="290" r:id="rId7"/>
    <p:sldId id="277" r:id="rId8"/>
    <p:sldId id="278" r:id="rId9"/>
    <p:sldId id="279" r:id="rId10"/>
    <p:sldId id="267" r:id="rId11"/>
    <p:sldId id="291" r:id="rId12"/>
    <p:sldId id="272" r:id="rId13"/>
    <p:sldId id="266" r:id="rId14"/>
    <p:sldId id="262" r:id="rId15"/>
    <p:sldId id="264" r:id="rId16"/>
    <p:sldId id="263" r:id="rId17"/>
    <p:sldId id="28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F51DA0B5-F112-4A9D-9AB8-2881B2796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EAE76DE8-AA97-4F6F-84DE-C3F97701F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6E7D6-E9A1-49DF-887F-B36B9D1AA4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DCAE86B1-23A2-42D0-B684-602D2F7436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1E7A50D5-725E-485D-85CD-E3A1DFDC7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80ACF-7C9A-46FC-B05A-ECAB1AFD3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6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77B3514F-9D18-4DA4-B89B-8D77BB18B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F0877AC0-1519-40FD-AE56-53E21B699E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B90C4-B7A3-4264-97BA-4C961BBD3E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9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4B2DA58C-5B56-4650-9C7C-A965B3B3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186BED71-174F-45FA-95CA-DF82E8E8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1C7720A4-3B3C-4081-B911-0B4F21D6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561AF-6A4C-4472-A8E4-737CD2B0C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A99C842F-2774-4762-B947-538D002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16401BC6-E491-46D9-B1BC-DAB16FC9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A1B40349-920C-4A15-A420-958DF660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9C7F5-ED68-4138-9981-4273B3B9D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F700D608-49DA-48BC-86F7-01EB3F85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60C51FF1-2AED-4687-8DAE-C067C7FE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744DF87B-8A4F-4560-99BE-2433BA7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CBA0E-4BEE-48C9-9F10-5D27839349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E37F33DA-8B1F-428E-9C81-41300579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6C1184C1-D852-4850-AB50-80F01CC9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B0DA7494-8F58-444E-8157-38F2148E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91EFF-A4E1-4B4F-B3B3-06EAB2042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3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>
            <a:extLst>
              <a:ext uri="{FF2B5EF4-FFF2-40B4-BE49-F238E27FC236}">
                <a16:creationId xmlns:a16="http://schemas.microsoft.com/office/drawing/2014/main" id="{83846E13-9769-47B1-926F-20190BE1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101">
            <a:extLst>
              <a:ext uri="{FF2B5EF4-FFF2-40B4-BE49-F238E27FC236}">
                <a16:creationId xmlns:a16="http://schemas.microsoft.com/office/drawing/2014/main" id="{1C13C2F0-FFD2-4874-B2B9-20DD3445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102">
            <a:extLst>
              <a:ext uri="{FF2B5EF4-FFF2-40B4-BE49-F238E27FC236}">
                <a16:creationId xmlns:a16="http://schemas.microsoft.com/office/drawing/2014/main" id="{F789ADDD-8669-4348-B3F9-4C19C65F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F5497-AEEA-4ADE-9D73-054449FF6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>
            <a:extLst>
              <a:ext uri="{FF2B5EF4-FFF2-40B4-BE49-F238E27FC236}">
                <a16:creationId xmlns:a16="http://schemas.microsoft.com/office/drawing/2014/main" id="{1F6229CD-13DC-4E50-ADA1-D5654EFD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101">
            <a:extLst>
              <a:ext uri="{FF2B5EF4-FFF2-40B4-BE49-F238E27FC236}">
                <a16:creationId xmlns:a16="http://schemas.microsoft.com/office/drawing/2014/main" id="{872052A0-1975-454B-84AE-093BD4B6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102">
            <a:extLst>
              <a:ext uri="{FF2B5EF4-FFF2-40B4-BE49-F238E27FC236}">
                <a16:creationId xmlns:a16="http://schemas.microsoft.com/office/drawing/2014/main" id="{A4855F50-427C-40B4-9431-21780D4A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E294B-A1DB-4D2E-A494-AD186E94CD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>
            <a:extLst>
              <a:ext uri="{FF2B5EF4-FFF2-40B4-BE49-F238E27FC236}">
                <a16:creationId xmlns:a16="http://schemas.microsoft.com/office/drawing/2014/main" id="{E4EABFE7-FD82-4465-BAE8-B418A09F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101">
            <a:extLst>
              <a:ext uri="{FF2B5EF4-FFF2-40B4-BE49-F238E27FC236}">
                <a16:creationId xmlns:a16="http://schemas.microsoft.com/office/drawing/2014/main" id="{6227664B-6D11-4D08-AE03-EB736952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4102">
            <a:extLst>
              <a:ext uri="{FF2B5EF4-FFF2-40B4-BE49-F238E27FC236}">
                <a16:creationId xmlns:a16="http://schemas.microsoft.com/office/drawing/2014/main" id="{9A324373-36E7-4895-9501-4DF2DE1A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6C370-23D5-4E24-97AD-6AC142519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2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FEAD53B5-0F70-44F6-8C96-4059368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5D89D1B0-2D4A-4CA2-8228-6C1DD35C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E96C937F-E1AC-4EA8-A489-AB2A8886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476F-CD5B-4E06-9371-F4D76C802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D064FE90-C80E-4730-8265-73DC7BE5E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1D6DF38C-E15F-40F4-9058-F17C43D7F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95163-A6B0-4415-817C-623B2C130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3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5E106AAB-0079-426C-9950-2BF6ADD4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EC2EEBFC-C930-48CF-A97B-0FFA1E54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89A12B6E-3081-4855-911A-1FEC17F9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3568C-261C-4FD3-AEF6-C5C9C4175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3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318A8CB9-8DB5-4DCB-8E30-0F788111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5E6641F8-CE5D-40BA-A075-328A15A4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946D9798-7CE4-4846-99E8-180360D3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AF093-CC8D-45F4-8016-0D9590F80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0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1D2CA681-CCF6-4B02-A2EA-BC91DBF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DB627D27-1ED5-4FF7-B8F5-040AE17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31219F92-5B5D-4208-9D2B-2B91C22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CBDE4-95D7-46C0-A173-1CA5629644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20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A9B37AE3-440C-44FC-A0E7-9DA790B181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C29E3472-FBA9-4A52-98EA-771FFC6B2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5FDDB-5371-4F9C-8BC2-89798D587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1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25CC38FB-8B1B-46DD-8A93-28F43F2E2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8CF2A355-0544-4110-877D-B2594B5CC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285FA-6C07-4071-9D43-C2B561E0A9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84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7E70CF2F-DA4C-4DD3-95D9-B178B32CCF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281618A4-AA0C-466E-A528-40D008802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2F846-9897-4060-88C2-AD8AF4D952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3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9660B4E6-D469-4CC9-AEFB-B7DDBE224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1AD7A5A4-560A-40F0-A3E0-0CCE81FE8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768BF-0E4C-4981-A8D3-32A4F8E043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9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A54AD628-2689-4198-BBA4-EBB05A308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57B9AF79-7CF5-480F-ABB9-60EB55CD35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7F74A-A7A2-4A25-8A19-B39E222022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FA1FC37E-0069-4653-920C-7DA5593E7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CEA6E58D-6078-45ED-AB54-B34C2054F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CAEB7-71CB-4519-8460-2034D752E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39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F9A400EC-D1EE-4D0C-834B-02CDF8C0FA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4A225C91-4EED-4642-B3DF-EEDFCD52B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DD815-26E2-4751-93B4-CE09FC29C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F1AB70A-E871-486F-A5F8-19FB5A633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D8753C21-760F-461F-A124-35E9F905D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CE43E-0367-425F-888B-F9873BADC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283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F3483C6D-C7FA-4D8D-ACC2-611B5F1A67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B70D5F35-745E-42EA-9949-B2610B8FD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B3E78-0D4F-4E4D-9357-0EE10485B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20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ADA3BE14-814A-4CD2-B11C-683ACE998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BF7EB5D7-63A7-4308-9759-25D1037BA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4C903-F315-4141-A8F1-7B6D38017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7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78A07746-A2AB-48C0-A9F8-FA63572F1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A91C3F85-48FF-4CC3-BBFA-A2065448C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9DEFC-5E0D-4725-BED9-DEF2D95AD8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37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73526581-993B-4A12-9FBF-48B8DC189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C8E3BA53-9D52-436D-ACDE-53170BB0C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38FB4-C8FA-4C7F-81E9-70B886FA0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C10D613-71A1-3ED0-3CAF-6170B697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20795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363420F0-98C7-4372-84D7-098B8F3BB8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0B254AE5-8B52-4148-945E-4C5551E8F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65443-2F5E-4AB8-B6D7-B76CF78C54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6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1182B275-5347-43C9-87A5-1173D8485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1EAF81E0-1ACF-4668-BD87-41688C331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98D49-B621-4F5E-9ECE-3136CBDB9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62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48B98371-92F3-4ABD-ABBB-BD59A098C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879F9168-A31D-4CDF-B082-4CCE7DBB2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815D1-4E39-4A63-B1CA-80AD1E803D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7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3EF4A681-8DD5-472D-A763-C08F597A2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28C65A52-BFC0-487B-A0BF-ED61937CC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D2C53-E23F-4DEC-99A6-DDD38BC92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00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F859A7F6-7658-4594-ADAE-BDE036390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60CC2D1B-C2CA-45ED-875E-C811F6E682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7709F-29D2-42D0-9707-9A8361727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76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2005EAE9-9811-4822-9640-6922F5B4A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0CECB408-C90B-49E5-9D43-27ACC7946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068FB-0242-4D09-A59A-F82685DCA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71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073" descr="hand">
            <a:extLst>
              <a:ext uri="{FF2B5EF4-FFF2-40B4-BE49-F238E27FC236}">
                <a16:creationId xmlns:a16="http://schemas.microsoft.com/office/drawing/2014/main" id="{CCC75C14-F06D-401B-8A73-8504681C28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7675" y="1720850"/>
            <a:ext cx="46577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3074">
            <a:extLst>
              <a:ext uri="{FF2B5EF4-FFF2-40B4-BE49-F238E27FC236}">
                <a16:creationId xmlns:a16="http://schemas.microsoft.com/office/drawing/2014/main" id="{061CD03E-3BA7-4DE4-B686-72B8A2CC1C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3075">
            <a:extLst>
              <a:ext uri="{FF2B5EF4-FFF2-40B4-BE49-F238E27FC236}">
                <a16:creationId xmlns:a16="http://schemas.microsoft.com/office/drawing/2014/main" id="{7DA23CBB-23AF-48F3-A86C-A5A8585DA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4B01BB05-7B62-48BC-A646-B2732CE4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49A0DBBE-567D-414E-A7F8-FDEA3702D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666C5E-CA0C-4116-887F-31D8332A32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97" descr="title">
            <a:extLst>
              <a:ext uri="{FF2B5EF4-FFF2-40B4-BE49-F238E27FC236}">
                <a16:creationId xmlns:a16="http://schemas.microsoft.com/office/drawing/2014/main" id="{5DF7CC9A-7D84-4F3D-A52E-43141461A1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098">
            <a:extLst>
              <a:ext uri="{FF2B5EF4-FFF2-40B4-BE49-F238E27FC236}">
                <a16:creationId xmlns:a16="http://schemas.microsoft.com/office/drawing/2014/main" id="{FC7A9F11-2192-4F3E-A100-973EC66F01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4099">
            <a:extLst>
              <a:ext uri="{FF2B5EF4-FFF2-40B4-BE49-F238E27FC236}">
                <a16:creationId xmlns:a16="http://schemas.microsoft.com/office/drawing/2014/main" id="{F8CCE410-A4A9-4F23-8D9D-474A0D9785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>
            <a:extLst>
              <a:ext uri="{FF2B5EF4-FFF2-40B4-BE49-F238E27FC236}">
                <a16:creationId xmlns:a16="http://schemas.microsoft.com/office/drawing/2014/main" id="{9D1ECE12-2830-490E-8BB5-BF4710FC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en-US"/>
          </a:p>
        </p:txBody>
      </p:sp>
      <p:sp>
        <p:nvSpPr>
          <p:cNvPr id="4102" name="Footer Placeholder 4101">
            <a:extLst>
              <a:ext uri="{FF2B5EF4-FFF2-40B4-BE49-F238E27FC236}">
                <a16:creationId xmlns:a16="http://schemas.microsoft.com/office/drawing/2014/main" id="{15C64DE2-E43F-4FB8-AAC7-D9C1A1B44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4103" name="Slide Number Placeholder 4102">
            <a:extLst>
              <a:ext uri="{FF2B5EF4-FFF2-40B4-BE49-F238E27FC236}">
                <a16:creationId xmlns:a16="http://schemas.microsoft.com/office/drawing/2014/main" id="{ECED8154-388F-48D2-9CB1-B3C67270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7125CAE0-95DA-488F-9590-7626B4E8CCCE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074">
            <a:extLst>
              <a:ext uri="{FF2B5EF4-FFF2-40B4-BE49-F238E27FC236}">
                <a16:creationId xmlns:a16="http://schemas.microsoft.com/office/drawing/2014/main" id="{B795E038-4FBC-406B-8D5E-527AE813FF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3075">
            <a:extLst>
              <a:ext uri="{FF2B5EF4-FFF2-40B4-BE49-F238E27FC236}">
                <a16:creationId xmlns:a16="http://schemas.microsoft.com/office/drawing/2014/main" id="{73175C9F-246F-4CB6-B808-DFAEE8E6D4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448E7049-9794-4C5B-BBA2-BB9E2528F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29A87DD7-B23F-463E-9E5D-175864E79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10C152D7-1437-4515-8560-9AFB03F9D090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A01817-6A9E-5BEE-3A5D-9BE286BDF34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5" y="2780928"/>
            <a:ext cx="2289667" cy="31292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0" r:id="rId2"/>
    <p:sldLayoutId id="2147483739" r:id="rId3"/>
    <p:sldLayoutId id="2147483738" r:id="rId4"/>
    <p:sldLayoutId id="2147483737" r:id="rId5"/>
    <p:sldLayoutId id="2147483736" r:id="rId6"/>
    <p:sldLayoutId id="2147483735" r:id="rId7"/>
    <p:sldLayoutId id="2147483734" r:id="rId8"/>
    <p:sldLayoutId id="2147483733" r:id="rId9"/>
    <p:sldLayoutId id="2147483732" r:id="rId10"/>
    <p:sldLayoutId id="2147483731" r:id="rId11"/>
    <p:sldLayoutId id="214748374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3313">
            <a:extLst>
              <a:ext uri="{FF2B5EF4-FFF2-40B4-BE49-F238E27FC236}">
                <a16:creationId xmlns:a16="http://schemas.microsoft.com/office/drawing/2014/main" id="{A3F68CFA-648F-49E3-A3AE-14AA87539A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74900" y="101600"/>
            <a:ext cx="6769100" cy="1143000"/>
          </a:xfrm>
        </p:spPr>
        <p:txBody>
          <a:bodyPr/>
          <a:lstStyle/>
          <a:p>
            <a:r>
              <a:rPr lang="zh-TW" altLang="en-US"/>
              <a:t>看懂電路圖</a:t>
            </a:r>
          </a:p>
        </p:txBody>
      </p:sp>
      <p:sp>
        <p:nvSpPr>
          <p:cNvPr id="13314" name="Text Box 13314">
            <a:extLst>
              <a:ext uri="{FF2B5EF4-FFF2-40B4-BE49-F238E27FC236}">
                <a16:creationId xmlns:a16="http://schemas.microsoft.com/office/drawing/2014/main" id="{1D1EB00D-DC38-420B-A68F-B0ADA074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5900"/>
            <a:ext cx="8496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電路圖就是展示電子裝置所需的零件型號，以及零件如何相連的藍圖。</a:t>
            </a:r>
          </a:p>
        </p:txBody>
      </p:sp>
      <p:pic>
        <p:nvPicPr>
          <p:cNvPr id="13315" name="Picture 13315" descr="v12">
            <a:extLst>
              <a:ext uri="{FF2B5EF4-FFF2-40B4-BE49-F238E27FC236}">
                <a16:creationId xmlns:a16="http://schemas.microsoft.com/office/drawing/2014/main" id="{E3779C9E-F4C3-4CFB-8172-EBD7DE23A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89138"/>
            <a:ext cx="7051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13316">
            <a:extLst>
              <a:ext uri="{FF2B5EF4-FFF2-40B4-BE49-F238E27FC236}">
                <a16:creationId xmlns:a16="http://schemas.microsoft.com/office/drawing/2014/main" id="{72DA1E77-3C84-47E8-94A3-4E479776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438650"/>
            <a:ext cx="46053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電路圖中，兩條交錯的線條：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如果交接處有一個小黑點，代表線路相連。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如果交接處沒有圓點，代表線路沒有相連。</a:t>
            </a:r>
          </a:p>
        </p:txBody>
      </p:sp>
      <p:pic>
        <p:nvPicPr>
          <p:cNvPr id="13317" name="Picture 13317" descr="v13">
            <a:extLst>
              <a:ext uri="{FF2B5EF4-FFF2-40B4-BE49-F238E27FC236}">
                <a16:creationId xmlns:a16="http://schemas.microsoft.com/office/drawing/2014/main" id="{B9D96134-1D76-417C-82BB-3A519EFC4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4221163"/>
            <a:ext cx="30956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Oval 13318">
            <a:extLst>
              <a:ext uri="{FF2B5EF4-FFF2-40B4-BE49-F238E27FC236}">
                <a16:creationId xmlns:a16="http://schemas.microsoft.com/office/drawing/2014/main" id="{2C5B6CF8-A4E2-4389-B7BA-B5971DC6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054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Text Box 13319">
            <a:extLst>
              <a:ext uri="{FF2B5EF4-FFF2-40B4-BE49-F238E27FC236}">
                <a16:creationId xmlns:a16="http://schemas.microsoft.com/office/drawing/2014/main" id="{853E20A6-3B09-437E-BEFB-1BA63869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92" y="594995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23</a:t>
            </a: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4337">
            <a:extLst>
              <a:ext uri="{FF2B5EF4-FFF2-40B4-BE49-F238E27FC236}">
                <a16:creationId xmlns:a16="http://schemas.microsoft.com/office/drawing/2014/main" id="{247B344C-242F-4E26-8F5A-2778FCB9B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測量電阻或電容</a:t>
            </a:r>
          </a:p>
        </p:txBody>
      </p:sp>
      <p:pic>
        <p:nvPicPr>
          <p:cNvPr id="14338" name="Picture 14338" descr="v4">
            <a:extLst>
              <a:ext uri="{FF2B5EF4-FFF2-40B4-BE49-F238E27FC236}">
                <a16:creationId xmlns:a16="http://schemas.microsoft.com/office/drawing/2014/main" id="{CFA64CF5-1E11-4DF7-857F-DB37E4B1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493963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14339">
            <a:extLst>
              <a:ext uri="{FF2B5EF4-FFF2-40B4-BE49-F238E27FC236}">
                <a16:creationId xmlns:a16="http://schemas.microsoft.com/office/drawing/2014/main" id="{F3B5C225-A368-4E9A-9B23-976A2D17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557338"/>
            <a:ext cx="795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一般稱為「三用電錶」或「萬用電錶」，主要用於測量電壓、電流和電阻值。</a:t>
            </a:r>
          </a:p>
        </p:txBody>
      </p:sp>
      <p:sp>
        <p:nvSpPr>
          <p:cNvPr id="14340" name="Oval 14340">
            <a:extLst>
              <a:ext uri="{FF2B5EF4-FFF2-40B4-BE49-F238E27FC236}">
                <a16:creationId xmlns:a16="http://schemas.microsoft.com/office/drawing/2014/main" id="{D6F75C70-7ECA-4C3D-BA8D-D191459A7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446246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Text Box 14341">
            <a:extLst>
              <a:ext uri="{FF2B5EF4-FFF2-40B4-BE49-F238E27FC236}">
                <a16:creationId xmlns:a16="http://schemas.microsoft.com/office/drawing/2014/main" id="{117AB3C3-E63C-4C57-B86D-8DC3DEC96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23" y="46069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27</a:t>
            </a: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5361">
            <a:extLst>
              <a:ext uri="{FF2B5EF4-FFF2-40B4-BE49-F238E27FC236}">
                <a16:creationId xmlns:a16="http://schemas.microsoft.com/office/drawing/2014/main" id="{1D321352-5F3D-4E6F-82EA-508B3B5CE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測量電壓</a:t>
            </a:r>
          </a:p>
        </p:txBody>
      </p:sp>
      <p:pic>
        <p:nvPicPr>
          <p:cNvPr id="15362" name="Picture 15362" descr="v5">
            <a:extLst>
              <a:ext uri="{FF2B5EF4-FFF2-40B4-BE49-F238E27FC236}">
                <a16:creationId xmlns:a16="http://schemas.microsoft.com/office/drawing/2014/main" id="{38E1BD1D-C56C-4A20-9C23-D76D636C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276475"/>
            <a:ext cx="62960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15363">
            <a:extLst>
              <a:ext uri="{FF2B5EF4-FFF2-40B4-BE49-F238E27FC236}">
                <a16:creationId xmlns:a16="http://schemas.microsoft.com/office/drawing/2014/main" id="{E9007DD4-1168-4A21-AA71-A6CEF04BF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5900"/>
            <a:ext cx="7726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測量電壓或電流的過程中，不要切換檔位；切換檔位之前要先移開測試棒。</a:t>
            </a:r>
          </a:p>
        </p:txBody>
      </p:sp>
      <p:sp>
        <p:nvSpPr>
          <p:cNvPr id="15364" name="Oval 15364">
            <a:extLst>
              <a:ext uri="{FF2B5EF4-FFF2-40B4-BE49-F238E27FC236}">
                <a16:creationId xmlns:a16="http://schemas.microsoft.com/office/drawing/2014/main" id="{4371145A-75AB-4DB3-9605-45B9F1BB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446246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Text Box 15365">
            <a:extLst>
              <a:ext uri="{FF2B5EF4-FFF2-40B4-BE49-F238E27FC236}">
                <a16:creationId xmlns:a16="http://schemas.microsoft.com/office/drawing/2014/main" id="{6DBD0918-9DD2-48F0-84EC-323DC97A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23" y="46069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8</a:t>
            </a: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6385">
            <a:extLst>
              <a:ext uri="{FF2B5EF4-FFF2-40B4-BE49-F238E27FC236}">
                <a16:creationId xmlns:a16="http://schemas.microsoft.com/office/drawing/2014/main" id="{D0C33286-C3E5-4F12-A3EC-E0224089E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測量電流</a:t>
            </a:r>
            <a:endParaRPr lang="zh-CN" altLang="en-US"/>
          </a:p>
        </p:txBody>
      </p:sp>
      <p:pic>
        <p:nvPicPr>
          <p:cNvPr id="16386" name="Picture 16386" descr="v6">
            <a:extLst>
              <a:ext uri="{FF2B5EF4-FFF2-40B4-BE49-F238E27FC236}">
                <a16:creationId xmlns:a16="http://schemas.microsoft.com/office/drawing/2014/main" id="{263D94C8-451B-44DB-A205-B84BEEFD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60102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16387">
            <a:extLst>
              <a:ext uri="{FF2B5EF4-FFF2-40B4-BE49-F238E27FC236}">
                <a16:creationId xmlns:a16="http://schemas.microsoft.com/office/drawing/2014/main" id="{685863A0-D5A1-4EF8-AE4E-5F6AE8B5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5900"/>
            <a:ext cx="4297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紅色測試棒記得要接在測量電流的插孔。</a:t>
            </a:r>
          </a:p>
        </p:txBody>
      </p:sp>
      <p:sp>
        <p:nvSpPr>
          <p:cNvPr id="16388" name="Oval 16388">
            <a:extLst>
              <a:ext uri="{FF2B5EF4-FFF2-40B4-BE49-F238E27FC236}">
                <a16:creationId xmlns:a16="http://schemas.microsoft.com/office/drawing/2014/main" id="{393C8804-027E-4EF9-9DA4-3DE4F0E65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446246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Text Box 16389">
            <a:extLst>
              <a:ext uri="{FF2B5EF4-FFF2-40B4-BE49-F238E27FC236}">
                <a16:creationId xmlns:a16="http://schemas.microsoft.com/office/drawing/2014/main" id="{B7413DB3-B830-4486-9974-3E6625A2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23" y="46069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9</a:t>
            </a: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7409">
            <a:extLst>
              <a:ext uri="{FF2B5EF4-FFF2-40B4-BE49-F238E27FC236}">
                <a16:creationId xmlns:a16="http://schemas.microsoft.com/office/drawing/2014/main" id="{E04B5882-53ED-46C6-B467-436EF5613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麵包板</a:t>
            </a:r>
            <a:endParaRPr lang="zh-CN" altLang="en-US"/>
          </a:p>
        </p:txBody>
      </p:sp>
      <p:pic>
        <p:nvPicPr>
          <p:cNvPr id="17410" name="Picture 17410" descr="v3">
            <a:extLst>
              <a:ext uri="{FF2B5EF4-FFF2-40B4-BE49-F238E27FC236}">
                <a16:creationId xmlns:a16="http://schemas.microsoft.com/office/drawing/2014/main" id="{14E955F8-AA53-4A92-AFCA-A8EB9D0AB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1339850"/>
            <a:ext cx="560863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17411">
            <a:extLst>
              <a:ext uri="{FF2B5EF4-FFF2-40B4-BE49-F238E27FC236}">
                <a16:creationId xmlns:a16="http://schemas.microsoft.com/office/drawing/2014/main" id="{196B9B4C-3C11-44FA-8600-C49EF8A04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33131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麵包板是一種不需焊接，可快速拆裝、組合電子電路的用具，普遍用於電子電路實驗。</a:t>
            </a:r>
          </a:p>
        </p:txBody>
      </p:sp>
      <p:pic>
        <p:nvPicPr>
          <p:cNvPr id="17412" name="Picture 17412" descr="vo24_1">
            <a:extLst>
              <a:ext uri="{FF2B5EF4-FFF2-40B4-BE49-F238E27FC236}">
                <a16:creationId xmlns:a16="http://schemas.microsoft.com/office/drawing/2014/main" id="{96A3F8D7-EDA3-4AF8-8D50-46CB7347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92588"/>
            <a:ext cx="5668963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17413">
            <a:extLst>
              <a:ext uri="{FF2B5EF4-FFF2-40B4-BE49-F238E27FC236}">
                <a16:creationId xmlns:a16="http://schemas.microsoft.com/office/drawing/2014/main" id="{2B748E76-7186-4491-9A62-9A6C3C6C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941888"/>
            <a:ext cx="28797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左邊是LED電路圖，以及在麵包板上組裝的樣子。</a:t>
            </a:r>
          </a:p>
        </p:txBody>
      </p:sp>
      <p:sp>
        <p:nvSpPr>
          <p:cNvPr id="17414" name="Oval 17414">
            <a:extLst>
              <a:ext uri="{FF2B5EF4-FFF2-40B4-BE49-F238E27FC236}">
                <a16:creationId xmlns:a16="http://schemas.microsoft.com/office/drawing/2014/main" id="{62CA7603-94B9-41F4-9AD0-DB0662139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33337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Text Box 17415">
            <a:extLst>
              <a:ext uri="{FF2B5EF4-FFF2-40B4-BE49-F238E27FC236}">
                <a16:creationId xmlns:a16="http://schemas.microsoft.com/office/drawing/2014/main" id="{8C64B489-BAFF-4335-BC45-0CDA7F01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17" y="34782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9</a:t>
            </a: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8433">
            <a:extLst>
              <a:ext uri="{FF2B5EF4-FFF2-40B4-BE49-F238E27FC236}">
                <a16:creationId xmlns:a16="http://schemas.microsoft.com/office/drawing/2014/main" id="{DADC4F00-330E-4C15-B97F-FC95E36CC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導線與跳線</a:t>
            </a:r>
          </a:p>
        </p:txBody>
      </p:sp>
      <p:pic>
        <p:nvPicPr>
          <p:cNvPr id="18434" name="Picture 18434" descr="v15">
            <a:extLst>
              <a:ext uri="{FF2B5EF4-FFF2-40B4-BE49-F238E27FC236}">
                <a16:creationId xmlns:a16="http://schemas.microsoft.com/office/drawing/2014/main" id="{5040A84F-D156-4335-B9EA-C3D45FCB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484313"/>
            <a:ext cx="3238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8435" descr="v16">
            <a:extLst>
              <a:ext uri="{FF2B5EF4-FFF2-40B4-BE49-F238E27FC236}">
                <a16:creationId xmlns:a16="http://schemas.microsoft.com/office/drawing/2014/main" id="{CB9EA4C5-68DC-4E20-9F5A-DAC430245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420938"/>
            <a:ext cx="40767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8436" descr="v14">
            <a:extLst>
              <a:ext uri="{FF2B5EF4-FFF2-40B4-BE49-F238E27FC236}">
                <a16:creationId xmlns:a16="http://schemas.microsoft.com/office/drawing/2014/main" id="{CB1DBE79-B84C-463B-890F-0A20E735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514725"/>
            <a:ext cx="6200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8437" descr="vo24_2">
            <a:extLst>
              <a:ext uri="{FF2B5EF4-FFF2-40B4-BE49-F238E27FC236}">
                <a16:creationId xmlns:a16="http://schemas.microsoft.com/office/drawing/2014/main" id="{F5FF963E-7BDA-4BDF-8482-E49C8AD7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611688"/>
            <a:ext cx="5400675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18438">
            <a:extLst>
              <a:ext uri="{FF2B5EF4-FFF2-40B4-BE49-F238E27FC236}">
                <a16:creationId xmlns:a16="http://schemas.microsoft.com/office/drawing/2014/main" id="{5E9ACB1F-8BA1-4BEA-8DFD-AD7E343B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66888"/>
            <a:ext cx="15541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麵包板的接線</a:t>
            </a:r>
          </a:p>
        </p:txBody>
      </p:sp>
      <p:sp>
        <p:nvSpPr>
          <p:cNvPr id="18439" name="Text Box 18439">
            <a:extLst>
              <a:ext uri="{FF2B5EF4-FFF2-40B4-BE49-F238E27FC236}">
                <a16:creationId xmlns:a16="http://schemas.microsoft.com/office/drawing/2014/main" id="{5B964DBC-4B04-4812-B0B9-26787ABBC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304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/>
              <a:t>杜邦</a:t>
            </a:r>
            <a:r>
              <a:rPr lang="zh-CN" altLang="en-US"/>
              <a:t>線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8440" name="Text Box 18440">
            <a:extLst>
              <a:ext uri="{FF2B5EF4-FFF2-40B4-BE49-F238E27FC236}">
                <a16:creationId xmlns:a16="http://schemas.microsoft.com/office/drawing/2014/main" id="{5D0B54DF-DBF8-457B-B811-9CDA95C41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33825"/>
            <a:ext cx="1784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/>
              <a:t>鱷魚夾和測試鉤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441" name="Text Box 18441">
            <a:extLst>
              <a:ext uri="{FF2B5EF4-FFF2-40B4-BE49-F238E27FC236}">
                <a16:creationId xmlns:a16="http://schemas.microsoft.com/office/drawing/2014/main" id="{0AB4BE33-DC28-4564-855C-AEA4A1A90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02250"/>
            <a:ext cx="1325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/>
              <a:t>使用的例子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442" name="Oval 18442">
            <a:extLst>
              <a:ext uri="{FF2B5EF4-FFF2-40B4-BE49-F238E27FC236}">
                <a16:creationId xmlns:a16="http://schemas.microsoft.com/office/drawing/2014/main" id="{0D2C2F94-F381-4FDE-B5BB-17DEA4B13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0" y="13477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3" name="Text Box 18443">
            <a:extLst>
              <a:ext uri="{FF2B5EF4-FFF2-40B4-BE49-F238E27FC236}">
                <a16:creationId xmlns:a16="http://schemas.microsoft.com/office/drawing/2014/main" id="{16C02803-54FC-4DEF-908D-5BBFB63B5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217" y="149225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31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7169">
            <a:extLst>
              <a:ext uri="{FF2B5EF4-FFF2-40B4-BE49-F238E27FC236}">
                <a16:creationId xmlns:a16="http://schemas.microsoft.com/office/drawing/2014/main" id="{061ABBA2-EAB0-41DB-B580-631F4BE79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/>
              <a:t>第二章 認識電子零件</a:t>
            </a:r>
            <a:r>
              <a:rPr lang="zh-TW" altLang="en-US" sz="4000">
                <a:sym typeface="微軟正黑體" panose="020B0604030504040204" pitchFamily="34" charset="-120"/>
              </a:rPr>
              <a:t>與</a:t>
            </a:r>
            <a:r>
              <a:rPr lang="zh-TW" altLang="en-US" sz="4000"/>
              <a:t>工具</a:t>
            </a:r>
          </a:p>
        </p:txBody>
      </p:sp>
      <p:sp>
        <p:nvSpPr>
          <p:cNvPr id="7170" name="Text Placeholder 7170">
            <a:extLst>
              <a:ext uri="{FF2B5EF4-FFF2-40B4-BE49-F238E27FC236}">
                <a16:creationId xmlns:a16="http://schemas.microsoft.com/office/drawing/2014/main" id="{7B24522F-D833-408B-B6B4-38709A3B8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電壓、電流與接地</a:t>
            </a:r>
          </a:p>
          <a:p>
            <a:r>
              <a:rPr lang="zh-CN" altLang="en-US"/>
              <a:t>電阻</a:t>
            </a:r>
          </a:p>
          <a:p>
            <a:r>
              <a:rPr lang="zh-TW" altLang="en-US"/>
              <a:t>電容</a:t>
            </a:r>
          </a:p>
          <a:p>
            <a:r>
              <a:rPr lang="zh-TW" altLang="en-US"/>
              <a:t>二極體和LED</a:t>
            </a:r>
          </a:p>
          <a:p>
            <a:r>
              <a:rPr lang="zh-TW" altLang="en-US"/>
              <a:t>操作萬用電錶</a:t>
            </a:r>
          </a:p>
          <a:p>
            <a:r>
              <a:rPr lang="zh-TW" altLang="en-US"/>
              <a:t>看懂電路圖</a:t>
            </a:r>
          </a:p>
          <a:p>
            <a:r>
              <a:rPr lang="zh-TW" altLang="en-US"/>
              <a:t>用麵包板接電路</a:t>
            </a:r>
            <a:endParaRPr lang="zh-CN" altLang="en-US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8193">
            <a:extLst>
              <a:ext uri="{FF2B5EF4-FFF2-40B4-BE49-F238E27FC236}">
                <a16:creationId xmlns:a16="http://schemas.microsoft.com/office/drawing/2014/main" id="{A3E96A8C-E937-4528-AB61-CC83767B3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電壓、電流與接地</a:t>
            </a:r>
          </a:p>
        </p:txBody>
      </p:sp>
      <p:pic>
        <p:nvPicPr>
          <p:cNvPr id="8194" name="Picture 8194" descr="v1">
            <a:extLst>
              <a:ext uri="{FF2B5EF4-FFF2-40B4-BE49-F238E27FC236}">
                <a16:creationId xmlns:a16="http://schemas.microsoft.com/office/drawing/2014/main" id="{4F48E4BE-52A8-469D-A248-0F95C38B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29991"/>
            <a:ext cx="59055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8196">
            <a:extLst>
              <a:ext uri="{FF2B5EF4-FFF2-40B4-BE49-F238E27FC236}">
                <a16:creationId xmlns:a16="http://schemas.microsoft.com/office/drawing/2014/main" id="{DAEB8382-B561-49E3-8B12-471B0BA1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5900"/>
            <a:ext cx="6911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電位差或電勢差，通常稱為電壓，代表推動電流能力的大小，其單位是伏特（volt，簡寫成V）。處於高位者稱為</a:t>
            </a:r>
            <a:r>
              <a:rPr lang="en-US" altLang="en-US" b="1">
                <a:latin typeface="微軟正黑體" panose="020B0604030504040204" pitchFamily="34" charset="-120"/>
              </a:rPr>
              <a:t>正極</a:t>
            </a:r>
            <a:r>
              <a:rPr lang="en-US" altLang="en-US">
                <a:latin typeface="微軟正黑體" panose="020B0604030504040204" pitchFamily="34" charset="-120"/>
              </a:rPr>
              <a:t>，低地勢者為</a:t>
            </a:r>
            <a:r>
              <a:rPr lang="en-US" altLang="en-US" b="1">
                <a:latin typeface="微軟正黑體" panose="020B0604030504040204" pitchFamily="34" charset="-120"/>
              </a:rPr>
              <a:t>負極</a:t>
            </a:r>
            <a:r>
              <a:rPr lang="en-US" altLang="en-US">
                <a:latin typeface="微軟正黑體" panose="020B0604030504040204" pitchFamily="34" charset="-120"/>
              </a:rPr>
              <a:t>或</a:t>
            </a:r>
            <a:r>
              <a:rPr lang="en-US" altLang="en-US" b="1">
                <a:latin typeface="微軟正黑體" panose="020B0604030504040204" pitchFamily="34" charset="-120"/>
              </a:rPr>
              <a:t>接地</a:t>
            </a:r>
            <a:r>
              <a:rPr lang="en-US" altLang="en-US">
                <a:latin typeface="微軟正黑體" panose="020B0604030504040204" pitchFamily="34" charset="-120"/>
              </a:rPr>
              <a:t>（Ground，簡稱GND）</a:t>
            </a:r>
          </a:p>
        </p:txBody>
      </p:sp>
      <p:sp>
        <p:nvSpPr>
          <p:cNvPr id="8197" name="Text Box 8197">
            <a:extLst>
              <a:ext uri="{FF2B5EF4-FFF2-40B4-BE49-F238E27FC236}">
                <a16:creationId xmlns:a16="http://schemas.microsoft.com/office/drawing/2014/main" id="{68FC95FA-1E44-4F96-B8B0-A59C2AE0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6100762"/>
            <a:ext cx="17827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電壓的電路符號</a:t>
            </a:r>
            <a:endParaRPr lang="en-US" altLang="en-US" dirty="0"/>
          </a:p>
        </p:txBody>
      </p:sp>
      <p:sp>
        <p:nvSpPr>
          <p:cNvPr id="8198" name="Oval 8198">
            <a:extLst>
              <a:ext uri="{FF2B5EF4-FFF2-40B4-BE49-F238E27FC236}">
                <a16:creationId xmlns:a16="http://schemas.microsoft.com/office/drawing/2014/main" id="{18F75F72-D1C6-41C2-8198-481590D0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446246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Text Box 8199">
            <a:extLst>
              <a:ext uri="{FF2B5EF4-FFF2-40B4-BE49-F238E27FC236}">
                <a16:creationId xmlns:a16="http://schemas.microsoft.com/office/drawing/2014/main" id="{1999C986-9B4F-427B-8FB1-202BF49C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606925"/>
            <a:ext cx="6413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</a:rPr>
              <a:t>2-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</a:rPr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042BE0-3720-8D2E-093A-707D478E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97" y="5614335"/>
            <a:ext cx="4841751" cy="119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38362-DAEE-456F-9179-F24D5D5B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控制板的電源供應器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F8F5-F396-47D2-96E7-84860A69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43194"/>
            <a:ext cx="5771540" cy="21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power3">
            <a:extLst>
              <a:ext uri="{FF2B5EF4-FFF2-40B4-BE49-F238E27FC236}">
                <a16:creationId xmlns:a16="http://schemas.microsoft.com/office/drawing/2014/main" id="{89516AFF-095D-4AE9-BED4-C69F28D5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00" y="4227179"/>
            <a:ext cx="5256584" cy="252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8198">
            <a:extLst>
              <a:ext uri="{FF2B5EF4-FFF2-40B4-BE49-F238E27FC236}">
                <a16:creationId xmlns:a16="http://schemas.microsoft.com/office/drawing/2014/main" id="{512BCC4A-2620-455B-8210-ADA1DED5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757" y="3987801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8199">
            <a:extLst>
              <a:ext uri="{FF2B5EF4-FFF2-40B4-BE49-F238E27FC236}">
                <a16:creationId xmlns:a16="http://schemas.microsoft.com/office/drawing/2014/main" id="{09D31DB2-9D64-44E2-B20E-8816F9477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770" y="4132263"/>
            <a:ext cx="6413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89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9217">
            <a:extLst>
              <a:ext uri="{FF2B5EF4-FFF2-40B4-BE49-F238E27FC236}">
                <a16:creationId xmlns:a16="http://schemas.microsoft.com/office/drawing/2014/main" id="{A572398C-6494-4C44-A1ED-A426EC26D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電阻</a:t>
            </a:r>
            <a:endParaRPr lang="zh-CN" altLang="en-US"/>
          </a:p>
        </p:txBody>
      </p:sp>
      <p:sp>
        <p:nvSpPr>
          <p:cNvPr id="9218" name="Text Box 9218">
            <a:extLst>
              <a:ext uri="{FF2B5EF4-FFF2-40B4-BE49-F238E27FC236}">
                <a16:creationId xmlns:a16="http://schemas.microsoft.com/office/drawing/2014/main" id="{2C12A3BD-F4D9-49E6-A490-3AC735088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65230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阻礙電流流動的因素叫電阻。電阻能降低和分散電子元件承受的電壓，避免元件損壞。</a:t>
            </a:r>
          </a:p>
        </p:txBody>
      </p:sp>
      <p:pic>
        <p:nvPicPr>
          <p:cNvPr id="9219" name="Picture 9219" descr="v8">
            <a:extLst>
              <a:ext uri="{FF2B5EF4-FFF2-40B4-BE49-F238E27FC236}">
                <a16:creationId xmlns:a16="http://schemas.microsoft.com/office/drawing/2014/main" id="{B735E327-EBA6-4B90-9E5F-DDE351EFF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336800"/>
            <a:ext cx="508476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9223">
            <a:extLst>
              <a:ext uri="{FF2B5EF4-FFF2-40B4-BE49-F238E27FC236}">
                <a16:creationId xmlns:a16="http://schemas.microsoft.com/office/drawing/2014/main" id="{60419365-0319-4FC9-B75E-06809746B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4818063"/>
            <a:ext cx="6196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有些電阻具備可調整阻值的旋鈕，稱為可變電阻（簡稱VR）</a:t>
            </a:r>
          </a:p>
        </p:txBody>
      </p:sp>
      <p:sp>
        <p:nvSpPr>
          <p:cNvPr id="9221" name="Oval 9224">
            <a:extLst>
              <a:ext uri="{FF2B5EF4-FFF2-40B4-BE49-F238E27FC236}">
                <a16:creationId xmlns:a16="http://schemas.microsoft.com/office/drawing/2014/main" id="{50319C72-3867-458F-95AC-C8C60FE0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11239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Text Box 9225">
            <a:extLst>
              <a:ext uri="{FF2B5EF4-FFF2-40B4-BE49-F238E27FC236}">
                <a16:creationId xmlns:a16="http://schemas.microsoft.com/office/drawing/2014/main" id="{949652F5-E2C4-4742-9085-560041086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741" y="1268413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9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9223" name="Picture 1" descr="r">
            <a:extLst>
              <a:ext uri="{FF2B5EF4-FFF2-40B4-BE49-F238E27FC236}">
                <a16:creationId xmlns:a16="http://schemas.microsoft.com/office/drawing/2014/main" id="{3C514FD5-3250-47C9-94D7-52BAE3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498725"/>
            <a:ext cx="37719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2" descr="vr">
            <a:extLst>
              <a:ext uri="{FF2B5EF4-FFF2-40B4-BE49-F238E27FC236}">
                <a16:creationId xmlns:a16="http://schemas.microsoft.com/office/drawing/2014/main" id="{BF2697BA-BB97-486C-A360-7E73F339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5611813"/>
            <a:ext cx="49403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3" descr="vr1">
            <a:extLst>
              <a:ext uri="{FF2B5EF4-FFF2-40B4-BE49-F238E27FC236}">
                <a16:creationId xmlns:a16="http://schemas.microsoft.com/office/drawing/2014/main" id="{F7D9D35E-9344-4E45-90C7-F8AD6C26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3" y="4995863"/>
            <a:ext cx="14097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" descr="r1">
            <a:extLst>
              <a:ext uri="{FF2B5EF4-FFF2-40B4-BE49-F238E27FC236}">
                <a16:creationId xmlns:a16="http://schemas.microsoft.com/office/drawing/2014/main" id="{29A94BFE-053B-4C2E-ABA1-6EA8436C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3940175"/>
            <a:ext cx="2495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0241">
            <a:extLst>
              <a:ext uri="{FF2B5EF4-FFF2-40B4-BE49-F238E27FC236}">
                <a16:creationId xmlns:a16="http://schemas.microsoft.com/office/drawing/2014/main" id="{4434FF10-E4BD-456A-93B2-A46E3D3BE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電阻的色環</a:t>
            </a:r>
          </a:p>
        </p:txBody>
      </p:sp>
      <p:sp>
        <p:nvSpPr>
          <p:cNvPr id="10242" name="Oval 10243">
            <a:extLst>
              <a:ext uri="{FF2B5EF4-FFF2-40B4-BE49-F238E27FC236}">
                <a16:creationId xmlns:a16="http://schemas.microsoft.com/office/drawing/2014/main" id="{2190A3F0-B4C3-473D-B18B-43A7280A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57753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Text Box 10244">
            <a:extLst>
              <a:ext uri="{FF2B5EF4-FFF2-40B4-BE49-F238E27FC236}">
                <a16:creationId xmlns:a16="http://schemas.microsoft.com/office/drawing/2014/main" id="{BDEB4C3C-863E-401A-8493-D9EBBC736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23" y="591820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</a:t>
            </a:r>
          </a:p>
        </p:txBody>
      </p:sp>
      <p:pic>
        <p:nvPicPr>
          <p:cNvPr id="10244" name="Picture 2" descr="tool3">
            <a:extLst>
              <a:ext uri="{FF2B5EF4-FFF2-40B4-BE49-F238E27FC236}">
                <a16:creationId xmlns:a16="http://schemas.microsoft.com/office/drawing/2014/main" id="{D5A230DC-AD3D-4310-93D1-04332DAC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74217"/>
            <a:ext cx="5481932" cy="410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BFD830A-C898-D77C-F7ED-10F7C03F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822205"/>
            <a:ext cx="5272088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1265">
            <a:extLst>
              <a:ext uri="{FF2B5EF4-FFF2-40B4-BE49-F238E27FC236}">
                <a16:creationId xmlns:a16="http://schemas.microsoft.com/office/drawing/2014/main" id="{8CD7243D-F4DB-497F-9181-1FE4C3BD3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電容</a:t>
            </a:r>
          </a:p>
        </p:txBody>
      </p:sp>
      <p:pic>
        <p:nvPicPr>
          <p:cNvPr id="11266" name="Picture 11266" descr="v11">
            <a:extLst>
              <a:ext uri="{FF2B5EF4-FFF2-40B4-BE49-F238E27FC236}">
                <a16:creationId xmlns:a16="http://schemas.microsoft.com/office/drawing/2014/main" id="{ACB6239D-1591-47B4-A68B-B09CD58E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3922732"/>
            <a:ext cx="81819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11267">
            <a:extLst>
              <a:ext uri="{FF2B5EF4-FFF2-40B4-BE49-F238E27FC236}">
                <a16:creationId xmlns:a16="http://schemas.microsoft.com/office/drawing/2014/main" id="{20D9571D-FF87-4920-8770-B2C29AF4B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1568003"/>
            <a:ext cx="365938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>
                <a:latin typeface="微軟正黑體" panose="020B0604030504040204" pitchFamily="34" charset="-120"/>
              </a:rPr>
              <a:t>電容器就是電的容器，簡稱電容，單位是法拉（Farad，簡寫成F</a:t>
            </a:r>
            <a:r>
              <a:rPr lang="en-US" altLang="en-US" dirty="0">
                <a:latin typeface="微軟正黑體" panose="020B0604030504040204" pitchFamily="34" charset="-120"/>
              </a:rPr>
              <a:t>），</a:t>
            </a:r>
            <a:r>
              <a:rPr lang="en-US" altLang="en-US" dirty="0" err="1">
                <a:latin typeface="微軟正黑體" panose="020B0604030504040204" pitchFamily="34" charset="-120"/>
              </a:rPr>
              <a:t>代表電容所能儲存的電荷容量</a:t>
            </a:r>
            <a:r>
              <a:rPr lang="en-US" altLang="en-US" dirty="0">
                <a:latin typeface="微軟正黑體" panose="020B0604030504040204" pitchFamily="34" charset="-120"/>
              </a:rPr>
              <a:t>。</a:t>
            </a:r>
          </a:p>
          <a:p>
            <a:endParaRPr lang="en-US" altLang="en-US" dirty="0">
              <a:latin typeface="微軟正黑體" panose="020B0604030504040204" pitchFamily="34" charset="-120"/>
            </a:endParaRPr>
          </a:p>
          <a:p>
            <a:r>
              <a:rPr lang="en-US" altLang="en-US" dirty="0" err="1">
                <a:latin typeface="微軟正黑體" panose="020B0604030504040204" pitchFamily="34" charset="-120"/>
              </a:rPr>
              <a:t>在積體電路和馬達的電源接腳，經常可以發現電容，用於吸收電源瞬間變化的雜訊</a:t>
            </a:r>
            <a:r>
              <a:rPr lang="en-US" altLang="en-US" dirty="0">
                <a:latin typeface="微軟正黑體" panose="020B0604030504040204" pitchFamily="34" charset="-120"/>
              </a:rPr>
              <a:t>。</a:t>
            </a:r>
          </a:p>
        </p:txBody>
      </p:sp>
      <p:sp>
        <p:nvSpPr>
          <p:cNvPr id="11268" name="Oval 11268">
            <a:extLst>
              <a:ext uri="{FF2B5EF4-FFF2-40B4-BE49-F238E27FC236}">
                <a16:creationId xmlns:a16="http://schemas.microsoft.com/office/drawing/2014/main" id="{F043124E-3AF5-4CED-8F41-48EDC51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Text Box 11269">
            <a:extLst>
              <a:ext uri="{FF2B5EF4-FFF2-40B4-BE49-F238E27FC236}">
                <a16:creationId xmlns:a16="http://schemas.microsoft.com/office/drawing/2014/main" id="{7EB35C07-C15F-4C75-A7A8-FBF4401F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854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</a:t>
            </a:r>
          </a:p>
        </p:txBody>
      </p:sp>
      <p:pic>
        <p:nvPicPr>
          <p:cNvPr id="3074" name="Picture 87" descr="capacitor">
            <a:extLst>
              <a:ext uri="{FF2B5EF4-FFF2-40B4-BE49-F238E27FC236}">
                <a16:creationId xmlns:a16="http://schemas.microsoft.com/office/drawing/2014/main" id="{2F8109AA-909B-5B9A-8512-966473A4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926" y="1724999"/>
            <a:ext cx="4891884" cy="142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2289">
            <a:extLst>
              <a:ext uri="{FF2B5EF4-FFF2-40B4-BE49-F238E27FC236}">
                <a16:creationId xmlns:a16="http://schemas.microsoft.com/office/drawing/2014/main" id="{0C335291-93DD-4D4D-8F61-59BA812C4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二極體和LED</a:t>
            </a:r>
            <a:endParaRPr lang="zh-CN" altLang="en-US"/>
          </a:p>
        </p:txBody>
      </p:sp>
      <p:pic>
        <p:nvPicPr>
          <p:cNvPr id="12290" name="Picture 12290" descr="v7">
            <a:extLst>
              <a:ext uri="{FF2B5EF4-FFF2-40B4-BE49-F238E27FC236}">
                <a16:creationId xmlns:a16="http://schemas.microsoft.com/office/drawing/2014/main" id="{1D1FFD40-F87B-427B-B3CF-FF1A8EE2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60575"/>
            <a:ext cx="8534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12291">
            <a:extLst>
              <a:ext uri="{FF2B5EF4-FFF2-40B4-BE49-F238E27FC236}">
                <a16:creationId xmlns:a16="http://schemas.microsoft.com/office/drawing/2014/main" id="{DBB8CAF4-0A42-4259-9CF2-16C917BD9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12875"/>
            <a:ext cx="6126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二極體是一種單向導通的半導體元件，其接腳有區分極性。</a:t>
            </a:r>
          </a:p>
        </p:txBody>
      </p:sp>
      <p:pic>
        <p:nvPicPr>
          <p:cNvPr id="12292" name="Picture 12293" descr="vo28">
            <a:extLst>
              <a:ext uri="{FF2B5EF4-FFF2-40B4-BE49-F238E27FC236}">
                <a16:creationId xmlns:a16="http://schemas.microsoft.com/office/drawing/2014/main" id="{19A49EAA-F557-4252-B91D-9A7AFFB2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81525"/>
            <a:ext cx="39560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2294">
            <a:extLst>
              <a:ext uri="{FF2B5EF4-FFF2-40B4-BE49-F238E27FC236}">
                <a16:creationId xmlns:a16="http://schemas.microsoft.com/office/drawing/2014/main" id="{603B0D7A-DEDC-465B-B29C-93C50156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5391150"/>
            <a:ext cx="302418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LED同樣是單向導通元件，若接反了它不會亮。長腳接正極（+）、短腳接負極（-，或接地）。</a:t>
            </a:r>
          </a:p>
        </p:txBody>
      </p:sp>
      <p:sp>
        <p:nvSpPr>
          <p:cNvPr id="12294" name="Oval 12295">
            <a:extLst>
              <a:ext uri="{FF2B5EF4-FFF2-40B4-BE49-F238E27FC236}">
                <a16:creationId xmlns:a16="http://schemas.microsoft.com/office/drawing/2014/main" id="{3F785FBE-D2EA-46E1-B3D0-C48527801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2900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12296">
            <a:extLst>
              <a:ext uri="{FF2B5EF4-FFF2-40B4-BE49-F238E27FC236}">
                <a16:creationId xmlns:a16="http://schemas.microsoft.com/office/drawing/2014/main" id="{50F38316-2773-492B-B363-D0FA10A66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29" y="357346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8</a:t>
            </a:r>
          </a:p>
        </p:txBody>
      </p:sp>
      <p:pic>
        <p:nvPicPr>
          <p:cNvPr id="12296" name="Picture 1" descr="tool4">
            <a:extLst>
              <a:ext uri="{FF2B5EF4-FFF2-40B4-BE49-F238E27FC236}">
                <a16:creationId xmlns:a16="http://schemas.microsoft.com/office/drawing/2014/main" id="{2D2D9060-DD8E-443A-9783-9D96565C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3717925"/>
            <a:ext cx="373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F0548-148B-54FA-AE1B-1E9521A5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電子元件的技術文件（</a:t>
            </a:r>
            <a:r>
              <a:rPr lang="en-US" altLang="zh-TW" dirty="0"/>
              <a:t>datasheet</a:t>
            </a:r>
            <a:r>
              <a:rPr lang="zh-TW" altLang="en-US" dirty="0"/>
              <a:t>）</a:t>
            </a:r>
          </a:p>
        </p:txBody>
      </p:sp>
      <p:sp>
        <p:nvSpPr>
          <p:cNvPr id="4" name="Text Box 11267">
            <a:extLst>
              <a:ext uri="{FF2B5EF4-FFF2-40B4-BE49-F238E27FC236}">
                <a16:creationId xmlns:a16="http://schemas.microsoft.com/office/drawing/2014/main" id="{388B3434-7C9B-5B2A-B050-4D186F942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5" y="1622215"/>
            <a:ext cx="36593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電子元件的製造商會替他們生產的元件編寫技術文件（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datasheet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），相當於使用手冊，裡面記載了元件的功能、特性、最大電壓、額定電流、腳位配置、應用領域…等。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845136-24D3-666E-6D51-0EDD813C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78" y="1622215"/>
            <a:ext cx="512921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12242BA-C846-FACA-7DAA-1D00D49B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5280746"/>
            <a:ext cx="52673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B7F2137-69E9-9469-F02B-20470E07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40" y="3720562"/>
            <a:ext cx="527208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12295">
            <a:extLst>
              <a:ext uri="{FF2B5EF4-FFF2-40B4-BE49-F238E27FC236}">
                <a16:creationId xmlns:a16="http://schemas.microsoft.com/office/drawing/2014/main" id="{7803A07C-139E-BFBE-6DBB-18FF8366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28" y="448995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 Box 12296">
            <a:extLst>
              <a:ext uri="{FF2B5EF4-FFF2-40B4-BE49-F238E27FC236}">
                <a16:creationId xmlns:a16="http://schemas.microsoft.com/office/drawing/2014/main" id="{5BE2DE3D-459B-9E2C-8160-44BAC3F12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07" y="463441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484089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Pages>0</Pages>
  <Words>299</Words>
  <Characters>0</Characters>
  <Application>Microsoft Office PowerPoint</Application>
  <PresentationFormat>如螢幕大小 (4:3)</PresentationFormat>
  <Lines>0</Lines>
  <Paragraphs>70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SimSun</vt:lpstr>
      <vt:lpstr>微軟正黑體</vt:lpstr>
      <vt:lpstr>新細明體</vt:lpstr>
      <vt:lpstr>Arial</vt:lpstr>
      <vt:lpstr>Calibri</vt:lpstr>
      <vt:lpstr>Custom Design</vt:lpstr>
      <vt:lpstr>Custom Design_2</vt:lpstr>
      <vt:lpstr>1_Custom Design</vt:lpstr>
      <vt:lpstr>PowerPoint 簡報</vt:lpstr>
      <vt:lpstr>第二章 認識電子零件與工具</vt:lpstr>
      <vt:lpstr>電壓、電流與接地</vt:lpstr>
      <vt:lpstr>控制板的電源供應器</vt:lpstr>
      <vt:lpstr>電阻</vt:lpstr>
      <vt:lpstr>電阻的色環</vt:lpstr>
      <vt:lpstr>電容</vt:lpstr>
      <vt:lpstr>二極體和LED</vt:lpstr>
      <vt:lpstr>電子元件的技術文件（datasheet）</vt:lpstr>
      <vt:lpstr>看懂電路圖</vt:lpstr>
      <vt:lpstr>測量電阻或電容</vt:lpstr>
      <vt:lpstr>測量電壓</vt:lpstr>
      <vt:lpstr>測量電流</vt:lpstr>
      <vt:lpstr>麵包板</vt:lpstr>
      <vt:lpstr>導線與跳線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認識電子零件、工具_x000b_與基礎焊接</dc:title>
  <dc:subject/>
  <dc:creator>趙英傑</dc:creator>
  <cp:keywords/>
  <dc:description/>
  <cp:lastModifiedBy>Ying-Chieh Chao</cp:lastModifiedBy>
  <cp:revision>23</cp:revision>
  <dcterms:created xsi:type="dcterms:W3CDTF">2013-06-03T22:45:21Z</dcterms:created>
  <dcterms:modified xsi:type="dcterms:W3CDTF">2024-12-18T05:23:35Z</dcterms:modified>
  <cp:category>超圖解Arduino互動設計入門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