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3" r:id="rId2"/>
    <p:sldMasterId id="2147483698" r:id="rId3"/>
  </p:sldMasterIdLst>
  <p:sldIdLst>
    <p:sldId id="256" r:id="rId4"/>
    <p:sldId id="268" r:id="rId5"/>
    <p:sldId id="271" r:id="rId6"/>
    <p:sldId id="272" r:id="rId7"/>
    <p:sldId id="278" r:id="rId8"/>
    <p:sldId id="279" r:id="rId9"/>
    <p:sldId id="273" r:id="rId10"/>
    <p:sldId id="274" r:id="rId11"/>
    <p:sldId id="275" r:id="rId12"/>
    <p:sldId id="270" r:id="rId13"/>
    <p:sldId id="257" r:id="rId14"/>
    <p:sldId id="261" r:id="rId15"/>
    <p:sldId id="260" r:id="rId16"/>
    <p:sldId id="262" r:id="rId17"/>
    <p:sldId id="263" r:id="rId18"/>
    <p:sldId id="277" r:id="rId19"/>
    <p:sldId id="276" r:id="rId20"/>
    <p:sldId id="28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 autoAdjust="0"/>
  </p:normalViewPr>
  <p:slideViewPr>
    <p:cSldViewPr snapToObjects="1"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1C975820-4456-4216-9D30-0B65EB166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06A4AE9E-CD0C-4BEB-8E6B-EBFA70704D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560BE-34ED-4016-99FE-92F5832AB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9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96E08DD6-2DE8-4311-A95B-362BE4B56C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9C1409D9-0481-4A0B-B9AE-2644DF923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726A0-0F29-40F7-B01E-7EDFEF9EFE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28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7344" y="274638"/>
            <a:ext cx="2001044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87129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9F2ECE6A-DB84-450F-991D-965A08E7B4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D18119DC-927F-4CC6-A261-A38C8131AF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2EE78-76CB-44A3-99FC-4E3B73979A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599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E6BA2F53-77EE-4B69-AFCD-A7CB4B8D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FCA0BA56-0127-467C-A417-7163DF80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1D41D26C-6535-4479-AF18-55F17592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E3460-2C0B-4849-B607-1F7D1C0582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1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C087DC97-D37B-48B7-883A-DF6A6DD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778403FD-F86B-4415-A504-F0D8ADC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6B0BB11B-62E4-4176-A795-6D5068BD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DDCA0C-5693-46CB-B97E-404164CEFF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41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8F62C0F9-1113-4399-AB20-5CEA0E7D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AE34BFBE-059F-4AC9-8855-BD8E06AD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A0A4BB1A-8552-4F98-BB9D-2A89E150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FC8465-4823-4B66-B284-CC8C4897D8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45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1878DA4B-F43E-4F74-AD3E-72444C01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5D6C70D1-D64F-4EB8-81A9-70B413CE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8E8EE26B-813A-481F-98D3-6DD9ED7B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BB254-6CE6-4EA3-848A-CA3B43B1F6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76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4100">
            <a:extLst>
              <a:ext uri="{FF2B5EF4-FFF2-40B4-BE49-F238E27FC236}">
                <a16:creationId xmlns:a16="http://schemas.microsoft.com/office/drawing/2014/main" id="{AA6F4C79-5692-4491-A5ED-0645C699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101">
            <a:extLst>
              <a:ext uri="{FF2B5EF4-FFF2-40B4-BE49-F238E27FC236}">
                <a16:creationId xmlns:a16="http://schemas.microsoft.com/office/drawing/2014/main" id="{FD0069A8-F340-44DF-B63E-42322065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4102">
            <a:extLst>
              <a:ext uri="{FF2B5EF4-FFF2-40B4-BE49-F238E27FC236}">
                <a16:creationId xmlns:a16="http://schemas.microsoft.com/office/drawing/2014/main" id="{3C18C809-FAF8-47C4-92EE-10A4C006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B58B50-97E3-46DC-9F37-04753189D7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58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4100">
            <a:extLst>
              <a:ext uri="{FF2B5EF4-FFF2-40B4-BE49-F238E27FC236}">
                <a16:creationId xmlns:a16="http://schemas.microsoft.com/office/drawing/2014/main" id="{BCCFCC9B-427E-4263-A78F-A6DCD768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101">
            <a:extLst>
              <a:ext uri="{FF2B5EF4-FFF2-40B4-BE49-F238E27FC236}">
                <a16:creationId xmlns:a16="http://schemas.microsoft.com/office/drawing/2014/main" id="{C89F815E-52F8-4336-B489-B2AE694C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102">
            <a:extLst>
              <a:ext uri="{FF2B5EF4-FFF2-40B4-BE49-F238E27FC236}">
                <a16:creationId xmlns:a16="http://schemas.microsoft.com/office/drawing/2014/main" id="{8FE7A6AE-EF3A-41FA-9394-37036880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7DB7C-E752-4A03-B256-A13C71604B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44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100">
            <a:extLst>
              <a:ext uri="{FF2B5EF4-FFF2-40B4-BE49-F238E27FC236}">
                <a16:creationId xmlns:a16="http://schemas.microsoft.com/office/drawing/2014/main" id="{81DF1C17-7226-4803-98C4-8F5EAFD3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101">
            <a:extLst>
              <a:ext uri="{FF2B5EF4-FFF2-40B4-BE49-F238E27FC236}">
                <a16:creationId xmlns:a16="http://schemas.microsoft.com/office/drawing/2014/main" id="{EDC89CDD-4C25-46B0-9A14-B4F45003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4102">
            <a:extLst>
              <a:ext uri="{FF2B5EF4-FFF2-40B4-BE49-F238E27FC236}">
                <a16:creationId xmlns:a16="http://schemas.microsoft.com/office/drawing/2014/main" id="{6DCC8DE4-49F1-4589-A2B8-9031BB6A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A8C99-1F2B-4AC0-8885-1358C07F57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1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1C66AA54-62D3-4763-AC48-DA932B0C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4FB54DF4-4519-41BB-9AAC-63350889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466B442C-9E53-4690-917C-47C26F8B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CCA28-CE1F-4746-B8F8-ACBF0D4396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6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7A82C22C-4455-404A-8E93-145994E04A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7D334310-8384-4693-8642-46798BD12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A90B5-BD9F-430D-BDF5-2C4EB79BCF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188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34B9651C-EB90-44AC-B929-00190A66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8A6E7AEA-E680-4CDF-8AE5-B7CC81D5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AC5B6C1B-263B-4C4D-A3D6-5437D7BD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8A09A6-E145-4199-945A-9072CE2BD9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49DC8376-5691-4419-99BE-0510FC60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10AD336A-1BE7-4679-9B00-4225BBCD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AD7D304C-C025-44AC-8299-8EE31275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801E16-D130-4FDB-9EAD-D1873DE837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42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6B5132CA-9CDE-42AC-AF37-47CEE83A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3D4B6F03-FC43-4A10-B761-95F2342F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C7090A58-B180-412C-A477-AFBF8069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00977-D4AC-4AA4-AF04-D2D68F71D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97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B7A8E5D2-09DE-45EB-BB05-F6DA1E86CF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088ADC44-BB57-408C-A092-A523BC107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717A94-9081-45D1-8DE0-8AFC4E923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62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15D76135-8EBB-4CAC-BA46-AC5C5175E2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349E78F3-15A9-4692-BECB-ABD438E4CC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E1ADD-D2B4-45E3-9085-B6855DE977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85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A2131888-2BB9-4834-BC2E-90A8678B0A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54AF91B6-FA06-404F-9F99-9F9A5E844F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1B602-9A11-4F34-B4F3-9870BD3327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362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788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554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91F87296-A05E-4CA3-A8A0-9693E432E2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EFC38CB1-2015-4914-AD44-442EE8D24C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899E6-E83C-46FF-9678-EEEFBF76B1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2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Footer Placeholder 3076">
            <a:extLst>
              <a:ext uri="{FF2B5EF4-FFF2-40B4-BE49-F238E27FC236}">
                <a16:creationId xmlns:a16="http://schemas.microsoft.com/office/drawing/2014/main" id="{18CF8CB8-EAC5-4568-9C24-9BBCC939C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3077">
            <a:extLst>
              <a:ext uri="{FF2B5EF4-FFF2-40B4-BE49-F238E27FC236}">
                <a16:creationId xmlns:a16="http://schemas.microsoft.com/office/drawing/2014/main" id="{C995C6C6-86F3-45F5-A336-737974313A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25B3A-7C73-4DA2-9A77-C26E8546A6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3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Footer Placeholder 3076">
            <a:extLst>
              <a:ext uri="{FF2B5EF4-FFF2-40B4-BE49-F238E27FC236}">
                <a16:creationId xmlns:a16="http://schemas.microsoft.com/office/drawing/2014/main" id="{7FEF9E43-D624-46D9-BC97-C8575D5EE7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077">
            <a:extLst>
              <a:ext uri="{FF2B5EF4-FFF2-40B4-BE49-F238E27FC236}">
                <a16:creationId xmlns:a16="http://schemas.microsoft.com/office/drawing/2014/main" id="{6ECDD4B9-8159-412C-B5AA-9E1A1C7B19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4B511-D98D-4328-A650-7E4F780FDE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85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076">
            <a:extLst>
              <a:ext uri="{FF2B5EF4-FFF2-40B4-BE49-F238E27FC236}">
                <a16:creationId xmlns:a16="http://schemas.microsoft.com/office/drawing/2014/main" id="{ACC22828-7E5C-478B-8372-115BA1979E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3077">
            <a:extLst>
              <a:ext uri="{FF2B5EF4-FFF2-40B4-BE49-F238E27FC236}">
                <a16:creationId xmlns:a16="http://schemas.microsoft.com/office/drawing/2014/main" id="{218C5904-1DC5-4BBD-AA11-DBCF311B24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B63774-31B6-4C42-946A-E8EBAD47AD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4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3CB99F77-C472-42CA-83CF-194847A154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B8A26D3F-74AC-40C2-8DF1-3A98B55FFF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6BF76-7585-48AD-875A-1D236AD4EE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0720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3BDC96B9-8879-45EE-8E80-AFA248E4E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BD562411-5EA2-4873-BEDD-AB5A990B3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732B2C-6E38-49DE-B291-9784FF2400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75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C43CE394-5075-4857-9E78-8CAA50887A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CAA0B4FA-F4E5-491F-866D-6E46DA98B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B18C4C-2782-47A4-9056-F5F1A5734F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21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4B2AB2B6-8AB3-49B1-BEE7-985FE7741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B8AC680A-B29C-42D0-AB98-F6FFE2988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3B89C-881C-4437-8E27-347921966B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81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7344" y="274638"/>
            <a:ext cx="2001044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87129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2F43CB7C-F46E-4D81-87E0-7352036969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9590AEEE-7687-4A83-A464-35BC3D6A3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814BB-0E02-40C9-A116-CCC81EC0F4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88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AAE2CEF-6A24-BD0B-C41F-9B81E3064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62286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788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554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0B37853D-4869-490B-99D5-56D26BD8B1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52DDBFC8-1829-4BB4-BBFF-D7392AFD6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D7236-EA44-4469-8FC4-3167B53F1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03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Footer Placeholder 3076">
            <a:extLst>
              <a:ext uri="{FF2B5EF4-FFF2-40B4-BE49-F238E27FC236}">
                <a16:creationId xmlns:a16="http://schemas.microsoft.com/office/drawing/2014/main" id="{88910D3F-2569-4CA4-9F75-2312F7E3BE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3077">
            <a:extLst>
              <a:ext uri="{FF2B5EF4-FFF2-40B4-BE49-F238E27FC236}">
                <a16:creationId xmlns:a16="http://schemas.microsoft.com/office/drawing/2014/main" id="{40ACAE1E-AC97-4D0B-BF51-67E38F3ED6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2B4D7F-34F1-4005-9357-92D8D35A3F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61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Footer Placeholder 3076">
            <a:extLst>
              <a:ext uri="{FF2B5EF4-FFF2-40B4-BE49-F238E27FC236}">
                <a16:creationId xmlns:a16="http://schemas.microsoft.com/office/drawing/2014/main" id="{7B68B083-8671-4D87-81A2-CD5CA09A86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077">
            <a:extLst>
              <a:ext uri="{FF2B5EF4-FFF2-40B4-BE49-F238E27FC236}">
                <a16:creationId xmlns:a16="http://schemas.microsoft.com/office/drawing/2014/main" id="{CFFD3C67-5842-45A7-A0AB-0472AD2D54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A8F45-28F0-4174-9448-2289524DA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43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076">
            <a:extLst>
              <a:ext uri="{FF2B5EF4-FFF2-40B4-BE49-F238E27FC236}">
                <a16:creationId xmlns:a16="http://schemas.microsoft.com/office/drawing/2014/main" id="{A5D998EB-4610-4A22-82D2-FEC615F4B6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3077">
            <a:extLst>
              <a:ext uri="{FF2B5EF4-FFF2-40B4-BE49-F238E27FC236}">
                <a16:creationId xmlns:a16="http://schemas.microsoft.com/office/drawing/2014/main" id="{5DA114A9-02D8-4538-A894-B223390338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51E54-8A74-4663-B558-33C9D2F0D1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55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9822B26E-BAAF-4DC7-A2B2-8B976135E5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62BB19BE-D424-4704-90B9-89AA4115B8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7D443-6B16-4F33-864A-5B5029433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11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80748FF4-0E3D-480A-AC2D-A8EFB7B5C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7FB09035-07B8-4206-A7D6-0FF11F88B6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BC361-6B69-4F7F-AD1F-2D9F70331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64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073" descr="hand">
            <a:extLst>
              <a:ext uri="{FF2B5EF4-FFF2-40B4-BE49-F238E27FC236}">
                <a16:creationId xmlns:a16="http://schemas.microsoft.com/office/drawing/2014/main" id="{1EB2780C-71FD-4E3C-98CE-424A0213D9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75" y="1720850"/>
            <a:ext cx="4670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3074">
            <a:extLst>
              <a:ext uri="{FF2B5EF4-FFF2-40B4-BE49-F238E27FC236}">
                <a16:creationId xmlns:a16="http://schemas.microsoft.com/office/drawing/2014/main" id="{5E7FF77E-1389-4293-B863-484869AB01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3075">
            <a:extLst>
              <a:ext uri="{FF2B5EF4-FFF2-40B4-BE49-F238E27FC236}">
                <a16:creationId xmlns:a16="http://schemas.microsoft.com/office/drawing/2014/main" id="{65A504EE-1694-466E-8372-E3F534DC51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41788" y="1600200"/>
            <a:ext cx="454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Footer Placeholder 3076">
            <a:extLst>
              <a:ext uri="{FF2B5EF4-FFF2-40B4-BE49-F238E27FC236}">
                <a16:creationId xmlns:a16="http://schemas.microsoft.com/office/drawing/2014/main" id="{E1A56193-ADE1-4027-B659-36EF309E6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3078" name="Slide Number Placeholder 3077">
            <a:extLst>
              <a:ext uri="{FF2B5EF4-FFF2-40B4-BE49-F238E27FC236}">
                <a16:creationId xmlns:a16="http://schemas.microsoft.com/office/drawing/2014/main" id="{70D795BC-C07D-41D5-9AD8-5065098AD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3F0F6B-37C2-4282-9EDB-16D2BE12AF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  <p:sldLayoutId id="2147483707" r:id="rId3"/>
    <p:sldLayoutId id="2147483706" r:id="rId4"/>
    <p:sldLayoutId id="2147483705" r:id="rId5"/>
    <p:sldLayoutId id="2147483704" r:id="rId6"/>
    <p:sldLayoutId id="2147483703" r:id="rId7"/>
    <p:sldLayoutId id="2147483702" r:id="rId8"/>
    <p:sldLayoutId id="2147483701" r:id="rId9"/>
    <p:sldLayoutId id="2147483700" r:id="rId10"/>
    <p:sldLayoutId id="2147483699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097" descr="title">
            <a:extLst>
              <a:ext uri="{FF2B5EF4-FFF2-40B4-BE49-F238E27FC236}">
                <a16:creationId xmlns:a16="http://schemas.microsoft.com/office/drawing/2014/main" id="{9856BED4-F1DD-42C6-9AFE-F092C963A2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4098">
            <a:extLst>
              <a:ext uri="{FF2B5EF4-FFF2-40B4-BE49-F238E27FC236}">
                <a16:creationId xmlns:a16="http://schemas.microsoft.com/office/drawing/2014/main" id="{C857987B-3D78-4293-8B35-B24CBDB58A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95513" y="101600"/>
            <a:ext cx="6769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4099">
            <a:extLst>
              <a:ext uri="{FF2B5EF4-FFF2-40B4-BE49-F238E27FC236}">
                <a16:creationId xmlns:a16="http://schemas.microsoft.com/office/drawing/2014/main" id="{EF7FCA5D-B688-4A66-93AC-63A3000F41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Date Placeholder 4100">
            <a:extLst>
              <a:ext uri="{FF2B5EF4-FFF2-40B4-BE49-F238E27FC236}">
                <a16:creationId xmlns:a16="http://schemas.microsoft.com/office/drawing/2014/main" id="{831359A5-371F-490F-8EA0-AC812569B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en-US"/>
          </a:p>
        </p:txBody>
      </p:sp>
      <p:sp>
        <p:nvSpPr>
          <p:cNvPr id="4102" name="Footer Placeholder 4101">
            <a:extLst>
              <a:ext uri="{FF2B5EF4-FFF2-40B4-BE49-F238E27FC236}">
                <a16:creationId xmlns:a16="http://schemas.microsoft.com/office/drawing/2014/main" id="{E284B95D-FE10-429C-9853-A8085B7DE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en-US"/>
          </a:p>
        </p:txBody>
      </p:sp>
      <p:sp>
        <p:nvSpPr>
          <p:cNvPr id="4103" name="Slide Number Placeholder 4102">
            <a:extLst>
              <a:ext uri="{FF2B5EF4-FFF2-40B4-BE49-F238E27FC236}">
                <a16:creationId xmlns:a16="http://schemas.microsoft.com/office/drawing/2014/main" id="{27BFE0E1-74A1-4B82-858F-852FA988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>
                <a:ea typeface="Arial" panose="020B0604020202020204" pitchFamily="34" charset="0"/>
                <a:cs typeface="+mn-ea"/>
              </a:defRPr>
            </a:lvl1pPr>
          </a:lstStyle>
          <a:p>
            <a:fld id="{8A27CDE2-5B58-4448-AB9A-EE93347D70BE}" type="slidenum">
              <a:rPr lang="en-US"/>
              <a:pPr/>
              <a:t>‹#›</a:t>
            </a:fld>
            <a:endParaRPr 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18" r:id="rId3"/>
    <p:sldLayoutId id="2147483717" r:id="rId4"/>
    <p:sldLayoutId id="2147483716" r:id="rId5"/>
    <p:sldLayoutId id="2147483715" r:id="rId6"/>
    <p:sldLayoutId id="2147483714" r:id="rId7"/>
    <p:sldLayoutId id="2147483713" r:id="rId8"/>
    <p:sldLayoutId id="2147483712" r:id="rId9"/>
    <p:sldLayoutId id="2147483711" r:id="rId10"/>
    <p:sldLayoutId id="2147483710" r:id="rId11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074">
            <a:extLst>
              <a:ext uri="{FF2B5EF4-FFF2-40B4-BE49-F238E27FC236}">
                <a16:creationId xmlns:a16="http://schemas.microsoft.com/office/drawing/2014/main" id="{0923293B-4623-4F0F-93F9-9978033814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3075">
            <a:extLst>
              <a:ext uri="{FF2B5EF4-FFF2-40B4-BE49-F238E27FC236}">
                <a16:creationId xmlns:a16="http://schemas.microsoft.com/office/drawing/2014/main" id="{0C4E8E2C-AB47-4624-A5D3-55644422B4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41788" y="1600200"/>
            <a:ext cx="454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Footer Placeholder 3076">
            <a:extLst>
              <a:ext uri="{FF2B5EF4-FFF2-40B4-BE49-F238E27FC236}">
                <a16:creationId xmlns:a16="http://schemas.microsoft.com/office/drawing/2014/main" id="{611CCF92-95F9-4F29-B84F-DF98981DE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en-US"/>
          </a:p>
        </p:txBody>
      </p:sp>
      <p:sp>
        <p:nvSpPr>
          <p:cNvPr id="3078" name="Slide Number Placeholder 3077">
            <a:extLst>
              <a:ext uri="{FF2B5EF4-FFF2-40B4-BE49-F238E27FC236}">
                <a16:creationId xmlns:a16="http://schemas.microsoft.com/office/drawing/2014/main" id="{3AC49F3C-F785-4E8A-8FA6-714EA581D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>
                <a:ea typeface="Arial" panose="020B0604020202020204" pitchFamily="34" charset="0"/>
                <a:cs typeface="+mn-ea"/>
              </a:defRPr>
            </a:lvl1pPr>
          </a:lstStyle>
          <a:p>
            <a:fld id="{BAE58A02-0527-4C13-9E2A-ED43986D6906}" type="slidenum">
              <a:rPr lang="en-US"/>
              <a:pPr/>
              <a:t>‹#›</a:t>
            </a:fld>
            <a:endParaRPr lang="en-US"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7CEBFF1-B139-E1F3-F287-A599E1E447D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08920"/>
            <a:ext cx="2277923" cy="3113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0" r:id="rId2"/>
    <p:sldLayoutId id="2147483739" r:id="rId3"/>
    <p:sldLayoutId id="2147483738" r:id="rId4"/>
    <p:sldLayoutId id="2147483737" r:id="rId5"/>
    <p:sldLayoutId id="2147483736" r:id="rId6"/>
    <p:sldLayoutId id="2147483735" r:id="rId7"/>
    <p:sldLayoutId id="2147483734" r:id="rId8"/>
    <p:sldLayoutId id="2147483733" r:id="rId9"/>
    <p:sldLayoutId id="2147483732" r:id="rId10"/>
    <p:sldLayoutId id="2147483731" r:id="rId11"/>
    <p:sldLayoutId id="214748374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1F3A9638-F733-40DF-AED4-B0C1ABB27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Arduino程式設計基礎</a:t>
            </a:r>
          </a:p>
        </p:txBody>
      </p:sp>
      <p:pic>
        <p:nvPicPr>
          <p:cNvPr id="8194" name="Picture 3" descr="la3">
            <a:extLst>
              <a:ext uri="{FF2B5EF4-FFF2-40B4-BE49-F238E27FC236}">
                <a16:creationId xmlns:a16="http://schemas.microsoft.com/office/drawing/2014/main" id="{98C2FF34-0154-4817-9206-4BA3B2D71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3186113"/>
            <a:ext cx="589915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8196">
            <a:extLst>
              <a:ext uri="{FF2B5EF4-FFF2-40B4-BE49-F238E27FC236}">
                <a16:creationId xmlns:a16="http://schemas.microsoft.com/office/drawing/2014/main" id="{8912068F-F53F-4BD7-AC9C-69ABAB325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1711325"/>
            <a:ext cx="5821362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Arduino的程式要配合硬體的規劃，而且指令敘述要具體、明確，像「開始閃爍LED」這個指示，對電腦來說太抽象了。</a:t>
            </a:r>
          </a:p>
        </p:txBody>
      </p:sp>
      <p:sp>
        <p:nvSpPr>
          <p:cNvPr id="8196" name="Oval 8198">
            <a:extLst>
              <a:ext uri="{FF2B5EF4-FFF2-40B4-BE49-F238E27FC236}">
                <a16:creationId xmlns:a16="http://schemas.microsoft.com/office/drawing/2014/main" id="{DE92C602-8C83-42CF-814B-65A8AF188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551338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Text Box 8199">
            <a:extLst>
              <a:ext uri="{FF2B5EF4-FFF2-40B4-BE49-F238E27FC236}">
                <a16:creationId xmlns:a16="http://schemas.microsoft.com/office/drawing/2014/main" id="{1ED5DC23-1AD1-4148-AD67-C01A62D76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30" y="5657850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8193">
            <a:extLst>
              <a:ext uri="{FF2B5EF4-FFF2-40B4-BE49-F238E27FC236}">
                <a16:creationId xmlns:a16="http://schemas.microsoft.com/office/drawing/2014/main" id="{AB7EB315-E621-47E5-BC30-742EC48CE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/>
              <a:t>Arduino程式的基本架構</a:t>
            </a:r>
          </a:p>
        </p:txBody>
      </p:sp>
      <p:pic>
        <p:nvPicPr>
          <p:cNvPr id="9219" name="Picture 8195" descr="code2">
            <a:extLst>
              <a:ext uri="{FF2B5EF4-FFF2-40B4-BE49-F238E27FC236}">
                <a16:creationId xmlns:a16="http://schemas.microsoft.com/office/drawing/2014/main" id="{F1D01A40-D0A3-4D51-8DE3-9C46EF3CD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114800"/>
            <a:ext cx="39338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8196">
            <a:extLst>
              <a:ext uri="{FF2B5EF4-FFF2-40B4-BE49-F238E27FC236}">
                <a16:creationId xmlns:a16="http://schemas.microsoft.com/office/drawing/2014/main" id="{7FDCC048-C847-4B8F-8D6E-980CAC628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44675"/>
            <a:ext cx="324167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>
                <a:latin typeface="微軟正黑體" panose="020B0604030504040204" pitchFamily="34" charset="-120"/>
              </a:rPr>
              <a:t>微處理器只認得0和1構成的</a:t>
            </a:r>
            <a:r>
              <a:rPr lang="zh-TW" altLang="en-US" b="1">
                <a:latin typeface="微軟正黑體" panose="020B0604030504040204" pitchFamily="34" charset="-120"/>
              </a:rPr>
              <a:t>機械碼</a:t>
            </a:r>
            <a:r>
              <a:rPr lang="zh-TW" altLang="en-US">
                <a:latin typeface="微軟正黑體" panose="020B0604030504040204" pitchFamily="34" charset="-120"/>
              </a:rPr>
              <a:t>（machine code）</a:t>
            </a:r>
            <a:r>
              <a:rPr lang="zh-CN" altLang="en-US">
                <a:latin typeface="微軟正黑體" panose="020B0604030504040204" pitchFamily="34" charset="-120"/>
              </a:rPr>
              <a:t>。</a:t>
            </a:r>
          </a:p>
          <a:p>
            <a:endParaRPr lang="zh-CN" altLang="en-US">
              <a:latin typeface="微軟正黑體" panose="020B0604030504040204" pitchFamily="34" charset="-120"/>
            </a:endParaRPr>
          </a:p>
          <a:p>
            <a:r>
              <a:rPr lang="zh-CN" altLang="en-US">
                <a:latin typeface="微軟正黑體" panose="020B0604030504040204" pitchFamily="34" charset="-120"/>
              </a:rPr>
              <a:t>高階程式語言必須經過</a:t>
            </a:r>
            <a:r>
              <a:rPr lang="zh-CN" altLang="en-US" b="1">
                <a:latin typeface="微軟正黑體" panose="020B0604030504040204" pitchFamily="34" charset="-120"/>
              </a:rPr>
              <a:t>編譯（compile）</a:t>
            </a:r>
            <a:r>
              <a:rPr lang="zh-CN" altLang="en-US">
                <a:latin typeface="微軟正黑體" panose="020B0604030504040204" pitchFamily="34" charset="-120"/>
              </a:rPr>
              <a:t>，才能交給微電腦執行。</a:t>
            </a:r>
          </a:p>
        </p:txBody>
      </p:sp>
      <p:sp>
        <p:nvSpPr>
          <p:cNvPr id="9221" name="Text Box 8197">
            <a:extLst>
              <a:ext uri="{FF2B5EF4-FFF2-40B4-BE49-F238E27FC236}">
                <a16:creationId xmlns:a16="http://schemas.microsoft.com/office/drawing/2014/main" id="{BD4C10B1-E1C2-4E34-8AA1-A48BA7B64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4270375"/>
            <a:ext cx="31702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所有Arduino程式都是由參數</a:t>
            </a:r>
            <a:r>
              <a:rPr lang="en-US" altLang="en-US" b="1"/>
              <a:t>設置（setup）</a:t>
            </a:r>
            <a:r>
              <a:rPr lang="en-US" altLang="en-US"/>
              <a:t>和</a:t>
            </a:r>
            <a:r>
              <a:rPr lang="en-US" altLang="en-US" b="1"/>
              <a:t>迴圈（loop）</a:t>
            </a:r>
            <a:r>
              <a:rPr lang="en-US" altLang="en-US"/>
              <a:t>兩大區塊所組成，這個「區塊」的正式名稱叫做</a:t>
            </a:r>
            <a:r>
              <a:rPr lang="en-US" altLang="en-US" b="1"/>
              <a:t>函數（function）</a:t>
            </a:r>
            <a:r>
              <a:rPr lang="en-US" altLang="en-US"/>
              <a:t>。</a:t>
            </a:r>
          </a:p>
        </p:txBody>
      </p:sp>
      <p:sp>
        <p:nvSpPr>
          <p:cNvPr id="9222" name="Oval 8198">
            <a:extLst>
              <a:ext uri="{FF2B5EF4-FFF2-40B4-BE49-F238E27FC236}">
                <a16:creationId xmlns:a16="http://schemas.microsoft.com/office/drawing/2014/main" id="{167C3E98-C05A-44DC-BBDF-208C0BD2B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57340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3" name="Text Box 8199">
            <a:extLst>
              <a:ext uri="{FF2B5EF4-FFF2-40B4-BE49-F238E27FC236}">
                <a16:creationId xmlns:a16="http://schemas.microsoft.com/office/drawing/2014/main" id="{74FF7DCC-CF83-4E53-8C0C-877A1406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205" y="5878513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14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7035C39-302C-48E6-8268-4B387B48A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445" y="1908717"/>
            <a:ext cx="52578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9217">
            <a:extLst>
              <a:ext uri="{FF2B5EF4-FFF2-40B4-BE49-F238E27FC236}">
                <a16:creationId xmlns:a16="http://schemas.microsoft.com/office/drawing/2014/main" id="{E8B1A8AF-C33E-4C8F-87EA-C78BFEBB9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基本指令</a:t>
            </a:r>
            <a:endParaRPr lang="zh-CN" altLang="en-US"/>
          </a:p>
        </p:txBody>
      </p:sp>
      <p:pic>
        <p:nvPicPr>
          <p:cNvPr id="10242" name="Picture 9218" descr="c4">
            <a:extLst>
              <a:ext uri="{FF2B5EF4-FFF2-40B4-BE49-F238E27FC236}">
                <a16:creationId xmlns:a16="http://schemas.microsoft.com/office/drawing/2014/main" id="{A1A4321B-9902-4CDC-836D-50936ED92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149475"/>
            <a:ext cx="2857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9219" descr="c5">
            <a:extLst>
              <a:ext uri="{FF2B5EF4-FFF2-40B4-BE49-F238E27FC236}">
                <a16:creationId xmlns:a16="http://schemas.microsoft.com/office/drawing/2014/main" id="{1F5D80B6-1314-4EA3-A1DE-F50D42650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4067175"/>
            <a:ext cx="45243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9220" descr="c6">
            <a:extLst>
              <a:ext uri="{FF2B5EF4-FFF2-40B4-BE49-F238E27FC236}">
                <a16:creationId xmlns:a16="http://schemas.microsoft.com/office/drawing/2014/main" id="{97C05DEE-6D14-4865-A0E4-21F15CCE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8" y="5600700"/>
            <a:ext cx="41529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9221">
            <a:extLst>
              <a:ext uri="{FF2B5EF4-FFF2-40B4-BE49-F238E27FC236}">
                <a16:creationId xmlns:a16="http://schemas.microsoft.com/office/drawing/2014/main" id="{E436D7E2-7592-4C02-9931-DA30A6B97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1557338"/>
            <a:ext cx="61325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設定接腳的工作模式：輸入（INPUT）或輸出（OUTPUT）</a:t>
            </a:r>
          </a:p>
        </p:txBody>
      </p:sp>
      <p:sp>
        <p:nvSpPr>
          <p:cNvPr id="10246" name="Text Box 9222">
            <a:extLst>
              <a:ext uri="{FF2B5EF4-FFF2-40B4-BE49-F238E27FC236}">
                <a16:creationId xmlns:a16="http://schemas.microsoft.com/office/drawing/2014/main" id="{D51C2999-DDDF-4388-AD7F-A5754C0CF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3495675"/>
            <a:ext cx="26971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TW" altLang="en-US">
                <a:latin typeface="微軟正黑體" panose="020B0604030504040204" pitchFamily="34" charset="-120"/>
              </a:rPr>
              <a:t>在指定</a:t>
            </a:r>
            <a:r>
              <a:rPr lang="zh-CN" altLang="en-US">
                <a:latin typeface="微軟正黑體" panose="020B0604030504040204" pitchFamily="34" charset="-120"/>
              </a:rPr>
              <a:t>接腳</a:t>
            </a:r>
            <a:r>
              <a:rPr lang="zh-TW" altLang="en-US">
                <a:latin typeface="微軟正黑體" panose="020B0604030504040204" pitchFamily="34" charset="-120"/>
              </a:rPr>
              <a:t>輸出數位訊號</a:t>
            </a:r>
          </a:p>
        </p:txBody>
      </p:sp>
      <p:sp>
        <p:nvSpPr>
          <p:cNvPr id="10247" name="Text Box 9223">
            <a:extLst>
              <a:ext uri="{FF2B5EF4-FFF2-40B4-BE49-F238E27FC236}">
                <a16:creationId xmlns:a16="http://schemas.microsoft.com/office/drawing/2014/main" id="{7730EA68-C604-4C48-AA4D-F32D68E5E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5062538"/>
            <a:ext cx="1782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TW" altLang="en-US">
                <a:latin typeface="微軟正黑體" panose="020B0604030504040204" pitchFamily="34" charset="-120"/>
              </a:rPr>
              <a:t>在設定延遲時間</a:t>
            </a:r>
          </a:p>
        </p:txBody>
      </p:sp>
      <p:sp>
        <p:nvSpPr>
          <p:cNvPr id="10248" name="Oval 9224">
            <a:extLst>
              <a:ext uri="{FF2B5EF4-FFF2-40B4-BE49-F238E27FC236}">
                <a16:creationId xmlns:a16="http://schemas.microsoft.com/office/drawing/2014/main" id="{CCF3620D-A610-4071-8CDB-E564381A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57340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9" name="Text Box 9225">
            <a:extLst>
              <a:ext uri="{FF2B5EF4-FFF2-40B4-BE49-F238E27FC236}">
                <a16:creationId xmlns:a16="http://schemas.microsoft.com/office/drawing/2014/main" id="{EB7C2B94-D582-4771-8DCA-55538F671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205" y="5878513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15</a:t>
            </a: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0241">
            <a:extLst>
              <a:ext uri="{FF2B5EF4-FFF2-40B4-BE49-F238E27FC236}">
                <a16:creationId xmlns:a16="http://schemas.microsoft.com/office/drawing/2014/main" id="{74122C9E-DE62-42BC-A334-5A769192B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LED閃爍的程式碼</a:t>
            </a:r>
            <a:endParaRPr lang="zh-CN" altLang="en-US"/>
          </a:p>
        </p:txBody>
      </p:sp>
      <p:pic>
        <p:nvPicPr>
          <p:cNvPr id="11266" name="Picture 10242" descr="code3">
            <a:extLst>
              <a:ext uri="{FF2B5EF4-FFF2-40B4-BE49-F238E27FC236}">
                <a16:creationId xmlns:a16="http://schemas.microsoft.com/office/drawing/2014/main" id="{5390D5F9-3CF8-4DE6-816F-EA94D04A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1313"/>
            <a:ext cx="5098579" cy="404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Oval 10243">
            <a:extLst>
              <a:ext uri="{FF2B5EF4-FFF2-40B4-BE49-F238E27FC236}">
                <a16:creationId xmlns:a16="http://schemas.microsoft.com/office/drawing/2014/main" id="{0BF354AA-2B66-4310-9E7C-00324C48C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57340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8" name="Text Box 10244">
            <a:extLst>
              <a:ext uri="{FF2B5EF4-FFF2-40B4-BE49-F238E27FC236}">
                <a16:creationId xmlns:a16="http://schemas.microsoft.com/office/drawing/2014/main" id="{B848C7E6-5B96-45E5-A7E9-A2C06F9BF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205" y="5878513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17</a:t>
            </a:r>
          </a:p>
        </p:txBody>
      </p:sp>
      <p:pic>
        <p:nvPicPr>
          <p:cNvPr id="8194" name="Picture 26" descr="la19_3">
            <a:extLst>
              <a:ext uri="{FF2B5EF4-FFF2-40B4-BE49-F238E27FC236}">
                <a16:creationId xmlns:a16="http://schemas.microsoft.com/office/drawing/2014/main" id="{9E20D2E5-52C3-41FE-855A-696888AC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185" y="1700808"/>
            <a:ext cx="35147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1265">
            <a:extLst>
              <a:ext uri="{FF2B5EF4-FFF2-40B4-BE49-F238E27FC236}">
                <a16:creationId xmlns:a16="http://schemas.microsoft.com/office/drawing/2014/main" id="{65F6A408-B52A-4D7D-8B19-50AE92557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  <a:endParaRPr lang="zh-CN" altLang="en-US"/>
          </a:p>
        </p:txBody>
      </p:sp>
      <p:pic>
        <p:nvPicPr>
          <p:cNvPr id="12290" name="Picture 11266" descr="c7">
            <a:extLst>
              <a:ext uri="{FF2B5EF4-FFF2-40B4-BE49-F238E27FC236}">
                <a16:creationId xmlns:a16="http://schemas.microsoft.com/office/drawing/2014/main" id="{CBE80F18-6085-4581-80E9-10474386E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2060575"/>
            <a:ext cx="47720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11267" descr="c8">
            <a:extLst>
              <a:ext uri="{FF2B5EF4-FFF2-40B4-BE49-F238E27FC236}">
                <a16:creationId xmlns:a16="http://schemas.microsoft.com/office/drawing/2014/main" id="{197C7655-4CC6-4228-81F1-EB158B68F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743325"/>
            <a:ext cx="42672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11268">
            <a:extLst>
              <a:ext uri="{FF2B5EF4-FFF2-40B4-BE49-F238E27FC236}">
                <a16:creationId xmlns:a16="http://schemas.microsoft.com/office/drawing/2014/main" id="{BDCDCB96-C40D-4EAE-9CDA-AB4BFF21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4068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在程式中，暫存資料的容器叫做變數。</a:t>
            </a:r>
          </a:p>
        </p:txBody>
      </p:sp>
      <p:sp>
        <p:nvSpPr>
          <p:cNvPr id="12293" name="Text Box 11269">
            <a:extLst>
              <a:ext uri="{FF2B5EF4-FFF2-40B4-BE49-F238E27FC236}">
                <a16:creationId xmlns:a16="http://schemas.microsoft.com/office/drawing/2014/main" id="{FE0330EF-6773-463A-93B8-000FB95B4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40075"/>
            <a:ext cx="7954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/>
              <a:t>變數</a:t>
            </a:r>
            <a:r>
              <a:rPr lang="zh-TW" altLang="en-US"/>
              <a:t>有助於管理程式碼，像底下的程式碼，若要更改接腳，只需修改變數值：</a:t>
            </a: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12294" name="Oval 11270">
            <a:extLst>
              <a:ext uri="{FF2B5EF4-FFF2-40B4-BE49-F238E27FC236}">
                <a16:creationId xmlns:a16="http://schemas.microsoft.com/office/drawing/2014/main" id="{66A95992-FD0E-440B-A1F8-265AAD8BD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10" y="5661244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11271">
            <a:extLst>
              <a:ext uri="{FF2B5EF4-FFF2-40B4-BE49-F238E27FC236}">
                <a16:creationId xmlns:a16="http://schemas.microsoft.com/office/drawing/2014/main" id="{9B92702B-AE85-4BD3-93CC-2A614CB64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5" y="5805707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22</a:t>
            </a:r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2289">
            <a:extLst>
              <a:ext uri="{FF2B5EF4-FFF2-40B4-BE49-F238E27FC236}">
                <a16:creationId xmlns:a16="http://schemas.microsoft.com/office/drawing/2014/main" id="{E0B29261-BD22-4EF6-A020-FFFEFE72F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資料類型</a:t>
            </a:r>
            <a:endParaRPr lang="zh-CN" altLang="en-US"/>
          </a:p>
        </p:txBody>
      </p:sp>
      <p:sp>
        <p:nvSpPr>
          <p:cNvPr id="13314" name="Text Box 12291">
            <a:extLst>
              <a:ext uri="{FF2B5EF4-FFF2-40B4-BE49-F238E27FC236}">
                <a16:creationId xmlns:a16="http://schemas.microsoft.com/office/drawing/2014/main" id="{0C1A2BEE-574E-4FE6-A8BB-F12FE7B0D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57338"/>
            <a:ext cx="61912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資料類型用於設定「資料容器」的格式和容量。在宣告變數的同時，必須設定該變數所能儲存的資料類型。</a:t>
            </a:r>
          </a:p>
        </p:txBody>
      </p:sp>
      <p:sp>
        <p:nvSpPr>
          <p:cNvPr id="13315" name="Oval 12292">
            <a:extLst>
              <a:ext uri="{FF2B5EF4-FFF2-40B4-BE49-F238E27FC236}">
                <a16:creationId xmlns:a16="http://schemas.microsoft.com/office/drawing/2014/main" id="{AD170AD4-3363-4164-85B6-5A00EE27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57340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6" name="Text Box 12293">
            <a:extLst>
              <a:ext uri="{FF2B5EF4-FFF2-40B4-BE49-F238E27FC236}">
                <a16:creationId xmlns:a16="http://schemas.microsoft.com/office/drawing/2014/main" id="{009889AE-0B6F-4101-B9E8-8D375A7A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061" y="5878513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25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D06189D-508E-4C52-9292-688873F2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9241"/>
            <a:ext cx="54673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4FE25-4CE3-42E1-99BF-805ADC94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TW" dirty="0"/>
              <a:t>不變的「常數」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C18E67-3E92-470C-BFD9-CABA92C233A9}"/>
              </a:ext>
            </a:extLst>
          </p:cNvPr>
          <p:cNvSpPr/>
          <p:nvPr/>
        </p:nvSpPr>
        <p:spPr>
          <a:xfrm>
            <a:off x="1043608" y="1700808"/>
            <a:ext cx="5670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sz="1600" dirty="0"/>
              <a:t>存放固定、不變數值的容器，稱為</a:t>
            </a:r>
            <a:r>
              <a:rPr lang="zh-CN" altLang="zh-TW" sz="1600" b="1" dirty="0"/>
              <a:t>常數（</a:t>
            </a:r>
            <a:r>
              <a:rPr lang="en-US" altLang="zh-TW" sz="1600" b="1" dirty="0"/>
              <a:t>constant</a:t>
            </a:r>
            <a:r>
              <a:rPr lang="zh-CN" altLang="zh-TW" sz="1600" b="1" dirty="0"/>
              <a:t>）</a:t>
            </a:r>
            <a:r>
              <a:rPr lang="zh-CN" altLang="zh-TW" sz="1600" dirty="0"/>
              <a:t>。</a:t>
            </a:r>
            <a:endParaRPr lang="zh-TW" alt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8CCFFB-35AB-4B32-A82B-994519503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418214"/>
            <a:ext cx="2695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57656E9-A093-410A-A209-22C71396A5D6}"/>
              </a:ext>
            </a:extLst>
          </p:cNvPr>
          <p:cNvSpPr/>
          <p:nvPr/>
        </p:nvSpPr>
        <p:spPr>
          <a:xfrm>
            <a:off x="992699" y="3136612"/>
            <a:ext cx="35072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程式編輯器預設了一些常數：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21A1451-74A7-4059-88B4-CAE9859DC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42382"/>
              </p:ext>
            </p:extLst>
          </p:nvPr>
        </p:nvGraphicFramePr>
        <p:xfrm>
          <a:off x="251520" y="3749456"/>
          <a:ext cx="4680521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543">
                  <a:extLst>
                    <a:ext uri="{9D8B030D-6E8A-4147-A177-3AD203B41FA5}">
                      <a16:colId xmlns:a16="http://schemas.microsoft.com/office/drawing/2014/main" val="2251017979"/>
                    </a:ext>
                  </a:extLst>
                </a:gridCol>
                <a:gridCol w="3608978">
                  <a:extLst>
                    <a:ext uri="{9D8B030D-6E8A-4147-A177-3AD203B41FA5}">
                      <a16:colId xmlns:a16="http://schemas.microsoft.com/office/drawing/2014/main" val="1460777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常數名稱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說明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238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true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代表「是」或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1012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代表「否」或</a:t>
                      </a: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651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INPUT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把接腳設成輸入模式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847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OUTPUT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把接腳設成輸出模式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16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INPUT_PULLUP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把接腳設成輸入模式並啟用上拉電阻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622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HIGH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代表「高電位」，相當於</a:t>
                      </a:r>
                      <a:r>
                        <a:rPr lang="en-US" sz="1200" kern="100">
                          <a:effectLst/>
                        </a:rPr>
                        <a:t>5V</a:t>
                      </a:r>
                      <a:r>
                        <a:rPr lang="zh-TW" sz="1200" kern="100">
                          <a:effectLst/>
                        </a:rPr>
                        <a:t>或</a:t>
                      </a:r>
                      <a:r>
                        <a:rPr lang="en-US" sz="1200" kern="100">
                          <a:effectLst/>
                        </a:rPr>
                        <a:t>3.3V</a:t>
                      </a:r>
                      <a:r>
                        <a:rPr lang="zh-TW" sz="1200" kern="100">
                          <a:effectLst/>
                        </a:rPr>
                        <a:t>（高於</a:t>
                      </a:r>
                      <a:r>
                        <a:rPr lang="en-US" sz="1200" kern="100">
                          <a:effectLst/>
                        </a:rPr>
                        <a:t>3V</a:t>
                      </a:r>
                      <a:r>
                        <a:rPr lang="zh-TW" sz="1200" kern="100">
                          <a:effectLst/>
                        </a:rPr>
                        <a:t>或</a:t>
                      </a:r>
                      <a:r>
                        <a:rPr lang="en-US" sz="1200" kern="100">
                          <a:effectLst/>
                        </a:rPr>
                        <a:t>2V</a:t>
                      </a:r>
                      <a:r>
                        <a:rPr lang="zh-TW" sz="1200" kern="100">
                          <a:effectLst/>
                        </a:rPr>
                        <a:t>）。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898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代表「低電位」，相當於</a:t>
                      </a:r>
                      <a:r>
                        <a:rPr lang="en-US" sz="1200" kern="100">
                          <a:effectLst/>
                        </a:rPr>
                        <a:t>0V</a:t>
                      </a:r>
                      <a:r>
                        <a:rPr lang="zh-TW" sz="1200" kern="100">
                          <a:effectLst/>
                        </a:rPr>
                        <a:t>（低於</a:t>
                      </a:r>
                      <a:r>
                        <a:rPr lang="en-US" sz="1200" kern="100">
                          <a:effectLst/>
                        </a:rPr>
                        <a:t>1.5V</a:t>
                      </a:r>
                      <a:r>
                        <a:rPr lang="zh-TW" sz="1200" kern="100">
                          <a:effectLst/>
                        </a:rPr>
                        <a:t>或</a:t>
                      </a:r>
                      <a:r>
                        <a:rPr lang="en-US" sz="1200" kern="100">
                          <a:effectLst/>
                        </a:rPr>
                        <a:t>1V</a:t>
                      </a:r>
                      <a:r>
                        <a:rPr lang="zh-TW" sz="1200" kern="100">
                          <a:effectLst/>
                        </a:rPr>
                        <a:t>）。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132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LED_BUILTIN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代表內建</a:t>
                      </a:r>
                      <a:r>
                        <a:rPr lang="en-US" sz="1200" kern="100" dirty="0">
                          <a:effectLst/>
                        </a:rPr>
                        <a:t>LED</a:t>
                      </a:r>
                      <a:r>
                        <a:rPr lang="zh-TW" sz="1200" kern="100" dirty="0">
                          <a:effectLst/>
                        </a:rPr>
                        <a:t>的接腳編號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878538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05FB0EDA-139C-4334-929C-15813461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765" y="3725087"/>
            <a:ext cx="3657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8198">
            <a:extLst>
              <a:ext uri="{FF2B5EF4-FFF2-40B4-BE49-F238E27FC236}">
                <a16:creationId xmlns:a16="http://schemas.microsoft.com/office/drawing/2014/main" id="{F20E57F3-DE38-45ED-8A41-79B9AA100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2269313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 Box 8199">
            <a:extLst>
              <a:ext uri="{FF2B5EF4-FFF2-40B4-BE49-F238E27FC236}">
                <a16:creationId xmlns:a16="http://schemas.microsoft.com/office/drawing/2014/main" id="{5CF6D2B3-022D-486A-AEB8-CD972F3B9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648" y="241377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2104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DC58F-E5C8-4352-9930-47815451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/>
              <a:t>#define</a:t>
            </a:r>
            <a:r>
              <a:rPr lang="zh-TW" altLang="zh-TW" dirty="0"/>
              <a:t>巨集指令</a:t>
            </a:r>
            <a:br>
              <a:rPr lang="en-US" altLang="zh-TW" dirty="0"/>
            </a:br>
            <a:r>
              <a:rPr lang="zh-TW" altLang="zh-TW" dirty="0"/>
              <a:t>替換資料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87A48A-15E6-4B43-AC49-224A4158505B}"/>
              </a:ext>
            </a:extLst>
          </p:cNvPr>
          <p:cNvSpPr/>
          <p:nvPr/>
        </p:nvSpPr>
        <p:spPr>
          <a:xfrm>
            <a:off x="1115617" y="1700808"/>
            <a:ext cx="6120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600" dirty="0"/>
              <a:t>用</a:t>
            </a:r>
            <a:r>
              <a:rPr lang="en-US" altLang="zh-TW" sz="1600" dirty="0"/>
              <a:t>#</a:t>
            </a:r>
            <a:r>
              <a:rPr lang="zh-TW" altLang="zh-TW" sz="1600" dirty="0"/>
              <a:t>開頭的特殊指令，稱為</a:t>
            </a:r>
            <a:r>
              <a:rPr lang="zh-TW" altLang="zh-TW" sz="1600" b="1" dirty="0"/>
              <a:t>巨集（</a:t>
            </a:r>
            <a:r>
              <a:rPr lang="en-US" altLang="zh-TW" sz="1600" b="1" dirty="0"/>
              <a:t>macro</a:t>
            </a:r>
            <a:r>
              <a:rPr lang="zh-TW" altLang="zh-TW" sz="1600" b="1" dirty="0"/>
              <a:t>）</a:t>
            </a:r>
            <a:r>
              <a:rPr lang="zh-TW" altLang="zh-TW" sz="1600" dirty="0"/>
              <a:t>，</a:t>
            </a:r>
            <a:r>
              <a:rPr lang="zh-TW" altLang="en-US" sz="1600" dirty="0"/>
              <a:t>替換文字的巨集指令叫做</a:t>
            </a:r>
            <a:r>
              <a:rPr lang="en-US" altLang="zh-TW" sz="1600" dirty="0"/>
              <a:t>#define</a:t>
            </a:r>
            <a:r>
              <a:rPr lang="zh-TW" altLang="en-US" sz="1600" dirty="0"/>
              <a:t>。</a:t>
            </a:r>
          </a:p>
        </p:txBody>
      </p:sp>
      <p:pic>
        <p:nvPicPr>
          <p:cNvPr id="1026" name="圖片 23" descr="la44_1">
            <a:extLst>
              <a:ext uri="{FF2B5EF4-FFF2-40B4-BE49-F238E27FC236}">
                <a16:creationId xmlns:a16="http://schemas.microsoft.com/office/drawing/2014/main" id="{8A8F436F-6BA1-4187-B7CF-EB1C5C91D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37349"/>
            <a:ext cx="3438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29DBE93-8E65-4245-BAE3-6E155899E150}"/>
              </a:ext>
            </a:extLst>
          </p:cNvPr>
          <p:cNvSpPr/>
          <p:nvPr/>
        </p:nvSpPr>
        <p:spPr>
          <a:xfrm>
            <a:off x="1115617" y="3631076"/>
            <a:ext cx="4342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600" dirty="0"/>
              <a:t>底下的敘述裡的</a:t>
            </a:r>
            <a:r>
              <a:rPr lang="en-US" altLang="zh-TW" sz="1600" dirty="0"/>
              <a:t>LED_PIN</a:t>
            </a:r>
            <a:r>
              <a:rPr lang="zh-TW" altLang="zh-TW" sz="1600" dirty="0"/>
              <a:t>將自動被置換成</a:t>
            </a:r>
            <a:r>
              <a:rPr lang="en-US" altLang="zh-TW" sz="1600" dirty="0"/>
              <a:t>13</a:t>
            </a:r>
            <a:r>
              <a:rPr lang="zh-TW" altLang="en-US" sz="1600" dirty="0"/>
              <a:t>：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0E013B2-F0B4-4F67-8003-512E0378B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42" y="4403610"/>
            <a:ext cx="52006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8198">
            <a:extLst>
              <a:ext uri="{FF2B5EF4-FFF2-40B4-BE49-F238E27FC236}">
                <a16:creationId xmlns:a16="http://schemas.microsoft.com/office/drawing/2014/main" id="{B4421AAF-E22A-42CF-BE99-51782E069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44" y="5563117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8199">
            <a:extLst>
              <a:ext uri="{FF2B5EF4-FFF2-40B4-BE49-F238E27FC236}">
                <a16:creationId xmlns:a16="http://schemas.microsoft.com/office/drawing/2014/main" id="{C31CB462-2B21-494C-A7FA-395BDC01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8623" y="5707579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7417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21505">
            <a:extLst>
              <a:ext uri="{FF2B5EF4-FFF2-40B4-BE49-F238E27FC236}">
                <a16:creationId xmlns:a16="http://schemas.microsoft.com/office/drawing/2014/main" id="{0285279F-66A0-4451-98CB-AD917F47B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歐姆定律</a:t>
            </a:r>
            <a:endParaRPr lang="zh-CN" altLang="en-US"/>
          </a:p>
        </p:txBody>
      </p:sp>
      <p:pic>
        <p:nvPicPr>
          <p:cNvPr id="23554" name="Picture 21507" descr="sw22">
            <a:extLst>
              <a:ext uri="{FF2B5EF4-FFF2-40B4-BE49-F238E27FC236}">
                <a16:creationId xmlns:a16="http://schemas.microsoft.com/office/drawing/2014/main" id="{5FAAB0AA-A655-4461-889B-00CDC17B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789363"/>
            <a:ext cx="4838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21508" descr="sw23">
            <a:extLst>
              <a:ext uri="{FF2B5EF4-FFF2-40B4-BE49-F238E27FC236}">
                <a16:creationId xmlns:a16="http://schemas.microsoft.com/office/drawing/2014/main" id="{66FD607B-1D7A-461E-A1F5-B11F6E0DA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5278438"/>
            <a:ext cx="46958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21509">
            <a:extLst>
              <a:ext uri="{FF2B5EF4-FFF2-40B4-BE49-F238E27FC236}">
                <a16:creationId xmlns:a16="http://schemas.microsoft.com/office/drawing/2014/main" id="{11BD81B0-F123-4459-8ACE-F23AF55FC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1844675"/>
            <a:ext cx="36814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電路中的電壓、電流和電阻之間的關係，可以用歐姆定理表示：</a:t>
            </a:r>
            <a:r>
              <a:rPr lang="en-US" altLang="en-US" b="1"/>
              <a:t>電流和電壓成正比，和電阻成反比。</a:t>
            </a:r>
          </a:p>
        </p:txBody>
      </p:sp>
      <p:sp>
        <p:nvSpPr>
          <p:cNvPr id="23557" name="Text Box 21510">
            <a:extLst>
              <a:ext uri="{FF2B5EF4-FFF2-40B4-BE49-F238E27FC236}">
                <a16:creationId xmlns:a16="http://schemas.microsoft.com/office/drawing/2014/main" id="{F571B934-3CE4-4EA6-8E9B-88008EC65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3789363"/>
            <a:ext cx="34607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透過歐姆定律，可求出電路所需的限流電阻值，以及消耗功率。</a:t>
            </a:r>
          </a:p>
        </p:txBody>
      </p:sp>
      <p:sp>
        <p:nvSpPr>
          <p:cNvPr id="23558" name="Oval 21511">
            <a:extLst>
              <a:ext uri="{FF2B5EF4-FFF2-40B4-BE49-F238E27FC236}">
                <a16:creationId xmlns:a16="http://schemas.microsoft.com/office/drawing/2014/main" id="{CD88A0A6-55A9-483A-9057-979F8794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40" y="566124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9" name="Text Box 21512">
            <a:extLst>
              <a:ext uri="{FF2B5EF4-FFF2-40B4-BE49-F238E27FC236}">
                <a16:creationId xmlns:a16="http://schemas.microsoft.com/office/drawing/2014/main" id="{ADD2A07C-A335-475B-8118-B54BAD85E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6" y="5805710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-3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</a:t>
            </a:r>
          </a:p>
        </p:txBody>
      </p:sp>
      <p:pic>
        <p:nvPicPr>
          <p:cNvPr id="23560" name="Picture 1" descr="vo43_1">
            <a:extLst>
              <a:ext uri="{FF2B5EF4-FFF2-40B4-BE49-F238E27FC236}">
                <a16:creationId xmlns:a16="http://schemas.microsoft.com/office/drawing/2014/main" id="{BBEF907B-82FF-4B2B-B51E-62EF2C926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04988"/>
            <a:ext cx="50292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7169">
            <a:extLst>
              <a:ext uri="{FF2B5EF4-FFF2-40B4-BE49-F238E27FC236}">
                <a16:creationId xmlns:a16="http://schemas.microsoft.com/office/drawing/2014/main" id="{519C810B-779D-4C4B-934B-B0A444655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/>
              <a:t>第三章 Arduino互動程式設計入門</a:t>
            </a:r>
          </a:p>
        </p:txBody>
      </p:sp>
      <p:sp>
        <p:nvSpPr>
          <p:cNvPr id="7170" name="Text Placeholder 7170">
            <a:extLst>
              <a:ext uri="{FF2B5EF4-FFF2-40B4-BE49-F238E27FC236}">
                <a16:creationId xmlns:a16="http://schemas.microsoft.com/office/drawing/2014/main" id="{5117DCB9-0ED4-49D9-AA4A-E33845506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47864" y="1600200"/>
            <a:ext cx="5472608" cy="4637112"/>
          </a:xfrm>
        </p:spPr>
        <p:txBody>
          <a:bodyPr/>
          <a:lstStyle/>
          <a:p>
            <a:r>
              <a:rPr lang="en-US" altLang="zh-TW" sz="2400" dirty="0"/>
              <a:t>Arduino Uno </a:t>
            </a:r>
            <a:r>
              <a:rPr lang="zh-TW" altLang="en-US" sz="2400" dirty="0"/>
              <a:t>控制板的功能和接腳說明</a:t>
            </a:r>
            <a:endParaRPr lang="en-US" altLang="zh-TW" sz="2400" dirty="0"/>
          </a:p>
          <a:p>
            <a:r>
              <a:rPr lang="en-US" altLang="zh-TW" sz="2400" dirty="0"/>
              <a:t>MPU, MCU </a:t>
            </a:r>
            <a:r>
              <a:rPr lang="zh-TW" altLang="en-US" sz="2400" dirty="0"/>
              <a:t>和 </a:t>
            </a:r>
            <a:r>
              <a:rPr lang="en-US" altLang="zh-TW" sz="2400" dirty="0"/>
              <a:t>SoC</a:t>
            </a:r>
          </a:p>
          <a:p>
            <a:r>
              <a:rPr lang="zh-TW" altLang="en-US" sz="2400" dirty="0"/>
              <a:t>微控器的記憶體和開機啟動程式（</a:t>
            </a:r>
            <a:r>
              <a:rPr lang="en-US" altLang="zh-TW" sz="2400" dirty="0"/>
              <a:t>bootloader</a:t>
            </a:r>
            <a:r>
              <a:rPr lang="zh-TW" altLang="en-US" sz="2400" dirty="0"/>
              <a:t>）</a:t>
            </a:r>
            <a:endParaRPr lang="en-US" altLang="zh-TW" sz="2400" dirty="0"/>
          </a:p>
          <a:p>
            <a:r>
              <a:rPr lang="zh-TW" altLang="en-US" sz="2400" dirty="0"/>
              <a:t>Arduino程式基礎</a:t>
            </a:r>
          </a:p>
          <a:p>
            <a:r>
              <a:rPr lang="zh-TW" altLang="en-US" sz="2400" dirty="0"/>
              <a:t>延遲與凍結時間</a:t>
            </a:r>
            <a:endParaRPr lang="en-US" altLang="zh-TW" sz="2400" dirty="0"/>
          </a:p>
          <a:p>
            <a:r>
              <a:rPr lang="zh-TW" altLang="en-US" sz="2400" dirty="0"/>
              <a:t>認識變數</a:t>
            </a:r>
            <a:endParaRPr lang="en-US" altLang="zh-TW" sz="2400" dirty="0"/>
          </a:p>
          <a:p>
            <a:r>
              <a:rPr lang="zh-TW" altLang="en-US" sz="2400" dirty="0"/>
              <a:t>資料類型</a:t>
            </a:r>
            <a:endParaRPr lang="en-US" altLang="zh-TW" sz="2400" dirty="0"/>
          </a:p>
          <a:p>
            <a:r>
              <a:rPr lang="zh-TW" altLang="en-US" sz="2400" dirty="0"/>
              <a:t>認識常數</a:t>
            </a:r>
            <a:endParaRPr lang="en-US" altLang="zh-TW" sz="2400" dirty="0"/>
          </a:p>
          <a:p>
            <a:r>
              <a:rPr lang="zh-CN" altLang="en-US" sz="2400" dirty="0"/>
              <a:t>使用 </a:t>
            </a:r>
            <a:r>
              <a:rPr lang="en-US" altLang="zh-CN" sz="2400" dirty="0"/>
              <a:t>#define </a:t>
            </a:r>
            <a:r>
              <a:rPr lang="zh-CN" altLang="en-US" sz="2400" dirty="0"/>
              <a:t>巨集指令替換資料</a:t>
            </a: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3C2CD-AB95-477C-BE31-0ED27070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Uno</a:t>
            </a:r>
            <a:r>
              <a:rPr lang="zh-TW" altLang="en-US" dirty="0"/>
              <a:t>開發板</a:t>
            </a:r>
            <a:br>
              <a:rPr lang="en-US" altLang="zh-TW" dirty="0"/>
            </a:br>
            <a:r>
              <a:rPr lang="zh-TW" altLang="en-US" dirty="0"/>
              <a:t>的功能和接腳說明</a:t>
            </a:r>
          </a:p>
        </p:txBody>
      </p:sp>
      <p:pic>
        <p:nvPicPr>
          <p:cNvPr id="1026" name="圖片 11">
            <a:extLst>
              <a:ext uri="{FF2B5EF4-FFF2-40B4-BE49-F238E27FC236}">
                <a16:creationId xmlns:a16="http://schemas.microsoft.com/office/drawing/2014/main" id="{54D6D587-380A-4FCD-BE4E-7AA7FACEE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04864"/>
            <a:ext cx="52768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8198">
            <a:extLst>
              <a:ext uri="{FF2B5EF4-FFF2-40B4-BE49-F238E27FC236}">
                <a16:creationId xmlns:a16="http://schemas.microsoft.com/office/drawing/2014/main" id="{941ECD0C-F784-4CAD-B9C0-FD5EE6B10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551338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Text Box 8199">
            <a:extLst>
              <a:ext uri="{FF2B5EF4-FFF2-40B4-BE49-F238E27FC236}">
                <a16:creationId xmlns:a16="http://schemas.microsoft.com/office/drawing/2014/main" id="{52A6F753-4889-4B72-9C04-B2A73667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72" y="5657850"/>
            <a:ext cx="654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9210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7397C-5922-4374-8164-87BED042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Uno</a:t>
            </a:r>
            <a:r>
              <a:rPr lang="zh-TW" altLang="en-US" dirty="0"/>
              <a:t>控制板</a:t>
            </a:r>
            <a:br>
              <a:rPr lang="en-US" altLang="zh-TW" dirty="0"/>
            </a:br>
            <a:r>
              <a:rPr lang="zh-TW" altLang="en-US" dirty="0"/>
              <a:t>的印刷電路板和零組件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E07487-1EB5-424D-A186-5E75D14BB25B}"/>
              </a:ext>
            </a:extLst>
          </p:cNvPr>
          <p:cNvSpPr/>
          <p:nvPr/>
        </p:nvSpPr>
        <p:spPr>
          <a:xfrm>
            <a:off x="1115616" y="1628800"/>
            <a:ext cx="5526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電子元件依照引腳的型式，分成</a:t>
            </a:r>
            <a:r>
              <a:rPr lang="zh-CN" altLang="zh-TW" b="1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直插型</a:t>
            </a:r>
            <a:r>
              <a:rPr lang="zh-CN" altLang="zh-TW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TW" b="1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表面黏著型</a:t>
            </a:r>
            <a:r>
              <a:rPr lang="zh-CN" altLang="zh-TW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新細明體" panose="02020500000000000000" pitchFamily="18" charset="-120"/>
                <a:ea typeface="SimSun" panose="02010600030101010101" pitchFamily="2" charset="-122"/>
                <a:cs typeface="新細明體" panose="02020500000000000000" pitchFamily="18" charset="-120"/>
              </a:rPr>
              <a:t>SMD</a:t>
            </a:r>
            <a:r>
              <a:rPr lang="zh-CN" altLang="zh-TW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）兩大類。</a:t>
            </a:r>
            <a:endParaRPr lang="zh-TW" altLang="en-US" dirty="0"/>
          </a:p>
        </p:txBody>
      </p:sp>
      <p:pic>
        <p:nvPicPr>
          <p:cNvPr id="2050" name="圖片 7">
            <a:extLst>
              <a:ext uri="{FF2B5EF4-FFF2-40B4-BE49-F238E27FC236}">
                <a16:creationId xmlns:a16="http://schemas.microsoft.com/office/drawing/2014/main" id="{AB0D1599-C3BC-4613-8284-926AD3A0E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00" y="2457812"/>
            <a:ext cx="4551743" cy="136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圖片 6">
            <a:extLst>
              <a:ext uri="{FF2B5EF4-FFF2-40B4-BE49-F238E27FC236}">
                <a16:creationId xmlns:a16="http://schemas.microsoft.com/office/drawing/2014/main" id="{65AF261C-2D2F-43D9-90AE-86296130B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00" y="5373216"/>
            <a:ext cx="52863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916419-FD54-462A-82C6-4056A797624A}"/>
              </a:ext>
            </a:extLst>
          </p:cNvPr>
          <p:cNvSpPr/>
          <p:nvPr/>
        </p:nvSpPr>
        <p:spPr>
          <a:xfrm>
            <a:off x="1187624" y="4006854"/>
            <a:ext cx="6552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b="1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石英振盪器</a:t>
            </a:r>
            <a:r>
              <a:rPr lang="zh-CN" altLang="zh-TW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用於提供微控器</a:t>
            </a:r>
            <a:r>
              <a:rPr lang="zh-CN" altLang="zh-TW" b="1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時脈</a:t>
            </a:r>
            <a:r>
              <a:rPr lang="zh-CN" altLang="zh-TW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clock</a:t>
            </a:r>
            <a:r>
              <a:rPr lang="zh-CN" altLang="zh-TW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）訊號</a:t>
            </a:r>
            <a:r>
              <a:rPr lang="zh-TW" altLang="en-US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TW" dirty="0"/>
              <a:t>微控器相當於一艘船，船上有許多需要協力合作的選手（電子元件），每個選手都要聽命於哨音來划槳（運作）。</a:t>
            </a:r>
            <a:endParaRPr lang="zh-TW" altLang="en-US" dirty="0"/>
          </a:p>
        </p:txBody>
      </p:sp>
      <p:sp>
        <p:nvSpPr>
          <p:cNvPr id="7" name="Oval 8198">
            <a:extLst>
              <a:ext uri="{FF2B5EF4-FFF2-40B4-BE49-F238E27FC236}">
                <a16:creationId xmlns:a16="http://schemas.microsoft.com/office/drawing/2014/main" id="{401E2D75-35C4-428F-B700-FE6117EE9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376" y="278092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8199">
            <a:extLst>
              <a:ext uri="{FF2B5EF4-FFF2-40B4-BE49-F238E27FC236}">
                <a16:creationId xmlns:a16="http://schemas.microsoft.com/office/drawing/2014/main" id="{5C822E0C-43E2-44C7-8DBF-78B3ED65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3105" y="2925390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082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56A3F-58DC-593A-12E4-EB3BD22DB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6B908-BF29-4298-4580-986C62F2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UNO Minima</a:t>
            </a:r>
            <a:br>
              <a:rPr lang="en-US" altLang="zh-TW" dirty="0"/>
            </a:br>
            <a:r>
              <a:rPr lang="zh-TW" altLang="en-US" dirty="0"/>
              <a:t>開發板的功能和接腳說明</a:t>
            </a:r>
          </a:p>
        </p:txBody>
      </p:sp>
      <p:sp>
        <p:nvSpPr>
          <p:cNvPr id="4" name="Oval 8198">
            <a:extLst>
              <a:ext uri="{FF2B5EF4-FFF2-40B4-BE49-F238E27FC236}">
                <a16:creationId xmlns:a16="http://schemas.microsoft.com/office/drawing/2014/main" id="{BBB8699D-1BD8-1DCD-FD78-F1F9C6601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551338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Text Box 8199">
            <a:extLst>
              <a:ext uri="{FF2B5EF4-FFF2-40B4-BE49-F238E27FC236}">
                <a16:creationId xmlns:a16="http://schemas.microsoft.com/office/drawing/2014/main" id="{E4833B59-E231-4BF7-E4EB-96BE1E16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72" y="5657850"/>
            <a:ext cx="654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4BB78-DA2B-AF1C-D3D2-D9883357A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060848"/>
            <a:ext cx="5705322" cy="396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01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EB72D-20EB-0256-D096-218136A93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AF59D-E211-1615-D194-E01F793E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UNO </a:t>
            </a:r>
            <a:r>
              <a:rPr lang="en-US" altLang="zh-TW" dirty="0" err="1"/>
              <a:t>WiFi</a:t>
            </a:r>
            <a:br>
              <a:rPr lang="en-US" altLang="zh-TW" dirty="0"/>
            </a:br>
            <a:r>
              <a:rPr lang="zh-TW" altLang="en-US" dirty="0"/>
              <a:t>開發板的功能和接腳說明</a:t>
            </a:r>
          </a:p>
        </p:txBody>
      </p:sp>
      <p:sp>
        <p:nvSpPr>
          <p:cNvPr id="4" name="Oval 8198">
            <a:extLst>
              <a:ext uri="{FF2B5EF4-FFF2-40B4-BE49-F238E27FC236}">
                <a16:creationId xmlns:a16="http://schemas.microsoft.com/office/drawing/2014/main" id="{671A64EE-8EBB-1128-8F1C-6F3F9BA50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551338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Text Box 8199">
            <a:extLst>
              <a:ext uri="{FF2B5EF4-FFF2-40B4-BE49-F238E27FC236}">
                <a16:creationId xmlns:a16="http://schemas.microsoft.com/office/drawing/2014/main" id="{9F6E8B60-75AF-324E-6946-D63C20F8F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72" y="5657850"/>
            <a:ext cx="654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8EF170-3A73-802C-C2FC-F92CB2A13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060848"/>
            <a:ext cx="5659424" cy="406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07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6909A-F679-4365-AC00-6D813C8E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MPU, MCU</a:t>
            </a:r>
            <a:r>
              <a:rPr lang="zh-CN" altLang="zh-TW" dirty="0"/>
              <a:t>和</a:t>
            </a:r>
            <a:r>
              <a:rPr lang="en-US" altLang="zh-TW" dirty="0"/>
              <a:t>SoC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58AFD-CCF9-454B-9E08-2FFDFB443927}"/>
              </a:ext>
            </a:extLst>
          </p:cNvPr>
          <p:cNvSpPr/>
          <p:nvPr/>
        </p:nvSpPr>
        <p:spPr>
          <a:xfrm>
            <a:off x="321505" y="1761287"/>
            <a:ext cx="6462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sz="1600" dirty="0"/>
              <a:t>中央處理器（</a:t>
            </a:r>
            <a:r>
              <a:rPr lang="en-US" altLang="zh-TW" sz="1600" dirty="0"/>
              <a:t>CPU</a:t>
            </a:r>
            <a:r>
              <a:rPr lang="zh-CN" altLang="zh-TW" sz="1600" dirty="0"/>
              <a:t>）也稱作微處理器單元（</a:t>
            </a:r>
            <a:r>
              <a:rPr lang="en-US" altLang="zh-TW" sz="1600" dirty="0"/>
              <a:t>MPU</a:t>
            </a:r>
            <a:r>
              <a:rPr lang="zh-CN" altLang="zh-TW" sz="1600" dirty="0"/>
              <a:t>）</a:t>
            </a:r>
            <a:r>
              <a:rPr lang="zh-TW" altLang="en-US" sz="1600" dirty="0"/>
              <a:t>，</a:t>
            </a:r>
            <a:r>
              <a:rPr lang="zh-CN" altLang="zh-TW" sz="1600" dirty="0"/>
              <a:t>負責執行程式、運算和邏輯推演</a:t>
            </a:r>
            <a:r>
              <a:rPr lang="zh-TW" altLang="en-US" sz="1600" dirty="0"/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DAE561-02C3-482A-9197-AF7B436128EF}"/>
              </a:ext>
            </a:extLst>
          </p:cNvPr>
          <p:cNvSpPr/>
          <p:nvPr/>
        </p:nvSpPr>
        <p:spPr>
          <a:xfrm>
            <a:off x="355127" y="2734960"/>
            <a:ext cx="36807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Arduino Uno</a:t>
            </a:r>
            <a:r>
              <a:rPr lang="zh-CN" altLang="zh-TW" sz="1600" dirty="0"/>
              <a:t>控制板上面的微處理器包含</a:t>
            </a:r>
            <a:r>
              <a:rPr lang="en-US" altLang="zh-TW" sz="1600" dirty="0"/>
              <a:t>CPU</a:t>
            </a:r>
            <a:r>
              <a:rPr lang="zh-TW" altLang="en-US" sz="1600" dirty="0"/>
              <a:t>、</a:t>
            </a:r>
            <a:r>
              <a:rPr lang="zh-CN" altLang="zh-TW" sz="1600" dirty="0"/>
              <a:t>記憶體、類比∕數位訊號轉換器以及周邊控制介面</a:t>
            </a:r>
            <a:r>
              <a:rPr lang="zh-TW" altLang="en-US" sz="1600" dirty="0"/>
              <a:t>，</a:t>
            </a:r>
            <a:r>
              <a:rPr lang="zh-CN" altLang="zh-TW" sz="1600" dirty="0"/>
              <a:t>稱為單晶片微電腦或微控器（</a:t>
            </a:r>
            <a:r>
              <a:rPr lang="en-US" altLang="zh-TW" sz="1600" dirty="0"/>
              <a:t>MCU</a:t>
            </a:r>
            <a:r>
              <a:rPr lang="zh-CN" altLang="zh-TW" sz="1600" dirty="0"/>
              <a:t>）。</a:t>
            </a:r>
            <a:endParaRPr lang="zh-TW" alt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C0E9DD-3F89-4957-8B5A-8B0CC339B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590" y="2737098"/>
            <a:ext cx="43243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F4C696-17CD-4F4A-83D9-3CE0F111782D}"/>
              </a:ext>
            </a:extLst>
          </p:cNvPr>
          <p:cNvSpPr/>
          <p:nvPr/>
        </p:nvSpPr>
        <p:spPr>
          <a:xfrm>
            <a:off x="179387" y="4723234"/>
            <a:ext cx="3384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sz="1600" dirty="0"/>
              <a:t>把特定功能和處理器整合在同一個晶片上，例如</a:t>
            </a:r>
            <a:r>
              <a:rPr lang="en-US" altLang="zh-TW" sz="1600" dirty="0"/>
              <a:t>Wi-Fi</a:t>
            </a:r>
            <a:r>
              <a:rPr lang="zh-CN" altLang="zh-TW" sz="1600" dirty="0"/>
              <a:t>網路，這種處理器叫做系統單晶片（</a:t>
            </a:r>
            <a:r>
              <a:rPr lang="en-US" altLang="zh-TW" sz="1600" dirty="0"/>
              <a:t>SoC</a:t>
            </a:r>
            <a:r>
              <a:rPr lang="zh-CN" altLang="zh-TW" sz="1600" dirty="0"/>
              <a:t>）。</a:t>
            </a:r>
            <a:endParaRPr lang="zh-TW" altLang="en-US" sz="1600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4841A265-F1A5-426E-A2BA-9B090F65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8" y="4557861"/>
            <a:ext cx="52482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8198">
            <a:extLst>
              <a:ext uri="{FF2B5EF4-FFF2-40B4-BE49-F238E27FC236}">
                <a16:creationId xmlns:a16="http://schemas.microsoft.com/office/drawing/2014/main" id="{D914DA38-B9D8-4228-A260-3CC59A03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95" y="1509613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 Box 8199">
            <a:extLst>
              <a:ext uri="{FF2B5EF4-FFF2-40B4-BE49-F238E27FC236}">
                <a16:creationId xmlns:a16="http://schemas.microsoft.com/office/drawing/2014/main" id="{6AD2B027-36B2-4A21-8915-4B4D04DB1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5624" y="1654075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343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500E0-10AC-40A6-9F66-F4B99886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TW" dirty="0"/>
              <a:t>微控器的記憶體和開機啟動程式（</a:t>
            </a:r>
            <a:r>
              <a:rPr lang="en-US" altLang="zh-TW" dirty="0"/>
              <a:t>bootloader</a:t>
            </a:r>
            <a:r>
              <a:rPr lang="zh-CN" altLang="zh-TW" dirty="0"/>
              <a:t>）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E78543-5015-4F7E-A53C-92F92BBFED97}"/>
              </a:ext>
            </a:extLst>
          </p:cNvPr>
          <p:cNvSpPr/>
          <p:nvPr/>
        </p:nvSpPr>
        <p:spPr>
          <a:xfrm>
            <a:off x="211960" y="1813102"/>
            <a:ext cx="33475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Arduino</a:t>
            </a:r>
            <a:r>
              <a:rPr lang="zh-CN" altLang="zh-TW" sz="1600" dirty="0"/>
              <a:t>板在出廠時已事先寫入開機啟動程式（</a:t>
            </a:r>
            <a:r>
              <a:rPr lang="en-US" altLang="zh-TW" sz="1600" dirty="0"/>
              <a:t>bootloader</a:t>
            </a:r>
            <a:r>
              <a:rPr lang="zh-CN" altLang="zh-TW" sz="1600" dirty="0"/>
              <a:t>），每次開機，它都會先執行開機啟動程式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zh-TW" altLang="en-US" sz="1600" dirty="0"/>
              <a:t>在微電腦開機時指揮工作的程式，統稱為韌體（</a:t>
            </a:r>
            <a:r>
              <a:rPr lang="en-US" altLang="zh-TW" sz="1600" dirty="0"/>
              <a:t>firmware</a:t>
            </a:r>
            <a:r>
              <a:rPr lang="zh-TW" altLang="en-US" sz="1600" dirty="0"/>
              <a:t>）。</a:t>
            </a:r>
            <a:endParaRPr lang="en-US" altLang="zh-TW" sz="1600" dirty="0"/>
          </a:p>
          <a:p>
            <a:endParaRPr lang="en-US" altLang="zh-TW" sz="1600" dirty="0"/>
          </a:p>
          <a:p>
            <a:endParaRPr lang="zh-TW" altLang="en-US" sz="1600" dirty="0"/>
          </a:p>
        </p:txBody>
      </p:sp>
      <p:pic>
        <p:nvPicPr>
          <p:cNvPr id="4098" name="圖片 2">
            <a:extLst>
              <a:ext uri="{FF2B5EF4-FFF2-40B4-BE49-F238E27FC236}">
                <a16:creationId xmlns:a16="http://schemas.microsoft.com/office/drawing/2014/main" id="{DFB6B628-B4C7-4242-B17D-94CEBC4E4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9" y="1772816"/>
            <a:ext cx="5051176" cy="278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C2F329D-ED16-4AC9-BDB3-84CD8DBA7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54034"/>
              </p:ext>
            </p:extLst>
          </p:nvPr>
        </p:nvGraphicFramePr>
        <p:xfrm>
          <a:off x="3332798" y="4911722"/>
          <a:ext cx="563181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5035">
                  <a:extLst>
                    <a:ext uri="{9D8B030D-6E8A-4147-A177-3AD203B41FA5}">
                      <a16:colId xmlns:a16="http://schemas.microsoft.com/office/drawing/2014/main" val="347459023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40769804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959073814"/>
                    </a:ext>
                  </a:extLst>
                </a:gridCol>
                <a:gridCol w="1983105">
                  <a:extLst>
                    <a:ext uri="{9D8B030D-6E8A-4147-A177-3AD203B41FA5}">
                      <a16:colId xmlns:a16="http://schemas.microsoft.com/office/drawing/2014/main" val="2743774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名稱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類型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容量大小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用途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1490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SRAM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揮發性（</a:t>
                      </a:r>
                      <a:r>
                        <a:rPr lang="en-US" sz="1200" kern="100" dirty="0">
                          <a:effectLst/>
                        </a:rPr>
                        <a:t>volatile</a:t>
                      </a:r>
                      <a:r>
                        <a:rPr lang="zh-CN" sz="1200" kern="100" dirty="0">
                          <a:effectLst/>
                        </a:rPr>
                        <a:t>），資料在斷電後消失。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2048bytes (2KB)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資料記憶體；暫存程式運作中所需的資料。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36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Flash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非揮發性，斷電後，資料仍存在。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32768bytes (32KB)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程式記憶體；存放開機啟動程式和我們自訂的程式碼。</a:t>
                      </a:r>
                      <a:endParaRPr lang="zh-TW" sz="12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開機啟動程式約佔用</a:t>
                      </a:r>
                      <a:r>
                        <a:rPr lang="en-US" sz="1200" kern="100">
                          <a:effectLst/>
                        </a:rPr>
                        <a:t>2KB</a:t>
                      </a:r>
                      <a:r>
                        <a:rPr lang="zh-CN" sz="1200" kern="100">
                          <a:effectLst/>
                        </a:rPr>
                        <a:t>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116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EEPROM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非揮發性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1024bytes (1KB)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存放程式的永久性資料。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844779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B3A9A78-A4D7-429E-906D-E64F16F609E9}"/>
              </a:ext>
            </a:extLst>
          </p:cNvPr>
          <p:cNvSpPr/>
          <p:nvPr/>
        </p:nvSpPr>
        <p:spPr>
          <a:xfrm>
            <a:off x="323528" y="4911722"/>
            <a:ext cx="2376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ATmega328</a:t>
            </a:r>
            <a:r>
              <a:rPr lang="zh-CN" altLang="zh-TW" sz="1600" dirty="0"/>
              <a:t>微控器的</a:t>
            </a:r>
            <a:endParaRPr lang="en-US" altLang="zh-CN" sz="1600" dirty="0"/>
          </a:p>
          <a:p>
            <a:r>
              <a:rPr lang="zh-CN" altLang="zh-TW" sz="1600" dirty="0"/>
              <a:t>記憶體類型與容量</a:t>
            </a:r>
            <a:r>
              <a:rPr lang="zh-TW" altLang="en-US" sz="1600" dirty="0"/>
              <a:t>：</a:t>
            </a:r>
          </a:p>
        </p:txBody>
      </p:sp>
      <p:sp>
        <p:nvSpPr>
          <p:cNvPr id="7" name="Oval 8198">
            <a:extLst>
              <a:ext uri="{FF2B5EF4-FFF2-40B4-BE49-F238E27FC236}">
                <a16:creationId xmlns:a16="http://schemas.microsoft.com/office/drawing/2014/main" id="{9ADFE702-0581-46C0-A1E5-E8BC08540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5" y="3695127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8199">
            <a:extLst>
              <a:ext uri="{FF2B5EF4-FFF2-40B4-BE49-F238E27FC236}">
                <a16:creationId xmlns:a16="http://schemas.microsoft.com/office/drawing/2014/main" id="{AEAF051D-FD37-4E6F-870A-0D05171AC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15" y="3839589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5920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9CB43-417A-48B5-B652-1F6DE4E8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嵌入式系統與嵌入式</a:t>
            </a:r>
            <a:br>
              <a:rPr lang="en-US" altLang="zh-TW" dirty="0"/>
            </a:br>
            <a:r>
              <a:rPr lang="zh-TW" altLang="en-US" dirty="0"/>
              <a:t>作業系統</a:t>
            </a:r>
          </a:p>
        </p:txBody>
      </p:sp>
      <p:pic>
        <p:nvPicPr>
          <p:cNvPr id="5122" name="圖片 1">
            <a:extLst>
              <a:ext uri="{FF2B5EF4-FFF2-40B4-BE49-F238E27FC236}">
                <a16:creationId xmlns:a16="http://schemas.microsoft.com/office/drawing/2014/main" id="{A26F37D6-2988-48AE-AAE8-BC17D99F2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9080"/>
            <a:ext cx="48863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6D45DE-064E-4E07-863A-948D6CE7E6FD}"/>
              </a:ext>
            </a:extLst>
          </p:cNvPr>
          <p:cNvSpPr/>
          <p:nvPr/>
        </p:nvSpPr>
        <p:spPr>
          <a:xfrm>
            <a:off x="1187624" y="1607143"/>
            <a:ext cx="61206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sz="1600" dirty="0"/>
              <a:t>安裝在電器裡面，執行特定任務和功能的微控器與軟體，稱為</a:t>
            </a:r>
            <a:r>
              <a:rPr lang="zh-CN" altLang="zh-TW" sz="1600" b="1" dirty="0"/>
              <a:t>嵌入式系統（</a:t>
            </a:r>
            <a:r>
              <a:rPr lang="en-US" altLang="zh-TW" sz="1600" b="1" dirty="0"/>
              <a:t>Embedded System</a:t>
            </a:r>
            <a:r>
              <a:rPr lang="zh-CN" altLang="zh-TW" sz="1600" b="1" dirty="0"/>
              <a:t>）</a:t>
            </a:r>
            <a:r>
              <a:rPr lang="zh-CN" altLang="zh-TW" sz="1600" dirty="0"/>
              <a:t>。</a:t>
            </a:r>
            <a:endParaRPr lang="en-US" altLang="zh-CN" sz="1600" dirty="0"/>
          </a:p>
          <a:p>
            <a:endParaRPr lang="en-US" altLang="zh-TW" sz="1600" dirty="0"/>
          </a:p>
          <a:p>
            <a:r>
              <a:rPr lang="en-US" altLang="zh-TW" sz="1600" dirty="0"/>
              <a:t>Arduino</a:t>
            </a:r>
            <a:r>
              <a:rPr lang="zh-TW" altLang="en-US" sz="1600" dirty="0"/>
              <a:t>控制板通常執行單一任務，沒有使用作業系統。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zh-TW" altLang="en-US" sz="1600" dirty="0"/>
              <a:t>隨著製造工藝的進步、商品新增功能的需求、降低程式開發難度及</a:t>
            </a:r>
            <a:r>
              <a:rPr lang="en-US" altLang="zh-TW" sz="1600" dirty="0"/>
              <a:t>32</a:t>
            </a:r>
            <a:r>
              <a:rPr lang="zh-TW" altLang="en-US" sz="1600" dirty="0"/>
              <a:t>位元微控器的價格競爭下滑，越來越多嵌入式裝置改採</a:t>
            </a:r>
            <a:r>
              <a:rPr lang="en-US" altLang="zh-TW" sz="1600" dirty="0"/>
              <a:t>32</a:t>
            </a:r>
            <a:r>
              <a:rPr lang="zh-TW" altLang="en-US" sz="1600" dirty="0"/>
              <a:t>位元處理器並且使用作業系統（</a:t>
            </a:r>
            <a:r>
              <a:rPr lang="en-US" altLang="zh-TW" sz="1600" dirty="0"/>
              <a:t>OS</a:t>
            </a:r>
            <a:r>
              <a:rPr lang="zh-TW" altLang="en-US" sz="1600" dirty="0"/>
              <a:t>）。</a:t>
            </a:r>
          </a:p>
        </p:txBody>
      </p:sp>
      <p:sp>
        <p:nvSpPr>
          <p:cNvPr id="5" name="Oval 8198">
            <a:extLst>
              <a:ext uri="{FF2B5EF4-FFF2-40B4-BE49-F238E27FC236}">
                <a16:creationId xmlns:a16="http://schemas.microsoft.com/office/drawing/2014/main" id="{4A653353-E8EC-4E47-8885-CB01FDE7C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551338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 Box 8199">
            <a:extLst>
              <a:ext uri="{FF2B5EF4-FFF2-40B4-BE49-F238E27FC236}">
                <a16:creationId xmlns:a16="http://schemas.microsoft.com/office/drawing/2014/main" id="{2429C37B-483F-4B9D-BA47-D794E7C31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30" y="5657850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788886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_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Pages>0</Pages>
  <Words>900</Words>
  <Characters>0</Characters>
  <Application>Microsoft Office PowerPoint</Application>
  <PresentationFormat>如螢幕大小 (4:3)</PresentationFormat>
  <Lines>0</Lines>
  <Paragraphs>126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SimSun</vt:lpstr>
      <vt:lpstr>微軟正黑體</vt:lpstr>
      <vt:lpstr>新細明體</vt:lpstr>
      <vt:lpstr>Arial</vt:lpstr>
      <vt:lpstr>Times New Roman</vt:lpstr>
      <vt:lpstr>Custom Design</vt:lpstr>
      <vt:lpstr>Custom Design_2</vt:lpstr>
      <vt:lpstr>1_Custom Design</vt:lpstr>
      <vt:lpstr>PowerPoint 簡報</vt:lpstr>
      <vt:lpstr>第三章 Arduino互動程式設計入門</vt:lpstr>
      <vt:lpstr>Arduino Uno開發板 的功能和接腳說明</vt:lpstr>
      <vt:lpstr>Arduino Uno控制板 的印刷電路板和零組件</vt:lpstr>
      <vt:lpstr>Arduino UNO Minima 開發板的功能和接腳說明</vt:lpstr>
      <vt:lpstr>Arduino UNO WiFi 開發板的功能和接腳說明</vt:lpstr>
      <vt:lpstr>MPU, MCU和SoC</vt:lpstr>
      <vt:lpstr>微控器的記憶體和開機啟動程式（bootloader）</vt:lpstr>
      <vt:lpstr>嵌入式系統與嵌入式 作業系統</vt:lpstr>
      <vt:lpstr>Arduino程式設計基礎</vt:lpstr>
      <vt:lpstr>Arduino程式的基本架構</vt:lpstr>
      <vt:lpstr>基本指令</vt:lpstr>
      <vt:lpstr>LED閃爍的程式碼</vt:lpstr>
      <vt:lpstr>變數</vt:lpstr>
      <vt:lpstr>資料類型</vt:lpstr>
      <vt:lpstr>不變的「常數」</vt:lpstr>
      <vt:lpstr>使用#define巨集指令 替換資料</vt:lpstr>
      <vt:lpstr>歐姆定律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Arduino互動程式設計入門</dc:title>
  <dc:subject/>
  <dc:creator>趙英傑</dc:creator>
  <cp:keywords/>
  <dc:description/>
  <cp:lastModifiedBy>Ying-Chieh Chao</cp:lastModifiedBy>
  <cp:revision>31</cp:revision>
  <dcterms:created xsi:type="dcterms:W3CDTF">2013-06-03T22:45:21Z</dcterms:created>
  <dcterms:modified xsi:type="dcterms:W3CDTF">2024-12-18T05:36:07Z</dcterms:modified>
  <cp:category>超圖解Arduino互動設計入門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