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53" r:id="rId2"/>
    <p:sldMasterId id="2147483720" r:id="rId3"/>
  </p:sldMasterIdLst>
  <p:sldIdLst>
    <p:sldId id="256" r:id="rId4"/>
    <p:sldId id="296" r:id="rId5"/>
    <p:sldId id="261" r:id="rId6"/>
    <p:sldId id="323" r:id="rId7"/>
    <p:sldId id="324" r:id="rId8"/>
    <p:sldId id="325" r:id="rId9"/>
    <p:sldId id="326" r:id="rId10"/>
    <p:sldId id="264" r:id="rId11"/>
    <p:sldId id="322" r:id="rId12"/>
    <p:sldId id="327" r:id="rId13"/>
    <p:sldId id="269" r:id="rId14"/>
    <p:sldId id="291" r:id="rId15"/>
    <p:sldId id="292" r:id="rId16"/>
    <p:sldId id="330" r:id="rId17"/>
    <p:sldId id="331" r:id="rId18"/>
    <p:sldId id="332" r:id="rId19"/>
    <p:sldId id="268" r:id="rId20"/>
    <p:sldId id="271" r:id="rId21"/>
    <p:sldId id="272" r:id="rId22"/>
    <p:sldId id="274" r:id="rId23"/>
    <p:sldId id="328" r:id="rId24"/>
    <p:sldId id="273" r:id="rId25"/>
    <p:sldId id="275" r:id="rId26"/>
    <p:sldId id="32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Objects="1"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E4F9E506-2A3C-4A39-86B9-EB66BE2D77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88821C10-8B7C-4889-9C9F-7DD2BB65EE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86C6E-2B22-440D-A8DD-B69544B85E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91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AD2A6BCF-1CB5-4295-A2EB-AA9FE87FB7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5CE63DDF-E3C4-4627-A550-0905B427BB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F1924D-D48A-43A2-B214-FF3E782326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29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7344" y="274638"/>
            <a:ext cx="2001044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274638"/>
            <a:ext cx="5887129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57B3EFD2-CF19-4F44-97F5-8E97FD06BE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C2BE6CCB-5560-4682-8683-2AD185F7EE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E0DC8A-63B9-406F-B6DA-16B8212412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74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8CF73A30-7415-46FB-B3EA-8203A74C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EEBF0FAB-2039-402C-B626-E456D717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C23A768B-BED8-461A-AD12-8826DF19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FD3B9-83A9-4682-8DDB-EA60357BFB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06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BEA30BC0-CE90-4685-A5B7-9E71C736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60F1CE87-CCC3-4DFE-A543-38D055DC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3EDB131A-4A94-4B93-A21C-DFA951E7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C3E95-FF6A-4896-8EFA-37621B2F07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48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43F4BDAB-BCEB-4D7E-820F-B476003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413E0F31-0731-49F3-AA26-99086AA4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AD1504A9-7DA3-4DEF-B8D7-2B0AE6E2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9ED7C7-E8D7-4541-B73D-0D5681C6B3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34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4100">
            <a:extLst>
              <a:ext uri="{FF2B5EF4-FFF2-40B4-BE49-F238E27FC236}">
                <a16:creationId xmlns:a16="http://schemas.microsoft.com/office/drawing/2014/main" id="{11F4FAFE-A80E-42FC-A050-E05CD979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101">
            <a:extLst>
              <a:ext uri="{FF2B5EF4-FFF2-40B4-BE49-F238E27FC236}">
                <a16:creationId xmlns:a16="http://schemas.microsoft.com/office/drawing/2014/main" id="{DEDACAF3-88D3-4E9F-BA1F-7CFFB4E2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4102">
            <a:extLst>
              <a:ext uri="{FF2B5EF4-FFF2-40B4-BE49-F238E27FC236}">
                <a16:creationId xmlns:a16="http://schemas.microsoft.com/office/drawing/2014/main" id="{89794C8F-6821-4EFF-94B2-3C117A25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A67438-75A0-4086-BC8A-3FD9DAA6FD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7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4100">
            <a:extLst>
              <a:ext uri="{FF2B5EF4-FFF2-40B4-BE49-F238E27FC236}">
                <a16:creationId xmlns:a16="http://schemas.microsoft.com/office/drawing/2014/main" id="{B123009E-3176-4F48-AADC-24CBDD40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101">
            <a:extLst>
              <a:ext uri="{FF2B5EF4-FFF2-40B4-BE49-F238E27FC236}">
                <a16:creationId xmlns:a16="http://schemas.microsoft.com/office/drawing/2014/main" id="{469A7DDA-F14E-4638-96F9-0A132268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4102">
            <a:extLst>
              <a:ext uri="{FF2B5EF4-FFF2-40B4-BE49-F238E27FC236}">
                <a16:creationId xmlns:a16="http://schemas.microsoft.com/office/drawing/2014/main" id="{363B9547-AB50-4C82-AD5E-930AB4E0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4D112D-00A4-4604-BE4B-9FE5D9B0BF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43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4100">
            <a:extLst>
              <a:ext uri="{FF2B5EF4-FFF2-40B4-BE49-F238E27FC236}">
                <a16:creationId xmlns:a16="http://schemas.microsoft.com/office/drawing/2014/main" id="{9D9D59A5-BCD6-4A10-88AE-7CF757B8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101">
            <a:extLst>
              <a:ext uri="{FF2B5EF4-FFF2-40B4-BE49-F238E27FC236}">
                <a16:creationId xmlns:a16="http://schemas.microsoft.com/office/drawing/2014/main" id="{DD13887E-7100-4743-8FD2-36858217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102">
            <a:extLst>
              <a:ext uri="{FF2B5EF4-FFF2-40B4-BE49-F238E27FC236}">
                <a16:creationId xmlns:a16="http://schemas.microsoft.com/office/drawing/2014/main" id="{81EE4A33-8A34-4105-A23D-8CB45FEB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3F7DC-E008-403A-9ADD-6B52107593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23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100">
            <a:extLst>
              <a:ext uri="{FF2B5EF4-FFF2-40B4-BE49-F238E27FC236}">
                <a16:creationId xmlns:a16="http://schemas.microsoft.com/office/drawing/2014/main" id="{03B15A8D-69FC-474C-8597-3CF878B1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101">
            <a:extLst>
              <a:ext uri="{FF2B5EF4-FFF2-40B4-BE49-F238E27FC236}">
                <a16:creationId xmlns:a16="http://schemas.microsoft.com/office/drawing/2014/main" id="{5A395BAF-6678-47A7-B76E-1AB8031E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4102">
            <a:extLst>
              <a:ext uri="{FF2B5EF4-FFF2-40B4-BE49-F238E27FC236}">
                <a16:creationId xmlns:a16="http://schemas.microsoft.com/office/drawing/2014/main" id="{F8588A76-15B8-44D9-A59E-0F9A88D2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E014D-5485-4E50-B3BB-82E8235A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24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4100">
            <a:extLst>
              <a:ext uri="{FF2B5EF4-FFF2-40B4-BE49-F238E27FC236}">
                <a16:creationId xmlns:a16="http://schemas.microsoft.com/office/drawing/2014/main" id="{C09467CE-5282-494C-A799-A1CA09DC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101">
            <a:extLst>
              <a:ext uri="{FF2B5EF4-FFF2-40B4-BE49-F238E27FC236}">
                <a16:creationId xmlns:a16="http://schemas.microsoft.com/office/drawing/2014/main" id="{BF44B842-3ACE-4D29-B55F-A15FC926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4102">
            <a:extLst>
              <a:ext uri="{FF2B5EF4-FFF2-40B4-BE49-F238E27FC236}">
                <a16:creationId xmlns:a16="http://schemas.microsoft.com/office/drawing/2014/main" id="{2E534828-37C5-4582-A628-BAFC58BA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6470D-3EBF-4C37-9664-DD901B8388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0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AB13055D-78FE-49D5-8A8F-4B6B6AE703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41A124EA-172F-4D88-96DA-8A02B830E6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8A92C8-80CD-4F8E-9882-C8FB9FA006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59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4100">
            <a:extLst>
              <a:ext uri="{FF2B5EF4-FFF2-40B4-BE49-F238E27FC236}">
                <a16:creationId xmlns:a16="http://schemas.microsoft.com/office/drawing/2014/main" id="{267FE952-C9C7-46B0-9516-4CDFFA3C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101">
            <a:extLst>
              <a:ext uri="{FF2B5EF4-FFF2-40B4-BE49-F238E27FC236}">
                <a16:creationId xmlns:a16="http://schemas.microsoft.com/office/drawing/2014/main" id="{F3E63FB7-4926-48CC-A82C-A2329AA5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4102">
            <a:extLst>
              <a:ext uri="{FF2B5EF4-FFF2-40B4-BE49-F238E27FC236}">
                <a16:creationId xmlns:a16="http://schemas.microsoft.com/office/drawing/2014/main" id="{CCD91642-7CCA-4C72-A3F3-64502D29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2627DB-CEDE-4E08-A2C0-6B0A93F252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59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5E8CCF22-64BE-4EE2-9D9A-4A30D896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0B74567C-7D6C-484A-80DD-E99BB453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F623BC75-8416-4B64-A167-81EF4C85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06CA8-CA5A-4F2B-94C8-58B7102DE9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407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760" y="101600"/>
            <a:ext cx="2126853" cy="6024563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1600"/>
            <a:ext cx="6257264" cy="6024563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76A123F2-4D6D-45A6-B797-ABE0EAB3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975DEA9A-4F15-48E2-BFA1-26FA27AA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504A865B-CEA4-4F8E-BCC9-6AD55D48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AD01F9-6CD2-4362-9D69-947B3B412B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157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12CE43AD-2086-4878-BF95-59B72DEBCE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1C95DCC3-A392-47BA-B3A2-C448A5DAED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6AA17B-E5C6-4EB7-927C-5003BB06C1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34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80C60EDD-268F-4AE4-9B55-1B9CAE243D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45C732A1-7999-4B6A-8E7B-BF3FD25B9D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6DA812-B833-4393-820A-244D58764F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22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1E95704D-8804-4EDB-AA2D-2C0C5E607C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A4AD3933-E015-4295-8FA2-219A74746F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75728B-55BB-4306-AD91-8DB1BE253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542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1788" y="1600200"/>
            <a:ext cx="222783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554" y="1600200"/>
            <a:ext cx="222783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289C3A95-1C00-46BC-878E-F61E06CECC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E116FA21-65A7-4BF1-BCAD-3D2C821CC2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17ED9D-C080-4BFE-A730-8B4E9232CD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231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Footer Placeholder 3076">
            <a:extLst>
              <a:ext uri="{FF2B5EF4-FFF2-40B4-BE49-F238E27FC236}">
                <a16:creationId xmlns:a16="http://schemas.microsoft.com/office/drawing/2014/main" id="{067377EC-AD88-4DE0-9968-A83B6F0DA4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3077">
            <a:extLst>
              <a:ext uri="{FF2B5EF4-FFF2-40B4-BE49-F238E27FC236}">
                <a16:creationId xmlns:a16="http://schemas.microsoft.com/office/drawing/2014/main" id="{A5A2779A-4FB0-4D1A-88F8-39FFB512F5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F45F8-CCBA-4E2D-B639-4E48FDC3EB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255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Footer Placeholder 3076">
            <a:extLst>
              <a:ext uri="{FF2B5EF4-FFF2-40B4-BE49-F238E27FC236}">
                <a16:creationId xmlns:a16="http://schemas.microsoft.com/office/drawing/2014/main" id="{98210CAB-8860-4E4C-9AE7-73E17B28C1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077">
            <a:extLst>
              <a:ext uri="{FF2B5EF4-FFF2-40B4-BE49-F238E27FC236}">
                <a16:creationId xmlns:a16="http://schemas.microsoft.com/office/drawing/2014/main" id="{D392FB45-3CFB-48C8-B13D-E49FBCEE72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D40EA1-8AF3-4BC4-8A07-66D9D7F26B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181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076">
            <a:extLst>
              <a:ext uri="{FF2B5EF4-FFF2-40B4-BE49-F238E27FC236}">
                <a16:creationId xmlns:a16="http://schemas.microsoft.com/office/drawing/2014/main" id="{8C9EE4A6-52C2-4E52-B80A-D61FF3722D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3077">
            <a:extLst>
              <a:ext uri="{FF2B5EF4-FFF2-40B4-BE49-F238E27FC236}">
                <a16:creationId xmlns:a16="http://schemas.microsoft.com/office/drawing/2014/main" id="{FB49EDB1-5EAC-45EE-B9E4-A34B676DD5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2B8074-257C-4256-B191-E7FD63928F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4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0D330287-8A9A-460D-9190-B81B300D16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0DB82A8B-7B2A-4B71-8703-CDF806087B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DFFA3-EF59-4742-BDD4-79B268F545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8367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A59C1B4B-235E-47D8-82DE-E6B7C442D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43FB7BD3-557A-400F-8641-0A7EDF97D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F2528-57D4-4C33-A49F-F5EC27DDFF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50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28F86A63-54D1-41B0-AC63-F908778700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16C598BA-5C70-4BBB-B0E9-F1DC4FAD68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C89816-E2D0-492B-A9C9-91F55819B8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566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E434500B-2C7B-4F11-A844-1A8E579CA1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6998A6E7-6586-42CB-B2DF-F88C402021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FC9AD6-7299-424B-8876-03221D9F8C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738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7344" y="274638"/>
            <a:ext cx="2001044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274638"/>
            <a:ext cx="5887129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2490E04D-1581-4CE5-B4CE-A450780523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3967133B-BFD3-4CA1-95DC-071849496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2C3A28-4E0C-425B-B157-090C4504A4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33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FCB32D6-03A0-9E7B-42BC-5B9EADDB8C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91307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1788" y="1600200"/>
            <a:ext cx="222783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554" y="1600200"/>
            <a:ext cx="222783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5A05BAAF-64C2-43FD-B35D-83F4CCE6B0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80C266D8-C0B6-47DC-AD23-2B26924DF1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79ADC-4E51-41E6-861B-A5239E3325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76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Footer Placeholder 3076">
            <a:extLst>
              <a:ext uri="{FF2B5EF4-FFF2-40B4-BE49-F238E27FC236}">
                <a16:creationId xmlns:a16="http://schemas.microsoft.com/office/drawing/2014/main" id="{5F6780C4-F727-4D48-B4C3-5C6EAC96B5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3077">
            <a:extLst>
              <a:ext uri="{FF2B5EF4-FFF2-40B4-BE49-F238E27FC236}">
                <a16:creationId xmlns:a16="http://schemas.microsoft.com/office/drawing/2014/main" id="{65207D1D-F5B9-4AC9-AF4F-89FA5C7632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DD1D1-8997-484B-9521-2400235651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0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Footer Placeholder 3076">
            <a:extLst>
              <a:ext uri="{FF2B5EF4-FFF2-40B4-BE49-F238E27FC236}">
                <a16:creationId xmlns:a16="http://schemas.microsoft.com/office/drawing/2014/main" id="{FDF1316B-04B7-4DDE-AEAD-BB6A797F76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077">
            <a:extLst>
              <a:ext uri="{FF2B5EF4-FFF2-40B4-BE49-F238E27FC236}">
                <a16:creationId xmlns:a16="http://schemas.microsoft.com/office/drawing/2014/main" id="{62AE768D-010B-4739-A7AB-33029C8BE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0E74E8-1249-40ED-988D-ACB5297D8C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63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076">
            <a:extLst>
              <a:ext uri="{FF2B5EF4-FFF2-40B4-BE49-F238E27FC236}">
                <a16:creationId xmlns:a16="http://schemas.microsoft.com/office/drawing/2014/main" id="{7260DBAE-8728-49EA-8FAC-FD807B1CD0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3077">
            <a:extLst>
              <a:ext uri="{FF2B5EF4-FFF2-40B4-BE49-F238E27FC236}">
                <a16:creationId xmlns:a16="http://schemas.microsoft.com/office/drawing/2014/main" id="{2E6E4B10-FDD4-4B8F-B6D0-5BA12F4139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F95FB1-7320-443D-89F8-1F2D4B3F2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24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A5894931-05F6-4DA0-93E2-CDD82BAA66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2C87F31B-E371-4316-9D71-5BA26A1C8E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949CD-363B-4503-B4C2-32352201DB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34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A233C081-4472-4F06-B4FC-A91CD79603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41F16E9E-D717-4FD3-813A-B8BD1E9A4F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AEB15-43D3-497B-A9E6-A3BB93F442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073" descr="hand">
            <a:extLst>
              <a:ext uri="{FF2B5EF4-FFF2-40B4-BE49-F238E27FC236}">
                <a16:creationId xmlns:a16="http://schemas.microsoft.com/office/drawing/2014/main" id="{43D69889-6BEE-4407-9334-48122CA374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9263" y="1720850"/>
            <a:ext cx="4659313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3074">
            <a:extLst>
              <a:ext uri="{FF2B5EF4-FFF2-40B4-BE49-F238E27FC236}">
                <a16:creationId xmlns:a16="http://schemas.microsoft.com/office/drawing/2014/main" id="{24A7D632-C097-43A1-85A5-140CD530C2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274638"/>
            <a:ext cx="80025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3075">
            <a:extLst>
              <a:ext uri="{FF2B5EF4-FFF2-40B4-BE49-F238E27FC236}">
                <a16:creationId xmlns:a16="http://schemas.microsoft.com/office/drawing/2014/main" id="{D394AFCC-657E-4950-99EB-3D5C47A7B9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41788" y="1600200"/>
            <a:ext cx="4546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7" name="Footer Placeholder 3076">
            <a:extLst>
              <a:ext uri="{FF2B5EF4-FFF2-40B4-BE49-F238E27FC236}">
                <a16:creationId xmlns:a16="http://schemas.microsoft.com/office/drawing/2014/main" id="{5F7952EA-6856-4AD4-A298-7BC77F6E9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3078" name="Slide Number Placeholder 3077">
            <a:extLst>
              <a:ext uri="{FF2B5EF4-FFF2-40B4-BE49-F238E27FC236}">
                <a16:creationId xmlns:a16="http://schemas.microsoft.com/office/drawing/2014/main" id="{BC8AA42C-12B3-403D-B46D-FCBA6C935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8632DD6-046E-44B9-884A-C777AEAD314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3" r:id="rId2"/>
    <p:sldLayoutId id="2147483752" r:id="rId3"/>
    <p:sldLayoutId id="2147483751" r:id="rId4"/>
    <p:sldLayoutId id="2147483750" r:id="rId5"/>
    <p:sldLayoutId id="2147483749" r:id="rId6"/>
    <p:sldLayoutId id="2147483748" r:id="rId7"/>
    <p:sldLayoutId id="2147483747" r:id="rId8"/>
    <p:sldLayoutId id="2147483746" r:id="rId9"/>
    <p:sldLayoutId id="2147483745" r:id="rId10"/>
    <p:sldLayoutId id="214748374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097" descr="title">
            <a:extLst>
              <a:ext uri="{FF2B5EF4-FFF2-40B4-BE49-F238E27FC236}">
                <a16:creationId xmlns:a16="http://schemas.microsoft.com/office/drawing/2014/main" id="{B84FEEDC-7DDF-419D-AF4A-5C56F8B8A9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4098">
            <a:extLst>
              <a:ext uri="{FF2B5EF4-FFF2-40B4-BE49-F238E27FC236}">
                <a16:creationId xmlns:a16="http://schemas.microsoft.com/office/drawing/2014/main" id="{072F70A6-D80D-4DCE-8C59-5B1F057268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95513" y="101600"/>
            <a:ext cx="6769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4099">
            <a:extLst>
              <a:ext uri="{FF2B5EF4-FFF2-40B4-BE49-F238E27FC236}">
                <a16:creationId xmlns:a16="http://schemas.microsoft.com/office/drawing/2014/main" id="{1086DDFE-9FE6-4FDA-988C-A182E1DD91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1" name="Date Placeholder 4100">
            <a:extLst>
              <a:ext uri="{FF2B5EF4-FFF2-40B4-BE49-F238E27FC236}">
                <a16:creationId xmlns:a16="http://schemas.microsoft.com/office/drawing/2014/main" id="{FE9162A5-6903-4F3F-9B55-63E43B1EF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endParaRPr lang="en-US"/>
          </a:p>
        </p:txBody>
      </p:sp>
      <p:sp>
        <p:nvSpPr>
          <p:cNvPr id="4102" name="Footer Placeholder 4101">
            <a:extLst>
              <a:ext uri="{FF2B5EF4-FFF2-40B4-BE49-F238E27FC236}">
                <a16:creationId xmlns:a16="http://schemas.microsoft.com/office/drawing/2014/main" id="{564F3E39-5000-4B4E-81A3-E6C4EF2D1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endParaRPr lang="en-US"/>
          </a:p>
        </p:txBody>
      </p:sp>
      <p:sp>
        <p:nvSpPr>
          <p:cNvPr id="4103" name="Slide Number Placeholder 4102">
            <a:extLst>
              <a:ext uri="{FF2B5EF4-FFF2-40B4-BE49-F238E27FC236}">
                <a16:creationId xmlns:a16="http://schemas.microsoft.com/office/drawing/2014/main" id="{D069CA2F-732E-4910-B9C6-18B618508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>
                <a:ea typeface="Arial" panose="020B0604020202020204" pitchFamily="34" charset="0"/>
                <a:cs typeface="+mn-ea"/>
              </a:defRPr>
            </a:lvl1pPr>
          </a:lstStyle>
          <a:p>
            <a:fld id="{5D218F28-609A-4964-9A1A-136235CA859B}" type="slidenum">
              <a:rPr lang="en-US"/>
              <a:pPr/>
              <a:t>‹#›</a:t>
            </a:fld>
            <a:endParaRPr lang="en-US"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4" r:id="rId2"/>
    <p:sldLayoutId id="2147483763" r:id="rId3"/>
    <p:sldLayoutId id="2147483762" r:id="rId4"/>
    <p:sldLayoutId id="2147483761" r:id="rId5"/>
    <p:sldLayoutId id="2147483760" r:id="rId6"/>
    <p:sldLayoutId id="2147483759" r:id="rId7"/>
    <p:sldLayoutId id="2147483758" r:id="rId8"/>
    <p:sldLayoutId id="2147483757" r:id="rId9"/>
    <p:sldLayoutId id="2147483756" r:id="rId10"/>
    <p:sldLayoutId id="214748375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074">
            <a:extLst>
              <a:ext uri="{FF2B5EF4-FFF2-40B4-BE49-F238E27FC236}">
                <a16:creationId xmlns:a16="http://schemas.microsoft.com/office/drawing/2014/main" id="{E121968D-F92D-45C2-AEE9-2F2C025857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274638"/>
            <a:ext cx="80025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3075">
            <a:extLst>
              <a:ext uri="{FF2B5EF4-FFF2-40B4-BE49-F238E27FC236}">
                <a16:creationId xmlns:a16="http://schemas.microsoft.com/office/drawing/2014/main" id="{E166C994-ED72-44C4-8979-538565508C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41788" y="1600200"/>
            <a:ext cx="4546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7" name="Footer Placeholder 3076">
            <a:extLst>
              <a:ext uri="{FF2B5EF4-FFF2-40B4-BE49-F238E27FC236}">
                <a16:creationId xmlns:a16="http://schemas.microsoft.com/office/drawing/2014/main" id="{AAF906A7-2115-4250-BB80-8506492C9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endParaRPr lang="en-US"/>
          </a:p>
        </p:txBody>
      </p:sp>
      <p:sp>
        <p:nvSpPr>
          <p:cNvPr id="3078" name="Slide Number Placeholder 3077">
            <a:extLst>
              <a:ext uri="{FF2B5EF4-FFF2-40B4-BE49-F238E27FC236}">
                <a16:creationId xmlns:a16="http://schemas.microsoft.com/office/drawing/2014/main" id="{4846DEAB-91FF-4551-9E5B-89DAB93FE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>
                <a:ea typeface="Arial" panose="020B0604020202020204" pitchFamily="34" charset="0"/>
                <a:cs typeface="+mn-ea"/>
              </a:defRPr>
            </a:lvl1pPr>
          </a:lstStyle>
          <a:p>
            <a:fld id="{3F30F0F9-C295-43DD-8A61-FDFB7995931C}" type="slidenum">
              <a:rPr lang="en-US"/>
              <a:pPr/>
              <a:t>‹#›</a:t>
            </a:fld>
            <a:endParaRPr lang="en-US"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36087F-7F0B-75B0-86F2-A84FEE9C490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564904"/>
            <a:ext cx="2166393" cy="29607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5" r:id="rId2"/>
    <p:sldLayoutId id="2147483784" r:id="rId3"/>
    <p:sldLayoutId id="2147483783" r:id="rId4"/>
    <p:sldLayoutId id="2147483782" r:id="rId5"/>
    <p:sldLayoutId id="2147483781" r:id="rId6"/>
    <p:sldLayoutId id="2147483780" r:id="rId7"/>
    <p:sldLayoutId id="2147483779" r:id="rId8"/>
    <p:sldLayoutId id="2147483778" r:id="rId9"/>
    <p:sldLayoutId id="2147483777" r:id="rId10"/>
    <p:sldLayoutId id="2147483776" r:id="rId11"/>
    <p:sldLayoutId id="214748378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84C52B-D809-4B83-967A-725317D6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LED</a:t>
            </a:r>
            <a:r>
              <a:rPr lang="zh-TW" altLang="zh-TW" dirty="0"/>
              <a:t>切換開關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739749-1833-488E-BD78-A590026AE8D8}"/>
              </a:ext>
            </a:extLst>
          </p:cNvPr>
          <p:cNvSpPr/>
          <p:nvPr/>
        </p:nvSpPr>
        <p:spPr>
          <a:xfrm>
            <a:off x="899592" y="1628800"/>
            <a:ext cx="455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按一下開關點亮</a:t>
            </a:r>
            <a:r>
              <a:rPr lang="en-US" altLang="zh-TW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LED</a:t>
            </a:r>
            <a:r>
              <a:rPr lang="zh-TW" altLang="zh-TW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、再按一下開關則熄滅</a:t>
            </a:r>
            <a:endParaRPr lang="zh-TW" altLang="en-US" dirty="0"/>
          </a:p>
        </p:txBody>
      </p:sp>
      <p:sp>
        <p:nvSpPr>
          <p:cNvPr id="6" name="Oval 8198">
            <a:extLst>
              <a:ext uri="{FF2B5EF4-FFF2-40B4-BE49-F238E27FC236}">
                <a16:creationId xmlns:a16="http://schemas.microsoft.com/office/drawing/2014/main" id="{C26062D4-FACD-4F9D-B678-A47B54DB1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8042" y="3160095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" name="Text Box 8199">
            <a:extLst>
              <a:ext uri="{FF2B5EF4-FFF2-40B4-BE49-F238E27FC236}">
                <a16:creationId xmlns:a16="http://schemas.microsoft.com/office/drawing/2014/main" id="{3AB52884-D782-4DE7-89F5-21092F068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528" y="3304558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4-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15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1E92C555-F7D8-64C0-BFFF-0AC9C2862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49" y="2334595"/>
            <a:ext cx="54911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66C94B1-8027-538F-34DF-2B743A55A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293459"/>
            <a:ext cx="4211789" cy="135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89CB038-A734-D591-50E2-760BE29AF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524" y="5531221"/>
            <a:ext cx="3600400" cy="8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46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2289">
            <a:extLst>
              <a:ext uri="{FF2B5EF4-FFF2-40B4-BE49-F238E27FC236}">
                <a16:creationId xmlns:a16="http://schemas.microsoft.com/office/drawing/2014/main" id="{9CD6CD0D-8DCA-4EDF-A5D1-92A394D77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用程式解決開關訊號的</a:t>
            </a:r>
            <a:br>
              <a:rPr lang="en-US" altLang="zh-TW" dirty="0"/>
            </a:br>
            <a:r>
              <a:rPr lang="zh-TW" altLang="zh-TW" dirty="0"/>
              <a:t>彈跳問題</a:t>
            </a:r>
            <a:endParaRPr lang="zh-TW" altLang="en-US" dirty="0"/>
          </a:p>
        </p:txBody>
      </p:sp>
      <p:pic>
        <p:nvPicPr>
          <p:cNvPr id="14338" name="Picture 12290" descr="sw11">
            <a:extLst>
              <a:ext uri="{FF2B5EF4-FFF2-40B4-BE49-F238E27FC236}">
                <a16:creationId xmlns:a16="http://schemas.microsoft.com/office/drawing/2014/main" id="{C7CAE401-315D-43A1-B76F-D15F2ED07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508125"/>
            <a:ext cx="3705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12291" descr="sw12">
            <a:extLst>
              <a:ext uri="{FF2B5EF4-FFF2-40B4-BE49-F238E27FC236}">
                <a16:creationId xmlns:a16="http://schemas.microsoft.com/office/drawing/2014/main" id="{FBF19BA9-A210-40A6-920A-559EAE0DA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573463"/>
            <a:ext cx="55816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2292" descr="sw13">
            <a:extLst>
              <a:ext uri="{FF2B5EF4-FFF2-40B4-BE49-F238E27FC236}">
                <a16:creationId xmlns:a16="http://schemas.microsoft.com/office/drawing/2014/main" id="{1A3EE91A-9DC8-41FE-96F5-B9E6D3F1A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6083300"/>
            <a:ext cx="37528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12293">
            <a:extLst>
              <a:ext uri="{FF2B5EF4-FFF2-40B4-BE49-F238E27FC236}">
                <a16:creationId xmlns:a16="http://schemas.microsoft.com/office/drawing/2014/main" id="{6BD8DD00-2FDD-44A6-994F-625006EC7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722438"/>
            <a:ext cx="43910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機械式開關在切換的過程中，電子信號並非立即從0變成1（或從1變成0），而會經過短暫的，忽高忽低變化的彈跳現象。</a:t>
            </a:r>
          </a:p>
        </p:txBody>
      </p:sp>
      <p:sp>
        <p:nvSpPr>
          <p:cNvPr id="14342" name="Text Box 12294">
            <a:extLst>
              <a:ext uri="{FF2B5EF4-FFF2-40B4-BE49-F238E27FC236}">
                <a16:creationId xmlns:a16="http://schemas.microsoft.com/office/drawing/2014/main" id="{0071DB48-AD23-49BF-8B7E-12C5E2AD8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162300"/>
            <a:ext cx="3400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為了避免上述狀況，程式（或者硬體）需要加入所謂的</a:t>
            </a:r>
            <a:r>
              <a:rPr lang="en-US" altLang="en-US" b="1">
                <a:latin typeface="微軟正黑體" panose="020B0604030504040204" pitchFamily="34" charset="-120"/>
              </a:rPr>
              <a:t>消除彈跳（de-bouncing）</a:t>
            </a:r>
            <a:r>
              <a:rPr lang="en-US" altLang="en-US">
                <a:latin typeface="微軟正黑體" panose="020B0604030504040204" pitchFamily="34" charset="-120"/>
              </a:rPr>
              <a:t>處理機制。</a:t>
            </a:r>
          </a:p>
        </p:txBody>
      </p:sp>
      <p:sp>
        <p:nvSpPr>
          <p:cNvPr id="14343" name="Oval 12295">
            <a:extLst>
              <a:ext uri="{FF2B5EF4-FFF2-40B4-BE49-F238E27FC236}">
                <a16:creationId xmlns:a16="http://schemas.microsoft.com/office/drawing/2014/main" id="{E460E740-E95C-4003-8DEC-2DC2AE990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876925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4" name="Text Box 12296">
            <a:extLst>
              <a:ext uri="{FF2B5EF4-FFF2-40B4-BE49-F238E27FC236}">
                <a16:creationId xmlns:a16="http://schemas.microsoft.com/office/drawing/2014/main" id="{8EE308B9-8432-4052-9F5D-0D1CC34BE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10" y="6021388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4-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16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AA2CCE-0828-4855-A482-44B1D784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不用</a:t>
            </a:r>
            <a:r>
              <a:rPr lang="en-US" altLang="zh-TW" dirty="0"/>
              <a:t>delay()</a:t>
            </a:r>
            <a:r>
              <a:rPr lang="zh-TW" altLang="en-US" dirty="0"/>
              <a:t>的延遲方法（一）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ED35FB-4579-470F-886A-EC208460C565}"/>
              </a:ext>
            </a:extLst>
          </p:cNvPr>
          <p:cNvSpPr/>
          <p:nvPr/>
        </p:nvSpPr>
        <p:spPr>
          <a:xfrm>
            <a:off x="4578966" y="3482975"/>
            <a:ext cx="4176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1400" dirty="0"/>
              <a:t>在</a:t>
            </a:r>
            <a:r>
              <a:rPr lang="en-US" altLang="zh-TW" sz="1400" dirty="0"/>
              <a:t>delay()</a:t>
            </a:r>
            <a:r>
              <a:rPr lang="zh-TW" altLang="zh-TW" sz="1400" dirty="0"/>
              <a:t>的暫停期間，微處理器將呈現「完全放空」狀態，不僅什麼事都不做，也不接收外部的訊息。</a:t>
            </a:r>
            <a:endParaRPr lang="zh-TW" altLang="en-US" sz="1400" dirty="0"/>
          </a:p>
        </p:txBody>
      </p:sp>
      <p:pic>
        <p:nvPicPr>
          <p:cNvPr id="3074" name="圖片 1">
            <a:extLst>
              <a:ext uri="{FF2B5EF4-FFF2-40B4-BE49-F238E27FC236}">
                <a16:creationId xmlns:a16="http://schemas.microsoft.com/office/drawing/2014/main" id="{156D0AA7-1C56-44E5-8BD8-7FC2BC38A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56792"/>
            <a:ext cx="43719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5288584-9C36-41FF-BCB1-3CDA8CA2A93A}"/>
              </a:ext>
            </a:extLst>
          </p:cNvPr>
          <p:cNvSpPr/>
          <p:nvPr/>
        </p:nvSpPr>
        <p:spPr>
          <a:xfrm>
            <a:off x="1187624" y="3795167"/>
            <a:ext cx="56886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SW_PIN 7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LED_PIN 12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pinMode(SW_PIN, INPUT_PULLUP)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pinMode(LED_BUILTIN, OUTPUT);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pinMode(LED_PIN, OUTPUT);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bool val = digitalRead(SW_PIN)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digitalWrite(LED_PIN, !val);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digitalWrite(LED_BUILTIN, !digitalRead(LED_BUILTIN));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delay(3000);  // 程式將卡在這裡3秒鐘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Oval 10242">
            <a:extLst>
              <a:ext uri="{FF2B5EF4-FFF2-40B4-BE49-F238E27FC236}">
                <a16:creationId xmlns:a16="http://schemas.microsoft.com/office/drawing/2014/main" id="{A570F9D2-208F-451B-BAD5-F6752544F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352" y="4258297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" name="Text Box 10243">
            <a:extLst>
              <a:ext uri="{FF2B5EF4-FFF2-40B4-BE49-F238E27FC236}">
                <a16:creationId xmlns:a16="http://schemas.microsoft.com/office/drawing/2014/main" id="{524CE384-FF7C-413E-A5CF-CF7F725F5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219" y="4402760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4-17</a:t>
            </a:r>
          </a:p>
        </p:txBody>
      </p:sp>
    </p:spTree>
    <p:extLst>
      <p:ext uri="{BB962C8B-B14F-4D97-AF65-F5344CB8AC3E}">
        <p14:creationId xmlns:p14="http://schemas.microsoft.com/office/powerpoint/2010/main" val="2129480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7E2F26-E5FD-483D-9142-7C9772F6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不用</a:t>
            </a:r>
            <a:r>
              <a:rPr lang="en-US" altLang="zh-TW" dirty="0"/>
              <a:t>delay()</a:t>
            </a:r>
            <a:r>
              <a:rPr lang="zh-TW" altLang="en-US" dirty="0"/>
              <a:t>的延遲方法（二）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2B8B1C-B17D-4F12-9D9D-C3A245D3D389}"/>
              </a:ext>
            </a:extLst>
          </p:cNvPr>
          <p:cNvSpPr/>
          <p:nvPr/>
        </p:nvSpPr>
        <p:spPr>
          <a:xfrm>
            <a:off x="1248301" y="3191490"/>
            <a:ext cx="62464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1600" dirty="0"/>
              <a:t>透過比較前後兩個時間差，來判斷經過時間，取代之前的</a:t>
            </a:r>
            <a:r>
              <a:rPr lang="en-US" altLang="zh-TW" sz="1600" dirty="0"/>
              <a:t>delay()</a:t>
            </a:r>
            <a:r>
              <a:rPr lang="zh-TW" altLang="en-US" sz="1600" dirty="0"/>
              <a:t>：</a:t>
            </a:r>
          </a:p>
        </p:txBody>
      </p:sp>
      <p:pic>
        <p:nvPicPr>
          <p:cNvPr id="4098" name="圖片 4">
            <a:extLst>
              <a:ext uri="{FF2B5EF4-FFF2-40B4-BE49-F238E27FC236}">
                <a16:creationId xmlns:a16="http://schemas.microsoft.com/office/drawing/2014/main" id="{1DB98C4B-4AEE-407F-AB66-73AF0969F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39" y="3933056"/>
            <a:ext cx="5276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375B32B7-BC19-4929-AA30-53807852B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156490"/>
            <a:ext cx="50673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28D2FD-DF17-46A7-A65E-6C81EA68744F}"/>
              </a:ext>
            </a:extLst>
          </p:cNvPr>
          <p:cNvSpPr/>
          <p:nvPr/>
        </p:nvSpPr>
        <p:spPr>
          <a:xfrm>
            <a:off x="683568" y="1756380"/>
            <a:ext cx="3960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1400" dirty="0"/>
              <a:t>雖然內建</a:t>
            </a:r>
            <a:r>
              <a:rPr lang="en-US" altLang="zh-TW" sz="1400" dirty="0"/>
              <a:t>LED</a:t>
            </a:r>
            <a:r>
              <a:rPr lang="zh-TW" altLang="zh-TW" sz="1400" dirty="0"/>
              <a:t>腳被設定成</a:t>
            </a:r>
            <a:r>
              <a:rPr lang="zh-TW" altLang="zh-TW" sz="1400" b="1" dirty="0"/>
              <a:t>輸出</a:t>
            </a:r>
            <a:r>
              <a:rPr lang="zh-TW" altLang="zh-TW" sz="1400" dirty="0"/>
              <a:t>模式，程式仍可透過</a:t>
            </a:r>
            <a:r>
              <a:rPr lang="en-US" altLang="zh-TW" sz="1400" dirty="0" err="1"/>
              <a:t>digitalRead</a:t>
            </a:r>
            <a:r>
              <a:rPr lang="en-US" altLang="zh-TW" sz="1400" dirty="0"/>
              <a:t>()</a:t>
            </a:r>
            <a:r>
              <a:rPr lang="zh-TW" altLang="zh-TW" sz="1400" dirty="0"/>
              <a:t>取得它的輸出狀態：</a:t>
            </a:r>
            <a:endParaRPr lang="zh-TW" altLang="en-US" sz="1400" dirty="0"/>
          </a:p>
        </p:txBody>
      </p:sp>
      <p:sp>
        <p:nvSpPr>
          <p:cNvPr id="7" name="Oval 10242">
            <a:extLst>
              <a:ext uri="{FF2B5EF4-FFF2-40B4-BE49-F238E27FC236}">
                <a16:creationId xmlns:a16="http://schemas.microsoft.com/office/drawing/2014/main" id="{024D7B21-758F-4F91-9A86-A5483025A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701" y="4223641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10243">
            <a:extLst>
              <a:ext uri="{FF2B5EF4-FFF2-40B4-BE49-F238E27FC236}">
                <a16:creationId xmlns:a16="http://schemas.microsoft.com/office/drawing/2014/main" id="{0C6533FC-1D59-43AF-A817-90C26B987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4368104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</a:rPr>
              <a:t>4-19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1391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ECDD02-C1AF-41A1-9F51-482D12F6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用</a:t>
            </a:r>
            <a:r>
              <a:rPr lang="en-US" altLang="zh-TW" dirty="0"/>
              <a:t>RC</a:t>
            </a:r>
            <a:r>
              <a:rPr lang="zh-TW" altLang="zh-TW" dirty="0"/>
              <a:t>濾波電路消除</a:t>
            </a:r>
            <a:br>
              <a:rPr lang="en-US" altLang="zh-TW" dirty="0"/>
            </a:br>
            <a:r>
              <a:rPr lang="zh-TW" altLang="zh-TW" dirty="0"/>
              <a:t>彈跳雜訊</a:t>
            </a:r>
            <a:r>
              <a:rPr lang="zh-TW" altLang="en-US" dirty="0"/>
              <a:t>（一）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77246C-C114-414E-B9A2-10AFB55F138B}"/>
              </a:ext>
            </a:extLst>
          </p:cNvPr>
          <p:cNvSpPr/>
          <p:nvPr/>
        </p:nvSpPr>
        <p:spPr>
          <a:xfrm>
            <a:off x="920437" y="2008585"/>
            <a:ext cx="37981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1400" kern="100" dirty="0">
                <a:ea typeface="新細明體" panose="02020500000000000000" pitchFamily="18" charset="-120"/>
                <a:cs typeface="新細明體" panose="02020500000000000000" pitchFamily="18" charset="-120"/>
              </a:rPr>
              <a:t>用</a:t>
            </a:r>
            <a:r>
              <a:rPr lang="zh-TW" altLang="zh-TW" sz="1400" b="1" kern="100" dirty="0">
                <a:ea typeface="新細明體" panose="02020500000000000000" pitchFamily="18" charset="-120"/>
                <a:cs typeface="新細明體" panose="02020500000000000000" pitchFamily="18" charset="-120"/>
              </a:rPr>
              <a:t>電阻（</a:t>
            </a:r>
            <a:r>
              <a:rPr lang="en-US" altLang="zh-TW" sz="1400" b="1" kern="100" dirty="0">
                <a:ea typeface="新細明體" panose="02020500000000000000" pitchFamily="18" charset="-120"/>
                <a:cs typeface="新細明體" panose="02020500000000000000" pitchFamily="18" charset="-120"/>
              </a:rPr>
              <a:t>R</a:t>
            </a:r>
            <a:r>
              <a:rPr lang="zh-TW" altLang="zh-TW" sz="1400" b="1" kern="100" dirty="0">
                <a:ea typeface="新細明體" panose="02020500000000000000" pitchFamily="18" charset="-120"/>
                <a:cs typeface="新細明體" panose="02020500000000000000" pitchFamily="18" charset="-120"/>
              </a:rPr>
              <a:t>）</a:t>
            </a:r>
            <a:r>
              <a:rPr lang="zh-TW" altLang="zh-TW" sz="1400" kern="100" dirty="0">
                <a:ea typeface="新細明體" panose="02020500000000000000" pitchFamily="18" charset="-120"/>
                <a:cs typeface="新細明體" panose="02020500000000000000" pitchFamily="18" charset="-120"/>
              </a:rPr>
              <a:t>和</a:t>
            </a:r>
            <a:r>
              <a:rPr lang="zh-TW" altLang="zh-TW" sz="1400" b="1" kern="100" dirty="0">
                <a:ea typeface="新細明體" panose="02020500000000000000" pitchFamily="18" charset="-120"/>
                <a:cs typeface="新細明體" panose="02020500000000000000" pitchFamily="18" charset="-120"/>
              </a:rPr>
              <a:t>電容（</a:t>
            </a:r>
            <a:r>
              <a:rPr lang="en-US" altLang="zh-TW" sz="1400" b="1" kern="100" dirty="0">
                <a:ea typeface="新細明體" panose="02020500000000000000" pitchFamily="18" charset="-120"/>
                <a:cs typeface="新細明體" panose="02020500000000000000" pitchFamily="18" charset="-120"/>
              </a:rPr>
              <a:t>C</a:t>
            </a:r>
            <a:r>
              <a:rPr lang="zh-TW" altLang="zh-TW" sz="1400" b="1" kern="100" dirty="0">
                <a:ea typeface="新細明體" panose="02020500000000000000" pitchFamily="18" charset="-120"/>
                <a:cs typeface="新細明體" panose="02020500000000000000" pitchFamily="18" charset="-120"/>
              </a:rPr>
              <a:t>）</a:t>
            </a:r>
            <a:r>
              <a:rPr lang="zh-TW" altLang="zh-TW" sz="1400" kern="100" dirty="0">
                <a:ea typeface="新細明體" panose="02020500000000000000" pitchFamily="18" charset="-120"/>
                <a:cs typeface="新細明體" panose="02020500000000000000" pitchFamily="18" charset="-120"/>
              </a:rPr>
              <a:t>組成的基本</a:t>
            </a:r>
            <a:r>
              <a:rPr lang="en-US" altLang="zh-TW" sz="1400" b="1" kern="100" dirty="0">
                <a:ea typeface="新細明體" panose="02020500000000000000" pitchFamily="18" charset="-120"/>
                <a:cs typeface="新細明體" panose="02020500000000000000" pitchFamily="18" charset="-120"/>
              </a:rPr>
              <a:t>RC</a:t>
            </a:r>
            <a:r>
              <a:rPr lang="zh-TW" altLang="zh-TW" sz="1400" b="1" kern="100" dirty="0">
                <a:ea typeface="新細明體" panose="02020500000000000000" pitchFamily="18" charset="-120"/>
                <a:cs typeface="新細明體" panose="02020500000000000000" pitchFamily="18" charset="-120"/>
              </a:rPr>
              <a:t>電路</a:t>
            </a:r>
            <a:endParaRPr lang="zh-TW" altLang="en-US" sz="1400" dirty="0"/>
          </a:p>
        </p:txBody>
      </p:sp>
      <p:pic>
        <p:nvPicPr>
          <p:cNvPr id="1027" name="Picture 65" descr="RC_time">
            <a:extLst>
              <a:ext uri="{FF2B5EF4-FFF2-40B4-BE49-F238E27FC236}">
                <a16:creationId xmlns:a16="http://schemas.microsoft.com/office/drawing/2014/main" id="{BF23B146-E80A-4824-AE23-7BD8A3C05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083" y="2996952"/>
            <a:ext cx="4361834" cy="2254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12295">
            <a:extLst>
              <a:ext uri="{FF2B5EF4-FFF2-40B4-BE49-F238E27FC236}">
                <a16:creationId xmlns:a16="http://schemas.microsoft.com/office/drawing/2014/main" id="{9BF45993-23F4-472B-B742-734A2CD22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5445125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" name="Text Box 12296">
            <a:extLst>
              <a:ext uri="{FF2B5EF4-FFF2-40B4-BE49-F238E27FC236}">
                <a16:creationId xmlns:a16="http://schemas.microsoft.com/office/drawing/2014/main" id="{0633CF1D-6EA9-4B72-BA0E-5FBBBDE24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29" y="5589588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4-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20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7991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ECDD02-C1AF-41A1-9F51-482D12F6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用</a:t>
            </a:r>
            <a:r>
              <a:rPr lang="en-US" altLang="zh-TW" dirty="0"/>
              <a:t>RC</a:t>
            </a:r>
            <a:r>
              <a:rPr lang="zh-TW" altLang="zh-TW" dirty="0"/>
              <a:t>濾波電路消除</a:t>
            </a:r>
            <a:br>
              <a:rPr lang="en-US" altLang="zh-TW" dirty="0"/>
            </a:br>
            <a:r>
              <a:rPr lang="zh-TW" altLang="zh-TW" dirty="0"/>
              <a:t>彈跳雜訊</a:t>
            </a:r>
            <a:r>
              <a:rPr lang="zh-TW" altLang="en-US" dirty="0"/>
              <a:t>（二）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D365EE-6519-4680-9068-AF3654419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149" y="2219572"/>
            <a:ext cx="6198243" cy="2001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EEF6959-3615-49BB-A870-80DDEC94B49A}"/>
              </a:ext>
            </a:extLst>
          </p:cNvPr>
          <p:cNvSpPr/>
          <p:nvPr/>
        </p:nvSpPr>
        <p:spPr>
          <a:xfrm>
            <a:off x="784022" y="1618927"/>
            <a:ext cx="41044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sz="1400" dirty="0"/>
              <a:t>電阻</a:t>
            </a:r>
            <a:r>
              <a:rPr lang="en-US" altLang="zh-TW" sz="1400" dirty="0"/>
              <a:t>R</a:t>
            </a:r>
            <a:r>
              <a:rPr lang="zh-TW" altLang="zh-TW" sz="1400" dirty="0"/>
              <a:t>與電容值</a:t>
            </a:r>
            <a:r>
              <a:rPr lang="en-US" altLang="zh-TW" sz="1400" dirty="0"/>
              <a:t>C</a:t>
            </a:r>
            <a:r>
              <a:rPr lang="zh-TW" altLang="zh-TW" sz="1400" dirty="0"/>
              <a:t>的乘積稱為</a:t>
            </a:r>
            <a:r>
              <a:rPr lang="zh-TW" altLang="zh-TW" sz="1400" b="1" dirty="0"/>
              <a:t>時間常數</a:t>
            </a:r>
            <a:r>
              <a:rPr lang="zh-TW" altLang="zh-TW" sz="1400" dirty="0"/>
              <a:t>：</a:t>
            </a:r>
            <a:r>
              <a:rPr lang="en-US" altLang="zh-TW" sz="1400" dirty="0"/>
              <a:t> </a:t>
            </a:r>
            <a:r>
              <a:rPr lang="zh-TW" altLang="zh-TW" sz="1400" dirty="0"/>
              <a:t>τ</a:t>
            </a:r>
            <a:r>
              <a:rPr lang="en-US" altLang="zh-TW" sz="1400" dirty="0"/>
              <a:t>= RC</a:t>
            </a:r>
            <a:endParaRPr lang="zh-TW" altLang="zh-TW" sz="1400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9CBE3DF0-210F-4C60-BE1E-7DA7123AC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746" y="4782634"/>
            <a:ext cx="5827382" cy="207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12295">
            <a:extLst>
              <a:ext uri="{FF2B5EF4-FFF2-40B4-BE49-F238E27FC236}">
                <a16:creationId xmlns:a16="http://schemas.microsoft.com/office/drawing/2014/main" id="{2D9AEBB1-358B-400E-81CF-71E3ED95E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10" y="4869335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Text Box 12296">
            <a:extLst>
              <a:ext uri="{FF2B5EF4-FFF2-40B4-BE49-F238E27FC236}">
                <a16:creationId xmlns:a16="http://schemas.microsoft.com/office/drawing/2014/main" id="{9C6920B8-A6D5-4E2A-B1D3-69D686843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795" y="5013798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4-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21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3499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0AF0EF-FBE8-45C5-9347-8B8D1897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用</a:t>
            </a:r>
            <a:r>
              <a:rPr lang="en-US" altLang="zh-TW" dirty="0"/>
              <a:t>RC</a:t>
            </a:r>
            <a:r>
              <a:rPr lang="zh-TW" altLang="zh-TW" dirty="0"/>
              <a:t>濾波電路消除</a:t>
            </a:r>
            <a:br>
              <a:rPr lang="en-US" altLang="zh-TW" dirty="0"/>
            </a:br>
            <a:r>
              <a:rPr lang="zh-TW" altLang="zh-TW" dirty="0"/>
              <a:t>彈跳雜訊</a:t>
            </a:r>
            <a:r>
              <a:rPr lang="zh-TW" altLang="en-US" dirty="0"/>
              <a:t>（三）</a:t>
            </a:r>
          </a:p>
        </p:txBody>
      </p:sp>
      <p:sp>
        <p:nvSpPr>
          <p:cNvPr id="5" name="Oval 12295">
            <a:extLst>
              <a:ext uri="{FF2B5EF4-FFF2-40B4-BE49-F238E27FC236}">
                <a16:creationId xmlns:a16="http://schemas.microsoft.com/office/drawing/2014/main" id="{73B3F045-2D60-4908-BFF9-FCE2C8066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869335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" name="Text Box 12296">
            <a:extLst>
              <a:ext uri="{FF2B5EF4-FFF2-40B4-BE49-F238E27FC236}">
                <a16:creationId xmlns:a16="http://schemas.microsoft.com/office/drawing/2014/main" id="{AFD542CC-874F-44CD-9321-72FBA7161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29" y="5013798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4-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23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4811C17-E524-6E37-538A-CFE4653C8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132856"/>
            <a:ext cx="4792680" cy="3447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232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3313">
            <a:extLst>
              <a:ext uri="{FF2B5EF4-FFF2-40B4-BE49-F238E27FC236}">
                <a16:creationId xmlns:a16="http://schemas.microsoft.com/office/drawing/2014/main" id="{A9F6A6A9-C0D5-4060-9BFF-547B6AB3A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LED跑馬燈電路</a:t>
            </a:r>
            <a:endParaRPr lang="zh-CN" altLang="en-US"/>
          </a:p>
        </p:txBody>
      </p:sp>
      <p:sp>
        <p:nvSpPr>
          <p:cNvPr id="15363" name="Text Box 13315">
            <a:extLst>
              <a:ext uri="{FF2B5EF4-FFF2-40B4-BE49-F238E27FC236}">
                <a16:creationId xmlns:a16="http://schemas.microsoft.com/office/drawing/2014/main" id="{BC95790D-986E-4EAF-AAFF-B62A56B6B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11350"/>
            <a:ext cx="19669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輪流點亮一個LED</a:t>
            </a:r>
          </a:p>
        </p:txBody>
      </p:sp>
      <p:sp>
        <p:nvSpPr>
          <p:cNvPr id="15364" name="Oval 13316">
            <a:extLst>
              <a:ext uri="{FF2B5EF4-FFF2-40B4-BE49-F238E27FC236}">
                <a16:creationId xmlns:a16="http://schemas.microsoft.com/office/drawing/2014/main" id="{CB6CE6BF-BEFA-4262-B5C1-232D2594A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40" y="5733256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5" name="Text Box 13317">
            <a:extLst>
              <a:ext uri="{FF2B5EF4-FFF2-40B4-BE49-F238E27FC236}">
                <a16:creationId xmlns:a16="http://schemas.microsoft.com/office/drawing/2014/main" id="{8D82B119-D7C7-44C6-BAC6-4B4E573A8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5" y="5877719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4-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24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2CF3ADD-EBC9-9BBA-0DFA-97A2944F6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17057"/>
            <a:ext cx="2743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27F86700-C69D-2565-32EE-47FE9A754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162284"/>
            <a:ext cx="5029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4337">
            <a:extLst>
              <a:ext uri="{FF2B5EF4-FFF2-40B4-BE49-F238E27FC236}">
                <a16:creationId xmlns:a16="http://schemas.microsoft.com/office/drawing/2014/main" id="{9C6F1873-31BC-41DE-8F5F-647A1999C3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LED跑馬燈程式一</a:t>
            </a:r>
          </a:p>
        </p:txBody>
      </p:sp>
      <p:sp>
        <p:nvSpPr>
          <p:cNvPr id="16386" name="Text Placeholder 14338">
            <a:extLst>
              <a:ext uri="{FF2B5EF4-FFF2-40B4-BE49-F238E27FC236}">
                <a16:creationId xmlns:a16="http://schemas.microsoft.com/office/drawing/2014/main" id="{482A02BC-277C-4825-91F6-9A98187CC3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893763"/>
          </a:xfrm>
        </p:spPr>
        <p:txBody>
          <a:bodyPr/>
          <a:lstStyle/>
          <a:p>
            <a:r>
              <a:rPr lang="zh-TW" altLang="en-US"/>
              <a:t>輪流點亮一個LED的程式碼</a:t>
            </a:r>
            <a:endParaRPr lang="zh-CN" altLang="en-US"/>
          </a:p>
        </p:txBody>
      </p:sp>
      <p:pic>
        <p:nvPicPr>
          <p:cNvPr id="16387" name="Picture 14339" descr="sw14">
            <a:extLst>
              <a:ext uri="{FF2B5EF4-FFF2-40B4-BE49-F238E27FC236}">
                <a16:creationId xmlns:a16="http://schemas.microsoft.com/office/drawing/2014/main" id="{70D1829F-ED5E-4898-954E-37664596C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13" y="2544763"/>
            <a:ext cx="43338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Oval 14340">
            <a:extLst>
              <a:ext uri="{FF2B5EF4-FFF2-40B4-BE49-F238E27FC236}">
                <a16:creationId xmlns:a16="http://schemas.microsoft.com/office/drawing/2014/main" id="{DBE132DE-495E-4905-9BF0-BF0368AA9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8" y="3025775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89" name="Text Box 14341">
            <a:extLst>
              <a:ext uri="{FF2B5EF4-FFF2-40B4-BE49-F238E27FC236}">
                <a16:creationId xmlns:a16="http://schemas.microsoft.com/office/drawing/2014/main" id="{CD486A5B-860D-41B0-91A4-3F5D3F774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23" y="3170238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4-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24</a:t>
            </a:r>
          </a:p>
        </p:txBody>
      </p:sp>
      <p:pic>
        <p:nvPicPr>
          <p:cNvPr id="16390" name="Picture 1" descr="la14">
            <a:extLst>
              <a:ext uri="{FF2B5EF4-FFF2-40B4-BE49-F238E27FC236}">
                <a16:creationId xmlns:a16="http://schemas.microsoft.com/office/drawing/2014/main" id="{91BE5827-5935-460E-BD44-2279E0A1B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5149850"/>
            <a:ext cx="450215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5361">
            <a:extLst>
              <a:ext uri="{FF2B5EF4-FFF2-40B4-BE49-F238E27FC236}">
                <a16:creationId xmlns:a16="http://schemas.microsoft.com/office/drawing/2014/main" id="{F8DEA5BB-90C6-454F-A07F-A1F307336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迴圈控制指令</a:t>
            </a:r>
            <a:endParaRPr lang="zh-CN" altLang="en-US"/>
          </a:p>
        </p:txBody>
      </p:sp>
      <p:pic>
        <p:nvPicPr>
          <p:cNvPr id="17410" name="Picture 15362" descr="sw15">
            <a:extLst>
              <a:ext uri="{FF2B5EF4-FFF2-40B4-BE49-F238E27FC236}">
                <a16:creationId xmlns:a16="http://schemas.microsoft.com/office/drawing/2014/main" id="{ECBE4C9C-2FFA-4CCB-B3BD-8C0C52FEA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50292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15363" descr="sw16">
            <a:extLst>
              <a:ext uri="{FF2B5EF4-FFF2-40B4-BE49-F238E27FC236}">
                <a16:creationId xmlns:a16="http://schemas.microsoft.com/office/drawing/2014/main" id="{954D13A7-5D4A-4516-953A-4C3E8896E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429000"/>
            <a:ext cx="70485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15364" descr="sw17">
            <a:extLst>
              <a:ext uri="{FF2B5EF4-FFF2-40B4-BE49-F238E27FC236}">
                <a16:creationId xmlns:a16="http://schemas.microsoft.com/office/drawing/2014/main" id="{580C9B2B-FB50-4348-898A-BCCDECAFD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38" y="5086350"/>
            <a:ext cx="56959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Oval 15365">
            <a:extLst>
              <a:ext uri="{FF2B5EF4-FFF2-40B4-BE49-F238E27FC236}">
                <a16:creationId xmlns:a16="http://schemas.microsoft.com/office/drawing/2014/main" id="{85084618-14F3-482B-AEB3-BB7110B51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876925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4" name="Text Box 15366">
            <a:extLst>
              <a:ext uri="{FF2B5EF4-FFF2-40B4-BE49-F238E27FC236}">
                <a16:creationId xmlns:a16="http://schemas.microsoft.com/office/drawing/2014/main" id="{AF63898A-CE14-4AC8-916D-8A63F0F31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11" y="6021388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4-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26</a:t>
            </a: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7169">
            <a:extLst>
              <a:ext uri="{FF2B5EF4-FFF2-40B4-BE49-F238E27FC236}">
                <a16:creationId xmlns:a16="http://schemas.microsoft.com/office/drawing/2014/main" id="{B01BA36F-DF14-4224-8B1B-A4D9688F3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第四章 開關電路與LED跑馬燈</a:t>
            </a:r>
          </a:p>
        </p:txBody>
      </p:sp>
      <p:sp>
        <p:nvSpPr>
          <p:cNvPr id="7170" name="Text Placeholder 7170">
            <a:extLst>
              <a:ext uri="{FF2B5EF4-FFF2-40B4-BE49-F238E27FC236}">
                <a16:creationId xmlns:a16="http://schemas.microsoft.com/office/drawing/2014/main" id="{B59505D1-6311-40E1-87B4-28B34B740F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91880" y="1600200"/>
            <a:ext cx="5400600" cy="4525963"/>
          </a:xfrm>
        </p:spPr>
        <p:txBody>
          <a:bodyPr/>
          <a:lstStyle/>
          <a:p>
            <a:r>
              <a:rPr lang="zh-TW" altLang="en-US" sz="2800" dirty="0"/>
              <a:t>認識開關</a:t>
            </a:r>
          </a:p>
          <a:p>
            <a:r>
              <a:rPr lang="zh-TW" altLang="en-US" sz="2800" dirty="0"/>
              <a:t>讀取數位輸入值</a:t>
            </a:r>
          </a:p>
          <a:p>
            <a:r>
              <a:rPr lang="zh-TW" altLang="en-US" sz="2800" dirty="0"/>
              <a:t>if條件式</a:t>
            </a:r>
            <a:endParaRPr lang="en-US" altLang="zh-TW" sz="2800" dirty="0"/>
          </a:p>
          <a:p>
            <a:r>
              <a:rPr lang="en-US" altLang="zh-TW" sz="2800" dirty="0"/>
              <a:t>RC </a:t>
            </a:r>
            <a:r>
              <a:rPr lang="zh-TW" altLang="en-US" sz="2800" dirty="0"/>
              <a:t>濾波電路</a:t>
            </a:r>
          </a:p>
          <a:p>
            <a:r>
              <a:rPr lang="zh-TW" altLang="en-US" sz="2800" dirty="0"/>
              <a:t>撰寫迴圈程式</a:t>
            </a:r>
          </a:p>
          <a:p>
            <a:r>
              <a:rPr lang="zh-TW" altLang="en-US" sz="2800" dirty="0"/>
              <a:t>認識陣列</a:t>
            </a:r>
          </a:p>
          <a:p>
            <a:r>
              <a:rPr lang="zh-TW" altLang="en-US" sz="2800" dirty="0"/>
              <a:t>用歐姆定律計算出限流電阻值</a:t>
            </a:r>
            <a:endParaRPr lang="zh-CN" altLang="en-US" sz="2800" dirty="0"/>
          </a:p>
        </p:txBody>
      </p: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6385">
            <a:extLst>
              <a:ext uri="{FF2B5EF4-FFF2-40B4-BE49-F238E27FC236}">
                <a16:creationId xmlns:a16="http://schemas.microsoft.com/office/drawing/2014/main" id="{6CC28DB0-0216-4FB3-83EE-6F8FC305E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用迴圈設置輸出腳位</a:t>
            </a:r>
          </a:p>
        </p:txBody>
      </p:sp>
      <p:sp>
        <p:nvSpPr>
          <p:cNvPr id="18434" name="Oval 16387">
            <a:extLst>
              <a:ext uri="{FF2B5EF4-FFF2-40B4-BE49-F238E27FC236}">
                <a16:creationId xmlns:a16="http://schemas.microsoft.com/office/drawing/2014/main" id="{8CF57849-E790-4DEF-AD36-4296C48B9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15" y="4264737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35" name="Text Box 16388">
            <a:extLst>
              <a:ext uri="{FF2B5EF4-FFF2-40B4-BE49-F238E27FC236}">
                <a16:creationId xmlns:a16="http://schemas.microsoft.com/office/drawing/2014/main" id="{EF2B8DFE-02B2-49DA-B282-8B3FD5D9F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08" y="4409199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4-2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8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B8136A-EED9-4DE8-8381-7EEC6AB66EB7}"/>
              </a:ext>
            </a:extLst>
          </p:cNvPr>
          <p:cNvSpPr/>
          <p:nvPr/>
        </p:nvSpPr>
        <p:spPr>
          <a:xfrm>
            <a:off x="411140" y="1665972"/>
            <a:ext cx="32967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這個</a:t>
            </a:r>
            <a:r>
              <a:rPr lang="zh-CN" altLang="zh-TW" sz="1600" dirty="0"/>
              <a:t>設定輸出</a:t>
            </a:r>
            <a:r>
              <a:rPr lang="zh-TW" altLang="zh-TW" sz="1600" dirty="0"/>
              <a:t>接腳的三行敘述是重複的，只有數字部分不同：</a:t>
            </a:r>
            <a:endParaRPr lang="zh-TW" alt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F392EC-3354-4745-A419-275A35996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813" y="1518869"/>
            <a:ext cx="45529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BBEDF63-A029-44AA-97A1-B000E8045784}"/>
              </a:ext>
            </a:extLst>
          </p:cNvPr>
          <p:cNvSpPr/>
          <p:nvPr/>
        </p:nvSpPr>
        <p:spPr>
          <a:xfrm>
            <a:off x="204581" y="3227905"/>
            <a:ext cx="3119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1600" dirty="0"/>
              <a:t>把變動部分用</a:t>
            </a:r>
            <a:r>
              <a:rPr lang="zh-TW" altLang="zh-TW" sz="1600" b="1" dirty="0"/>
              <a:t>變數</a:t>
            </a:r>
            <a:r>
              <a:rPr lang="zh-TW" altLang="zh-TW" sz="1600" dirty="0"/>
              <a:t>替代，再加上重複執行的</a:t>
            </a:r>
            <a:r>
              <a:rPr lang="zh-TW" altLang="zh-TW" sz="1600" b="1" dirty="0"/>
              <a:t>迴圈</a:t>
            </a:r>
            <a:r>
              <a:rPr lang="zh-TW" altLang="zh-TW" sz="1600" dirty="0"/>
              <a:t>敘述</a:t>
            </a:r>
            <a:r>
              <a:rPr lang="zh-TW" altLang="en-US" sz="1600" dirty="0"/>
              <a:t>：</a:t>
            </a:r>
          </a:p>
        </p:txBody>
      </p:sp>
      <p:pic>
        <p:nvPicPr>
          <p:cNvPr id="1027" name="Picture 36" descr="sw23">
            <a:extLst>
              <a:ext uri="{FF2B5EF4-FFF2-40B4-BE49-F238E27FC236}">
                <a16:creationId xmlns:a16="http://schemas.microsoft.com/office/drawing/2014/main" id="{27EE8F11-A3CB-4983-8B7B-7C046B293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892" y="3140968"/>
            <a:ext cx="54959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3F73560-C022-41CD-88A8-81F7C46388D5}"/>
              </a:ext>
            </a:extLst>
          </p:cNvPr>
          <p:cNvSpPr/>
          <p:nvPr/>
        </p:nvSpPr>
        <p:spPr>
          <a:xfrm>
            <a:off x="335265" y="5644403"/>
            <a:ext cx="2989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TW" sz="1600" dirty="0"/>
              <a:t>使用</a:t>
            </a:r>
            <a:r>
              <a:rPr lang="en-US" altLang="zh-TW" sz="1600" dirty="0"/>
              <a:t>for</a:t>
            </a:r>
            <a:r>
              <a:rPr lang="zh-CN" altLang="zh-TW" sz="1600" dirty="0"/>
              <a:t>迴圈</a:t>
            </a:r>
            <a:r>
              <a:rPr lang="zh-TW" altLang="zh-TW" sz="1600" dirty="0"/>
              <a:t>將</a:t>
            </a:r>
            <a:r>
              <a:rPr lang="en-US" altLang="zh-TW" sz="1600" dirty="0"/>
              <a:t>8~9</a:t>
            </a:r>
            <a:r>
              <a:rPr lang="zh-TW" altLang="zh-TW" sz="1600" dirty="0"/>
              <a:t>接腳設定成「輸出」</a:t>
            </a:r>
            <a:r>
              <a:rPr lang="zh-TW" altLang="en-US" sz="1600" dirty="0"/>
              <a:t>：</a:t>
            </a:r>
          </a:p>
        </p:txBody>
      </p:sp>
      <p:pic>
        <p:nvPicPr>
          <p:cNvPr id="1028" name="Picture 41" descr="sw28">
            <a:extLst>
              <a:ext uri="{FF2B5EF4-FFF2-40B4-BE49-F238E27FC236}">
                <a16:creationId xmlns:a16="http://schemas.microsoft.com/office/drawing/2014/main" id="{0B307B22-42EA-4061-BCF5-853FAF3A9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397893"/>
            <a:ext cx="4112605" cy="130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6F8FDA-9449-4AD4-B029-87D3D166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跑馬燈範例程式二：</a:t>
            </a:r>
            <a:br>
              <a:rPr lang="en-US" altLang="zh-TW" dirty="0"/>
            </a:br>
            <a:r>
              <a:rPr lang="zh-TW" altLang="zh-TW" dirty="0"/>
              <a:t>使用</a:t>
            </a:r>
            <a:r>
              <a:rPr lang="en-US" altLang="zh-TW" dirty="0"/>
              <a:t>for</a:t>
            </a:r>
            <a:r>
              <a:rPr lang="zh-TW" altLang="zh-TW" dirty="0"/>
              <a:t>迴圈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B9BF5F-6037-4AD7-B948-F21CB1C51952}"/>
              </a:ext>
            </a:extLst>
          </p:cNvPr>
          <p:cNvSpPr/>
          <p:nvPr/>
        </p:nvSpPr>
        <p:spPr>
          <a:xfrm>
            <a:off x="467544" y="1660158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/>
              <a:t>在程式的開頭用變數儲存</a:t>
            </a:r>
            <a:r>
              <a:rPr lang="zh-TW" altLang="en-US" dirty="0"/>
              <a:t>接腳編號：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C8EDD8-C671-46F7-91B4-D86EC951F40A}"/>
              </a:ext>
            </a:extLst>
          </p:cNvPr>
          <p:cNvSpPr/>
          <p:nvPr/>
        </p:nvSpPr>
        <p:spPr>
          <a:xfrm>
            <a:off x="1412776" y="2182505"/>
            <a:ext cx="63184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4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const byte </a:t>
            </a:r>
            <a:r>
              <a:rPr lang="en-US" altLang="zh-TW" sz="1400" kern="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startPin</a:t>
            </a:r>
            <a:r>
              <a:rPr lang="en-US" altLang="zh-TW" sz="14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8;	// </a:t>
            </a:r>
            <a:r>
              <a:rPr lang="zh-TW" altLang="zh-TW" sz="1400" kern="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宣告儲存起始腳位的常數</a:t>
            </a:r>
            <a:endParaRPr lang="zh-TW" altLang="zh-TW" sz="1400" kern="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const byte </a:t>
            </a:r>
            <a:r>
              <a:rPr lang="en-US" altLang="zh-TW" sz="1400" kern="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endPin</a:t>
            </a:r>
            <a:r>
              <a:rPr lang="en-US" altLang="zh-TW" sz="14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12;	// </a:t>
            </a:r>
            <a:r>
              <a:rPr lang="zh-TW" altLang="zh-TW" sz="1400" kern="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宣告儲存結束腳位的常數</a:t>
            </a:r>
            <a:endParaRPr lang="zh-TW" altLang="zh-TW" sz="1400" kern="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byte </a:t>
            </a:r>
            <a:r>
              <a:rPr lang="en-US" altLang="zh-TW" sz="1400" kern="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lightPin</a:t>
            </a:r>
            <a:r>
              <a:rPr lang="en-US" altLang="zh-TW" sz="14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TW" sz="1400" kern="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startPin</a:t>
            </a:r>
            <a:r>
              <a:rPr lang="en-US" altLang="zh-TW" sz="14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	// </a:t>
            </a:r>
            <a:r>
              <a:rPr lang="zh-TW" altLang="zh-TW" sz="1400" kern="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儲存目前點亮的腳位的變數</a:t>
            </a:r>
            <a:endParaRPr lang="zh-TW" altLang="zh-TW" sz="1400" kern="100" dirty="0">
              <a:effectLst/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FA0BAD-A0EB-4278-97AB-E028A7009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39" y="3098892"/>
            <a:ext cx="41719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C41941CA-E72A-4196-8FFA-6A3A4EC70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29" y="4556923"/>
            <a:ext cx="51054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12295">
            <a:extLst>
              <a:ext uri="{FF2B5EF4-FFF2-40B4-BE49-F238E27FC236}">
                <a16:creationId xmlns:a16="http://schemas.microsoft.com/office/drawing/2014/main" id="{0E95FAB0-C8C3-4432-A1B2-A59BD31BA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361" y="3505032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12296">
            <a:extLst>
              <a:ext uri="{FF2B5EF4-FFF2-40B4-BE49-F238E27FC236}">
                <a16:creationId xmlns:a16="http://schemas.microsoft.com/office/drawing/2014/main" id="{FE04776E-EC13-46B1-BA3E-F8885B15C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2846" y="3649495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4-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30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0902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7409">
            <a:extLst>
              <a:ext uri="{FF2B5EF4-FFF2-40B4-BE49-F238E27FC236}">
                <a16:creationId xmlns:a16="http://schemas.microsoft.com/office/drawing/2014/main" id="{E50ED4DA-AF06-42E0-BA11-FECC165C0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認識陣列</a:t>
            </a:r>
            <a:endParaRPr lang="zh-CN" altLang="en-US" dirty="0"/>
          </a:p>
        </p:txBody>
      </p:sp>
      <p:pic>
        <p:nvPicPr>
          <p:cNvPr id="19458" name="Picture 17410" descr="sw20">
            <a:extLst>
              <a:ext uri="{FF2B5EF4-FFF2-40B4-BE49-F238E27FC236}">
                <a16:creationId xmlns:a16="http://schemas.microsoft.com/office/drawing/2014/main" id="{C10D14CC-2B45-4BA3-9BF2-CA40019FA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5767388"/>
            <a:ext cx="55340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17411" descr="sw18">
            <a:extLst>
              <a:ext uri="{FF2B5EF4-FFF2-40B4-BE49-F238E27FC236}">
                <a16:creationId xmlns:a16="http://schemas.microsoft.com/office/drawing/2014/main" id="{4376C753-38DC-447F-951F-B4F994963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060575"/>
            <a:ext cx="54768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17412" descr="sw19">
            <a:extLst>
              <a:ext uri="{FF2B5EF4-FFF2-40B4-BE49-F238E27FC236}">
                <a16:creationId xmlns:a16="http://schemas.microsoft.com/office/drawing/2014/main" id="{06DA4B05-7DFD-4A6A-8132-5D31CF8A7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17925"/>
            <a:ext cx="43529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 Box 17413">
            <a:extLst>
              <a:ext uri="{FF2B5EF4-FFF2-40B4-BE49-F238E27FC236}">
                <a16:creationId xmlns:a16="http://schemas.microsoft.com/office/drawing/2014/main" id="{A86CC329-8BD8-4B36-8AB1-C088C52CE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1485900"/>
            <a:ext cx="8039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陣列（array）變數可以存放很多不同值，就像具有不同分隔空間的盒子一樣。</a:t>
            </a:r>
          </a:p>
        </p:txBody>
      </p:sp>
      <p:sp>
        <p:nvSpPr>
          <p:cNvPr id="19462" name="Text Box 17414">
            <a:extLst>
              <a:ext uri="{FF2B5EF4-FFF2-40B4-BE49-F238E27FC236}">
                <a16:creationId xmlns:a16="http://schemas.microsoft.com/office/drawing/2014/main" id="{8BA525C3-F861-4B17-9E30-F934B1F3B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3070225"/>
            <a:ext cx="33845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宣告陣列的同時可一併設定其值</a:t>
            </a:r>
          </a:p>
        </p:txBody>
      </p:sp>
      <p:sp>
        <p:nvSpPr>
          <p:cNvPr id="19463" name="Text Box 17415">
            <a:extLst>
              <a:ext uri="{FF2B5EF4-FFF2-40B4-BE49-F238E27FC236}">
                <a16:creationId xmlns:a16="http://schemas.microsoft.com/office/drawing/2014/main" id="{D0F8AA74-79F6-421B-9D9C-6A494A163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5229225"/>
            <a:ext cx="15557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讀取陣列元素</a:t>
            </a:r>
          </a:p>
        </p:txBody>
      </p:sp>
      <p:sp>
        <p:nvSpPr>
          <p:cNvPr id="19464" name="Oval 17416">
            <a:extLst>
              <a:ext uri="{FF2B5EF4-FFF2-40B4-BE49-F238E27FC236}">
                <a16:creationId xmlns:a16="http://schemas.microsoft.com/office/drawing/2014/main" id="{D47ACE82-5F39-4252-904B-AB10986CD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488" y="4133850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5" name="Text Box 17417">
            <a:extLst>
              <a:ext uri="{FF2B5EF4-FFF2-40B4-BE49-F238E27FC236}">
                <a16:creationId xmlns:a16="http://schemas.microsoft.com/office/drawing/2014/main" id="{C38D59F5-4D29-4B2C-8E1F-A9A8E0911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386" y="4278313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4-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31</a:t>
            </a:r>
          </a:p>
        </p:txBody>
      </p:sp>
    </p:spTree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8433">
            <a:extLst>
              <a:ext uri="{FF2B5EF4-FFF2-40B4-BE49-F238E27FC236}">
                <a16:creationId xmlns:a16="http://schemas.microsoft.com/office/drawing/2014/main" id="{B686A6C1-212C-45B2-AD38-4C5876EFC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使用陣列變數的</a:t>
            </a:r>
            <a:r>
              <a:rPr lang="en-US" altLang="zh-TW" dirty="0"/>
              <a:t>LED</a:t>
            </a:r>
            <a:br>
              <a:rPr lang="en-US" altLang="zh-TW" dirty="0"/>
            </a:br>
            <a:r>
              <a:rPr lang="zh-TW" altLang="zh-TW" dirty="0"/>
              <a:t>來回跑馬燈</a:t>
            </a:r>
          </a:p>
        </p:txBody>
      </p:sp>
      <p:sp>
        <p:nvSpPr>
          <p:cNvPr id="20483" name="Oval 18435">
            <a:extLst>
              <a:ext uri="{FF2B5EF4-FFF2-40B4-BE49-F238E27FC236}">
                <a16:creationId xmlns:a16="http://schemas.microsoft.com/office/drawing/2014/main" id="{291A8227-2814-4319-82A2-C417D962F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734050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84" name="Text Box 18436">
            <a:extLst>
              <a:ext uri="{FF2B5EF4-FFF2-40B4-BE49-F238E27FC236}">
                <a16:creationId xmlns:a16="http://schemas.microsoft.com/office/drawing/2014/main" id="{C4E6EF5C-3591-4661-AEB3-CB5AB5429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10" y="5878513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4-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33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0D054C-81DA-4D15-89DC-21A83F32ED69}"/>
              </a:ext>
            </a:extLst>
          </p:cNvPr>
          <p:cNvSpPr/>
          <p:nvPr/>
        </p:nvSpPr>
        <p:spPr>
          <a:xfrm>
            <a:off x="467544" y="1844824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用陣列定義</a:t>
            </a:r>
            <a:r>
              <a:rPr lang="en-US" altLang="zh-TW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LED</a:t>
            </a:r>
            <a:r>
              <a:rPr lang="zh-TW" altLang="zh-TW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的接腳編號：</a:t>
            </a:r>
            <a:endParaRPr lang="zh-TW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677F17-D011-4D85-9019-575960594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28787"/>
            <a:ext cx="45243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86F19FC-27CA-4E5B-B7E7-887EA0A2BFB8}"/>
              </a:ext>
            </a:extLst>
          </p:cNvPr>
          <p:cNvSpPr/>
          <p:nvPr/>
        </p:nvSpPr>
        <p:spPr>
          <a:xfrm>
            <a:off x="467544" y="4320679"/>
            <a:ext cx="3172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用兩個</a:t>
            </a:r>
            <a:r>
              <a:rPr lang="en-US" altLang="zh-TW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for</a:t>
            </a:r>
            <a:r>
              <a:rPr lang="zh-TW" altLang="zh-TW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迴圈，達成輪流點滅</a:t>
            </a:r>
            <a:r>
              <a:rPr lang="en-US" altLang="zh-TW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LED</a:t>
            </a:r>
            <a:r>
              <a:rPr lang="zh-TW" altLang="zh-TW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燈的效果：</a:t>
            </a:r>
            <a:endParaRPr lang="zh-TW" altLang="en-US" dirty="0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0C6807A0-533A-4B37-908A-37EB380F5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37" y="3925163"/>
            <a:ext cx="52673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C1F4A8-7D8A-4400-85CC-74CE3FEC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TW" dirty="0"/>
              <a:t>條件式中的且、或和反相測試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20C6ED-DA65-4B6F-A685-611EE339045E}"/>
              </a:ext>
            </a:extLst>
          </p:cNvPr>
          <p:cNvSpPr/>
          <p:nvPr/>
        </p:nvSpPr>
        <p:spPr>
          <a:xfrm>
            <a:off x="1439652" y="1628800"/>
            <a:ext cx="5702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TW" sz="1600" dirty="0"/>
              <a:t>使用</a:t>
            </a:r>
            <a:r>
              <a:rPr lang="en-US" altLang="zh-TW" sz="1600" dirty="0"/>
              <a:t>if</a:t>
            </a:r>
            <a:r>
              <a:rPr lang="zh-CN" altLang="zh-TW" sz="1600" dirty="0"/>
              <a:t>條件式測試兩個以上的條件是否成立時，可以搭配邏輯運算子的</a:t>
            </a:r>
            <a:r>
              <a:rPr lang="zh-CN" altLang="zh-TW" sz="1600" b="1" dirty="0"/>
              <a:t>且（</a:t>
            </a:r>
            <a:r>
              <a:rPr lang="en-US" altLang="zh-TW" sz="1600" b="1" dirty="0"/>
              <a:t>AND</a:t>
            </a:r>
            <a:r>
              <a:rPr lang="zh-CN" altLang="zh-TW" sz="1600" b="1" dirty="0"/>
              <a:t>）</a:t>
            </a:r>
            <a:r>
              <a:rPr lang="zh-CN" altLang="zh-TW" sz="1600" dirty="0"/>
              <a:t>、</a:t>
            </a:r>
            <a:r>
              <a:rPr lang="zh-CN" altLang="zh-TW" sz="1600" b="1" dirty="0"/>
              <a:t>或（</a:t>
            </a:r>
            <a:r>
              <a:rPr lang="en-US" altLang="zh-TW" sz="1600" b="1" dirty="0"/>
              <a:t>OR</a:t>
            </a:r>
            <a:r>
              <a:rPr lang="zh-CN" altLang="zh-TW" sz="1600" b="1" dirty="0"/>
              <a:t>）</a:t>
            </a:r>
            <a:r>
              <a:rPr lang="zh-CN" altLang="zh-TW" sz="1600" dirty="0"/>
              <a:t>和</a:t>
            </a:r>
            <a:r>
              <a:rPr lang="zh-CN" altLang="zh-TW" sz="1600" b="1" dirty="0"/>
              <a:t>反相（</a:t>
            </a:r>
            <a:r>
              <a:rPr lang="en-US" altLang="zh-TW" sz="1600" b="1" dirty="0"/>
              <a:t>NOT</a:t>
            </a:r>
            <a:r>
              <a:rPr lang="zh-CN" altLang="zh-TW" sz="1600" b="1" dirty="0"/>
              <a:t>）</a:t>
            </a:r>
            <a:r>
              <a:rPr lang="zh-CN" altLang="zh-TW" sz="1600" dirty="0"/>
              <a:t>使用。</a:t>
            </a:r>
            <a:endParaRPr lang="zh-TW" altLang="en-US" sz="16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81B2EBD-0423-4C51-B817-D4F27FD93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711582"/>
              </p:ext>
            </p:extLst>
          </p:nvPr>
        </p:nvGraphicFramePr>
        <p:xfrm>
          <a:off x="1439652" y="2538003"/>
          <a:ext cx="626469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8669">
                  <a:extLst>
                    <a:ext uri="{9D8B030D-6E8A-4147-A177-3AD203B41FA5}">
                      <a16:colId xmlns:a16="http://schemas.microsoft.com/office/drawing/2014/main" val="3646993518"/>
                    </a:ext>
                  </a:extLst>
                </a:gridCol>
                <a:gridCol w="789737">
                  <a:extLst>
                    <a:ext uri="{9D8B030D-6E8A-4147-A177-3AD203B41FA5}">
                      <a16:colId xmlns:a16="http://schemas.microsoft.com/office/drawing/2014/main" val="2681491619"/>
                    </a:ext>
                  </a:extLst>
                </a:gridCol>
                <a:gridCol w="714809">
                  <a:extLst>
                    <a:ext uri="{9D8B030D-6E8A-4147-A177-3AD203B41FA5}">
                      <a16:colId xmlns:a16="http://schemas.microsoft.com/office/drawing/2014/main" val="3183538070"/>
                    </a:ext>
                  </a:extLst>
                </a:gridCol>
                <a:gridCol w="3641481">
                  <a:extLst>
                    <a:ext uri="{9D8B030D-6E8A-4147-A177-3AD203B41FA5}">
                      <a16:colId xmlns:a16="http://schemas.microsoft.com/office/drawing/2014/main" val="3679163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名稱</a:t>
                      </a:r>
                      <a:endParaRPr lang="zh-TW" sz="1200" b="1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</a:rPr>
                        <a:t>運算符號</a:t>
                      </a:r>
                      <a:endParaRPr lang="zh-TW" sz="1200" b="1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</a:rPr>
                        <a:t>運算式</a:t>
                      </a:r>
                      <a:endParaRPr lang="zh-TW" sz="1200" b="1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說明</a:t>
                      </a:r>
                      <a:endParaRPr lang="zh-TW" sz="1200" b="1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179336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且（</a:t>
                      </a:r>
                      <a:r>
                        <a:rPr lang="en-US" sz="1200" kern="100">
                          <a:effectLst/>
                        </a:rPr>
                        <a:t>AND</a:t>
                      </a:r>
                      <a:r>
                        <a:rPr lang="zh-CN" sz="1200" kern="100">
                          <a:effectLst/>
                        </a:rPr>
                        <a:t>）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&amp;&amp;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 &amp;&amp; B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只有</a:t>
                      </a:r>
                      <a:r>
                        <a:rPr lang="en-US" sz="1200" kern="100">
                          <a:effectLst/>
                        </a:rPr>
                        <a:t>A</a:t>
                      </a:r>
                      <a:r>
                        <a:rPr lang="zh-CN" sz="1200" kern="100">
                          <a:effectLst/>
                        </a:rPr>
                        <a:t>和</a:t>
                      </a:r>
                      <a:r>
                        <a:rPr lang="en-US" sz="1200" kern="100">
                          <a:effectLst/>
                        </a:rPr>
                        <a:t>B</a:t>
                      </a:r>
                      <a:r>
                        <a:rPr lang="zh-CN" sz="1200" kern="100">
                          <a:effectLst/>
                        </a:rPr>
                        <a:t>兩個值都成立時，整個條件才算成立。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416111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或（</a:t>
                      </a:r>
                      <a:r>
                        <a:rPr lang="en-US" sz="1200" kern="100">
                          <a:effectLst/>
                        </a:rPr>
                        <a:t>OR</a:t>
                      </a:r>
                      <a:r>
                        <a:rPr lang="zh-CN" sz="1200" kern="100">
                          <a:effectLst/>
                        </a:rPr>
                        <a:t>）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||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 || B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只要</a:t>
                      </a:r>
                      <a:r>
                        <a:rPr lang="en-US" sz="1200" kern="100" dirty="0">
                          <a:effectLst/>
                        </a:rPr>
                        <a:t>A</a:t>
                      </a:r>
                      <a:r>
                        <a:rPr lang="zh-CN" sz="1200" kern="100" dirty="0">
                          <a:effectLst/>
                        </a:rPr>
                        <a:t>或</a:t>
                      </a:r>
                      <a:r>
                        <a:rPr lang="en-US" sz="1200" kern="100" dirty="0">
                          <a:effectLst/>
                        </a:rPr>
                        <a:t>B</a:t>
                      </a:r>
                      <a:r>
                        <a:rPr lang="zh-CN" sz="1200" kern="100" dirty="0">
                          <a:effectLst/>
                        </a:rPr>
                        <a:t>任何一方成立，整個條件就算成立。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577012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反相（</a:t>
                      </a:r>
                      <a:r>
                        <a:rPr lang="en-US" sz="1200" kern="100">
                          <a:effectLst/>
                        </a:rPr>
                        <a:t>NOT</a:t>
                      </a:r>
                      <a:r>
                        <a:rPr lang="zh-CN" sz="1200" kern="100">
                          <a:effectLst/>
                        </a:rPr>
                        <a:t>）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!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!A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把成立的變為不成立；不成立的變為成立。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452548640"/>
                  </a:ext>
                </a:extLst>
              </a:tr>
            </a:tbl>
          </a:graphicData>
        </a:graphic>
      </p:graphicFrame>
      <p:pic>
        <p:nvPicPr>
          <p:cNvPr id="4097" name="Picture 1">
            <a:extLst>
              <a:ext uri="{FF2B5EF4-FFF2-40B4-BE49-F238E27FC236}">
                <a16:creationId xmlns:a16="http://schemas.microsoft.com/office/drawing/2014/main" id="{D0A49F94-D535-4B43-BFC1-D35A16CA3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932" y="3717032"/>
            <a:ext cx="48387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7925487-0A48-4B25-9EA6-B1ACCDAAA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936" y="4431256"/>
            <a:ext cx="51054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12295">
            <a:extLst>
              <a:ext uri="{FF2B5EF4-FFF2-40B4-BE49-F238E27FC236}">
                <a16:creationId xmlns:a16="http://schemas.microsoft.com/office/drawing/2014/main" id="{81B0AAF3-3688-4278-9418-4968E603A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5228329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12296">
            <a:extLst>
              <a:ext uri="{FF2B5EF4-FFF2-40B4-BE49-F238E27FC236}">
                <a16:creationId xmlns:a16="http://schemas.microsoft.com/office/drawing/2014/main" id="{EDE68B08-09EF-4E59-89D4-BDE5C773E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29" y="5372792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4-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34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737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8193">
            <a:extLst>
              <a:ext uri="{FF2B5EF4-FFF2-40B4-BE49-F238E27FC236}">
                <a16:creationId xmlns:a16="http://schemas.microsoft.com/office/drawing/2014/main" id="{FA3EDAB9-48AD-48A5-ADD0-85B0B5681A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認識開關</a:t>
            </a:r>
            <a:endParaRPr lang="zh-CN" altLang="en-US"/>
          </a:p>
        </p:txBody>
      </p:sp>
      <p:sp>
        <p:nvSpPr>
          <p:cNvPr id="8196" name="Text Box 8197">
            <a:extLst>
              <a:ext uri="{FF2B5EF4-FFF2-40B4-BE49-F238E27FC236}">
                <a16:creationId xmlns:a16="http://schemas.microsoft.com/office/drawing/2014/main" id="{976BEA24-9ED6-421D-9A22-AFA3D1204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1701800"/>
            <a:ext cx="26638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開關的外觀與電路符號</a:t>
            </a:r>
          </a:p>
        </p:txBody>
      </p:sp>
      <p:sp>
        <p:nvSpPr>
          <p:cNvPr id="8197" name="Oval 8198">
            <a:extLst>
              <a:ext uri="{FF2B5EF4-FFF2-40B4-BE49-F238E27FC236}">
                <a16:creationId xmlns:a16="http://schemas.microsoft.com/office/drawing/2014/main" id="{DA57A09C-D52E-4612-93F4-E76E2721C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3518" y="4572806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198" name="Text Box 8199">
            <a:extLst>
              <a:ext uri="{FF2B5EF4-FFF2-40B4-BE49-F238E27FC236}">
                <a16:creationId xmlns:a16="http://schemas.microsoft.com/office/drawing/2014/main" id="{8AF6829F-CFFC-4F1A-8A6F-F7DF672F0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1943" y="4717269"/>
            <a:ext cx="6413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</a:rPr>
              <a:t>4-2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603DD5-B9B7-46B0-ADD6-A040176BC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64" y="1340768"/>
            <a:ext cx="54864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62" descr="sw5">
            <a:extLst>
              <a:ext uri="{FF2B5EF4-FFF2-40B4-BE49-F238E27FC236}">
                <a16:creationId xmlns:a16="http://schemas.microsoft.com/office/drawing/2014/main" id="{1A076217-86C4-46E5-99C6-E9A2C1F94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57" y="4437112"/>
            <a:ext cx="5236111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9" descr="sw3_1">
            <a:extLst>
              <a:ext uri="{FF2B5EF4-FFF2-40B4-BE49-F238E27FC236}">
                <a16:creationId xmlns:a16="http://schemas.microsoft.com/office/drawing/2014/main" id="{D3960048-0B03-4D4C-B141-834B0281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877272"/>
            <a:ext cx="4266952" cy="93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0ED9B-D15C-4C4F-B563-CF8570A3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開關電路與上</a:t>
            </a:r>
            <a:r>
              <a:rPr lang="zh-TW" altLang="en-US" dirty="0"/>
              <a:t>、</a:t>
            </a:r>
            <a:r>
              <a:rPr lang="zh-TW" altLang="zh-TW" dirty="0"/>
              <a:t>下拉電阻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106DA1-8E37-40A5-A7F9-AE93624A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342" y="1971020"/>
            <a:ext cx="5232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74" descr="c11">
            <a:extLst>
              <a:ext uri="{FF2B5EF4-FFF2-40B4-BE49-F238E27FC236}">
                <a16:creationId xmlns:a16="http://schemas.microsoft.com/office/drawing/2014/main" id="{5AAB502C-1852-4BC4-B35D-17D1403FE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58" y="2203058"/>
            <a:ext cx="28940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DC16528-8048-421E-B845-0B3E9CEE9ABE}"/>
              </a:ext>
            </a:extLst>
          </p:cNvPr>
          <p:cNvSpPr/>
          <p:nvPr/>
        </p:nvSpPr>
        <p:spPr>
          <a:xfrm>
            <a:off x="625853" y="146497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kern="100">
                <a:ea typeface="新細明體" panose="02020500000000000000" pitchFamily="18" charset="-120"/>
                <a:cs typeface="Times New Roman" panose="02020603050405020304" pitchFamily="18" charset="0"/>
              </a:rPr>
              <a:t>錯誤</a:t>
            </a:r>
            <a:r>
              <a:rPr lang="zh-TW" altLang="zh-TW" b="1" kern="100">
                <a:ea typeface="新細明體" panose="02020500000000000000" pitchFamily="18" charset="-120"/>
                <a:cs typeface="Times New Roman" panose="02020603050405020304" pitchFamily="18" charset="0"/>
              </a:rPr>
              <a:t>的接法</a:t>
            </a:r>
            <a:r>
              <a:rPr lang="zh-TW" altLang="zh-TW" kern="100">
                <a:ea typeface="新細明體" panose="02020500000000000000" pitchFamily="18" charset="-120"/>
                <a:cs typeface="Times New Roman" panose="02020603050405020304" pitchFamily="18" charset="0"/>
              </a:rPr>
              <a:t>：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5FFCA0-08A3-407F-8067-BC2A2B398EC4}"/>
              </a:ext>
            </a:extLst>
          </p:cNvPr>
          <p:cNvSpPr/>
          <p:nvPr/>
        </p:nvSpPr>
        <p:spPr>
          <a:xfrm>
            <a:off x="643381" y="3380853"/>
            <a:ext cx="4864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正確的接法</a:t>
            </a:r>
            <a:r>
              <a:rPr lang="zh-TW" altLang="en-US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；</a:t>
            </a:r>
            <a:r>
              <a:rPr lang="zh-TW" altLang="zh-TW" dirty="0"/>
              <a:t>將電阻接到電源，則此電阻稱為</a:t>
            </a:r>
            <a:r>
              <a:rPr lang="zh-TW" altLang="zh-TW" b="1" dirty="0"/>
              <a:t>上拉（</a:t>
            </a:r>
            <a:r>
              <a:rPr lang="en-US" altLang="zh-TW" b="1" dirty="0"/>
              <a:t>pull-up</a:t>
            </a:r>
            <a:r>
              <a:rPr lang="zh-TW" altLang="zh-TW" dirty="0"/>
              <a:t>，也譯作「提升」</a:t>
            </a:r>
            <a:r>
              <a:rPr lang="zh-TW" altLang="zh-TW" b="1" dirty="0"/>
              <a:t>）電阻</a:t>
            </a:r>
            <a:r>
              <a:rPr lang="zh-TW" altLang="en-US" b="1" dirty="0"/>
              <a:t>：</a:t>
            </a:r>
            <a:endParaRPr lang="zh-TW" altLang="en-US" dirty="0"/>
          </a:p>
        </p:txBody>
      </p:sp>
      <p:pic>
        <p:nvPicPr>
          <p:cNvPr id="2053" name="Picture 16" descr="sw8_1">
            <a:extLst>
              <a:ext uri="{FF2B5EF4-FFF2-40B4-BE49-F238E27FC236}">
                <a16:creationId xmlns:a16="http://schemas.microsoft.com/office/drawing/2014/main" id="{B238FEB8-D60D-48C2-81E1-19A007EF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518315"/>
            <a:ext cx="5414962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8198">
            <a:extLst>
              <a:ext uri="{FF2B5EF4-FFF2-40B4-BE49-F238E27FC236}">
                <a16:creationId xmlns:a16="http://schemas.microsoft.com/office/drawing/2014/main" id="{A64984CA-936B-4B5E-B4A5-06913641D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093" y="3562840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" name="Text Box 8199">
            <a:extLst>
              <a:ext uri="{FF2B5EF4-FFF2-40B4-BE49-F238E27FC236}">
                <a16:creationId xmlns:a16="http://schemas.microsoft.com/office/drawing/2014/main" id="{72328B91-F3E8-462D-84FC-F39F5942D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7020" y="3707303"/>
            <a:ext cx="6543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4-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6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064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1FD1A-30EE-4525-81B6-B0E5A0EB6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用麵包板組裝開關電路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35E166-ED75-4EE5-B451-7B677259D9F9}"/>
              </a:ext>
            </a:extLst>
          </p:cNvPr>
          <p:cNvSpPr/>
          <p:nvPr/>
        </p:nvSpPr>
        <p:spPr>
          <a:xfrm>
            <a:off x="755576" y="162880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b="1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實驗電路</a:t>
            </a:r>
            <a:endParaRPr lang="zh-TW" altLang="en-US" dirty="0"/>
          </a:p>
        </p:txBody>
      </p:sp>
      <p:sp>
        <p:nvSpPr>
          <p:cNvPr id="6" name="Oval 8198">
            <a:extLst>
              <a:ext uri="{FF2B5EF4-FFF2-40B4-BE49-F238E27FC236}">
                <a16:creationId xmlns:a16="http://schemas.microsoft.com/office/drawing/2014/main" id="{3BA5AA77-D57B-4960-B090-ECCA368EF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533" y="4572806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" name="Text Box 8199">
            <a:extLst>
              <a:ext uri="{FF2B5EF4-FFF2-40B4-BE49-F238E27FC236}">
                <a16:creationId xmlns:a16="http://schemas.microsoft.com/office/drawing/2014/main" id="{57DBDC32-3893-4EE6-B4F5-B86ECF40C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6468" y="4717269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4-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8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59B17D-79E8-0620-F330-17E567215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866" y="3668834"/>
            <a:ext cx="3962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A61856B5-7EB5-B12C-BB4D-BF9E9861A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432" y="1797954"/>
            <a:ext cx="4572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95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C3D146-C795-4829-97CE-FF7CFA4F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讀取數位輸入值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24C2F2-08FA-44EE-966C-308CE0FA8825}"/>
              </a:ext>
            </a:extLst>
          </p:cNvPr>
          <p:cNvSpPr/>
          <p:nvPr/>
        </p:nvSpPr>
        <p:spPr>
          <a:xfrm>
            <a:off x="965495" y="1556792"/>
            <a:ext cx="505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在</a:t>
            </a:r>
            <a:r>
              <a:rPr lang="en-US" altLang="zh-TW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setup()</a:t>
            </a:r>
            <a:r>
              <a:rPr lang="zh-TW" altLang="zh-TW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函式中</a:t>
            </a:r>
            <a:r>
              <a:rPr lang="zh-TW" altLang="en-US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，替開關腳</a:t>
            </a:r>
            <a:r>
              <a:rPr lang="zh-TW" altLang="zh-TW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設成「輸入」模式</a:t>
            </a:r>
            <a:r>
              <a:rPr lang="zh-TW" altLang="en-US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：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DB72E4-BCC3-4460-B0B6-77DAEBADE628}"/>
              </a:ext>
            </a:extLst>
          </p:cNvPr>
          <p:cNvSpPr/>
          <p:nvPr/>
        </p:nvSpPr>
        <p:spPr>
          <a:xfrm>
            <a:off x="1691680" y="2238316"/>
            <a:ext cx="2215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dirty="0" err="1">
                <a:latin typeface="新細明體" panose="02020500000000000000" pitchFamily="18" charset="-120"/>
                <a:cs typeface="Times New Roman" panose="02020603050405020304" pitchFamily="18" charset="0"/>
              </a:rPr>
              <a:t>pinMode</a:t>
            </a:r>
            <a:r>
              <a:rPr lang="en-US" altLang="zh-TW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( 8, INPUT ); 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D863F0-1437-4229-B1D8-8F1E0BED1686}"/>
              </a:ext>
            </a:extLst>
          </p:cNvPr>
          <p:cNvSpPr/>
          <p:nvPr/>
        </p:nvSpPr>
        <p:spPr>
          <a:xfrm>
            <a:off x="981678" y="2901990"/>
            <a:ext cx="380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透過</a:t>
            </a:r>
            <a:r>
              <a:rPr lang="en-US" altLang="zh-TW" kern="100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digitalRead</a:t>
            </a:r>
            <a:r>
              <a:rPr lang="en-US" altLang="zh-TW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()</a:t>
            </a:r>
            <a:r>
              <a:rPr lang="zh-TW" altLang="zh-TW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讀取數位輸入值：</a:t>
            </a:r>
            <a:endParaRPr lang="zh-TW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45A84D6-F73F-4D61-96BD-B2E690669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50" y="3635120"/>
            <a:ext cx="5263171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08CC922-0114-404D-A634-D4861F5B6C57}"/>
              </a:ext>
            </a:extLst>
          </p:cNvPr>
          <p:cNvSpPr/>
          <p:nvPr/>
        </p:nvSpPr>
        <p:spPr>
          <a:xfrm>
            <a:off x="1835696" y="5445224"/>
            <a:ext cx="2456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latin typeface="新細明體" panose="02020500000000000000" pitchFamily="18" charset="-120"/>
                <a:ea typeface="SimSun" panose="02010600030101010101" pitchFamily="2" charset="-122"/>
              </a:rPr>
              <a:t>bool </a:t>
            </a:r>
            <a:r>
              <a:rPr lang="en-US" altLang="zh-TW" kern="100" dirty="0" err="1">
                <a:latin typeface="新細明體" panose="02020500000000000000" pitchFamily="18" charset="-120"/>
                <a:ea typeface="SimSun" panose="02010600030101010101" pitchFamily="2" charset="-122"/>
              </a:rPr>
              <a:t>val</a:t>
            </a:r>
            <a:r>
              <a:rPr lang="en-US" altLang="zh-TW" kern="100" dirty="0">
                <a:latin typeface="新細明體" panose="02020500000000000000" pitchFamily="18" charset="-120"/>
                <a:ea typeface="SimSun" panose="02010600030101010101" pitchFamily="2" charset="-122"/>
              </a:rPr>
              <a:t> = </a:t>
            </a:r>
            <a:r>
              <a:rPr lang="en-US" altLang="zh-TW" kern="100" dirty="0" err="1">
                <a:latin typeface="新細明體" panose="02020500000000000000" pitchFamily="18" charset="-120"/>
                <a:ea typeface="SimSun" panose="02010600030101010101" pitchFamily="2" charset="-122"/>
              </a:rPr>
              <a:t>digitalRead</a:t>
            </a:r>
            <a:r>
              <a:rPr lang="en-US" altLang="zh-TW" kern="100" dirty="0">
                <a:latin typeface="新細明體" panose="02020500000000000000" pitchFamily="18" charset="-120"/>
                <a:ea typeface="SimSun" panose="02010600030101010101" pitchFamily="2" charset="-122"/>
              </a:rPr>
              <a:t>(8);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" name="Oval 8198">
            <a:extLst>
              <a:ext uri="{FF2B5EF4-FFF2-40B4-BE49-F238E27FC236}">
                <a16:creationId xmlns:a16="http://schemas.microsoft.com/office/drawing/2014/main" id="{ACF6A0D6-6FB7-4C02-BC00-CCD206BF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093" y="4572806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" name="Text Box 8199">
            <a:extLst>
              <a:ext uri="{FF2B5EF4-FFF2-40B4-BE49-F238E27FC236}">
                <a16:creationId xmlns:a16="http://schemas.microsoft.com/office/drawing/2014/main" id="{E919A132-30FC-42D8-84C9-9CDD33A86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1028" y="4717269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4-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9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917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9B58F-2EEB-4ACB-AEEF-64185E76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啟用微控器</a:t>
            </a:r>
            <a:r>
              <a:rPr lang="zh-TW" altLang="en-US" dirty="0"/>
              <a:t>的</a:t>
            </a:r>
            <a:r>
              <a:rPr lang="zh-TW" altLang="zh-TW" dirty="0"/>
              <a:t>上拉電阻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EE7651-09E8-4600-AD72-3DAED383D974}"/>
              </a:ext>
            </a:extLst>
          </p:cNvPr>
          <p:cNvSpPr/>
          <p:nvPr/>
        </p:nvSpPr>
        <p:spPr>
          <a:xfrm>
            <a:off x="899592" y="17008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zh-TW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微控器的數位接腳有內建上拉電阻</a:t>
            </a:r>
            <a:endParaRPr lang="zh-TW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F282CCB-8F72-448C-B0F9-7FF757C6D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48880"/>
            <a:ext cx="622201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CE10E88-BA39-4562-B6A6-A873A59D632F}"/>
              </a:ext>
            </a:extLst>
          </p:cNvPr>
          <p:cNvSpPr/>
          <p:nvPr/>
        </p:nvSpPr>
        <p:spPr>
          <a:xfrm>
            <a:off x="1763688" y="4365104"/>
            <a:ext cx="62220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2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const byte LED = 13;</a:t>
            </a:r>
            <a:endParaRPr lang="zh-TW" altLang="zh-TW" sz="1200" kern="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const byte SW = 8;</a:t>
            </a:r>
            <a:endParaRPr lang="zh-TW" altLang="zh-TW" sz="1200" kern="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 </a:t>
            </a:r>
            <a:endParaRPr lang="zh-TW" altLang="zh-TW" sz="1200" kern="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 setup() {</a:t>
            </a:r>
            <a:endParaRPr lang="zh-TW" altLang="zh-TW" sz="1200" kern="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TW" sz="1200" kern="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pinMode</a:t>
            </a:r>
            <a:r>
              <a:rPr lang="en-US" altLang="zh-TW" sz="12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(LED, OUTPUT);</a:t>
            </a:r>
            <a:endParaRPr lang="zh-TW" altLang="zh-TW" sz="1200" kern="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TW" sz="1200" kern="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pinMode</a:t>
            </a:r>
            <a:r>
              <a:rPr lang="en-US" altLang="zh-TW" sz="12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(SW, INPUT_PULLUP);  </a:t>
            </a:r>
            <a:r>
              <a:rPr lang="en-US" altLang="zh-TW" sz="1200" b="1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</a:t>
            </a:r>
            <a:r>
              <a:rPr lang="zh-TW" altLang="zh-TW" sz="1200" b="1" kern="1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啟用開關接腳內部的上拉電阻</a:t>
            </a:r>
            <a:endParaRPr lang="zh-TW" altLang="zh-TW" sz="1200" kern="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 </a:t>
            </a:r>
            <a:endParaRPr lang="zh-TW" altLang="zh-TW" sz="1200" kern="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 loop(){</a:t>
            </a:r>
            <a:endParaRPr lang="zh-TW" altLang="zh-TW" sz="1200" kern="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bool </a:t>
            </a:r>
            <a:r>
              <a:rPr lang="en-US" altLang="zh-TW" sz="1200" kern="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en-US" altLang="zh-TW" sz="12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TW" sz="1200" kern="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digitalRead</a:t>
            </a:r>
            <a:r>
              <a:rPr lang="en-US" altLang="zh-TW" sz="12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(SW);</a:t>
            </a:r>
            <a:endParaRPr lang="zh-TW" altLang="zh-TW" sz="1200" kern="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TW" sz="1200" kern="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digitalWrite</a:t>
            </a:r>
            <a:r>
              <a:rPr lang="en-US" altLang="zh-TW" sz="12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(LED, </a:t>
            </a:r>
            <a:r>
              <a:rPr lang="en-US" altLang="zh-TW" sz="1200" kern="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en-US" altLang="zh-TW" sz="12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  <a:endParaRPr lang="zh-TW" altLang="zh-TW" sz="1200" kern="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TW" sz="12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8198">
            <a:extLst>
              <a:ext uri="{FF2B5EF4-FFF2-40B4-BE49-F238E27FC236}">
                <a16:creationId xmlns:a16="http://schemas.microsoft.com/office/drawing/2014/main" id="{75E51CEE-5258-4F94-8F93-37F2C9E6B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843" y="4061867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" name="Text Box 8199">
            <a:extLst>
              <a:ext uri="{FF2B5EF4-FFF2-40B4-BE49-F238E27FC236}">
                <a16:creationId xmlns:a16="http://schemas.microsoft.com/office/drawing/2014/main" id="{6E0070A8-ED6B-4F60-8BC9-477FE9953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2329" y="4206330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4-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10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867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1265">
            <a:extLst>
              <a:ext uri="{FF2B5EF4-FFF2-40B4-BE49-F238E27FC236}">
                <a16:creationId xmlns:a16="http://schemas.microsoft.com/office/drawing/2014/main" id="{C9C8DDAF-0BA9-4386-8D5A-B98DCAE15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條件判斷式敘述</a:t>
            </a:r>
            <a:endParaRPr lang="zh-CN" altLang="en-US"/>
          </a:p>
        </p:txBody>
      </p:sp>
      <p:pic>
        <p:nvPicPr>
          <p:cNvPr id="12290" name="Picture 11266" descr="sw7">
            <a:extLst>
              <a:ext uri="{FF2B5EF4-FFF2-40B4-BE49-F238E27FC236}">
                <a16:creationId xmlns:a16="http://schemas.microsoft.com/office/drawing/2014/main" id="{ED8E82B6-D9E3-4C3A-AE0D-BF3CD68E9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2852738"/>
            <a:ext cx="65151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11267" descr="sw8">
            <a:extLst>
              <a:ext uri="{FF2B5EF4-FFF2-40B4-BE49-F238E27FC236}">
                <a16:creationId xmlns:a16="http://schemas.microsoft.com/office/drawing/2014/main" id="{C4520ABB-7164-4E61-ADB6-6BEB6FC78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1789113"/>
            <a:ext cx="24765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11268">
            <a:extLst>
              <a:ext uri="{FF2B5EF4-FFF2-40B4-BE49-F238E27FC236}">
                <a16:creationId xmlns:a16="http://schemas.microsoft.com/office/drawing/2014/main" id="{05E982A6-C5A7-416D-8A7E-37289D155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1717675"/>
            <a:ext cx="39608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TW" altLang="en-US">
                <a:latin typeface="微軟正黑體" panose="020B0604030504040204" pitchFamily="34" charset="-120"/>
              </a:rPr>
              <a:t>依據開關的狀態，點亮或關閉LED。</a:t>
            </a:r>
          </a:p>
        </p:txBody>
      </p:sp>
      <p:sp>
        <p:nvSpPr>
          <p:cNvPr id="12293" name="Oval 11269">
            <a:extLst>
              <a:ext uri="{FF2B5EF4-FFF2-40B4-BE49-F238E27FC236}">
                <a16:creationId xmlns:a16="http://schemas.microsoft.com/office/drawing/2014/main" id="{4C0F3935-3C14-4471-9F36-0F24B398B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659" y="558958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4" name="Text Box 11270">
            <a:extLst>
              <a:ext uri="{FF2B5EF4-FFF2-40B4-BE49-F238E27FC236}">
                <a16:creationId xmlns:a16="http://schemas.microsoft.com/office/drawing/2014/main" id="{DC7DAC7A-755C-4BB4-8E4B-1CA31B9E6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45" y="5734051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4-1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1</a:t>
            </a:r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>
            <a:extLst>
              <a:ext uri="{FF2B5EF4-FFF2-40B4-BE49-F238E27FC236}">
                <a16:creationId xmlns:a16="http://schemas.microsoft.com/office/drawing/2014/main" id="{0178F57E-4DA3-40E3-927B-B36CF044F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比較運算子</a:t>
            </a:r>
            <a:endParaRPr lang="en-US" altLang="en-US"/>
          </a:p>
        </p:txBody>
      </p:sp>
      <p:sp>
        <p:nvSpPr>
          <p:cNvPr id="10242" name="Oval 9222">
            <a:extLst>
              <a:ext uri="{FF2B5EF4-FFF2-40B4-BE49-F238E27FC236}">
                <a16:creationId xmlns:a16="http://schemas.microsoft.com/office/drawing/2014/main" id="{765AC5FD-C4B6-499B-BA99-BBD648EBF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7" y="5734050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43" name="Text Box 9223">
            <a:extLst>
              <a:ext uri="{FF2B5EF4-FFF2-40B4-BE49-F238E27FC236}">
                <a16:creationId xmlns:a16="http://schemas.microsoft.com/office/drawing/2014/main" id="{8212F308-E70B-4A86-8871-95B0E7BBA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23" y="5878513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4-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13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4CC42B-DB0F-4D0F-9D4E-A15100BDFA97}"/>
              </a:ext>
            </a:extLst>
          </p:cNvPr>
          <p:cNvSpPr/>
          <p:nvPr/>
        </p:nvSpPr>
        <p:spPr>
          <a:xfrm>
            <a:off x="1262124" y="1647626"/>
            <a:ext cx="6262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if</a:t>
            </a:r>
            <a:r>
              <a:rPr lang="zh-CN" altLang="zh-TW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條件判斷式裡面，經常會用到</a:t>
            </a:r>
            <a:r>
              <a:rPr lang="zh-CN" altLang="zh-TW" b="1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比較運算子</a:t>
            </a:r>
            <a:r>
              <a:rPr lang="zh-TW" altLang="zh-TW" b="1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以</a:t>
            </a:r>
            <a:r>
              <a:rPr lang="zh-CN" altLang="zh-TW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是否相等、大於、小於或其它狀況</a:t>
            </a:r>
            <a:r>
              <a:rPr lang="zh-TW" altLang="zh-TW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作為測試的條件</a:t>
            </a:r>
            <a:r>
              <a:rPr lang="zh-CN" altLang="zh-TW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。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5145334-EF47-4F23-B656-F29771169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920357"/>
              </p:ext>
            </p:extLst>
          </p:nvPr>
        </p:nvGraphicFramePr>
        <p:xfrm>
          <a:off x="2051720" y="2636912"/>
          <a:ext cx="436118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721704256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41839046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比較運算子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說明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864448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==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如果兩者相等則成立，請注意，這要寫成兩個連續等號，中間不能有空格。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950359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!=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如果不相等則成立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2792088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如果左邊小於右邊則成立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776088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&gt;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如果左邊大於右邊則成立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4228050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&lt;=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如果左邊小於或等於右邊則成立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822163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&gt;=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如果左邊大於或等於右邊則成立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9611625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_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Pages>0</Pages>
  <Words>1006</Words>
  <Characters>0</Characters>
  <Application>Microsoft Office PowerPoint</Application>
  <DocSecurity>0</DocSecurity>
  <PresentationFormat>如螢幕大小 (4:3)</PresentationFormat>
  <Lines>0</Lines>
  <Paragraphs>166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微軟正黑體</vt:lpstr>
      <vt:lpstr>新細明體</vt:lpstr>
      <vt:lpstr>Arial</vt:lpstr>
      <vt:lpstr>Courier New</vt:lpstr>
      <vt:lpstr>Times New Roman</vt:lpstr>
      <vt:lpstr>Custom Design</vt:lpstr>
      <vt:lpstr>Custom Design_2</vt:lpstr>
      <vt:lpstr>1_Custom Design</vt:lpstr>
      <vt:lpstr>PowerPoint 簡報</vt:lpstr>
      <vt:lpstr>第四章 開關電路與LED跑馬燈</vt:lpstr>
      <vt:lpstr>認識開關</vt:lpstr>
      <vt:lpstr>開關電路與上、下拉電阻</vt:lpstr>
      <vt:lpstr>用麵包板組裝開關電路</vt:lpstr>
      <vt:lpstr>讀取數位輸入值</vt:lpstr>
      <vt:lpstr>啟用微控器的上拉電阻</vt:lpstr>
      <vt:lpstr>條件判斷式敘述</vt:lpstr>
      <vt:lpstr>比較運算子</vt:lpstr>
      <vt:lpstr>LED切換開關</vt:lpstr>
      <vt:lpstr>用程式解決開關訊號的 彈跳問題</vt:lpstr>
      <vt:lpstr>不用delay()的延遲方法（一）</vt:lpstr>
      <vt:lpstr>不用delay()的延遲方法（二）</vt:lpstr>
      <vt:lpstr>用RC濾波電路消除 彈跳雜訊（一）</vt:lpstr>
      <vt:lpstr>用RC濾波電路消除 彈跳雜訊（二）</vt:lpstr>
      <vt:lpstr>用RC濾波電路消除 彈跳雜訊（三）</vt:lpstr>
      <vt:lpstr>LED跑馬燈電路</vt:lpstr>
      <vt:lpstr>LED跑馬燈程式一</vt:lpstr>
      <vt:lpstr>迴圈控制指令</vt:lpstr>
      <vt:lpstr>用迴圈設置輸出腳位</vt:lpstr>
      <vt:lpstr>跑馬燈範例程式二： 使用for迴圈</vt:lpstr>
      <vt:lpstr>認識陣列</vt:lpstr>
      <vt:lpstr>使用陣列變數的LED 來回跑馬燈</vt:lpstr>
      <vt:lpstr>條件式中的且、或和反相測試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開關電路與LED跑馬燈</dc:title>
  <dc:subject/>
  <dc:creator>趙英傑</dc:creator>
  <cp:keywords/>
  <dc:description/>
  <cp:lastModifiedBy>Ying-Chieh Chao</cp:lastModifiedBy>
  <cp:revision>51</cp:revision>
  <dcterms:created xsi:type="dcterms:W3CDTF">2013-06-03T22:45:21Z</dcterms:created>
  <dcterms:modified xsi:type="dcterms:W3CDTF">2024-12-18T05:53:59Z</dcterms:modified>
  <cp:category>超圖解Arduino互動設計入門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