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  <p:sldMasterId id="2147483699" r:id="rId3"/>
  </p:sldMasterIdLst>
  <p:sldIdLst>
    <p:sldId id="256" r:id="rId4"/>
    <p:sldId id="269" r:id="rId5"/>
    <p:sldId id="261" r:id="rId6"/>
    <p:sldId id="262" r:id="rId7"/>
    <p:sldId id="278" r:id="rId8"/>
    <p:sldId id="288" r:id="rId9"/>
    <p:sldId id="263" r:id="rId10"/>
    <p:sldId id="264" r:id="rId11"/>
    <p:sldId id="279" r:id="rId12"/>
    <p:sldId id="280" r:id="rId13"/>
    <p:sldId id="265" r:id="rId14"/>
    <p:sldId id="281" r:id="rId15"/>
    <p:sldId id="283" r:id="rId16"/>
    <p:sldId id="282" r:id="rId17"/>
    <p:sldId id="266" r:id="rId18"/>
    <p:sldId id="285" r:id="rId19"/>
    <p:sldId id="267" r:id="rId20"/>
    <p:sldId id="286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FA5CA230-247D-4A3D-87E0-F1883CA1BB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D16BF8F0-091D-4B10-83B0-69AD05D8C8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844230-DB37-44CF-A040-C3128BAEA8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4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116FC64A-B527-46EF-9499-3DD35E47B6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F6F7F93B-73CE-4216-A9DC-5208B239F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FAEA1-0F4B-46CC-87DB-F4629550A8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77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DAF203B7-C55C-482C-A091-F244004DF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968BD34B-67B4-4513-AE34-179EC9CAD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3C456-CB01-4719-9786-9982BA470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30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28E255A7-B8B9-4EA3-BBD4-26FE4A24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620BF6BF-F225-4045-BFB7-8A53FA3F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F4EF1D0B-F68F-49F2-9D88-CFBB5F05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A47FF-1D80-4490-ACBE-A84E6E61DE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AA221296-5A34-47F6-AB8D-D14E8B4E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61728F33-ECC3-4242-9AEB-CC1C59B1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B846CA36-4381-4D0C-A1AF-2502C5BA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A53AC-1B63-42D0-86D5-0350A8477B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4ACE143C-0C00-4751-8292-A4E0A8C6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1A4077E1-27BF-46A0-9FFD-EEFEB428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B9872073-0B84-421C-B4B8-11531013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5C6B1-639A-4AC4-97B7-CA3196F8A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0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ABBDE777-F9DF-46F8-823A-313AC3039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02205098-3542-4E3B-B413-68EC5A34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3687A9FF-16AB-44BD-A177-96F72D55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B22A0-91AC-42B0-AF5C-659AEE66B1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09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4100">
            <a:extLst>
              <a:ext uri="{FF2B5EF4-FFF2-40B4-BE49-F238E27FC236}">
                <a16:creationId xmlns:a16="http://schemas.microsoft.com/office/drawing/2014/main" id="{DC536E39-C29A-4257-80FA-B9F5230B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101">
            <a:extLst>
              <a:ext uri="{FF2B5EF4-FFF2-40B4-BE49-F238E27FC236}">
                <a16:creationId xmlns:a16="http://schemas.microsoft.com/office/drawing/2014/main" id="{25375460-4115-4813-8243-F31522C8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102">
            <a:extLst>
              <a:ext uri="{FF2B5EF4-FFF2-40B4-BE49-F238E27FC236}">
                <a16:creationId xmlns:a16="http://schemas.microsoft.com/office/drawing/2014/main" id="{80F680C5-2ADA-453F-984A-77FDB986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5FD99-118B-4335-90BD-47956085C0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39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4100">
            <a:extLst>
              <a:ext uri="{FF2B5EF4-FFF2-40B4-BE49-F238E27FC236}">
                <a16:creationId xmlns:a16="http://schemas.microsoft.com/office/drawing/2014/main" id="{F6A029BF-8CF3-4BE8-9070-AF6CCD08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101">
            <a:extLst>
              <a:ext uri="{FF2B5EF4-FFF2-40B4-BE49-F238E27FC236}">
                <a16:creationId xmlns:a16="http://schemas.microsoft.com/office/drawing/2014/main" id="{7D87B390-16A7-4F0D-A230-EAA1886C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102">
            <a:extLst>
              <a:ext uri="{FF2B5EF4-FFF2-40B4-BE49-F238E27FC236}">
                <a16:creationId xmlns:a16="http://schemas.microsoft.com/office/drawing/2014/main" id="{C480B61A-908D-4CD5-A939-56EB7631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431E5-7600-4931-97F7-06E533B72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4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>
            <a:extLst>
              <a:ext uri="{FF2B5EF4-FFF2-40B4-BE49-F238E27FC236}">
                <a16:creationId xmlns:a16="http://schemas.microsoft.com/office/drawing/2014/main" id="{17B4CF38-9C18-4CF5-B928-6C3789E1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101">
            <a:extLst>
              <a:ext uri="{FF2B5EF4-FFF2-40B4-BE49-F238E27FC236}">
                <a16:creationId xmlns:a16="http://schemas.microsoft.com/office/drawing/2014/main" id="{7CA0399C-7266-4C97-A2C8-DD35F991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4102">
            <a:extLst>
              <a:ext uri="{FF2B5EF4-FFF2-40B4-BE49-F238E27FC236}">
                <a16:creationId xmlns:a16="http://schemas.microsoft.com/office/drawing/2014/main" id="{2973FD60-6E78-46EB-9412-2A807D40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062535-A3E2-4326-A868-EF91B63EC4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77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1DE797E1-A7C1-4216-9670-57AD8022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E205DEBB-CDFA-41A6-B292-976DEE65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AD5C28F3-700D-4FA8-B338-14ED28FF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E1C3A-558A-4DAC-8FA0-789DEB5FDE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4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BC747F69-4CE4-4DCD-96D2-5A203252D7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44956F24-CCBB-4B31-8C37-581641421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DA25D-645C-4641-AA61-D6C182074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261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157BB9B0-1C08-4954-987F-F62A5B80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C1C921D5-F7C1-4C94-BDB7-568DB74D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F477BB31-C1FB-4DB3-A9B9-33E9919C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1B250E-F834-4E2E-8962-342C8B6C1D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8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8C0ED3F9-2E4C-41F0-A569-A9479D79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EE0FC665-1506-49BB-95E9-5DF8916F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3362DF15-14C5-4999-B819-A94952E6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1DECE5-5190-4942-B6EA-3FF97A4A08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1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57292448-552D-42F7-BA83-A77E8BC2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9921B70F-75C7-4E09-BC55-C2786991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8498D12F-1CC9-4F29-9DE7-13CE769A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BF013-C0A6-47CD-A1F6-44E23A5261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91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 noProof="1"/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D600D405-BED7-447B-AC78-3AC09850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67ACCD43-4B7C-4128-9AF5-5693875C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58D2E41C-6216-4EF9-A8C4-7B8FF219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8ADB98-C1CF-4A78-95DB-A88EC7846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147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3C34A91D-7DA7-46F8-94A2-74689DE090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F63F92AA-3BAD-44C9-A4F9-4523A5C1E0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E56193-3881-425F-B6A3-A577B15472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29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6A4F2B03-7405-430D-A712-3F6049DCC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3C1DACBB-09AC-439B-A6F0-5585CDF7D0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7FD1CB-C2BB-479A-BF61-B0E512CD34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3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810439E4-C589-4D85-91C8-DB1110501E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BDC43363-0E21-42FC-BCDA-AFAA3925B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B54CD9-D8F3-459F-BD2E-1EFFAFECEB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2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5F42F206-2717-4555-A023-41AF597C7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70997BAB-231E-4C6F-BFAD-AC8B9EEF4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5C66E-0807-4D05-B270-11769FE0CD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4D224806-364C-44FB-B581-321CE4C01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F9C22DF2-04CC-412F-BE6F-04EC0A1A2A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4108E0-A42E-4197-8211-FFD9F074D9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75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C40BADCA-4D6F-44B3-9141-148A6A5C6E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D9A8C5C5-F6B4-4A5E-AB62-6DF68E38FC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B1CA01-8F6F-482D-9E15-7A817B9F1B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6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1A4B238C-D74D-4983-A647-5180393AF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7032188B-7868-47B4-A4AD-09A5C6A28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24700-E192-4615-A016-117131EBFC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51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BDC09000-6B6A-4F5A-9EC1-FBEDA99AE0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2F0C8D95-1361-4280-B43B-C55E589337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0712B-B391-44BE-845F-5B09A82A9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335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45325AF3-0F1C-4F3A-A666-573A11A46E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E0BCC95D-06D7-4A90-83CC-EA929C3D2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9D1E4F-17F5-42F2-857F-F4C893A10E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36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EA4212BC-55D9-4858-B873-5DECEF628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DF8ECC15-FCF9-4894-BB11-B0CC0558B8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EBBA9-FD28-485B-81FF-AB4BCD9BBB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068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42708BE0-B97D-47C3-9530-F4497D6223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D5DE5EAA-577E-4046-A625-ADEE2075B8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D7AAB-47AC-4C03-BEF4-4C9CD1BB8E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008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DAD5F457-6638-4E6C-B791-7FB6EF51BD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344478C8-15AC-4BDC-B242-1F7902433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6B4EF6-4D9B-458E-8145-3E33776536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357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3C428D2-9248-FC15-0E97-09CB7F2489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221918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5D318B7B-378F-4BA0-A425-8F278A549E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E6BF9007-FDA4-4D70-A83B-3C57B3DCE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2397D-A003-4BB9-9497-6585204A98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2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1CDE4B51-7236-491D-AECF-E90EAD3FA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38A94BD4-9740-49A9-BF44-8A5E870AF1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00FD7-D0E3-4B73-AE6B-08929507B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03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B230A961-354D-48FB-9A01-EEBC4AFF0C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B8E82C2F-BFEB-459C-8702-00662350A0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F36075-028C-4BC3-AEE5-1933E1D105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60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1F5166D4-ED28-4B83-8DFD-DD635225BA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4A03FF5F-8729-4E2F-B6E2-655045429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5FE0B-FBDD-46E2-8874-F2A24B4B4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D7A71A19-8B5F-43D1-A3BB-CE12F67B46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7E4843C7-B4EB-4484-B039-0F56C6A31E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3E350-23D0-43F3-A22F-7123A86F61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20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D4ACDB6D-2A73-47EC-BF7C-FBA0E560F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83A41D57-08A7-4AD6-9DA2-6F0C292FA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8DB624-E8DF-4533-89C4-7E97185B1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7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073" descr="hand">
            <a:extLst>
              <a:ext uri="{FF2B5EF4-FFF2-40B4-BE49-F238E27FC236}">
                <a16:creationId xmlns:a16="http://schemas.microsoft.com/office/drawing/2014/main" id="{931C5F8D-C1DC-49F8-9817-8FD527F51B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613" y="1720850"/>
            <a:ext cx="4665663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3074">
            <a:extLst>
              <a:ext uri="{FF2B5EF4-FFF2-40B4-BE49-F238E27FC236}">
                <a16:creationId xmlns:a16="http://schemas.microsoft.com/office/drawing/2014/main" id="{17218C51-A51E-479C-B296-2CD867D1B8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3075">
            <a:extLst>
              <a:ext uri="{FF2B5EF4-FFF2-40B4-BE49-F238E27FC236}">
                <a16:creationId xmlns:a16="http://schemas.microsoft.com/office/drawing/2014/main" id="{180A5092-56FE-4BC8-9086-F0B485F544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A59086EA-A772-486D-9CCD-E9EBA7DFC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67E0E512-FD53-4403-8012-C76E1D299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77818F-E58E-4FD6-BCB9-96621FA9C9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3" r:id="rId2"/>
    <p:sldLayoutId id="2147483732" r:id="rId3"/>
    <p:sldLayoutId id="2147483731" r:id="rId4"/>
    <p:sldLayoutId id="2147483730" r:id="rId5"/>
    <p:sldLayoutId id="2147483729" r:id="rId6"/>
    <p:sldLayoutId id="2147483728" r:id="rId7"/>
    <p:sldLayoutId id="2147483727" r:id="rId8"/>
    <p:sldLayoutId id="2147483726" r:id="rId9"/>
    <p:sldLayoutId id="2147483725" r:id="rId10"/>
    <p:sldLayoutId id="214748372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097" descr="title">
            <a:extLst>
              <a:ext uri="{FF2B5EF4-FFF2-40B4-BE49-F238E27FC236}">
                <a16:creationId xmlns:a16="http://schemas.microsoft.com/office/drawing/2014/main" id="{7CD01A63-FB40-4A49-95CC-DAB72074C8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4098">
            <a:extLst>
              <a:ext uri="{FF2B5EF4-FFF2-40B4-BE49-F238E27FC236}">
                <a16:creationId xmlns:a16="http://schemas.microsoft.com/office/drawing/2014/main" id="{7B9F8A67-0A8F-4CC8-AC39-8B2EE7E48C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4099">
            <a:extLst>
              <a:ext uri="{FF2B5EF4-FFF2-40B4-BE49-F238E27FC236}">
                <a16:creationId xmlns:a16="http://schemas.microsoft.com/office/drawing/2014/main" id="{47A93FA4-05D9-434D-B4EE-2DB00C75AD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Date Placeholder 4100">
            <a:extLst>
              <a:ext uri="{FF2B5EF4-FFF2-40B4-BE49-F238E27FC236}">
                <a16:creationId xmlns:a16="http://schemas.microsoft.com/office/drawing/2014/main" id="{D9C1A287-5C58-4C32-A468-6BD9082A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en-US"/>
          </a:p>
        </p:txBody>
      </p:sp>
      <p:sp>
        <p:nvSpPr>
          <p:cNvPr id="4102" name="Footer Placeholder 4101">
            <a:extLst>
              <a:ext uri="{FF2B5EF4-FFF2-40B4-BE49-F238E27FC236}">
                <a16:creationId xmlns:a16="http://schemas.microsoft.com/office/drawing/2014/main" id="{DD45563C-2048-45D1-9980-0B1C26353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4103" name="Slide Number Placeholder 4102">
            <a:extLst>
              <a:ext uri="{FF2B5EF4-FFF2-40B4-BE49-F238E27FC236}">
                <a16:creationId xmlns:a16="http://schemas.microsoft.com/office/drawing/2014/main" id="{B0818F75-8618-4286-B9E9-160B093D8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9A8744F4-FB4E-4B5A-8651-5DCB8BA05455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5" r:id="rId2"/>
    <p:sldLayoutId id="2147483744" r:id="rId3"/>
    <p:sldLayoutId id="2147483743" r:id="rId4"/>
    <p:sldLayoutId id="2147483742" r:id="rId5"/>
    <p:sldLayoutId id="2147483741" r:id="rId6"/>
    <p:sldLayoutId id="2147483740" r:id="rId7"/>
    <p:sldLayoutId id="2147483739" r:id="rId8"/>
    <p:sldLayoutId id="2147483738" r:id="rId9"/>
    <p:sldLayoutId id="2147483737" r:id="rId10"/>
    <p:sldLayoutId id="2147483736" r:id="rId11"/>
    <p:sldLayoutId id="214748373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074">
            <a:extLst>
              <a:ext uri="{FF2B5EF4-FFF2-40B4-BE49-F238E27FC236}">
                <a16:creationId xmlns:a16="http://schemas.microsoft.com/office/drawing/2014/main" id="{85BBCDCA-3882-4389-9E91-39AA9AB661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3075">
            <a:extLst>
              <a:ext uri="{FF2B5EF4-FFF2-40B4-BE49-F238E27FC236}">
                <a16:creationId xmlns:a16="http://schemas.microsoft.com/office/drawing/2014/main" id="{64B532C9-A0E5-49DF-B533-7C385E342A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FF8EB6F1-7BA5-413E-8F28-83743E0F7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DA716D75-58F9-4420-87B8-109672972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E03C34F2-458F-4765-94E4-4D047BF8EE56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44E2A0D-DED2-2589-8500-18FFAFD9565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5" y="2492896"/>
            <a:ext cx="2286959" cy="3125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6" r:id="rId2"/>
    <p:sldLayoutId id="2147483765" r:id="rId3"/>
    <p:sldLayoutId id="2147483764" r:id="rId4"/>
    <p:sldLayoutId id="2147483763" r:id="rId5"/>
    <p:sldLayoutId id="2147483762" r:id="rId6"/>
    <p:sldLayoutId id="2147483761" r:id="rId7"/>
    <p:sldLayoutId id="2147483760" r:id="rId8"/>
    <p:sldLayoutId id="2147483759" r:id="rId9"/>
    <p:sldLayoutId id="2147483758" r:id="rId10"/>
    <p:sldLayoutId id="2147483757" r:id="rId11"/>
    <p:sldLayoutId id="214748376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61206-CAC5-4A29-A8F8-28FFAABB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</a:t>
            </a:r>
            <a:r>
              <a:rPr lang="en-US" altLang="zh-TW" dirty="0"/>
              <a:t>Arduino</a:t>
            </a:r>
            <a:r>
              <a:rPr lang="zh-TW" altLang="zh-TW" dirty="0"/>
              <a:t>傳遞序列訊息給電腦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6BA9F2-8EBE-46E1-8FA3-9C8D30921B13}"/>
              </a:ext>
            </a:extLst>
          </p:cNvPr>
          <p:cNvSpPr/>
          <p:nvPr/>
        </p:nvSpPr>
        <p:spPr>
          <a:xfrm>
            <a:off x="965816" y="1609832"/>
            <a:ext cx="67690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Serial</a:t>
            </a:r>
            <a:r>
              <a:rPr lang="zh-TW" altLang="zh-TW" sz="1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（序列埠）程式庫</a:t>
            </a:r>
            <a:r>
              <a:rPr lang="zh-TW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當中最常用的</a:t>
            </a:r>
            <a:r>
              <a:rPr lang="zh-TW" altLang="zh-TW" sz="1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四</a:t>
            </a:r>
            <a:r>
              <a:rPr lang="zh-TW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個函式</a:t>
            </a:r>
            <a:r>
              <a:rPr lang="zh-TW" altLang="zh-TW" sz="1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：</a:t>
            </a:r>
            <a:endParaRPr lang="zh-TW" altLang="zh-TW" sz="16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zh-TW" altLang="zh-TW" sz="16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sz="16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begin()</a:t>
            </a:r>
            <a:r>
              <a:rPr lang="zh-TW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：設定序列通訊格式。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sz="16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print()</a:t>
            </a:r>
            <a:r>
              <a:rPr lang="zh-TW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：從序列埠輸出字串資料。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sz="1600" b="1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println</a:t>
            </a:r>
            <a:r>
              <a:rPr lang="en-US" altLang="zh-TW" sz="16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()</a:t>
            </a:r>
            <a:r>
              <a:rPr lang="zh-TW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：</a:t>
            </a:r>
            <a:r>
              <a:rPr lang="zh-TW" altLang="zh-TW" sz="1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同</a:t>
            </a:r>
            <a:r>
              <a:rPr lang="en-US" altLang="zh-TW" sz="1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print(), </a:t>
            </a:r>
            <a:r>
              <a:rPr lang="zh-TW" altLang="zh-TW" sz="1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但在</a:t>
            </a:r>
            <a:r>
              <a:rPr lang="zh-TW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輸出</a:t>
            </a:r>
            <a:r>
              <a:rPr lang="zh-TW" altLang="zh-TW" sz="1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資料末尾會附加</a:t>
            </a:r>
            <a:r>
              <a:rPr lang="zh-TW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新行（</a:t>
            </a:r>
            <a:r>
              <a:rPr lang="en-US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’\n’</a:t>
            </a:r>
            <a:r>
              <a:rPr lang="zh-TW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）字元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sz="16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write()</a:t>
            </a:r>
            <a:r>
              <a:rPr lang="zh-TW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：從序列埠輸出</a:t>
            </a:r>
            <a:r>
              <a:rPr lang="zh-TW" altLang="zh-TW" sz="1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字串或</a:t>
            </a:r>
            <a:r>
              <a:rPr lang="zh-TW" altLang="zh-TW" sz="16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位元組資料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EF8A9A-C219-4819-94E0-78B937B1C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704469"/>
            <a:ext cx="52197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09FBC358-0998-487B-AA9D-F6908A13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147" y="5877272"/>
            <a:ext cx="450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270">
            <a:extLst>
              <a:ext uri="{FF2B5EF4-FFF2-40B4-BE49-F238E27FC236}">
                <a16:creationId xmlns:a16="http://schemas.microsoft.com/office/drawing/2014/main" id="{B83DBAAC-06DC-4200-B283-256AAF6B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879" y="3140522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11271">
            <a:extLst>
              <a:ext uri="{FF2B5EF4-FFF2-40B4-BE49-F238E27FC236}">
                <a16:creationId xmlns:a16="http://schemas.microsoft.com/office/drawing/2014/main" id="{F1FBEF1B-6923-4B21-A7EC-4AF4F9132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952" y="3284984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41567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2289">
            <a:extLst>
              <a:ext uri="{FF2B5EF4-FFF2-40B4-BE49-F238E27FC236}">
                <a16:creationId xmlns:a16="http://schemas.microsoft.com/office/drawing/2014/main" id="{FCFA1F6E-87B7-4CF9-ADEA-0F063F180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從序列埠監控視窗觀察變數</a:t>
            </a:r>
          </a:p>
        </p:txBody>
      </p:sp>
      <p:sp>
        <p:nvSpPr>
          <p:cNvPr id="12291" name="Text Box 12291">
            <a:extLst>
              <a:ext uri="{FF2B5EF4-FFF2-40B4-BE49-F238E27FC236}">
                <a16:creationId xmlns:a16="http://schemas.microsoft.com/office/drawing/2014/main" id="{761CEB82-6D23-4CE5-8C2E-6F58900F4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557338"/>
            <a:ext cx="80393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微軟正黑體" panose="020B0604030504040204" pitchFamily="34" charset="-120"/>
              </a:rPr>
              <a:t>建立序列埠連線的首要任務是設定資料傳輸率，底下的程式設定為9600bps。</a:t>
            </a:r>
          </a:p>
          <a:p>
            <a:r>
              <a:rPr lang="en-US" altLang="en-US" dirty="0" err="1">
                <a:latin typeface="微軟正黑體" panose="020B0604030504040204" pitchFamily="34" charset="-120"/>
              </a:rPr>
              <a:t>序列埠監控視窗的連線速率要和Arduino程式一致</a:t>
            </a:r>
            <a:r>
              <a:rPr lang="en-US" altLang="en-US" dirty="0">
                <a:latin typeface="微軟正黑體" panose="020B0604030504040204" pitchFamily="34" charset="-120"/>
              </a:rPr>
              <a:t>。</a:t>
            </a:r>
          </a:p>
        </p:txBody>
      </p:sp>
      <p:sp>
        <p:nvSpPr>
          <p:cNvPr id="12292" name="Oval 12292">
            <a:extLst>
              <a:ext uri="{FF2B5EF4-FFF2-40B4-BE49-F238E27FC236}">
                <a16:creationId xmlns:a16="http://schemas.microsoft.com/office/drawing/2014/main" id="{0884F513-9A61-4678-820C-0D10EDB7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6610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Text Box 12293">
            <a:extLst>
              <a:ext uri="{FF2B5EF4-FFF2-40B4-BE49-F238E27FC236}">
                <a16:creationId xmlns:a16="http://schemas.microsoft.com/office/drawing/2014/main" id="{4AF0C58F-8497-4826-B54A-8236AE805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29" y="580548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165A4D-CD11-07A2-D2DA-611B07D4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438" y="3064990"/>
            <a:ext cx="5682275" cy="2635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E45E7-E77A-462A-A601-F4547BCF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print()</a:t>
            </a:r>
            <a:r>
              <a:rPr lang="zh-TW" altLang="zh-TW" dirty="0"/>
              <a:t>與</a:t>
            </a:r>
            <a:r>
              <a:rPr lang="en-US" altLang="zh-TW" dirty="0"/>
              <a:t>write()</a:t>
            </a:r>
            <a:r>
              <a:rPr lang="zh-TW" altLang="zh-TW" dirty="0"/>
              <a:t>函式</a:t>
            </a:r>
            <a:br>
              <a:rPr lang="en-US" altLang="zh-TW" dirty="0"/>
            </a:br>
            <a:r>
              <a:rPr lang="zh-TW" altLang="zh-TW" dirty="0"/>
              <a:t>的差別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2F2B6B-E546-4760-9EF4-84DB950B2C34}"/>
              </a:ext>
            </a:extLst>
          </p:cNvPr>
          <p:cNvSpPr/>
          <p:nvPr/>
        </p:nvSpPr>
        <p:spPr>
          <a:xfrm>
            <a:off x="1187624" y="191683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底下兩行敘述是相同的：</a:t>
            </a:r>
            <a:endParaRPr lang="zh-TW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54E9A8A-B935-42B8-9643-9C582E5E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997" y="2636912"/>
            <a:ext cx="49149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1490864-2287-46D6-8874-570EA9731D7B}"/>
              </a:ext>
            </a:extLst>
          </p:cNvPr>
          <p:cNvSpPr/>
          <p:nvPr/>
        </p:nvSpPr>
        <p:spPr>
          <a:xfrm>
            <a:off x="1204809" y="3313560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print()</a:t>
            </a:r>
            <a:r>
              <a:rPr lang="zh-TW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傳送的是「字元」，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write()</a:t>
            </a:r>
            <a:r>
              <a:rPr lang="zh-TW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送出的是原始位元組值：</a:t>
            </a:r>
            <a:endParaRPr lang="zh-TW" altLang="en-US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CE99E34-1CBF-462E-9DDE-C4F1DF7E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167" y="4149990"/>
            <a:ext cx="52768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1270">
            <a:extLst>
              <a:ext uri="{FF2B5EF4-FFF2-40B4-BE49-F238E27FC236}">
                <a16:creationId xmlns:a16="http://schemas.microsoft.com/office/drawing/2014/main" id="{EF1425D7-6CEC-4039-B053-8862CDCF1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5247" y="3251092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11271">
            <a:extLst>
              <a:ext uri="{FF2B5EF4-FFF2-40B4-BE49-F238E27FC236}">
                <a16:creationId xmlns:a16="http://schemas.microsoft.com/office/drawing/2014/main" id="{0F27DE08-703D-4FBC-AE4A-DD16EF7C5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6320" y="3395554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67856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EB3D3-5673-4601-8626-51C06BA2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認識</a:t>
            </a:r>
            <a:r>
              <a:rPr lang="en-US" altLang="zh-TW" dirty="0"/>
              <a:t>String</a:t>
            </a:r>
            <a:r>
              <a:rPr lang="zh-TW" altLang="zh-TW" dirty="0"/>
              <a:t>（字串）</a:t>
            </a:r>
            <a:br>
              <a:rPr lang="en-US" altLang="zh-TW" dirty="0"/>
            </a:br>
            <a:r>
              <a:rPr lang="zh-TW" altLang="zh-TW" dirty="0"/>
              <a:t>程式庫</a:t>
            </a:r>
            <a:endParaRPr lang="zh-TW" altLang="en-US" dirty="0"/>
          </a:p>
        </p:txBody>
      </p:sp>
      <p:pic>
        <p:nvPicPr>
          <p:cNvPr id="2050" name="Picture 36" descr="string1">
            <a:extLst>
              <a:ext uri="{FF2B5EF4-FFF2-40B4-BE49-F238E27FC236}">
                <a16:creationId xmlns:a16="http://schemas.microsoft.com/office/drawing/2014/main" id="{B28420CA-E63A-419A-A88B-2071B4824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167" y="1700808"/>
            <a:ext cx="4476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8" descr="string2">
            <a:extLst>
              <a:ext uri="{FF2B5EF4-FFF2-40B4-BE49-F238E27FC236}">
                <a16:creationId xmlns:a16="http://schemas.microsoft.com/office/drawing/2014/main" id="{E3B2C8BE-603D-42B9-B950-A1628D2F8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24150"/>
            <a:ext cx="39433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1C9C3DF-C740-4E74-9E5D-91083E33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950965"/>
            <a:ext cx="5114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358A38-21C5-4779-98A6-68070AC93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68141"/>
              </p:ext>
            </p:extLst>
          </p:nvPr>
        </p:nvGraphicFramePr>
        <p:xfrm>
          <a:off x="2220470" y="5517232"/>
          <a:ext cx="5631815" cy="96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5590">
                  <a:extLst>
                    <a:ext uri="{9D8B030D-6E8A-4147-A177-3AD203B41FA5}">
                      <a16:colId xmlns:a16="http://schemas.microsoft.com/office/drawing/2014/main" val="841266460"/>
                    </a:ext>
                  </a:extLst>
                </a:gridCol>
                <a:gridCol w="2816225">
                  <a:extLst>
                    <a:ext uri="{9D8B030D-6E8A-4147-A177-3AD203B41FA5}">
                      <a16:colId xmlns:a16="http://schemas.microsoft.com/office/drawing/2014/main" val="2403160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length()</a:t>
                      </a:r>
                      <a:endParaRPr lang="zh-TW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</a:rPr>
                        <a:t>傳回字串的字元數（不含結尾的</a:t>
                      </a:r>
                      <a:r>
                        <a:rPr lang="en-US" sz="1050" kern="100" dirty="0">
                          <a:effectLst/>
                        </a:rPr>
                        <a:t>null</a:t>
                      </a:r>
                      <a:r>
                        <a:rPr lang="zh-TW" sz="1050" kern="100" dirty="0">
                          <a:effectLst/>
                        </a:rPr>
                        <a:t>）</a:t>
                      </a:r>
                      <a:endParaRPr lang="zh-TW" sz="105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117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equals()</a:t>
                      </a:r>
                      <a:endParaRPr lang="zh-TW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050" kern="100">
                          <a:effectLst/>
                        </a:rPr>
                        <a:t>比較兩個字串內容是否相同（大小寫有別）</a:t>
                      </a:r>
                      <a:endParaRPr lang="zh-TW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862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charAt()</a:t>
                      </a:r>
                      <a:endParaRPr lang="zh-TW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050" kern="100">
                          <a:effectLst/>
                        </a:rPr>
                        <a:t>取出字串中的特定字元</a:t>
                      </a:r>
                      <a:endParaRPr lang="zh-TW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0000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substring()</a:t>
                      </a:r>
                      <a:endParaRPr lang="zh-TW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050" kern="100">
                          <a:effectLst/>
                        </a:rPr>
                        <a:t>取出部分字串內容</a:t>
                      </a:r>
                      <a:endParaRPr lang="zh-TW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1028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toCharArray()</a:t>
                      </a:r>
                      <a:endParaRPr lang="zh-TW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050" kern="100">
                          <a:effectLst/>
                        </a:rPr>
                        <a:t>將字串複製到字元陣列中</a:t>
                      </a:r>
                      <a:endParaRPr lang="zh-TW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527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toLowerCase()</a:t>
                      </a:r>
                      <a:endParaRPr lang="zh-TW" sz="105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050" kern="100" dirty="0">
                          <a:effectLst/>
                        </a:rPr>
                        <a:t>將字串內容全部轉換成小寫</a:t>
                      </a:r>
                      <a:endParaRPr lang="zh-TW" sz="105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320050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88FF6B3B-1DB6-44EC-A2F8-50A610E67B83}"/>
              </a:ext>
            </a:extLst>
          </p:cNvPr>
          <p:cNvSpPr/>
          <p:nvPr/>
        </p:nvSpPr>
        <p:spPr>
          <a:xfrm>
            <a:off x="464376" y="4951216"/>
            <a:ext cx="5835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String</a:t>
            </a:r>
            <a:r>
              <a:rPr lang="zh-TW" altLang="zh-TW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提供許多方便好用的功能（方法），例如：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4E070C-9C8C-4746-9239-E7BBD6E44E4B}"/>
              </a:ext>
            </a:extLst>
          </p:cNvPr>
          <p:cNvSpPr/>
          <p:nvPr/>
        </p:nvSpPr>
        <p:spPr>
          <a:xfrm>
            <a:off x="683568" y="2725900"/>
            <a:ext cx="254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字串相連的示範：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492871-C66E-466B-8A7C-9D644FC13269}"/>
              </a:ext>
            </a:extLst>
          </p:cNvPr>
          <p:cNvSpPr/>
          <p:nvPr/>
        </p:nvSpPr>
        <p:spPr>
          <a:xfrm>
            <a:off x="712168" y="3820776"/>
            <a:ext cx="254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字串相連的應用例：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B71297-5A83-412E-B4D4-C95D9EA84806}"/>
              </a:ext>
            </a:extLst>
          </p:cNvPr>
          <p:cNvSpPr/>
          <p:nvPr/>
        </p:nvSpPr>
        <p:spPr>
          <a:xfrm>
            <a:off x="668440" y="1760101"/>
            <a:ext cx="254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en-US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兩種建立字串的方式：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" name="Oval 11270">
            <a:extLst>
              <a:ext uri="{FF2B5EF4-FFF2-40B4-BE49-F238E27FC236}">
                <a16:creationId xmlns:a16="http://schemas.microsoft.com/office/drawing/2014/main" id="{D22B9973-2CDB-47D4-8AF5-EE20460CB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2418901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Text Box 11271">
            <a:extLst>
              <a:ext uri="{FF2B5EF4-FFF2-40B4-BE49-F238E27FC236}">
                <a16:creationId xmlns:a16="http://schemas.microsoft.com/office/drawing/2014/main" id="{BB2FEA4F-6216-4115-98D6-06B4D982E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086" y="256336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14756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A4C621-E39F-4992-BA10-01229894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</a:t>
            </a:r>
            <a:r>
              <a:rPr lang="en-US" altLang="zh-TW" dirty="0"/>
              <a:t>F()</a:t>
            </a:r>
            <a:r>
              <a:rPr lang="zh-TW" altLang="zh-TW" dirty="0"/>
              <a:t>函式避免字串佔用主記憶體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D36A28-24DF-4B62-BEC1-1A8DAAA64A6B}"/>
              </a:ext>
            </a:extLst>
          </p:cNvPr>
          <p:cNvSpPr/>
          <p:nvPr/>
        </p:nvSpPr>
        <p:spPr>
          <a:xfrm>
            <a:off x="1008063" y="17321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底下程式編譯之後佔了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13%</a:t>
            </a:r>
            <a:r>
              <a:rPr lang="zh-TW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主記憶體：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A730AA-6EF4-4F7C-B26C-B1DB6A7F5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91281"/>
            <a:ext cx="5191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ED9051-90D9-4B88-8811-9E4B4E671960}"/>
              </a:ext>
            </a:extLst>
          </p:cNvPr>
          <p:cNvSpPr/>
          <p:nvPr/>
        </p:nvSpPr>
        <p:spPr>
          <a:xfrm>
            <a:off x="1115616" y="4089991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若改成把字串傳入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F()</a:t>
            </a:r>
            <a:r>
              <a:rPr lang="zh-TW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函式，其餘程式碼不變，這樣就省下</a:t>
            </a:r>
            <a:r>
              <a:rPr lang="en-US" altLang="zh-TW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4%</a:t>
            </a:r>
            <a:r>
              <a:rPr lang="zh-TW" altLang="zh-TW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的主記憶體空間。</a:t>
            </a:r>
            <a:endParaRPr lang="zh-TW" altLang="en-U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504C1A76-9E5F-4262-A3B8-AAC80224F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912" y="5246561"/>
            <a:ext cx="5181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11270">
            <a:extLst>
              <a:ext uri="{FF2B5EF4-FFF2-40B4-BE49-F238E27FC236}">
                <a16:creationId xmlns:a16="http://schemas.microsoft.com/office/drawing/2014/main" id="{31EDC6AE-B0A9-47B6-AC91-A7C23BC3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179" y="3224354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11271">
            <a:extLst>
              <a:ext uri="{FF2B5EF4-FFF2-40B4-BE49-F238E27FC236}">
                <a16:creationId xmlns:a16="http://schemas.microsoft.com/office/drawing/2014/main" id="{A2E14213-FF55-4B3A-9F99-794B88013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4252" y="3368816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90760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3313">
            <a:extLst>
              <a:ext uri="{FF2B5EF4-FFF2-40B4-BE49-F238E27FC236}">
                <a16:creationId xmlns:a16="http://schemas.microsoft.com/office/drawing/2014/main" id="{4592BBE8-0E13-4A1F-BE34-ECB375DE4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從Arduino接收序列資料</a:t>
            </a:r>
            <a:endParaRPr lang="zh-CN" altLang="en-US"/>
          </a:p>
        </p:txBody>
      </p:sp>
      <p:sp>
        <p:nvSpPr>
          <p:cNvPr id="13318" name="Oval 13318">
            <a:extLst>
              <a:ext uri="{FF2B5EF4-FFF2-40B4-BE49-F238E27FC236}">
                <a16:creationId xmlns:a16="http://schemas.microsoft.com/office/drawing/2014/main" id="{ADE254C5-8E28-4282-98F6-5C18D9B9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8054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Text Box 13319">
            <a:extLst>
              <a:ext uri="{FF2B5EF4-FFF2-40B4-BE49-F238E27FC236}">
                <a16:creationId xmlns:a16="http://schemas.microsoft.com/office/drawing/2014/main" id="{289559D7-5BC6-4029-A216-A18A05F8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361" y="594995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27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A093BA-370D-474A-9BA0-5E0BFFA08E03}"/>
              </a:ext>
            </a:extLst>
          </p:cNvPr>
          <p:cNvSpPr/>
          <p:nvPr/>
        </p:nvSpPr>
        <p:spPr>
          <a:xfrm>
            <a:off x="1258888" y="1484784"/>
            <a:ext cx="5545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zh-TW" sz="1600" dirty="0"/>
              <a:t>讀取序列資料的</a:t>
            </a:r>
            <a:r>
              <a:rPr lang="en-US" altLang="zh-TW" sz="1600" dirty="0"/>
              <a:t>Serial</a:t>
            </a:r>
            <a:r>
              <a:rPr lang="zh-TW" altLang="zh-TW" sz="1600" dirty="0"/>
              <a:t>程式庫相關函式：</a:t>
            </a:r>
          </a:p>
          <a:p>
            <a:pPr algn="just">
              <a:spcAft>
                <a:spcPts val="0"/>
              </a:spcAft>
            </a:pPr>
            <a:r>
              <a:rPr lang="en-US" altLang="zh-TW" sz="1600" dirty="0"/>
              <a:t> </a:t>
            </a:r>
            <a:endParaRPr lang="zh-TW" altLang="zh-TW" sz="1600" dirty="0"/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sz="1600" b="1" dirty="0"/>
              <a:t>available()</a:t>
            </a:r>
            <a:r>
              <a:rPr lang="zh-TW" altLang="zh-TW" sz="1600" dirty="0"/>
              <a:t>：傳回目前序列埠收到的資料位元組數。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sz="1600" b="1" dirty="0"/>
              <a:t>read()</a:t>
            </a:r>
            <a:r>
              <a:rPr lang="zh-TW" altLang="zh-TW" sz="1600" dirty="0"/>
              <a:t>：讀取並傳回輸入序列埠的第一個位元組資料，傳回</a:t>
            </a:r>
            <a:r>
              <a:rPr lang="en-US" altLang="zh-TW" sz="1600" dirty="0"/>
              <a:t>-1</a:t>
            </a:r>
            <a:r>
              <a:rPr lang="zh-TW" altLang="zh-TW" sz="1600" dirty="0"/>
              <a:t>代表沒有收到資料。</a:t>
            </a:r>
          </a:p>
          <a:p>
            <a:pPr marL="342900" lvl="0" indent="-342900" algn="just"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altLang="zh-TW" sz="1600" b="1" dirty="0" err="1"/>
              <a:t>readBytesUntil</a:t>
            </a:r>
            <a:r>
              <a:rPr lang="en-US" altLang="zh-TW" sz="1600" b="1" dirty="0"/>
              <a:t>()</a:t>
            </a:r>
            <a:r>
              <a:rPr lang="zh-TW" altLang="zh-TW" sz="1600" dirty="0"/>
              <a:t>：從序列埠讀入一段資料。</a:t>
            </a:r>
          </a:p>
        </p:txBody>
      </p:sp>
      <p:pic>
        <p:nvPicPr>
          <p:cNvPr id="3074" name="Picture 30" descr="se20">
            <a:extLst>
              <a:ext uri="{FF2B5EF4-FFF2-40B4-BE49-F238E27FC236}">
                <a16:creationId xmlns:a16="http://schemas.microsoft.com/office/drawing/2014/main" id="{F64CE2E6-3CAF-4D7E-AAB0-9F17BF18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86015"/>
            <a:ext cx="51149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7FCE4-D3B9-423A-AB02-B1871230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從序列埠控制</a:t>
            </a:r>
            <a:r>
              <a:rPr lang="en-US" altLang="zh-TW" dirty="0"/>
              <a:t>LED</a:t>
            </a:r>
            <a:r>
              <a:rPr lang="zh-TW" altLang="zh-TW" dirty="0"/>
              <a:t>開關</a:t>
            </a:r>
            <a:endParaRPr lang="zh-TW" altLang="en-US" dirty="0"/>
          </a:p>
        </p:txBody>
      </p:sp>
      <p:pic>
        <p:nvPicPr>
          <p:cNvPr id="4098" name="Picture 32" descr="se21_1">
            <a:extLst>
              <a:ext uri="{FF2B5EF4-FFF2-40B4-BE49-F238E27FC236}">
                <a16:creationId xmlns:a16="http://schemas.microsoft.com/office/drawing/2014/main" id="{D34FE1EC-5570-40FA-AE31-EBB614B1F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2781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3FF8538-1F86-4534-A162-A9D061249FAA}"/>
              </a:ext>
            </a:extLst>
          </p:cNvPr>
          <p:cNvSpPr/>
          <p:nvPr/>
        </p:nvSpPr>
        <p:spPr>
          <a:xfrm>
            <a:off x="4211960" y="1828562"/>
            <a:ext cx="44644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char </a:t>
            </a:r>
            <a:r>
              <a:rPr lang="en-US" altLang="zh-TW" sz="14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val</a:t>
            </a: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;  // </a:t>
            </a:r>
            <a:r>
              <a:rPr lang="zh-CN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儲存接收資料的變數</a:t>
            </a:r>
            <a:endParaRPr lang="en-US" altLang="zh-CN" sz="14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 </a:t>
            </a:r>
            <a:endParaRPr lang="zh-TW" altLang="zh-TW" sz="14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void setup() {</a:t>
            </a:r>
            <a:endParaRPr lang="zh-TW" altLang="zh-TW" sz="14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TW" sz="14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pinMode</a:t>
            </a: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(LED_BUILTIN, </a:t>
            </a:r>
            <a:r>
              <a:rPr lang="en-US" altLang="zh-TW" sz="1400" b="1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OUTPUT</a:t>
            </a: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);</a:t>
            </a:r>
            <a:endParaRPr lang="zh-TW" altLang="zh-TW" sz="14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TW" sz="14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Serial.begin</a:t>
            </a: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(9600);</a:t>
            </a:r>
            <a:endParaRPr lang="zh-TW" altLang="zh-TW" sz="1400" kern="1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en-US" altLang="zh-TW" sz="1400" kern="1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Serial.print</a:t>
            </a: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("Welcome to Arduino!");</a:t>
            </a:r>
          </a:p>
          <a:p>
            <a:pPr algn="just">
              <a:spcAft>
                <a:spcPts val="0"/>
              </a:spcAft>
            </a:pPr>
            <a:r>
              <a:rPr lang="en-US" altLang="zh-TW" sz="1400" kern="1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zh-TW" altLang="zh-TW" sz="1400" kern="100" dirty="0">
              <a:effectLst/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BB394C5E-DCF1-4B21-BB4E-13440769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63" y="3933056"/>
            <a:ext cx="52768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270">
            <a:extLst>
              <a:ext uri="{FF2B5EF4-FFF2-40B4-BE49-F238E27FC236}">
                <a16:creationId xmlns:a16="http://schemas.microsoft.com/office/drawing/2014/main" id="{73FD0EBC-84B5-4624-915A-0D9199D37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901" y="393830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11271">
            <a:extLst>
              <a:ext uri="{FF2B5EF4-FFF2-40B4-BE49-F238E27FC236}">
                <a16:creationId xmlns:a16="http://schemas.microsoft.com/office/drawing/2014/main" id="{FFD1F8F0-7460-4BD1-98C4-9ED3867B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74" y="408276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429111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4337">
            <a:extLst>
              <a:ext uri="{FF2B5EF4-FFF2-40B4-BE49-F238E27FC236}">
                <a16:creationId xmlns:a16="http://schemas.microsoft.com/office/drawing/2014/main" id="{47F24B1A-5D32-4899-9268-EBE9EBB02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switch...case控制結構</a:t>
            </a:r>
            <a:endParaRPr lang="zh-CN" altLang="en-US"/>
          </a:p>
        </p:txBody>
      </p:sp>
      <p:pic>
        <p:nvPicPr>
          <p:cNvPr id="14338" name="Picture 14338" descr="se13">
            <a:extLst>
              <a:ext uri="{FF2B5EF4-FFF2-40B4-BE49-F238E27FC236}">
                <a16:creationId xmlns:a16="http://schemas.microsoft.com/office/drawing/2014/main" id="{BA31A0B9-1AD6-487A-950C-591FBE3DF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00213"/>
            <a:ext cx="5903912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4339" descr="se14">
            <a:extLst>
              <a:ext uri="{FF2B5EF4-FFF2-40B4-BE49-F238E27FC236}">
                <a16:creationId xmlns:a16="http://schemas.microsoft.com/office/drawing/2014/main" id="{6015E212-A367-49F6-8F43-DD27BD3CF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5" y="3387725"/>
            <a:ext cx="4029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14340">
            <a:extLst>
              <a:ext uri="{FF2B5EF4-FFF2-40B4-BE49-F238E27FC236}">
                <a16:creationId xmlns:a16="http://schemas.microsoft.com/office/drawing/2014/main" id="{4DC4F4D2-7931-407D-B965-2D1F7B758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5610225"/>
            <a:ext cx="44084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switch具有「切換」的涵意：透過比對switch()裡的變數和case後面的值，來決定切換執行哪一段程式。</a:t>
            </a:r>
          </a:p>
        </p:txBody>
      </p:sp>
      <p:sp>
        <p:nvSpPr>
          <p:cNvPr id="14341" name="Oval 14341">
            <a:extLst>
              <a:ext uri="{FF2B5EF4-FFF2-40B4-BE49-F238E27FC236}">
                <a16:creationId xmlns:a16="http://schemas.microsoft.com/office/drawing/2014/main" id="{DBB23D47-DCF1-4077-8E29-3FCDB5539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15573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2" name="Text Box 14342">
            <a:extLst>
              <a:ext uri="{FF2B5EF4-FFF2-40B4-BE49-F238E27FC236}">
                <a16:creationId xmlns:a16="http://schemas.microsoft.com/office/drawing/2014/main" id="{A321D67F-AEF9-4B4A-9610-C77AC7C22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623" y="170180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31</a:t>
            </a:r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3313">
            <a:extLst>
              <a:ext uri="{FF2B5EF4-FFF2-40B4-BE49-F238E27FC236}">
                <a16:creationId xmlns:a16="http://schemas.microsoft.com/office/drawing/2014/main" id="{CEF5C170-035E-40D5-8808-5E5FF2B47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數字系統（一）</a:t>
            </a:r>
          </a:p>
        </p:txBody>
      </p:sp>
      <p:pic>
        <p:nvPicPr>
          <p:cNvPr id="14338" name="Picture 13315" descr="c11">
            <a:extLst>
              <a:ext uri="{FF2B5EF4-FFF2-40B4-BE49-F238E27FC236}">
                <a16:creationId xmlns:a16="http://schemas.microsoft.com/office/drawing/2014/main" id="{785E671D-FE05-4F80-B9E7-8970F3423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1331913"/>
            <a:ext cx="57054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13316" descr="c12">
            <a:extLst>
              <a:ext uri="{FF2B5EF4-FFF2-40B4-BE49-F238E27FC236}">
                <a16:creationId xmlns:a16="http://schemas.microsoft.com/office/drawing/2014/main" id="{4DF1BF2E-074F-4112-A5DC-A1B7B458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4586288"/>
            <a:ext cx="4972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13317">
            <a:extLst>
              <a:ext uri="{FF2B5EF4-FFF2-40B4-BE49-F238E27FC236}">
                <a16:creationId xmlns:a16="http://schemas.microsoft.com/office/drawing/2014/main" id="{DFC70DC6-D947-42FA-90CE-8C4FF81A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1547813"/>
            <a:ext cx="3005138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每個數字所在的位置，代表不同的權值（weight）。</a:t>
            </a:r>
          </a:p>
          <a:p>
            <a:endParaRPr lang="en-US" altLang="en-US">
              <a:latin typeface="微軟正黑體" panose="020B0604030504040204" pitchFamily="34" charset="-120"/>
            </a:endParaRPr>
          </a:p>
          <a:p>
            <a:r>
              <a:rPr lang="en-US" altLang="en-US">
                <a:latin typeface="微軟正黑體" panose="020B0604030504040204" pitchFamily="34" charset="-120"/>
              </a:rPr>
              <a:t>二進位數字乘上它所代表的權值的總和，即可換算成10進位數字。</a:t>
            </a:r>
          </a:p>
        </p:txBody>
      </p:sp>
      <p:sp>
        <p:nvSpPr>
          <p:cNvPr id="14341" name="Text Box 13318">
            <a:extLst>
              <a:ext uri="{FF2B5EF4-FFF2-40B4-BE49-F238E27FC236}">
                <a16:creationId xmlns:a16="http://schemas.microsoft.com/office/drawing/2014/main" id="{3B86C127-7BA3-4290-8E91-EED860B2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586288"/>
            <a:ext cx="19097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>
                <a:ea typeface="新細明體" panose="02020500000000000000" pitchFamily="18" charset="-120"/>
              </a:rPr>
              <a:t>2</a:t>
            </a:r>
            <a:r>
              <a:rPr lang="zh-CN" altLang="en-US">
                <a:ea typeface="SimSun" panose="02010600030101010101" pitchFamily="2" charset="-122"/>
              </a:rPr>
              <a:t>進位數字換算成</a:t>
            </a:r>
          </a:p>
          <a:p>
            <a:r>
              <a:rPr lang="zh-TW" altLang="en-US">
                <a:ea typeface="新細明體" panose="02020500000000000000" pitchFamily="18" charset="-120"/>
              </a:rPr>
              <a:t>16</a:t>
            </a:r>
            <a:r>
              <a:rPr lang="zh-CN" altLang="en-US">
                <a:ea typeface="SimSun" panose="02010600030101010101" pitchFamily="2" charset="-122"/>
              </a:rPr>
              <a:t>進位數字</a:t>
            </a:r>
          </a:p>
        </p:txBody>
      </p:sp>
      <p:sp>
        <p:nvSpPr>
          <p:cNvPr id="14342" name="Oval 13320">
            <a:extLst>
              <a:ext uri="{FF2B5EF4-FFF2-40B4-BE49-F238E27FC236}">
                <a16:creationId xmlns:a16="http://schemas.microsoft.com/office/drawing/2014/main" id="{CA77303E-5ED2-4E60-91B0-F178B55A6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Text Box 13321">
            <a:extLst>
              <a:ext uri="{FF2B5EF4-FFF2-40B4-BE49-F238E27FC236}">
                <a16:creationId xmlns:a16="http://schemas.microsoft.com/office/drawing/2014/main" id="{BFCB9F60-959A-4E46-9E53-5DE01BAB1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23" y="58785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5-33</a:t>
            </a:r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B7184267-EE5C-497E-98A9-2BA07E7EC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數字系統（二）</a:t>
            </a:r>
            <a:endParaRPr lang="en-US" altLang="en-US"/>
          </a:p>
        </p:txBody>
      </p:sp>
      <p:pic>
        <p:nvPicPr>
          <p:cNvPr id="15362" name="Content Placeholder 13314" descr="c10">
            <a:extLst>
              <a:ext uri="{FF2B5EF4-FFF2-40B4-BE49-F238E27FC236}">
                <a16:creationId xmlns:a16="http://schemas.microsoft.com/office/drawing/2014/main" id="{B30BB804-444C-4199-868D-63E9672946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7450" y="5037138"/>
            <a:ext cx="6435725" cy="1273175"/>
          </a:xfrm>
        </p:spPr>
      </p:pic>
      <p:sp>
        <p:nvSpPr>
          <p:cNvPr id="15363" name="Text Box 13319">
            <a:extLst>
              <a:ext uri="{FF2B5EF4-FFF2-40B4-BE49-F238E27FC236}">
                <a16:creationId xmlns:a16="http://schemas.microsoft.com/office/drawing/2014/main" id="{6E029F8D-3CCA-4C2D-9749-7CDC76E9F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4511675"/>
            <a:ext cx="26971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>
                <a:ea typeface="新細明體" panose="02020500000000000000" pitchFamily="18" charset="-120"/>
              </a:rPr>
              <a:t>不同進位數字的表示方法</a:t>
            </a:r>
          </a:p>
        </p:txBody>
      </p:sp>
      <p:pic>
        <p:nvPicPr>
          <p:cNvPr id="15364" name="Picture 3" descr="la32_6">
            <a:extLst>
              <a:ext uri="{FF2B5EF4-FFF2-40B4-BE49-F238E27FC236}">
                <a16:creationId xmlns:a16="http://schemas.microsoft.com/office/drawing/2014/main" id="{193A2A91-A549-4E8B-9C38-3EF09065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708150"/>
            <a:ext cx="4991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Oval 13320">
            <a:extLst>
              <a:ext uri="{FF2B5EF4-FFF2-40B4-BE49-F238E27FC236}">
                <a16:creationId xmlns:a16="http://schemas.microsoft.com/office/drawing/2014/main" id="{84E86293-53F3-4D48-AF3B-1413C7EDC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373856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6" name="Text Box 13321">
            <a:extLst>
              <a:ext uri="{FF2B5EF4-FFF2-40B4-BE49-F238E27FC236}">
                <a16:creationId xmlns:a16="http://schemas.microsoft.com/office/drawing/2014/main" id="{53CE1CEE-365C-4200-9CE7-0E95FBAAD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610" y="388302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5-36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5">
            <a:extLst>
              <a:ext uri="{FF2B5EF4-FFF2-40B4-BE49-F238E27FC236}">
                <a16:creationId xmlns:a16="http://schemas.microsoft.com/office/drawing/2014/main" id="{E0976109-C033-4A53-BBDB-778103977C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第五章 </a:t>
            </a:r>
            <a:r>
              <a:rPr lang="en-US" altLang="zh-TW" dirty="0"/>
              <a:t>UART</a:t>
            </a:r>
            <a:r>
              <a:rPr lang="zh-TW" altLang="en-US" dirty="0"/>
              <a:t>序列埠通訊</a:t>
            </a:r>
          </a:p>
        </p:txBody>
      </p:sp>
      <p:sp>
        <p:nvSpPr>
          <p:cNvPr id="7170" name="Text Placeholder 6">
            <a:extLst>
              <a:ext uri="{FF2B5EF4-FFF2-40B4-BE49-F238E27FC236}">
                <a16:creationId xmlns:a16="http://schemas.microsoft.com/office/drawing/2014/main" id="{D576AE70-F6E9-46D0-AA46-C7C28837C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41788" y="1600200"/>
            <a:ext cx="4546600" cy="49974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/>
              <a:t>並列與序列通訊簡介</a:t>
            </a:r>
          </a:p>
          <a:p>
            <a:pPr>
              <a:lnSpc>
                <a:spcPct val="80000"/>
              </a:lnSpc>
            </a:pPr>
            <a:r>
              <a:rPr lang="zh-TW" altLang="en-US"/>
              <a:t>認識序列埠</a:t>
            </a:r>
          </a:p>
          <a:p>
            <a:pPr>
              <a:lnSpc>
                <a:spcPct val="80000"/>
              </a:lnSpc>
            </a:pPr>
            <a:r>
              <a:rPr lang="zh-CN" altLang="en-US"/>
              <a:t>認識字元資料類型</a:t>
            </a:r>
          </a:p>
          <a:p>
            <a:pPr>
              <a:lnSpc>
                <a:spcPct val="80000"/>
              </a:lnSpc>
            </a:pPr>
            <a:r>
              <a:rPr lang="zh-CN" altLang="en-US"/>
              <a:t>字串資料類型</a:t>
            </a:r>
          </a:p>
          <a:p>
            <a:pPr>
              <a:lnSpc>
                <a:spcPct val="80000"/>
              </a:lnSpc>
            </a:pPr>
            <a:r>
              <a:rPr lang="zh-CN" altLang="en-US"/>
              <a:t>從序列埠監控視窗觀察變數</a:t>
            </a:r>
          </a:p>
          <a:p>
            <a:pPr>
              <a:lnSpc>
                <a:spcPct val="80000"/>
              </a:lnSpc>
            </a:pPr>
            <a:r>
              <a:rPr lang="zh-CN" altLang="en-US"/>
              <a:t>從Arduino接收序列資料</a:t>
            </a:r>
          </a:p>
          <a:p>
            <a:pPr>
              <a:lnSpc>
                <a:spcPct val="80000"/>
              </a:lnSpc>
            </a:pPr>
            <a:r>
              <a:rPr lang="zh-TW" altLang="en-US"/>
              <a:t>switch...case控制結構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8193">
            <a:extLst>
              <a:ext uri="{FF2B5EF4-FFF2-40B4-BE49-F238E27FC236}">
                <a16:creationId xmlns:a16="http://schemas.microsoft.com/office/drawing/2014/main" id="{814B9D38-EE42-4492-8D32-8E82629C5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並列與序列通訊簡介</a:t>
            </a:r>
          </a:p>
        </p:txBody>
      </p:sp>
      <p:sp>
        <p:nvSpPr>
          <p:cNvPr id="8194" name="Text Box 8194">
            <a:extLst>
              <a:ext uri="{FF2B5EF4-FFF2-40B4-BE49-F238E27FC236}">
                <a16:creationId xmlns:a16="http://schemas.microsoft.com/office/drawing/2014/main" id="{3E5571EB-C996-49B1-9BAA-31C942949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52593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 dirty="0">
                <a:latin typeface="微軟正黑體" panose="020B0604030504040204" pitchFamily="34" charset="-120"/>
              </a:rPr>
              <a:t>並列代表處理器和周邊之間，有多</a:t>
            </a:r>
            <a:r>
              <a:rPr lang="zh-TW" altLang="en-US" dirty="0">
                <a:latin typeface="微軟正黑體" panose="020B0604030504040204" pitchFamily="34" charset="-120"/>
              </a:rPr>
              <a:t>條</a:t>
            </a:r>
            <a:r>
              <a:rPr lang="zh-CN" altLang="en-US" dirty="0">
                <a:latin typeface="微軟正黑體" panose="020B0604030504040204" pitchFamily="34" charset="-120"/>
              </a:rPr>
              <a:t>資料線連結，處理器能一口氣輸出或接收多</a:t>
            </a:r>
            <a:r>
              <a:rPr lang="zh-TW" altLang="en-US" dirty="0">
                <a:latin typeface="微軟正黑體" panose="020B0604030504040204" pitchFamily="34" charset="-120"/>
              </a:rPr>
              <a:t>個</a:t>
            </a:r>
            <a:r>
              <a:rPr lang="zh-CN" altLang="en-US" dirty="0">
                <a:latin typeface="微軟正黑體" panose="020B0604030504040204" pitchFamily="34" charset="-120"/>
              </a:rPr>
              <a:t>位元的資料。</a:t>
            </a:r>
          </a:p>
        </p:txBody>
      </p:sp>
      <p:sp>
        <p:nvSpPr>
          <p:cNvPr id="8195" name="Text Box 8195">
            <a:extLst>
              <a:ext uri="{FF2B5EF4-FFF2-40B4-BE49-F238E27FC236}">
                <a16:creationId xmlns:a16="http://schemas.microsoft.com/office/drawing/2014/main" id="{F7D74E32-E5C9-4955-B1A2-A61CD0E90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6" y="2444669"/>
            <a:ext cx="511333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 err="1"/>
              <a:t>序列則是用少數（通常是兩條或三條）資料線，將整批資料依序一個個送出或傳入</a:t>
            </a:r>
            <a:r>
              <a:rPr lang="en-US" altLang="en-US" dirty="0"/>
              <a:t>。</a:t>
            </a:r>
          </a:p>
        </p:txBody>
      </p:sp>
      <p:pic>
        <p:nvPicPr>
          <p:cNvPr id="8196" name="Picture 8196" descr="se1">
            <a:extLst>
              <a:ext uri="{FF2B5EF4-FFF2-40B4-BE49-F238E27FC236}">
                <a16:creationId xmlns:a16="http://schemas.microsoft.com/office/drawing/2014/main" id="{22AE104A-FC52-4C5C-9650-9EEA061D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3486150"/>
            <a:ext cx="6143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Oval 8197">
            <a:extLst>
              <a:ext uri="{FF2B5EF4-FFF2-40B4-BE49-F238E27FC236}">
                <a16:creationId xmlns:a16="http://schemas.microsoft.com/office/drawing/2014/main" id="{369FFFE8-4DA6-4FDF-8883-3F1BAF0A2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15573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Text Box 8198">
            <a:extLst>
              <a:ext uri="{FF2B5EF4-FFF2-40B4-BE49-F238E27FC236}">
                <a16:creationId xmlns:a16="http://schemas.microsoft.com/office/drawing/2014/main" id="{3EEA357E-DB2B-4D01-8B1F-8E2E776BD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8150" y="1701800"/>
            <a:ext cx="6381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>
                <a:solidFill>
                  <a:schemeClr val="bg1"/>
                </a:solidFill>
                <a:latin typeface="微軟正黑體" panose="020B0604030504040204" pitchFamily="34" charset="-120"/>
              </a:rPr>
              <a:t>5-2</a:t>
            </a: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D4656FD-C5D3-8DA3-51A8-737E31B1C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656" y="2620888"/>
            <a:ext cx="5257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7" name="Title 9217">
            <a:extLst>
              <a:ext uri="{FF2B5EF4-FFF2-40B4-BE49-F238E27FC236}">
                <a16:creationId xmlns:a16="http://schemas.microsoft.com/office/drawing/2014/main" id="{3D854A96-8ED9-4CB7-8C28-00CB7E6C5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UART</a:t>
            </a:r>
            <a:r>
              <a:rPr lang="zh-TW" altLang="en-US" dirty="0"/>
              <a:t>序列埠</a:t>
            </a:r>
            <a:endParaRPr lang="zh-CN" altLang="en-US" dirty="0"/>
          </a:p>
        </p:txBody>
      </p:sp>
      <p:sp>
        <p:nvSpPr>
          <p:cNvPr id="9219" name="Text Box 9220">
            <a:extLst>
              <a:ext uri="{FF2B5EF4-FFF2-40B4-BE49-F238E27FC236}">
                <a16:creationId xmlns:a16="http://schemas.microsoft.com/office/drawing/2014/main" id="{682ABC66-8167-4D65-96A4-C390148C6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1412875"/>
            <a:ext cx="3055938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RS-232是最早廣泛使用的序列埠標準，在系統軟體中稱為COM，每個COM介面同時只能接一個裝置。</a:t>
            </a:r>
          </a:p>
        </p:txBody>
      </p:sp>
      <p:sp>
        <p:nvSpPr>
          <p:cNvPr id="9220" name="Text Box 9221">
            <a:extLst>
              <a:ext uri="{FF2B5EF4-FFF2-40B4-BE49-F238E27FC236}">
                <a16:creationId xmlns:a16="http://schemas.microsoft.com/office/drawing/2014/main" id="{CD96B1D4-623C-49E6-BBAE-44B60E4E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5302250"/>
            <a:ext cx="2927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序列埠最重要的三個接腳：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latin typeface="微軟正黑體" panose="020B0604030504040204" pitchFamily="34" charset="-120"/>
              </a:rPr>
              <a:t>數據傳送（TxD）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latin typeface="微軟正黑體" panose="020B0604030504040204" pitchFamily="34" charset="-120"/>
              </a:rPr>
              <a:t>數據接收（RxD）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latin typeface="微軟正黑體" panose="020B0604030504040204" pitchFamily="34" charset="-120"/>
              </a:rPr>
              <a:t>接地（GND）</a:t>
            </a:r>
          </a:p>
        </p:txBody>
      </p:sp>
      <p:sp>
        <p:nvSpPr>
          <p:cNvPr id="9221" name="Text Box 9222">
            <a:extLst>
              <a:ext uri="{FF2B5EF4-FFF2-40B4-BE49-F238E27FC236}">
                <a16:creationId xmlns:a16="http://schemas.microsoft.com/office/drawing/2014/main" id="{5A5CDE9F-B14F-4B46-A2BA-48BE952C1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2997200"/>
            <a:ext cx="2898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一般數位IC的0與1訊號的電壓準位，分別是0v和5v，稱為TTL或邏輯準位。</a:t>
            </a:r>
          </a:p>
        </p:txBody>
      </p:sp>
      <p:sp>
        <p:nvSpPr>
          <p:cNvPr id="9222" name="Oval 9223">
            <a:extLst>
              <a:ext uri="{FF2B5EF4-FFF2-40B4-BE49-F238E27FC236}">
                <a16:creationId xmlns:a16="http://schemas.microsoft.com/office/drawing/2014/main" id="{469F925A-EBAB-4220-BE80-81D28C1C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41497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3" name="Text Box 9224">
            <a:extLst>
              <a:ext uri="{FF2B5EF4-FFF2-40B4-BE49-F238E27FC236}">
                <a16:creationId xmlns:a16="http://schemas.microsoft.com/office/drawing/2014/main" id="{61A5D4AA-7AA5-427D-BBD0-010DAD6FB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72" y="4294188"/>
            <a:ext cx="646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3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9224" name="Picture 1" descr="se2">
            <a:extLst>
              <a:ext uri="{FF2B5EF4-FFF2-40B4-BE49-F238E27FC236}">
                <a16:creationId xmlns:a16="http://schemas.microsoft.com/office/drawing/2014/main" id="{568D53EC-417D-40A3-A045-9C5C5963D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1275730"/>
            <a:ext cx="49974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6" descr="se6">
            <a:extLst>
              <a:ext uri="{FF2B5EF4-FFF2-40B4-BE49-F238E27FC236}">
                <a16:creationId xmlns:a16="http://schemas.microsoft.com/office/drawing/2014/main" id="{DDD06B62-31B1-45CC-87E8-A50877AFF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644" y="4263021"/>
            <a:ext cx="4433565" cy="249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A11D3-6FB0-47DB-85AF-4ABE0D002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序列資料傳輸協定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9ED68C-A74B-48B0-9978-6F11567EFF3E}"/>
              </a:ext>
            </a:extLst>
          </p:cNvPr>
          <p:cNvSpPr/>
          <p:nvPr/>
        </p:nvSpPr>
        <p:spPr>
          <a:xfrm>
            <a:off x="617210" y="1844824"/>
            <a:ext cx="66190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600" b="1" dirty="0"/>
              <a:t>傳輸協定（</a:t>
            </a:r>
            <a:r>
              <a:rPr lang="en-US" altLang="zh-TW" sz="1600" b="1" dirty="0"/>
              <a:t>protocol</a:t>
            </a:r>
            <a:r>
              <a:rPr lang="zh-TW" altLang="zh-TW" sz="1600" b="1" dirty="0"/>
              <a:t>）</a:t>
            </a:r>
            <a:r>
              <a:rPr lang="zh-TW" altLang="zh-TW" sz="1600" dirty="0"/>
              <a:t>代表通訊設備雙方所遵循的規範和參數，通訊雙方的設定要一致，才能相互溝通，否則會收到一堆亂碼。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zh-TW" altLang="en-US" sz="1600" dirty="0"/>
              <a:t>開始傳輸資料之前，</a:t>
            </a:r>
            <a:r>
              <a:rPr lang="en-US" altLang="zh-TW" sz="1600" dirty="0"/>
              <a:t>UART</a:t>
            </a:r>
            <a:r>
              <a:rPr lang="zh-TW" altLang="en-US" sz="1600" dirty="0"/>
              <a:t>的</a:t>
            </a:r>
            <a:r>
              <a:rPr lang="zh-TW" altLang="en-US" sz="1600" b="1" dirty="0"/>
              <a:t>傳送（</a:t>
            </a:r>
            <a:r>
              <a:rPr lang="en-US" altLang="zh-TW" sz="1600" b="1" dirty="0"/>
              <a:t>Tx</a:t>
            </a:r>
            <a:r>
              <a:rPr lang="zh-TW" altLang="en-US" sz="1600" b="1" dirty="0"/>
              <a:t>）</a:t>
            </a:r>
            <a:r>
              <a:rPr lang="zh-TW" altLang="en-US" sz="1600" dirty="0"/>
              <a:t>與</a:t>
            </a:r>
            <a:r>
              <a:rPr lang="zh-TW" altLang="en-US" sz="1600" b="1" dirty="0"/>
              <a:t>接收（</a:t>
            </a:r>
            <a:r>
              <a:rPr lang="en-US" altLang="zh-TW" sz="1600" b="1" dirty="0"/>
              <a:t>Rx</a:t>
            </a:r>
            <a:r>
              <a:rPr lang="zh-TW" altLang="en-US" sz="1600" b="1" dirty="0"/>
              <a:t>）</a:t>
            </a:r>
            <a:r>
              <a:rPr lang="zh-TW" altLang="en-US" sz="1600" dirty="0"/>
              <a:t>腳都處於高電位狀態，傳送資料時，它將先送出一個</a:t>
            </a:r>
            <a:r>
              <a:rPr lang="zh-TW" altLang="en-US" sz="1600" b="1" dirty="0"/>
              <a:t>起始位元（低電位）</a:t>
            </a:r>
            <a:r>
              <a:rPr lang="zh-TW" altLang="en-US" sz="1600" dirty="0"/>
              <a:t>，接著才送出</a:t>
            </a:r>
            <a:r>
              <a:rPr lang="zh-TW" altLang="en-US" sz="1600" b="1" dirty="0"/>
              <a:t>資料位元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endParaRPr lang="zh-TW" altLang="en-US" sz="1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6133B80-B830-4AAC-8134-435ABA582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89040"/>
            <a:ext cx="52673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9223">
            <a:extLst>
              <a:ext uri="{FF2B5EF4-FFF2-40B4-BE49-F238E27FC236}">
                <a16:creationId xmlns:a16="http://schemas.microsoft.com/office/drawing/2014/main" id="{DCBA794B-A785-4F83-8693-7E98695C1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376" y="343058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9224">
            <a:extLst>
              <a:ext uri="{FF2B5EF4-FFF2-40B4-BE49-F238E27FC236}">
                <a16:creationId xmlns:a16="http://schemas.microsoft.com/office/drawing/2014/main" id="{73CF9DF8-1017-41FB-BAA9-21C825C34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9891" y="3575051"/>
            <a:ext cx="654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411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6B2109-3838-DCEF-AFA2-AF8ED137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UNO R4</a:t>
            </a:r>
            <a:r>
              <a:rPr lang="zh-TW" altLang="en-US" dirty="0"/>
              <a:t>開發板的</a:t>
            </a:r>
            <a:br>
              <a:rPr lang="en-US" altLang="zh-TW" dirty="0"/>
            </a:br>
            <a:r>
              <a:rPr lang="en-US" altLang="zh-TW" dirty="0"/>
              <a:t>UART</a:t>
            </a:r>
            <a:r>
              <a:rPr lang="zh-TW" altLang="en-US" dirty="0"/>
              <a:t>通訊介面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7C6AAB-13CB-2A34-4918-C26E1584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740669"/>
            <a:ext cx="5257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26CA180-6E4D-B5AC-4DD0-E798982C7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06512"/>
            <a:ext cx="5257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8194">
            <a:extLst>
              <a:ext uri="{FF2B5EF4-FFF2-40B4-BE49-F238E27FC236}">
                <a16:creationId xmlns:a16="http://schemas.microsoft.com/office/drawing/2014/main" id="{CDB673C4-68E4-E452-AB57-3C80BBC98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7" y="1769754"/>
            <a:ext cx="3027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微軟正黑體" panose="020B0604030504040204" pitchFamily="34" charset="-120"/>
              </a:rPr>
              <a:t>UNO R4 Minima</a:t>
            </a:r>
            <a:r>
              <a:rPr lang="zh-TW" altLang="en-US" dirty="0">
                <a:latin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</a:rPr>
              <a:t>UART</a:t>
            </a:r>
            <a:endParaRPr lang="zh-CN" altLang="en-US" dirty="0">
              <a:latin typeface="微軟正黑體" panose="020B0604030504040204" pitchFamily="34" charset="-120"/>
            </a:endParaRPr>
          </a:p>
        </p:txBody>
      </p:sp>
      <p:sp>
        <p:nvSpPr>
          <p:cNvPr id="5" name="Text Box 8194">
            <a:extLst>
              <a:ext uri="{FF2B5EF4-FFF2-40B4-BE49-F238E27FC236}">
                <a16:creationId xmlns:a16="http://schemas.microsoft.com/office/drawing/2014/main" id="{744E8032-DA2C-CF72-DC5A-76FA3169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206512"/>
            <a:ext cx="3027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微軟正黑體" panose="020B0604030504040204" pitchFamily="34" charset="-120"/>
              </a:rPr>
              <a:t>UNO R4 </a:t>
            </a:r>
            <a:r>
              <a:rPr lang="en-US" altLang="zh-CN" dirty="0" err="1">
                <a:latin typeface="微軟正黑體" panose="020B0604030504040204" pitchFamily="34" charset="-120"/>
              </a:rPr>
              <a:t>WiFi</a:t>
            </a:r>
            <a:r>
              <a:rPr lang="zh-TW" altLang="en-US" dirty="0">
                <a:latin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</a:rPr>
              <a:t>UART</a:t>
            </a:r>
            <a:endParaRPr lang="zh-CN" altLang="en-US" dirty="0">
              <a:latin typeface="微軟正黑體" panose="020B0604030504040204" pitchFamily="34" charset="-120"/>
            </a:endParaRPr>
          </a:p>
        </p:txBody>
      </p:sp>
      <p:sp>
        <p:nvSpPr>
          <p:cNvPr id="3" name="Oval 9223">
            <a:extLst>
              <a:ext uri="{FF2B5EF4-FFF2-40B4-BE49-F238E27FC236}">
                <a16:creationId xmlns:a16="http://schemas.microsoft.com/office/drawing/2014/main" id="{3C691A14-3875-F5F5-3DE0-FB1B82C3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551678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9224">
            <a:extLst>
              <a:ext uri="{FF2B5EF4-FFF2-40B4-BE49-F238E27FC236}">
                <a16:creationId xmlns:a16="http://schemas.microsoft.com/office/drawing/2014/main" id="{340CBA01-9A15-EC22-82BE-84EEA8E8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48" y="566124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11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85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0241">
            <a:extLst>
              <a:ext uri="{FF2B5EF4-FFF2-40B4-BE49-F238E27FC236}">
                <a16:creationId xmlns:a16="http://schemas.microsoft.com/office/drawing/2014/main" id="{4E03976D-A6B5-4A65-B332-55016CAD63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認識字元資料類型</a:t>
            </a:r>
          </a:p>
        </p:txBody>
      </p:sp>
      <p:graphicFrame>
        <p:nvGraphicFramePr>
          <p:cNvPr id="10243" name="Table Placeholder 10242">
            <a:extLst>
              <a:ext uri="{FF2B5EF4-FFF2-40B4-BE49-F238E27FC236}">
                <a16:creationId xmlns:a16="http://schemas.microsoft.com/office/drawing/2014/main" id="{20A90C72-59C8-4DD1-B133-96E39D9BF5B4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116013" y="4581525"/>
          <a:ext cx="7343775" cy="2264290"/>
        </p:xfrm>
        <a:graphic>
          <a:graphicData uri="http://schemas.openxmlformats.org/drawingml/2006/table">
            <a:tbl>
              <a:tblPr/>
              <a:tblGrid>
                <a:gridCol w="212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41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latin typeface="新細明體" panose="02020500000000000000" charset="-120"/>
                          <a:sym typeface="新細明體" panose="02020500000000000000" charset="-120"/>
                        </a:rPr>
                        <a:t>控制字元</a:t>
                      </a:r>
                      <a:endParaRPr lang="en-US" sz="1500" b="1" u="none">
                        <a:latin typeface="新細明體" panose="02020500000000000000" charset="-120"/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sym typeface="新細明體" panose="02020500000000000000" charset="-120"/>
                        </a:rPr>
                        <a:t>ASCII編碼（10進位）</a:t>
                      </a:r>
                      <a:endParaRPr lang="en-US" sz="1500" b="1" u="none"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latin typeface="新細明體" panose="02020500000000000000" charset="-120"/>
                          <a:sym typeface="新細明體" panose="02020500000000000000" charset="-120"/>
                        </a:rPr>
                        <a:t>程式寫法</a:t>
                      </a:r>
                      <a:endParaRPr lang="en-US" sz="1500" b="1" u="none">
                        <a:latin typeface="新細明體" panose="02020500000000000000" charset="-120"/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latin typeface="新細明體" panose="02020500000000000000" charset="-120"/>
                          <a:sym typeface="新細明體" panose="02020500000000000000" charset="-120"/>
                        </a:rPr>
                        <a:t>說明</a:t>
                      </a:r>
                      <a:endParaRPr lang="en-US" sz="1500" b="1" u="none">
                        <a:latin typeface="新細明體" panose="02020500000000000000" charset="-120"/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0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sym typeface="新細明體" panose="02020500000000000000" charset="-120"/>
                        </a:rPr>
                        <a:t>NULL</a:t>
                      </a:r>
                      <a:endParaRPr lang="en-US" sz="1500" b="1" u="none"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sym typeface="新細明體" panose="02020500000000000000" charset="-120"/>
                        </a:rPr>
                        <a:t>0</a:t>
                      </a:r>
                      <a:endParaRPr lang="en-US" sz="1500" b="1" u="none"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sym typeface="新細明體" panose="02020500000000000000" charset="-120"/>
                        </a:rPr>
                        <a:t>\0</a:t>
                      </a:r>
                      <a:endParaRPr lang="en-US" sz="1500" b="1" u="none"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latin typeface="新細明體" panose="02020500000000000000" charset="-120"/>
                          <a:sym typeface="新細明體" panose="02020500000000000000" charset="-120"/>
                        </a:rPr>
                        <a:t>代表「沒有資料」或字串的結尾。</a:t>
                      </a:r>
                      <a:endParaRPr lang="en-US" sz="1500" b="1" u="none">
                        <a:latin typeface="新細明體" panose="02020500000000000000" charset="-120"/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84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sym typeface="新細明體" panose="02020500000000000000" charset="-120"/>
                        </a:rPr>
                        <a:t>CR (Carriage Return)</a:t>
                      </a:r>
                      <a:endParaRPr lang="en-US" sz="1500" b="1" u="none"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sym typeface="新細明體" panose="02020500000000000000" charset="-120"/>
                        </a:rPr>
                        <a:t>13</a:t>
                      </a:r>
                      <a:endParaRPr lang="en-US" sz="1500" b="1" u="none"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sym typeface="新細明體" panose="02020500000000000000" charset="-120"/>
                        </a:rPr>
                        <a:t>\r</a:t>
                      </a:r>
                      <a:endParaRPr lang="en-US" sz="1500" b="1" u="none"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latin typeface="新細明體" panose="02020500000000000000" charset="-120"/>
                          <a:sym typeface="新細明體" panose="02020500000000000000" charset="-120"/>
                        </a:rPr>
                        <a:t>換行</a:t>
                      </a:r>
                      <a:endParaRPr lang="en-US" sz="1500" b="1" u="none">
                        <a:latin typeface="新細明體" panose="02020500000000000000" charset="-120"/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082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sym typeface="新細明體" panose="02020500000000000000" charset="-120"/>
                        </a:rPr>
                        <a:t>LF (Line Feed)，也稱為New Line</a:t>
                      </a:r>
                      <a:endParaRPr lang="en-US" sz="1500" b="1" u="none"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sym typeface="新細明體" panose="02020500000000000000" charset="-120"/>
                        </a:rPr>
                        <a:t>10</a:t>
                      </a:r>
                      <a:endParaRPr lang="en-US" sz="1500" b="1" u="none"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sym typeface="新細明體" panose="02020500000000000000" charset="-120"/>
                        </a:rPr>
                        <a:t>\n</a:t>
                      </a:r>
                      <a:endParaRPr lang="en-US" sz="1500" b="1" u="none"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u="none" kern="1200" baseline="0">
                          <a:solidFill>
                            <a:schemeClr val="tx1"/>
                          </a:solidFill>
                          <a:latin typeface="微軟正黑體" panose="020B0604030504040204" charset="-120"/>
                          <a:ea typeface="微軟正黑體" panose="020B0604030504040204" charset="-120"/>
                        </a:defRPr>
                      </a:lvl1pPr>
                      <a:lvl2pPr marL="742950" lvl="1" indent="-285750"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sz="1500" b="1" u="none">
                          <a:latin typeface="新細明體" panose="02020500000000000000" charset="-120"/>
                          <a:sym typeface="新細明體" panose="02020500000000000000" charset="-120"/>
                        </a:rPr>
                        <a:t>新行</a:t>
                      </a:r>
                      <a:endParaRPr lang="en-US" sz="1500" b="1" u="none">
                        <a:latin typeface="新細明體" panose="02020500000000000000" charset="-120"/>
                        <a:sym typeface="新細明體" panose="02020500000000000000" charset="-120"/>
                      </a:endParaRPr>
                    </a:p>
                  </a:txBody>
                  <a:tcPr marT="42772" marB="42772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69" name="Picture 10299" descr="se5">
            <a:extLst>
              <a:ext uri="{FF2B5EF4-FFF2-40B4-BE49-F238E27FC236}">
                <a16:creationId xmlns:a16="http://schemas.microsoft.com/office/drawing/2014/main" id="{4EA4C9E2-9F73-4260-B2A4-FA0B3A1E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636838"/>
            <a:ext cx="45053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0" name="Picture 10300" descr="se6">
            <a:extLst>
              <a:ext uri="{FF2B5EF4-FFF2-40B4-BE49-F238E27FC236}">
                <a16:creationId xmlns:a16="http://schemas.microsoft.com/office/drawing/2014/main" id="{E4DED4EF-57EF-4E06-BF3C-370E1E8BC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3213100"/>
            <a:ext cx="42005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1" name="Text Box 10301">
            <a:extLst>
              <a:ext uri="{FF2B5EF4-FFF2-40B4-BE49-F238E27FC236}">
                <a16:creationId xmlns:a16="http://schemas.microsoft.com/office/drawing/2014/main" id="{470F6B18-7182-4D26-A6B4-5821E38DD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412875"/>
            <a:ext cx="7515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電腦把文字訊息分成字元（character）和字串（string）兩種資料類型。</a:t>
            </a:r>
          </a:p>
          <a:p>
            <a:r>
              <a:rPr lang="en-US" altLang="en-US">
                <a:latin typeface="微軟正黑體" panose="020B0604030504040204" pitchFamily="34" charset="-120"/>
              </a:rPr>
              <a:t>字元類型的資料值要用單引號（'）刮起來。</a:t>
            </a:r>
          </a:p>
          <a:p>
            <a:r>
              <a:rPr lang="en-US" altLang="en-US">
                <a:latin typeface="微軟正黑體" panose="020B0604030504040204" pitchFamily="34" charset="-120"/>
              </a:rPr>
              <a:t>每個字元都用一個唯一的數字碼表示。</a:t>
            </a:r>
          </a:p>
        </p:txBody>
      </p:sp>
      <p:sp>
        <p:nvSpPr>
          <p:cNvPr id="10272" name="Text Box 10302">
            <a:extLst>
              <a:ext uri="{FF2B5EF4-FFF2-40B4-BE49-F238E27FC236}">
                <a16:creationId xmlns:a16="http://schemas.microsoft.com/office/drawing/2014/main" id="{F02275A2-9EA5-456D-BE98-264F92619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3933825"/>
            <a:ext cx="6442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ASCII定義了128個字元，其中有33個是不能顯示的控制字元。</a:t>
            </a:r>
          </a:p>
        </p:txBody>
      </p:sp>
      <p:sp>
        <p:nvSpPr>
          <p:cNvPr id="10273" name="Oval 10303">
            <a:extLst>
              <a:ext uri="{FF2B5EF4-FFF2-40B4-BE49-F238E27FC236}">
                <a16:creationId xmlns:a16="http://schemas.microsoft.com/office/drawing/2014/main" id="{AAE9D471-9D6B-423E-8733-4804251B4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256540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4" name="Text Box 10304">
            <a:extLst>
              <a:ext uri="{FF2B5EF4-FFF2-40B4-BE49-F238E27FC236}">
                <a16:creationId xmlns:a16="http://schemas.microsoft.com/office/drawing/2014/main" id="{7F91418C-E639-4425-B75D-0199C870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624" y="2708275"/>
            <a:ext cx="69922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1265">
            <a:extLst>
              <a:ext uri="{FF2B5EF4-FFF2-40B4-BE49-F238E27FC236}">
                <a16:creationId xmlns:a16="http://schemas.microsoft.com/office/drawing/2014/main" id="{11116934-3A1E-4D09-A904-F052F59EA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字串資料類型</a:t>
            </a:r>
          </a:p>
        </p:txBody>
      </p:sp>
      <p:pic>
        <p:nvPicPr>
          <p:cNvPr id="11266" name="Picture 11266" descr="se8">
            <a:extLst>
              <a:ext uri="{FF2B5EF4-FFF2-40B4-BE49-F238E27FC236}">
                <a16:creationId xmlns:a16="http://schemas.microsoft.com/office/drawing/2014/main" id="{AA2C9FB9-A979-45A1-8A6B-A5FBC67F6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84475"/>
            <a:ext cx="4391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11267" descr="se9">
            <a:extLst>
              <a:ext uri="{FF2B5EF4-FFF2-40B4-BE49-F238E27FC236}">
                <a16:creationId xmlns:a16="http://schemas.microsoft.com/office/drawing/2014/main" id="{630E8F29-D352-47BA-97AE-A052D1DD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17950"/>
            <a:ext cx="57912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11268" descr="se7">
            <a:extLst>
              <a:ext uri="{FF2B5EF4-FFF2-40B4-BE49-F238E27FC236}">
                <a16:creationId xmlns:a16="http://schemas.microsoft.com/office/drawing/2014/main" id="{0F62B0F9-9690-4E60-9927-CDCCE4C10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5311775"/>
            <a:ext cx="58959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11269">
            <a:extLst>
              <a:ext uri="{FF2B5EF4-FFF2-40B4-BE49-F238E27FC236}">
                <a16:creationId xmlns:a16="http://schemas.microsoft.com/office/drawing/2014/main" id="{AE906ED5-FB4A-4511-926D-F01D7EC72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57338"/>
            <a:ext cx="63547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字串是一連串字元（char）的集合，也就是一段文字。</a:t>
            </a:r>
          </a:p>
          <a:p>
            <a:r>
              <a:rPr lang="en-US" altLang="en-US">
                <a:latin typeface="微軟正黑體" panose="020B0604030504040204" pitchFamily="34" charset="-120"/>
              </a:rPr>
              <a:t>程式採用陣列存放字串，資料值前後一定要用雙引號刮起來。</a:t>
            </a:r>
          </a:p>
          <a:p>
            <a:r>
              <a:rPr lang="en-US" altLang="en-US">
                <a:latin typeface="微軟正黑體" panose="020B0604030504040204" pitchFamily="34" charset="-120"/>
              </a:rPr>
              <a:t>每個字串都有一個Null字元（ASCII值為0）結尾。</a:t>
            </a:r>
          </a:p>
        </p:txBody>
      </p:sp>
      <p:sp>
        <p:nvSpPr>
          <p:cNvPr id="11270" name="Oval 11270">
            <a:extLst>
              <a:ext uri="{FF2B5EF4-FFF2-40B4-BE49-F238E27FC236}">
                <a16:creationId xmlns:a16="http://schemas.microsoft.com/office/drawing/2014/main" id="{8EBC9E95-B3B5-4047-9227-095948D2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155733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71" name="Text Box 11271">
            <a:extLst>
              <a:ext uri="{FF2B5EF4-FFF2-40B4-BE49-F238E27FC236}">
                <a16:creationId xmlns:a16="http://schemas.microsoft.com/office/drawing/2014/main" id="{F4F58FE6-4C3B-49BD-BDC7-CA8BF657E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623" y="170180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3D332-FCD7-438D-8C86-632DE894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認識程式庫：</a:t>
            </a:r>
            <a:br>
              <a:rPr lang="en-US" altLang="zh-TW" dirty="0"/>
            </a:br>
            <a:r>
              <a:rPr lang="zh-TW" altLang="zh-TW" dirty="0"/>
              <a:t>傳遞序列訊息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35B667-9100-4854-926D-34CD73CB4253}"/>
              </a:ext>
            </a:extLst>
          </p:cNvPr>
          <p:cNvSpPr/>
          <p:nvPr/>
        </p:nvSpPr>
        <p:spPr>
          <a:xfrm>
            <a:off x="850468" y="1576933"/>
            <a:ext cx="721223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b="1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程式庫相當於程式語言的「外掛模組」</a:t>
            </a:r>
            <a:r>
              <a:rPr lang="zh-TW" altLang="zh-TW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TW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TW" altLang="zh-TW" dirty="0"/>
              <a:t>有些程式庫是</a:t>
            </a:r>
            <a:r>
              <a:rPr lang="en-US" altLang="zh-TW" dirty="0"/>
              <a:t>Arduino</a:t>
            </a:r>
            <a:r>
              <a:rPr lang="zh-TW" altLang="zh-TW" dirty="0"/>
              <a:t>內建，</a:t>
            </a:r>
            <a:r>
              <a:rPr lang="zh-TW" altLang="zh-TW" b="1" dirty="0"/>
              <a:t>不需要安裝即可使用</a:t>
            </a:r>
            <a:r>
              <a:rPr lang="zh-TW" altLang="en-US" b="1" dirty="0"/>
              <a:t>的</a:t>
            </a:r>
            <a:r>
              <a:rPr lang="zh-TW" altLang="zh-TW" b="1" dirty="0"/>
              <a:t>「標準程式庫」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程式庫是副檔名為</a:t>
            </a:r>
            <a:r>
              <a:rPr lang="en-US" altLang="zh-TW" dirty="0"/>
              <a:t>.h</a:t>
            </a:r>
            <a:r>
              <a:rPr lang="zh-TW" altLang="en-US" dirty="0"/>
              <a:t>或</a:t>
            </a:r>
            <a:r>
              <a:rPr lang="en-US" altLang="zh-TW" dirty="0"/>
              <a:t>.</a:t>
            </a:r>
            <a:r>
              <a:rPr lang="en-US" altLang="zh-TW" dirty="0" err="1"/>
              <a:t>cpp</a:t>
            </a:r>
            <a:r>
              <a:rPr lang="zh-TW" altLang="en-US" dirty="0"/>
              <a:t>的程式原始碼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Arduino</a:t>
            </a:r>
            <a:r>
              <a:rPr lang="zh-TW" altLang="en-US" dirty="0"/>
              <a:t>語言最重要的程式庫是“</a:t>
            </a:r>
            <a:r>
              <a:rPr lang="en-US" altLang="zh-TW" dirty="0" err="1"/>
              <a:t>Arduino.h</a:t>
            </a:r>
            <a:r>
              <a:rPr lang="en-US" altLang="zh-TW" dirty="0"/>
              <a:t>”</a:t>
            </a:r>
          </a:p>
          <a:p>
            <a:endParaRPr lang="en-US" altLang="zh-TW" dirty="0"/>
          </a:p>
          <a:p>
            <a:r>
              <a:rPr lang="en-US" altLang="zh-TW" dirty="0"/>
              <a:t>#include</a:t>
            </a:r>
            <a:r>
              <a:rPr lang="zh-TW" altLang="en-US" dirty="0"/>
              <a:t>相當於把外部程式檔貼入我們的程式碼：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6CA94CE7-5AD7-4891-A85C-4A3AC611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4581128"/>
            <a:ext cx="42862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11270">
            <a:extLst>
              <a:ext uri="{FF2B5EF4-FFF2-40B4-BE49-F238E27FC236}">
                <a16:creationId xmlns:a16="http://schemas.microsoft.com/office/drawing/2014/main" id="{BF2DCE85-235E-4E7D-981F-17C85BB7B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309" y="3244752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11271">
            <a:extLst>
              <a:ext uri="{FF2B5EF4-FFF2-40B4-BE49-F238E27FC236}">
                <a16:creationId xmlns:a16="http://schemas.microsoft.com/office/drawing/2014/main" id="{6E6BA4B0-9BC2-4514-B4F6-5A5694B1C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0382" y="3389214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5-1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11378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Pages>0</Pages>
  <Words>903</Words>
  <Characters>0</Characters>
  <Application>Microsoft Office PowerPoint</Application>
  <DocSecurity>0</DocSecurity>
  <PresentationFormat>如螢幕大小 (4:3)</PresentationFormat>
  <Lines>0</Lines>
  <Paragraphs>151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SimSun</vt:lpstr>
      <vt:lpstr>微軟正黑體</vt:lpstr>
      <vt:lpstr>新細明體</vt:lpstr>
      <vt:lpstr>Arial</vt:lpstr>
      <vt:lpstr>Courier New</vt:lpstr>
      <vt:lpstr>Times New Roman</vt:lpstr>
      <vt:lpstr>Wingdings</vt:lpstr>
      <vt:lpstr>Custom Design</vt:lpstr>
      <vt:lpstr>Custom Design_2</vt:lpstr>
      <vt:lpstr>1_Custom Design</vt:lpstr>
      <vt:lpstr>PowerPoint 簡報</vt:lpstr>
      <vt:lpstr>第五章 UART序列埠通訊</vt:lpstr>
      <vt:lpstr>並列與序列通訊簡介</vt:lpstr>
      <vt:lpstr>認識UART序列埠</vt:lpstr>
      <vt:lpstr>序列資料傳輸協定</vt:lpstr>
      <vt:lpstr>UNO R4開發板的 UART通訊介面</vt:lpstr>
      <vt:lpstr>認識字元資料類型</vt:lpstr>
      <vt:lpstr>字串資料類型</vt:lpstr>
      <vt:lpstr>認識程式庫： 傳遞序列訊息</vt:lpstr>
      <vt:lpstr>從Arduino傳遞序列訊息給電腦</vt:lpstr>
      <vt:lpstr>從序列埠監控視窗觀察變數</vt:lpstr>
      <vt:lpstr>print()與write()函式 的差別</vt:lpstr>
      <vt:lpstr>認識String（字串） 程式庫</vt:lpstr>
      <vt:lpstr>使用F()函式避免字串佔用主記憶體</vt:lpstr>
      <vt:lpstr>從Arduino接收序列資料</vt:lpstr>
      <vt:lpstr>從序列埠控制LED開關</vt:lpstr>
      <vt:lpstr>switch...case控制結構</vt:lpstr>
      <vt:lpstr>數字系統（一）</vt:lpstr>
      <vt:lpstr>數字系統（二）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UART序列埠通訊</dc:title>
  <dc:subject/>
  <dc:creator>趙英傑</dc:creator>
  <cp:keywords/>
  <dc:description/>
  <cp:lastModifiedBy>Ying-Chieh Chao</cp:lastModifiedBy>
  <cp:revision>30</cp:revision>
  <dcterms:created xsi:type="dcterms:W3CDTF">2013-06-03T22:45:21Z</dcterms:created>
  <dcterms:modified xsi:type="dcterms:W3CDTF">2024-12-18T05:49:31Z</dcterms:modified>
  <cp:category>超圖解Arduino互動設計入門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