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53" r:id="rId2"/>
    <p:sldMasterId id="2147483698" r:id="rId3"/>
  </p:sldMasterIdLst>
  <p:sldIdLst>
    <p:sldId id="256" r:id="rId4"/>
    <p:sldId id="274" r:id="rId5"/>
    <p:sldId id="261" r:id="rId6"/>
    <p:sldId id="262" r:id="rId7"/>
    <p:sldId id="290" r:id="rId8"/>
    <p:sldId id="263" r:id="rId9"/>
    <p:sldId id="265" r:id="rId10"/>
    <p:sldId id="266" r:id="rId11"/>
    <p:sldId id="268" r:id="rId12"/>
    <p:sldId id="284" r:id="rId13"/>
    <p:sldId id="271" r:id="rId14"/>
    <p:sldId id="264" r:id="rId15"/>
    <p:sldId id="269" r:id="rId16"/>
    <p:sldId id="285" r:id="rId17"/>
    <p:sldId id="294" r:id="rId18"/>
    <p:sldId id="293" r:id="rId19"/>
    <p:sldId id="295" r:id="rId20"/>
    <p:sldId id="296" r:id="rId21"/>
    <p:sldId id="28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60" autoAdjust="0"/>
  </p:normalViewPr>
  <p:slideViewPr>
    <p:cSldViewPr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70E05224-5193-44DB-9411-75D0E3B9A6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B87D383C-6CD2-493F-9005-7C1D6A1F4E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055CF8-7B7D-42C1-8F44-A45B2E6DDE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8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CFF9FD8A-4E91-4BBD-8366-72E8B7E328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A5143125-177B-4999-BDD4-2DFEE2C863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3F2B4C-5B2F-412E-A7D3-3D08E09CB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269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3FD26E38-106A-4DEB-885E-13AA9BC5B7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3D73A235-CC1D-4645-82A8-C404D7896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DEA121-8C4E-4614-B4BC-CBD39B2EF9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08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C57F389F-694E-4A8B-AEAF-8019DF21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D66217E4-E1E8-4B32-AABD-C7090A87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0566E44B-D4AA-4718-B3A2-E4DFB3EF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A5410E-D91D-4788-BB1D-FDF4D4EFA68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04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1E68EE6B-19F6-4B8C-8449-EA9288A4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A841225B-D771-46D2-99A7-CA27D2ACF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C9BA084C-B105-4E0D-9792-437852AC8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F8AF2D-9EFB-4457-9DD0-8540E56254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20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43A2B734-5481-4A04-A62A-545EA9E6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64B79075-437E-48D0-9A5C-B477B7C10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1047E4C8-182B-4C65-8591-5AA6BF2B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C1B04C-6577-4ABD-ACF5-704B6F2D45A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760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A24B9F3D-874D-4D1A-B7BA-F263354DC0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D2FA22B6-9CBF-4909-9C4A-97F8AE4B2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AB5953C7-3385-4C63-BBAF-889AED9B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E7434E-541A-4AA9-BF58-818CAD4626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86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4100">
            <a:extLst>
              <a:ext uri="{FF2B5EF4-FFF2-40B4-BE49-F238E27FC236}">
                <a16:creationId xmlns:a16="http://schemas.microsoft.com/office/drawing/2014/main" id="{3A87D44B-4483-4624-8E72-6E448355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101">
            <a:extLst>
              <a:ext uri="{FF2B5EF4-FFF2-40B4-BE49-F238E27FC236}">
                <a16:creationId xmlns:a16="http://schemas.microsoft.com/office/drawing/2014/main" id="{F4B6C7CE-3C23-4409-BD8E-815B5A46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4102">
            <a:extLst>
              <a:ext uri="{FF2B5EF4-FFF2-40B4-BE49-F238E27FC236}">
                <a16:creationId xmlns:a16="http://schemas.microsoft.com/office/drawing/2014/main" id="{DCB6B48D-BD8A-4AE5-9ABF-AD907513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E78E40-4DCF-4EA9-9030-0AF65F53A0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6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4100">
            <a:extLst>
              <a:ext uri="{FF2B5EF4-FFF2-40B4-BE49-F238E27FC236}">
                <a16:creationId xmlns:a16="http://schemas.microsoft.com/office/drawing/2014/main" id="{6C74FA0F-73F4-4E25-894A-0E864812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101">
            <a:extLst>
              <a:ext uri="{FF2B5EF4-FFF2-40B4-BE49-F238E27FC236}">
                <a16:creationId xmlns:a16="http://schemas.microsoft.com/office/drawing/2014/main" id="{32330234-804E-4243-9745-5668DDF6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102">
            <a:extLst>
              <a:ext uri="{FF2B5EF4-FFF2-40B4-BE49-F238E27FC236}">
                <a16:creationId xmlns:a16="http://schemas.microsoft.com/office/drawing/2014/main" id="{032788CF-A3E8-4ECB-A2E4-2E95BF59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3F8A9-F5EF-472A-9941-FAA678AC5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8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4100">
            <a:extLst>
              <a:ext uri="{FF2B5EF4-FFF2-40B4-BE49-F238E27FC236}">
                <a16:creationId xmlns:a16="http://schemas.microsoft.com/office/drawing/2014/main" id="{C756BD1B-56DD-4D63-9B78-9CEC71BA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101">
            <a:extLst>
              <a:ext uri="{FF2B5EF4-FFF2-40B4-BE49-F238E27FC236}">
                <a16:creationId xmlns:a16="http://schemas.microsoft.com/office/drawing/2014/main" id="{C9F6374C-8D91-4858-94D3-58960F63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4102">
            <a:extLst>
              <a:ext uri="{FF2B5EF4-FFF2-40B4-BE49-F238E27FC236}">
                <a16:creationId xmlns:a16="http://schemas.microsoft.com/office/drawing/2014/main" id="{998F7456-B3B1-479A-850A-5B77C04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1DFE2B-6F36-4E98-81F0-7F92700BE63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10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6CC49882-9428-4151-91E9-55AFAEEA24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674593D7-99C0-4323-BF35-1C87A194C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AA8E0653-86F4-4546-A3D4-B5F592D7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7FFD0F-5942-4FDA-9601-B9B83B44C1B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1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CF4C7FF8-A8E1-40F2-BEB0-7A7174A0C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F10B4822-F350-47D9-AD0E-AAEB288C06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8D4D46D-BAE4-43FD-90B7-04BE552FEF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9732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4100">
            <a:extLst>
              <a:ext uri="{FF2B5EF4-FFF2-40B4-BE49-F238E27FC236}">
                <a16:creationId xmlns:a16="http://schemas.microsoft.com/office/drawing/2014/main" id="{75B4C9DF-2E2E-48A8-94F3-4A8DB537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101">
            <a:extLst>
              <a:ext uri="{FF2B5EF4-FFF2-40B4-BE49-F238E27FC236}">
                <a16:creationId xmlns:a16="http://schemas.microsoft.com/office/drawing/2014/main" id="{698F8F76-C883-4EF7-A80C-6EB55A25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4102">
            <a:extLst>
              <a:ext uri="{FF2B5EF4-FFF2-40B4-BE49-F238E27FC236}">
                <a16:creationId xmlns:a16="http://schemas.microsoft.com/office/drawing/2014/main" id="{D27DC41E-B089-4372-AD7A-DFE7D1A2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B96793-97B7-4950-A486-CBA9F97A1B0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950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C6E2DB1C-2475-4BEE-8A95-0279F48415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B06B66D0-E5AE-428F-B119-3098CDDF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383E1DC4-5D72-49BB-9960-1062ED80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76C66E-CCF2-4F74-950D-432E77BB300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2016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7760" y="101600"/>
            <a:ext cx="2126853" cy="6024563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1600"/>
            <a:ext cx="6257264" cy="6024563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4100">
            <a:extLst>
              <a:ext uri="{FF2B5EF4-FFF2-40B4-BE49-F238E27FC236}">
                <a16:creationId xmlns:a16="http://schemas.microsoft.com/office/drawing/2014/main" id="{825395FF-6399-4C17-8890-882D117D06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101">
            <a:extLst>
              <a:ext uri="{FF2B5EF4-FFF2-40B4-BE49-F238E27FC236}">
                <a16:creationId xmlns:a16="http://schemas.microsoft.com/office/drawing/2014/main" id="{CDD77D6D-E231-44C3-A44C-EF166B28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4102">
            <a:extLst>
              <a:ext uri="{FF2B5EF4-FFF2-40B4-BE49-F238E27FC236}">
                <a16:creationId xmlns:a16="http://schemas.microsoft.com/office/drawing/2014/main" id="{BA1F6592-700A-4C77-B5A9-C5FDFD8E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E96E1E-F9C0-4B0F-915E-2DF352B797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450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CFF406B4-7799-449C-90B8-8DEE410F10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DBF0FEE2-E7C4-4EBD-8FEA-B994F8BCB5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1DCB03-8F2D-44A5-A285-060E306C1B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270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06E0C88-F735-49D2-B60D-AF51703067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270C16FF-79B7-4C4B-B7AA-696EA5FE25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2F9262-8BA9-494B-9E8B-E882DCADB10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11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CA943240-F019-422D-B768-34064AA884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E79E9320-5ACE-410E-9994-B5CA39D0E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0293FE-B894-4ABC-8A3A-D38F27398F7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2383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13A84E87-0EDB-474F-B78D-D3269B890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9F468AA8-EBED-44A2-9FE0-5171019ABD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462546-B9EB-4AF5-8F38-CC1779E4290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66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83CB6F6A-9E50-4E6C-974A-48F92C3B0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79053235-939F-4A31-A208-EDDF8735B4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6A2F25-2287-4E64-B85C-542F9F14F5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488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D44345BF-2F2D-4739-9074-CD52ABCAD7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B228495D-26D5-419C-AAE3-F09152DB8B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95A2A-46F0-425E-8C74-7149A059005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917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E8B37BC5-B36A-4EE2-966F-9F41053C9A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78626DA8-9409-4E5D-96D5-020445C06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944F2C-1A61-49B5-A7D8-D5A4E741C2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6F61AD84-8419-469B-B9C4-74AB5A3CF9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907B485B-BC6D-4029-B9CB-7C28B4B22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4FBBAD-4169-4CEB-A0F2-09606B4724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188860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B64B5548-E708-42CC-A1A2-CC220CAA49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A8BC789C-6BC5-4341-957B-02CA095FBF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4DD102-C6A0-4EF9-8E47-9440CF2005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91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D1D790D0-9CE5-44C0-9302-7F320CA60D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FA15AC11-DA85-4002-AE9D-1194AFFB736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E7FA2F-B24B-4386-9466-2A2532DB219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883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20E308F0-9AE5-49C0-B669-6B012395AF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40152F57-0BA5-40C6-8365-B1A2554255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3B3983-8569-417E-A5A6-363F7145B5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2222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7344" y="274638"/>
            <a:ext cx="2001044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274638"/>
            <a:ext cx="5887129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Footer Placeholder 3076">
            <a:extLst>
              <a:ext uri="{FF2B5EF4-FFF2-40B4-BE49-F238E27FC236}">
                <a16:creationId xmlns:a16="http://schemas.microsoft.com/office/drawing/2014/main" id="{8A6F1E13-DF3F-498D-A794-C56F8D5323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3077">
            <a:extLst>
              <a:ext uri="{FF2B5EF4-FFF2-40B4-BE49-F238E27FC236}">
                <a16:creationId xmlns:a16="http://schemas.microsoft.com/office/drawing/2014/main" id="{03EF84CD-D1A9-4F9B-AE6F-27FCA712D7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3F283-283A-4B21-BDD4-6B28E5C462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62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C79B5D1-12AC-039B-1925-2306D7E1BA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" y="0"/>
            <a:ext cx="9141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23438"/>
      </p:ext>
    </p:extLst>
  </p:cSld>
  <p:clrMapOvr>
    <a:masterClrMapping/>
  </p:clrMapOvr>
  <p:hf sldNum="0"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1788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0554" y="1600200"/>
            <a:ext cx="2227834" cy="4525963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38901F77-D5C0-4FC9-AB22-D3B945FD57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374574AE-3A7E-4E74-A7A7-0705BDAD8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CD8B4E-7B08-4AFD-A456-566629901C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11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Footer Placeholder 3076">
            <a:extLst>
              <a:ext uri="{FF2B5EF4-FFF2-40B4-BE49-F238E27FC236}">
                <a16:creationId xmlns:a16="http://schemas.microsoft.com/office/drawing/2014/main" id="{D6382391-577E-4B06-8376-72434E95D7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3077">
            <a:extLst>
              <a:ext uri="{FF2B5EF4-FFF2-40B4-BE49-F238E27FC236}">
                <a16:creationId xmlns:a16="http://schemas.microsoft.com/office/drawing/2014/main" id="{2DE94EAD-5A61-42F9-AD74-9398062219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8B438E-E9AC-48BD-83E2-993500FFF2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Footer Placeholder 3076">
            <a:extLst>
              <a:ext uri="{FF2B5EF4-FFF2-40B4-BE49-F238E27FC236}">
                <a16:creationId xmlns:a16="http://schemas.microsoft.com/office/drawing/2014/main" id="{970C7575-288A-4D32-B3D9-BA8939F719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077">
            <a:extLst>
              <a:ext uri="{FF2B5EF4-FFF2-40B4-BE49-F238E27FC236}">
                <a16:creationId xmlns:a16="http://schemas.microsoft.com/office/drawing/2014/main" id="{6BAEA652-F557-4B1A-B928-7409C4631E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83D556-CADF-4C5B-B3E6-6EDB69F64F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0769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076">
            <a:extLst>
              <a:ext uri="{FF2B5EF4-FFF2-40B4-BE49-F238E27FC236}">
                <a16:creationId xmlns:a16="http://schemas.microsoft.com/office/drawing/2014/main" id="{25876FC8-BD63-4CC1-87B0-6FD97E3E4B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3077">
            <a:extLst>
              <a:ext uri="{FF2B5EF4-FFF2-40B4-BE49-F238E27FC236}">
                <a16:creationId xmlns:a16="http://schemas.microsoft.com/office/drawing/2014/main" id="{9342115A-3467-4EE0-A579-9D32496334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589C2-37FD-448E-B6E6-DE192C02EE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00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76107083-4F3C-4793-8865-F528FFD1D0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91463D55-F925-43EC-897A-F79B1B04C9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C2AD5-B334-4BF2-9462-C31077ACFB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904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Footer Placeholder 3076">
            <a:extLst>
              <a:ext uri="{FF2B5EF4-FFF2-40B4-BE49-F238E27FC236}">
                <a16:creationId xmlns:a16="http://schemas.microsoft.com/office/drawing/2014/main" id="{353C819A-F6B3-4E07-9CF0-2213931330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3077">
            <a:extLst>
              <a:ext uri="{FF2B5EF4-FFF2-40B4-BE49-F238E27FC236}">
                <a16:creationId xmlns:a16="http://schemas.microsoft.com/office/drawing/2014/main" id="{F7D6A144-D546-49AC-95AE-FE38132DA9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690B38-0607-433A-BE50-7B07B36DD5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83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073" descr="hand">
            <a:extLst>
              <a:ext uri="{FF2B5EF4-FFF2-40B4-BE49-F238E27FC236}">
                <a16:creationId xmlns:a16="http://schemas.microsoft.com/office/drawing/2014/main" id="{EEBDF265-AE7D-42A8-8ECF-D54C54BA1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0" y="1720850"/>
            <a:ext cx="4654550" cy="602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3074">
            <a:extLst>
              <a:ext uri="{FF2B5EF4-FFF2-40B4-BE49-F238E27FC236}">
                <a16:creationId xmlns:a16="http://schemas.microsoft.com/office/drawing/2014/main" id="{9E20D4CC-F689-40BB-823A-B43DF182795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3075">
            <a:extLst>
              <a:ext uri="{FF2B5EF4-FFF2-40B4-BE49-F238E27FC236}">
                <a16:creationId xmlns:a16="http://schemas.microsoft.com/office/drawing/2014/main" id="{33B3E225-04B9-405A-9AA0-73545BB01C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B04078C6-3018-45B8-8D69-A34F61BF1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91AB38BE-1C7F-40E9-9447-299474BFE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7BE86D-31A9-4F92-8EE2-A7DE361DEE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1" r:id="rId2"/>
    <p:sldLayoutId id="2147483730" r:id="rId3"/>
    <p:sldLayoutId id="2147483729" r:id="rId4"/>
    <p:sldLayoutId id="2147483728" r:id="rId5"/>
    <p:sldLayoutId id="2147483727" r:id="rId6"/>
    <p:sldLayoutId id="2147483726" r:id="rId7"/>
    <p:sldLayoutId id="2147483725" r:id="rId8"/>
    <p:sldLayoutId id="2147483724" r:id="rId9"/>
    <p:sldLayoutId id="2147483723" r:id="rId10"/>
    <p:sldLayoutId id="2147483722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097" descr="title">
            <a:extLst>
              <a:ext uri="{FF2B5EF4-FFF2-40B4-BE49-F238E27FC236}">
                <a16:creationId xmlns:a16="http://schemas.microsoft.com/office/drawing/2014/main" id="{138AE7E9-D7E3-42C5-9D6C-76FE9203E7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itle 4098">
            <a:extLst>
              <a:ext uri="{FF2B5EF4-FFF2-40B4-BE49-F238E27FC236}">
                <a16:creationId xmlns:a16="http://schemas.microsoft.com/office/drawing/2014/main" id="{19758254-69DF-48F2-8EA0-60346B3A74B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195513" y="101600"/>
            <a:ext cx="6769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2" name="Text Placeholder 4099">
            <a:extLst>
              <a:ext uri="{FF2B5EF4-FFF2-40B4-BE49-F238E27FC236}">
                <a16:creationId xmlns:a16="http://schemas.microsoft.com/office/drawing/2014/main" id="{4E17D8B9-DE92-4AE7-B160-ECA08055595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01" name="Date Placeholder 4100">
            <a:extLst>
              <a:ext uri="{FF2B5EF4-FFF2-40B4-BE49-F238E27FC236}">
                <a16:creationId xmlns:a16="http://schemas.microsoft.com/office/drawing/2014/main" id="{62DDF58A-B7CF-4F95-8DD9-BEABB73E9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endParaRPr lang="en-US"/>
          </a:p>
        </p:txBody>
      </p:sp>
      <p:sp>
        <p:nvSpPr>
          <p:cNvPr id="4102" name="Footer Placeholder 4101">
            <a:extLst>
              <a:ext uri="{FF2B5EF4-FFF2-40B4-BE49-F238E27FC236}">
                <a16:creationId xmlns:a16="http://schemas.microsoft.com/office/drawing/2014/main" id="{B18EB0CD-1327-4E44-993D-F7D3A2193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4103" name="Slide Number Placeholder 4102">
            <a:extLst>
              <a:ext uri="{FF2B5EF4-FFF2-40B4-BE49-F238E27FC236}">
                <a16:creationId xmlns:a16="http://schemas.microsoft.com/office/drawing/2014/main" id="{5776108F-EA6F-44CA-8F36-BFB25B2ACE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04C4E24F-3BDA-4B57-9DD1-B1E898970AC3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2" r:id="rId2"/>
    <p:sldLayoutId id="2147483741" r:id="rId3"/>
    <p:sldLayoutId id="2147483740" r:id="rId4"/>
    <p:sldLayoutId id="2147483739" r:id="rId5"/>
    <p:sldLayoutId id="2147483738" r:id="rId6"/>
    <p:sldLayoutId id="2147483737" r:id="rId7"/>
    <p:sldLayoutId id="2147483736" r:id="rId8"/>
    <p:sldLayoutId id="2147483735" r:id="rId9"/>
    <p:sldLayoutId id="2147483734" r:id="rId10"/>
    <p:sldLayoutId id="2147483733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074">
            <a:extLst>
              <a:ext uri="{FF2B5EF4-FFF2-40B4-BE49-F238E27FC236}">
                <a16:creationId xmlns:a16="http://schemas.microsoft.com/office/drawing/2014/main" id="{FD543430-C2D9-45FE-86BB-3F5600DB2C0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84213" y="274638"/>
            <a:ext cx="800258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3075">
            <a:extLst>
              <a:ext uri="{FF2B5EF4-FFF2-40B4-BE49-F238E27FC236}">
                <a16:creationId xmlns:a16="http://schemas.microsoft.com/office/drawing/2014/main" id="{1CD49872-7AA8-4C19-9F18-D61D7F64C2B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141788" y="1600200"/>
            <a:ext cx="4546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7" name="Footer Placeholder 3076">
            <a:extLst>
              <a:ext uri="{FF2B5EF4-FFF2-40B4-BE49-F238E27FC236}">
                <a16:creationId xmlns:a16="http://schemas.microsoft.com/office/drawing/2014/main" id="{0FE8A278-8DE8-4929-A28D-79A51C3FC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endParaRPr lang="en-US"/>
          </a:p>
        </p:txBody>
      </p:sp>
      <p:sp>
        <p:nvSpPr>
          <p:cNvPr id="3078" name="Slide Number Placeholder 3077">
            <a:extLst>
              <a:ext uri="{FF2B5EF4-FFF2-40B4-BE49-F238E27FC236}">
                <a16:creationId xmlns:a16="http://schemas.microsoft.com/office/drawing/2014/main" id="{2C53B4E0-91BF-41CB-B2FE-6CDBC5A0E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>
                <a:ea typeface="Arial" panose="020B0604020202020204" pitchFamily="34" charset="0"/>
                <a:cs typeface="+mn-ea"/>
              </a:defRPr>
            </a:lvl1pPr>
          </a:lstStyle>
          <a:p>
            <a:fld id="{6DB14A26-EFF5-45CC-803D-3D816D15B248}" type="slidenum">
              <a:rPr lang="en-US"/>
              <a:pPr/>
              <a:t>‹#›</a:t>
            </a:fld>
            <a:endParaRPr lang="en-US">
              <a:ea typeface="+mn-ea"/>
              <a:cs typeface="Arial" panose="020B0604020202020204" pitchFamily="34" charset="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E7307E5-D939-DD58-EBFC-D78201D8360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65" y="2492896"/>
            <a:ext cx="2286959" cy="312551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3" r:id="rId2"/>
    <p:sldLayoutId id="2147483762" r:id="rId3"/>
    <p:sldLayoutId id="2147483761" r:id="rId4"/>
    <p:sldLayoutId id="2147483760" r:id="rId5"/>
    <p:sldLayoutId id="2147483759" r:id="rId6"/>
    <p:sldLayoutId id="2147483758" r:id="rId7"/>
    <p:sldLayoutId id="2147483757" r:id="rId8"/>
    <p:sldLayoutId id="2147483756" r:id="rId9"/>
    <p:sldLayoutId id="2147483755" r:id="rId10"/>
    <p:sldLayoutId id="2147483754" r:id="rId11"/>
    <p:sldLayoutId id="2147483765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微軟正黑體" panose="020B0604030504040204" pitchFamily="34" charset="-120"/>
          <a:ea typeface="微軟正黑體" panose="020B0604030504040204" pitchFamily="34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1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25483E36-AA3A-4D0B-B8CF-E94B2D079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序列連接七段顯示器（一）</a:t>
            </a:r>
            <a:endParaRPr lang="en-US" altLang="en-US"/>
          </a:p>
        </p:txBody>
      </p:sp>
      <p:pic>
        <p:nvPicPr>
          <p:cNvPr id="14338" name="Picture 3" descr="sw53">
            <a:extLst>
              <a:ext uri="{FF2B5EF4-FFF2-40B4-BE49-F238E27FC236}">
                <a16:creationId xmlns:a16="http://schemas.microsoft.com/office/drawing/2014/main" id="{0935251D-D592-4F6F-8C74-78D227C4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676650"/>
            <a:ext cx="4784725" cy="308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5" descr="sw55_3">
            <a:extLst>
              <a:ext uri="{FF2B5EF4-FFF2-40B4-BE49-F238E27FC236}">
                <a16:creationId xmlns:a16="http://schemas.microsoft.com/office/drawing/2014/main" id="{60746DAC-09AA-43BD-8BE4-8249C363F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8" y="1254125"/>
            <a:ext cx="4092575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13315">
            <a:extLst>
              <a:ext uri="{FF2B5EF4-FFF2-40B4-BE49-F238E27FC236}">
                <a16:creationId xmlns:a16="http://schemas.microsoft.com/office/drawing/2014/main" id="{E4B51320-2B94-4BA8-9E42-9F269742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92250"/>
            <a:ext cx="385445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74HC595</a:t>
            </a:r>
            <a:r>
              <a:rPr lang="zh-TW" altLang="en-US">
                <a:latin typeface="微軟正黑體" panose="020B0604030504040204" pitchFamily="34" charset="-120"/>
              </a:rPr>
              <a:t>連接一個七段顯示器電路</a:t>
            </a:r>
          </a:p>
        </p:txBody>
      </p:sp>
      <p:sp>
        <p:nvSpPr>
          <p:cNvPr id="14341" name="Text Box 13315">
            <a:extLst>
              <a:ext uri="{FF2B5EF4-FFF2-40B4-BE49-F238E27FC236}">
                <a16:creationId xmlns:a16="http://schemas.microsoft.com/office/drawing/2014/main" id="{39EDCA19-B893-4F0F-8B32-84634BED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9738" y="5978525"/>
            <a:ext cx="2752725" cy="66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74HC595</a:t>
            </a:r>
            <a:r>
              <a:rPr lang="zh-TW" altLang="en-US">
                <a:latin typeface="微軟正黑體" panose="020B0604030504040204" pitchFamily="34" charset="-120"/>
              </a:rPr>
              <a:t>串列輸入、</a:t>
            </a:r>
          </a:p>
          <a:p>
            <a:r>
              <a:rPr lang="zh-TW" altLang="en-US">
                <a:latin typeface="微軟正黑體" panose="020B0604030504040204" pitchFamily="34" charset="-120"/>
              </a:rPr>
              <a:t>並列輸出時序圖</a:t>
            </a:r>
          </a:p>
        </p:txBody>
      </p:sp>
      <p:sp>
        <p:nvSpPr>
          <p:cNvPr id="14342" name="Oval 13316">
            <a:extLst>
              <a:ext uri="{FF2B5EF4-FFF2-40B4-BE49-F238E27FC236}">
                <a16:creationId xmlns:a16="http://schemas.microsoft.com/office/drawing/2014/main" id="{203BFE1B-CB4A-4A7F-BE20-13515F3A1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388" y="44259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4343" name="Text Box 13317">
            <a:extLst>
              <a:ext uri="{FF2B5EF4-FFF2-40B4-BE49-F238E27FC236}">
                <a16:creationId xmlns:a16="http://schemas.microsoft.com/office/drawing/2014/main" id="{A7E4B158-D586-44CC-84E7-CA6906F00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4461" y="45688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5361">
            <a:extLst>
              <a:ext uri="{FF2B5EF4-FFF2-40B4-BE49-F238E27FC236}">
                <a16:creationId xmlns:a16="http://schemas.microsoft.com/office/drawing/2014/main" id="{B6657429-EE02-4635-844B-C22D81A63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使用shiftOut()函數傳輸序列資料</a:t>
            </a:r>
          </a:p>
        </p:txBody>
      </p:sp>
      <p:sp>
        <p:nvSpPr>
          <p:cNvPr id="15362" name="Text Box 15362">
            <a:extLst>
              <a:ext uri="{FF2B5EF4-FFF2-40B4-BE49-F238E27FC236}">
                <a16:creationId xmlns:a16="http://schemas.microsoft.com/office/drawing/2014/main" id="{C3ED26E5-33D1-4CF9-84BE-333080C6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628775"/>
            <a:ext cx="8208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zh-CN" altLang="en-US">
                <a:latin typeface="微軟正黑體" panose="020B0604030504040204" pitchFamily="34" charset="-120"/>
              </a:rPr>
              <a:t>Arduino提供一個</a:t>
            </a:r>
            <a:r>
              <a:rPr lang="zh-CN" altLang="en-US">
                <a:solidFill>
                  <a:schemeClr val="hlink"/>
                </a:solidFill>
                <a:latin typeface="微軟正黑體" panose="020B0604030504040204" pitchFamily="34" charset="-120"/>
              </a:rPr>
              <a:t>shiftOut()函數</a:t>
            </a:r>
            <a:r>
              <a:rPr lang="zh-CN" altLang="en-US">
                <a:latin typeface="微軟正黑體" panose="020B0604030504040204" pitchFamily="34" charset="-120"/>
              </a:rPr>
              <a:t>（直譯「資料位移輸出」），能一次傳送8個位元資料，我們只需負責打開和關閉74HC595的並列資料輸出閘門</a:t>
            </a:r>
            <a:r>
              <a:rPr lang="zh-TW" altLang="en-US">
                <a:latin typeface="微軟正黑體" panose="020B0604030504040204" pitchFamily="34" charset="-120"/>
              </a:rPr>
              <a:t>，語法如下：</a:t>
            </a:r>
          </a:p>
        </p:txBody>
      </p:sp>
      <p:pic>
        <p:nvPicPr>
          <p:cNvPr id="15363" name="Picture 15363" descr="sp19">
            <a:extLst>
              <a:ext uri="{FF2B5EF4-FFF2-40B4-BE49-F238E27FC236}">
                <a16:creationId xmlns:a16="http://schemas.microsoft.com/office/drawing/2014/main" id="{30335F24-3483-4978-B7E0-792C9135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4797425"/>
            <a:ext cx="43053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15364" descr="sp18">
            <a:extLst>
              <a:ext uri="{FF2B5EF4-FFF2-40B4-BE49-F238E27FC236}">
                <a16:creationId xmlns:a16="http://schemas.microsoft.com/office/drawing/2014/main" id="{D091E627-2039-4DB3-BF43-24AE5EB6A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2565400"/>
            <a:ext cx="4943475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15365">
            <a:extLst>
              <a:ext uri="{FF2B5EF4-FFF2-40B4-BE49-F238E27FC236}">
                <a16:creationId xmlns:a16="http://schemas.microsoft.com/office/drawing/2014/main" id="{471E00E5-0AE5-403C-87F5-7E97E68D9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940175"/>
            <a:ext cx="82073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其中的「位元順序」代表資料位元的傳送順序。採用的傳送方式，取決於74HC595資料輸出端的電路接法。</a:t>
            </a:r>
          </a:p>
        </p:txBody>
      </p:sp>
      <p:sp>
        <p:nvSpPr>
          <p:cNvPr id="15366" name="Oval 10242">
            <a:extLst>
              <a:ext uri="{FF2B5EF4-FFF2-40B4-BE49-F238E27FC236}">
                <a16:creationId xmlns:a16="http://schemas.microsoft.com/office/drawing/2014/main" id="{23434DDB-686F-43E8-8DEC-B1C8135D7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300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67" name="Text Box 10243">
            <a:extLst>
              <a:ext uri="{FF2B5EF4-FFF2-40B4-BE49-F238E27FC236}">
                <a16:creationId xmlns:a16="http://schemas.microsoft.com/office/drawing/2014/main" id="{8768FA7F-6CD0-4BDD-BBF0-2DDAE793E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167" y="587851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14</a:t>
            </a:r>
          </a:p>
        </p:txBody>
      </p:sp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4337">
            <a:extLst>
              <a:ext uri="{FF2B5EF4-FFF2-40B4-BE49-F238E27FC236}">
                <a16:creationId xmlns:a16="http://schemas.microsoft.com/office/drawing/2014/main" id="{DE6D2494-94EA-4A0C-80F9-775967108B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序列連接七段顯示器</a:t>
            </a:r>
          </a:p>
        </p:txBody>
      </p:sp>
      <p:sp>
        <p:nvSpPr>
          <p:cNvPr id="16386" name="Oval 14338">
            <a:extLst>
              <a:ext uri="{FF2B5EF4-FFF2-40B4-BE49-F238E27FC236}">
                <a16:creationId xmlns:a16="http://schemas.microsoft.com/office/drawing/2014/main" id="{401FB817-7FB7-43AB-9E4F-F56F127AF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58924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6387" name="Text Box 14339">
            <a:extLst>
              <a:ext uri="{FF2B5EF4-FFF2-40B4-BE49-F238E27FC236}">
                <a16:creationId xmlns:a16="http://schemas.microsoft.com/office/drawing/2014/main" id="{02E2E4AB-2F95-4443-8C34-4A07FC802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823" y="5733703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</a:p>
        </p:txBody>
      </p:sp>
      <p:pic>
        <p:nvPicPr>
          <p:cNvPr id="16388" name="Content Placeholder 1" descr="sw55">
            <a:extLst>
              <a:ext uri="{FF2B5EF4-FFF2-40B4-BE49-F238E27FC236}">
                <a16:creationId xmlns:a16="http://schemas.microsoft.com/office/drawing/2014/main" id="{AB61BEA6-03BE-4512-8BD0-1BCD9FA053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11413" y="2033588"/>
            <a:ext cx="4986337" cy="4040187"/>
          </a:xfrm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6385">
            <a:extLst>
              <a:ext uri="{FF2B5EF4-FFF2-40B4-BE49-F238E27FC236}">
                <a16:creationId xmlns:a16="http://schemas.microsoft.com/office/drawing/2014/main" id="{339FB113-A4FA-4DAA-8708-242ADA02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序列顯示器的主程式碼</a:t>
            </a:r>
            <a:endParaRPr lang="zh-CN" altLang="en-US"/>
          </a:p>
        </p:txBody>
      </p:sp>
      <p:pic>
        <p:nvPicPr>
          <p:cNvPr id="17410" name="Picture 16386" descr="l13">
            <a:extLst>
              <a:ext uri="{FF2B5EF4-FFF2-40B4-BE49-F238E27FC236}">
                <a16:creationId xmlns:a16="http://schemas.microsoft.com/office/drawing/2014/main" id="{8A4A567B-74FF-451C-B78A-27DE1C917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000" y="2854325"/>
            <a:ext cx="538162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 Box 16387">
            <a:extLst>
              <a:ext uri="{FF2B5EF4-FFF2-40B4-BE49-F238E27FC236}">
                <a16:creationId xmlns:a16="http://schemas.microsoft.com/office/drawing/2014/main" id="{4B17FA66-0E3A-49F4-9451-7A227B81D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628775"/>
            <a:ext cx="76850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底下的程式實作採用LSBFIRST（最小位元先傳），若要改用MSBFIRST（最大位元先傳），請將電路圖中的a~g接線順序顛倒過來接。</a:t>
            </a:r>
          </a:p>
        </p:txBody>
      </p:sp>
      <p:sp>
        <p:nvSpPr>
          <p:cNvPr id="17412" name="Oval 16388">
            <a:extLst>
              <a:ext uri="{FF2B5EF4-FFF2-40B4-BE49-F238E27FC236}">
                <a16:creationId xmlns:a16="http://schemas.microsoft.com/office/drawing/2014/main" id="{6D63FBE0-728C-464A-91F6-BEC304421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75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7413" name="Text Box 16389">
            <a:extLst>
              <a:ext uri="{FF2B5EF4-FFF2-40B4-BE49-F238E27FC236}">
                <a16:creationId xmlns:a16="http://schemas.microsoft.com/office/drawing/2014/main" id="{FC2F732B-272D-4039-ABF6-E38A1789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048" y="587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7</a:t>
            </a:r>
          </a:p>
        </p:txBody>
      </p:sp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33935A3-5F63-4E16-88C3-3AE87C1D1D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一個</a:t>
            </a:r>
            <a:r>
              <a:rPr lang="en-US" altLang="zh-TW" dirty="0"/>
              <a:t>74HC595</a:t>
            </a:r>
            <a:r>
              <a:rPr lang="zh-TW" altLang="zh-TW" dirty="0"/>
              <a:t>控制多個</a:t>
            </a:r>
            <a:br>
              <a:rPr lang="en-US" altLang="zh-TW" dirty="0"/>
            </a:br>
            <a:r>
              <a:rPr lang="zh-TW" altLang="zh-TW" dirty="0"/>
              <a:t>七段顯示器</a:t>
            </a:r>
            <a:r>
              <a:rPr lang="zh-TW" altLang="en-US" dirty="0"/>
              <a:t>（一）</a:t>
            </a:r>
          </a:p>
        </p:txBody>
      </p:sp>
      <p:sp>
        <p:nvSpPr>
          <p:cNvPr id="18437" name="Oval 10242">
            <a:extLst>
              <a:ext uri="{FF2B5EF4-FFF2-40B4-BE49-F238E27FC236}">
                <a16:creationId xmlns:a16="http://schemas.microsoft.com/office/drawing/2014/main" id="{35436698-549B-4FA0-BBB4-6446BE9C9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763" y="51276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8438" name="Text Box 10243">
            <a:extLst>
              <a:ext uri="{FF2B5EF4-FFF2-40B4-BE49-F238E27FC236}">
                <a16:creationId xmlns:a16="http://schemas.microsoft.com/office/drawing/2014/main" id="{1A173E4E-92F6-4A56-A6A3-09BDECAA6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6836" y="5272088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18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5D52FBF-EA71-4938-B9D9-397FF7136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2132856"/>
            <a:ext cx="54292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959B4-E334-43C0-A480-99A4DF85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一個</a:t>
            </a:r>
            <a:r>
              <a:rPr lang="en-US" altLang="zh-TW" dirty="0"/>
              <a:t>74HC595</a:t>
            </a:r>
            <a:r>
              <a:rPr lang="zh-TW" altLang="zh-TW" dirty="0"/>
              <a:t>控制多個</a:t>
            </a:r>
            <a:br>
              <a:rPr lang="en-US" altLang="zh-TW" dirty="0"/>
            </a:br>
            <a:r>
              <a:rPr lang="zh-TW" altLang="zh-TW" dirty="0"/>
              <a:t>七段顯示器</a:t>
            </a:r>
            <a:r>
              <a:rPr lang="zh-TW" altLang="en-US" dirty="0"/>
              <a:t>（二）</a:t>
            </a: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3CFB30A8-3A20-4AB2-89CA-BC6AF3639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132856"/>
            <a:ext cx="5010150" cy="40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10242">
            <a:extLst>
              <a:ext uri="{FF2B5EF4-FFF2-40B4-BE49-F238E27FC236}">
                <a16:creationId xmlns:a16="http://schemas.microsoft.com/office/drawing/2014/main" id="{8E2F2B5E-8C74-4780-AE1E-F58EA0EA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0352" y="425829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" name="Text Box 10243">
            <a:extLst>
              <a:ext uri="{FF2B5EF4-FFF2-40B4-BE49-F238E27FC236}">
                <a16:creationId xmlns:a16="http://schemas.microsoft.com/office/drawing/2014/main" id="{60A5C955-58F5-4FD4-8F10-C3C8DC3B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2219" y="4402760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6-18</a:t>
            </a:r>
          </a:p>
        </p:txBody>
      </p:sp>
    </p:spTree>
    <p:extLst>
      <p:ext uri="{BB962C8B-B14F-4D97-AF65-F5344CB8AC3E}">
        <p14:creationId xmlns:p14="http://schemas.microsoft.com/office/powerpoint/2010/main" val="216602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1AEBE-21E6-4CCE-B124-90ACC315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一個</a:t>
            </a:r>
            <a:r>
              <a:rPr lang="en-US" altLang="zh-TW" dirty="0"/>
              <a:t>74HC595</a:t>
            </a:r>
            <a:r>
              <a:rPr lang="zh-TW" altLang="zh-TW" dirty="0"/>
              <a:t>控制多個</a:t>
            </a:r>
            <a:br>
              <a:rPr lang="en-US" altLang="zh-TW" dirty="0"/>
            </a:br>
            <a:r>
              <a:rPr lang="zh-TW" altLang="zh-TW" dirty="0"/>
              <a:t>七段顯示器</a:t>
            </a:r>
            <a:r>
              <a:rPr lang="zh-TW" altLang="en-US" dirty="0"/>
              <a:t>（三）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FDF655C-CB07-4CF7-84CD-91031F60F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348880"/>
            <a:ext cx="519112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0BE7DD3-3AD1-4AAF-8D2F-68B81E812445}"/>
              </a:ext>
            </a:extLst>
          </p:cNvPr>
          <p:cNvSpPr/>
          <p:nvPr/>
        </p:nvSpPr>
        <p:spPr>
          <a:xfrm>
            <a:off x="1115616" y="1700808"/>
            <a:ext cx="5400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zh-TW" sz="1400" dirty="0"/>
              <a:t>七段顯示器的「共接腳」相當於「晶片選擇」腳；</a:t>
            </a:r>
            <a:r>
              <a:rPr lang="zh-TW" altLang="zh-TW" sz="1400" b="1" dirty="0"/>
              <a:t>低電位</a:t>
            </a:r>
            <a:r>
              <a:rPr lang="zh-TW" altLang="zh-TW" sz="1400" dirty="0"/>
              <a:t>時被選上、</a:t>
            </a:r>
            <a:r>
              <a:rPr lang="zh-TW" altLang="zh-TW" sz="1400" b="1" dirty="0"/>
              <a:t>高電位</a:t>
            </a:r>
            <a:r>
              <a:rPr lang="zh-TW" altLang="zh-TW" sz="1400" dirty="0"/>
              <a:t>時被關閉</a:t>
            </a:r>
            <a:r>
              <a:rPr lang="zh-TW" altLang="en-US" sz="1400" dirty="0"/>
              <a:t>：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124D6C24-DE56-4F0F-B300-7E5D63CA0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4671253"/>
            <a:ext cx="493395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D51AF2A-DA94-419C-8428-C51F308E6EEC}"/>
              </a:ext>
            </a:extLst>
          </p:cNvPr>
          <p:cNvSpPr/>
          <p:nvPr/>
        </p:nvSpPr>
        <p:spPr>
          <a:xfrm>
            <a:off x="210726" y="4709544"/>
            <a:ext cx="311409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1400" dirty="0"/>
              <a:t>只要在一秒鐘之內快速切換</a:t>
            </a:r>
            <a:r>
              <a:rPr lang="en-US" altLang="zh-TW" sz="1400" dirty="0"/>
              <a:t>15</a:t>
            </a:r>
            <a:r>
              <a:rPr lang="zh-TW" altLang="zh-TW" sz="1400" dirty="0"/>
              <a:t>次以上，人眼會因為視覺暫留現象而感到所有顯示器同時顯示了數字。</a:t>
            </a:r>
            <a:r>
              <a:rPr lang="en-US" altLang="zh-TW" sz="1400" dirty="0"/>
              <a:t> </a:t>
            </a:r>
            <a:endParaRPr lang="zh-TW" altLang="zh-TW" sz="1400" dirty="0"/>
          </a:p>
        </p:txBody>
      </p:sp>
      <p:sp>
        <p:nvSpPr>
          <p:cNvPr id="7" name="Oval 10242">
            <a:extLst>
              <a:ext uri="{FF2B5EF4-FFF2-40B4-BE49-F238E27FC236}">
                <a16:creationId xmlns:a16="http://schemas.microsoft.com/office/drawing/2014/main" id="{BDEF4B28-2082-4DCB-9682-52C3D1112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41" y="573300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10243">
            <a:extLst>
              <a:ext uri="{FF2B5EF4-FFF2-40B4-BE49-F238E27FC236}">
                <a16:creationId xmlns:a16="http://schemas.microsoft.com/office/drawing/2014/main" id="{EB7D4DC7-13E8-4917-A7D9-086625010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08" y="5877471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6-20</a:t>
            </a:r>
          </a:p>
        </p:txBody>
      </p:sp>
    </p:spTree>
    <p:extLst>
      <p:ext uri="{BB962C8B-B14F-4D97-AF65-F5344CB8AC3E}">
        <p14:creationId xmlns:p14="http://schemas.microsoft.com/office/powerpoint/2010/main" val="3571006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E18A61-1F20-4DF9-A667-0F5B1E70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一個</a:t>
            </a:r>
            <a:r>
              <a:rPr lang="en-US" altLang="zh-TW" dirty="0"/>
              <a:t>74HC595</a:t>
            </a:r>
            <a:r>
              <a:rPr lang="zh-TW" altLang="zh-TW" dirty="0"/>
              <a:t>控制多個</a:t>
            </a:r>
            <a:br>
              <a:rPr lang="en-US" altLang="zh-TW" dirty="0"/>
            </a:br>
            <a:r>
              <a:rPr lang="zh-TW" altLang="zh-TW" dirty="0"/>
              <a:t>七段顯示器</a:t>
            </a:r>
            <a:r>
              <a:rPr lang="zh-TW" altLang="en-US" dirty="0"/>
              <a:t>（四）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7DD5B8-BC29-49D5-8B54-F87AB89DC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09378"/>
            <a:ext cx="478155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757328DC-0EDA-4499-A5F1-663E9C63D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3483471"/>
            <a:ext cx="4400550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5DB9A3-112F-4A8B-B6C7-CFDFE3B87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941168"/>
            <a:ext cx="54197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35C2354-84A8-417E-B52E-5B72F8F5C6D2}"/>
              </a:ext>
            </a:extLst>
          </p:cNvPr>
          <p:cNvSpPr/>
          <p:nvPr/>
        </p:nvSpPr>
        <p:spPr>
          <a:xfrm>
            <a:off x="178010" y="2042264"/>
            <a:ext cx="31683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1400" dirty="0"/>
              <a:t>為了在不同的顯示器呈現個別數字，程式需要透過除法和餘除，把個別位數的數字拆解出來：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810B2-F156-497F-A30F-07FF6A7748D5}"/>
              </a:ext>
            </a:extLst>
          </p:cNvPr>
          <p:cNvSpPr/>
          <p:nvPr/>
        </p:nvSpPr>
        <p:spPr>
          <a:xfrm>
            <a:off x="148228" y="4941168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zh-TW" sz="1400" dirty="0"/>
              <a:t>控制兩個顯示器呈現個別的數字：</a:t>
            </a:r>
            <a:endParaRPr lang="zh-TW" altLang="en-US" sz="1400" dirty="0"/>
          </a:p>
        </p:txBody>
      </p:sp>
      <p:sp>
        <p:nvSpPr>
          <p:cNvPr id="8" name="Oval 10242">
            <a:extLst>
              <a:ext uri="{FF2B5EF4-FFF2-40B4-BE49-F238E27FC236}">
                <a16:creationId xmlns:a16="http://schemas.microsoft.com/office/drawing/2014/main" id="{5CC3AD41-27F5-4CA0-99CB-357F1299B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41" y="573300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10243">
            <a:extLst>
              <a:ext uri="{FF2B5EF4-FFF2-40B4-BE49-F238E27FC236}">
                <a16:creationId xmlns:a16="http://schemas.microsoft.com/office/drawing/2014/main" id="{0BC1376E-4530-41CA-A032-3B9598B77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08" y="5877471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6-21</a:t>
            </a:r>
          </a:p>
        </p:txBody>
      </p:sp>
    </p:spTree>
    <p:extLst>
      <p:ext uri="{BB962C8B-B14F-4D97-AF65-F5344CB8AC3E}">
        <p14:creationId xmlns:p14="http://schemas.microsoft.com/office/powerpoint/2010/main" val="347663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B255B4-76EE-655D-27C6-12FE597B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快速替換識別字名稱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8C6A17-5A85-8FC6-520D-299F7D51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78" y="2333359"/>
            <a:ext cx="3842743" cy="12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0BEF8C2B-2904-33DC-067C-18E948FD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788" y="2460139"/>
            <a:ext cx="4424979" cy="815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24F77BB-4E10-415C-069D-33C18E762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5" y="5239510"/>
            <a:ext cx="4049061" cy="128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7157A14B-E63C-15A5-F3BE-980F1BC26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53" y="5341209"/>
            <a:ext cx="4672425" cy="74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34D408D-C63A-0462-99F1-A841F6AFBE5F}"/>
              </a:ext>
            </a:extLst>
          </p:cNvPr>
          <p:cNvSpPr/>
          <p:nvPr/>
        </p:nvSpPr>
        <p:spPr>
          <a:xfrm>
            <a:off x="193553" y="1696908"/>
            <a:ext cx="5400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按滑鼠右鍵，選擇“</a:t>
            </a:r>
            <a:r>
              <a:rPr lang="en-US" altLang="zh-TW" sz="1400" dirty="0"/>
              <a:t>Rename Symbol</a:t>
            </a:r>
            <a:r>
              <a:rPr lang="zh-TW" altLang="en-US" sz="1400" dirty="0"/>
              <a:t>（重新命名符號）”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38236FE-E1A2-C21C-EE5F-6EF692B58D24}"/>
              </a:ext>
            </a:extLst>
          </p:cNvPr>
          <p:cNvSpPr/>
          <p:nvPr/>
        </p:nvSpPr>
        <p:spPr>
          <a:xfrm>
            <a:off x="170135" y="4385634"/>
            <a:ext cx="44249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/>
              <a:t>選擇“</a:t>
            </a:r>
            <a:r>
              <a:rPr lang="en-US" altLang="zh-TW" sz="1400" dirty="0"/>
              <a:t>Change All Occurrences</a:t>
            </a:r>
            <a:r>
              <a:rPr lang="zh-TW" altLang="en-US" sz="1400" dirty="0"/>
              <a:t>（變更所有現形）”，</a:t>
            </a:r>
            <a:endParaRPr lang="en-US" altLang="zh-TW" sz="1400" dirty="0"/>
          </a:p>
          <a:p>
            <a:r>
              <a:rPr lang="zh-TW" altLang="en-US" sz="1400" dirty="0"/>
              <a:t>可同步編輯符號。</a:t>
            </a:r>
          </a:p>
        </p:txBody>
      </p:sp>
      <p:sp>
        <p:nvSpPr>
          <p:cNvPr id="3" name="Oval 10242">
            <a:extLst>
              <a:ext uri="{FF2B5EF4-FFF2-40B4-BE49-F238E27FC236}">
                <a16:creationId xmlns:a16="http://schemas.microsoft.com/office/drawing/2014/main" id="{230A9C00-B05A-13A9-6B6C-4353FB656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670" y="358625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Text Box 10243">
            <a:extLst>
              <a:ext uri="{FF2B5EF4-FFF2-40B4-BE49-F238E27FC236}">
                <a16:creationId xmlns:a16="http://schemas.microsoft.com/office/drawing/2014/main" id="{ADFEB74F-C92D-1472-23C5-BF8E5216C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0537" y="3730721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6-24</a:t>
            </a:r>
          </a:p>
        </p:txBody>
      </p:sp>
    </p:spTree>
    <p:extLst>
      <p:ext uri="{BB962C8B-B14F-4D97-AF65-F5344CB8AC3E}">
        <p14:creationId xmlns:p14="http://schemas.microsoft.com/office/powerpoint/2010/main" val="3652070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4A793D00-F352-4B40-A277-6EE4162F9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認識邏輯閘</a:t>
            </a:r>
          </a:p>
        </p:txBody>
      </p:sp>
      <p:pic>
        <p:nvPicPr>
          <p:cNvPr id="20482" name="Picture 3" descr="vo34">
            <a:extLst>
              <a:ext uri="{FF2B5EF4-FFF2-40B4-BE49-F238E27FC236}">
                <a16:creationId xmlns:a16="http://schemas.microsoft.com/office/drawing/2014/main" id="{D9667AE7-BB83-4DB9-94D3-E57382A54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63" y="4505325"/>
            <a:ext cx="236220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4" descr="vo36">
            <a:extLst>
              <a:ext uri="{FF2B5EF4-FFF2-40B4-BE49-F238E27FC236}">
                <a16:creationId xmlns:a16="http://schemas.microsoft.com/office/drawing/2014/main" id="{BD812C24-187A-4990-ABD5-9C20C74D3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4378325"/>
            <a:ext cx="41783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 Box 15365">
            <a:extLst>
              <a:ext uri="{FF2B5EF4-FFF2-40B4-BE49-F238E27FC236}">
                <a16:creationId xmlns:a16="http://schemas.microsoft.com/office/drawing/2014/main" id="{523E3372-7E62-4C5C-8F40-ADA2C1106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1641475"/>
            <a:ext cx="3243262" cy="148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數位系統中最基本的運算就是邏輯運算，負責邏輯運算最基本的元件就是邏輯閘。邏輯閘能將一個或多個輸入，經運算之後產生一個輸出。</a:t>
            </a:r>
          </a:p>
        </p:txBody>
      </p:sp>
      <p:pic>
        <p:nvPicPr>
          <p:cNvPr id="20485" name="Picture 5" descr="logic">
            <a:extLst>
              <a:ext uri="{FF2B5EF4-FFF2-40B4-BE49-F238E27FC236}">
                <a16:creationId xmlns:a16="http://schemas.microsoft.com/office/drawing/2014/main" id="{E4B70685-2EA7-4784-9149-FCAED6EC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1585913"/>
            <a:ext cx="420370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Oval 10242">
            <a:extLst>
              <a:ext uri="{FF2B5EF4-FFF2-40B4-BE49-F238E27FC236}">
                <a16:creationId xmlns:a16="http://schemas.microsoft.com/office/drawing/2014/main" id="{BEB07C60-6C1B-471D-BD3B-A96EC0CE0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" y="363061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10243">
            <a:extLst>
              <a:ext uri="{FF2B5EF4-FFF2-40B4-BE49-F238E27FC236}">
                <a16:creationId xmlns:a16="http://schemas.microsoft.com/office/drawing/2014/main" id="{FC9DA3EC-54F3-4CDF-9D8F-31E5D5E7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011" y="377507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7169">
            <a:extLst>
              <a:ext uri="{FF2B5EF4-FFF2-40B4-BE49-F238E27FC236}">
                <a16:creationId xmlns:a16="http://schemas.microsoft.com/office/drawing/2014/main" id="{E7BE8CF3-9136-4222-A72A-23A305D0E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第六章 </a:t>
            </a:r>
            <a:r>
              <a:rPr lang="zh-TW" altLang="en-US" dirty="0"/>
              <a:t>LED七段顯示器</a:t>
            </a:r>
          </a:p>
        </p:txBody>
      </p:sp>
      <p:sp>
        <p:nvSpPr>
          <p:cNvPr id="7170" name="Text Placeholder 7170">
            <a:extLst>
              <a:ext uri="{FF2B5EF4-FFF2-40B4-BE49-F238E27FC236}">
                <a16:creationId xmlns:a16="http://schemas.microsoft.com/office/drawing/2014/main" id="{CAB7246A-22DB-4BF0-A894-D06A4A8003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63888" y="1600200"/>
            <a:ext cx="5124500" cy="4525963"/>
          </a:xfrm>
        </p:spPr>
        <p:txBody>
          <a:bodyPr/>
          <a:lstStyle/>
          <a:p>
            <a:r>
              <a:rPr lang="zh-TW" altLang="en-US" sz="2800" dirty="0"/>
              <a:t>認識七段顯示器</a:t>
            </a:r>
          </a:p>
          <a:p>
            <a:r>
              <a:rPr lang="zh-TW" altLang="en-US" sz="2800" dirty="0"/>
              <a:t>用陣列儲存七段顯示數字</a:t>
            </a:r>
          </a:p>
          <a:p>
            <a:r>
              <a:rPr lang="zh-TW" altLang="en-US" sz="2800" dirty="0"/>
              <a:t>認識74HC595（序列連接七段顯示器）</a:t>
            </a:r>
            <a:endParaRPr lang="en-US" altLang="zh-TW" sz="2800" dirty="0"/>
          </a:p>
          <a:p>
            <a:r>
              <a:rPr lang="zh-TW" altLang="en-US" sz="2800" dirty="0"/>
              <a:t>不用 </a:t>
            </a:r>
            <a:r>
              <a:rPr lang="en-US" altLang="zh-TW" sz="2800" dirty="0"/>
              <a:t>delay() </a:t>
            </a:r>
            <a:r>
              <a:rPr lang="zh-TW" altLang="en-US" sz="2800" dirty="0"/>
              <a:t>的延遲方法</a:t>
            </a:r>
            <a:endParaRPr lang="en-US" altLang="zh-TW" sz="2800" dirty="0"/>
          </a:p>
          <a:p>
            <a:r>
              <a:rPr lang="zh-TW" altLang="en-US" sz="2800" dirty="0"/>
              <a:t> 一個 </a:t>
            </a:r>
            <a:r>
              <a:rPr lang="en-US" altLang="zh-TW" sz="2800" dirty="0"/>
              <a:t>74HC595 </a:t>
            </a:r>
            <a:r>
              <a:rPr lang="zh-TW" altLang="en-US" sz="2800" dirty="0"/>
              <a:t>控制多個 七段顯示器</a:t>
            </a:r>
          </a:p>
          <a:p>
            <a:endParaRPr lang="zh-TW" altLang="en-US" sz="2800" dirty="0"/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8193">
            <a:extLst>
              <a:ext uri="{FF2B5EF4-FFF2-40B4-BE49-F238E27FC236}">
                <a16:creationId xmlns:a16="http://schemas.microsoft.com/office/drawing/2014/main" id="{968CEAF5-0523-456B-88EF-C8EC6A06B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七段顯示器</a:t>
            </a:r>
            <a:endParaRPr lang="zh-CN" altLang="en-US"/>
          </a:p>
        </p:txBody>
      </p:sp>
      <p:pic>
        <p:nvPicPr>
          <p:cNvPr id="8194" name="Picture 8194" descr="l1">
            <a:extLst>
              <a:ext uri="{FF2B5EF4-FFF2-40B4-BE49-F238E27FC236}">
                <a16:creationId xmlns:a16="http://schemas.microsoft.com/office/drawing/2014/main" id="{721DCD1E-C18D-4A09-8BB5-EB081489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2355850"/>
            <a:ext cx="6065837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8195" descr="l2">
            <a:extLst>
              <a:ext uri="{FF2B5EF4-FFF2-40B4-BE49-F238E27FC236}">
                <a16:creationId xmlns:a16="http://schemas.microsoft.com/office/drawing/2014/main" id="{D2E70114-12AD-42CD-9F92-903C5BB63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4968875"/>
            <a:ext cx="70199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196">
            <a:extLst>
              <a:ext uri="{FF2B5EF4-FFF2-40B4-BE49-F238E27FC236}">
                <a16:creationId xmlns:a16="http://schemas.microsoft.com/office/drawing/2014/main" id="{E8D133D3-A035-4E44-8018-A1954945B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636713"/>
            <a:ext cx="691673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七段顯示器是內建八個LED的顯示元件，為了方便解說，</a:t>
            </a:r>
          </a:p>
          <a:p>
            <a:r>
              <a:rPr lang="en-US" altLang="en-US">
                <a:latin typeface="微軟正黑體" panose="020B0604030504040204" pitchFamily="34" charset="-120"/>
              </a:rPr>
              <a:t>內部LED分別標上a~g和dp（點）代號。</a:t>
            </a:r>
          </a:p>
        </p:txBody>
      </p:sp>
      <p:sp>
        <p:nvSpPr>
          <p:cNvPr id="8197" name="Oval 8197">
            <a:extLst>
              <a:ext uri="{FF2B5EF4-FFF2-40B4-BE49-F238E27FC236}">
                <a16:creationId xmlns:a16="http://schemas.microsoft.com/office/drawing/2014/main" id="{16927211-F0E5-4E6F-A18C-949E1FD5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5" y="162877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198" name="Text Box 8198">
            <a:extLst>
              <a:ext uri="{FF2B5EF4-FFF2-40B4-BE49-F238E27FC236}">
                <a16:creationId xmlns:a16="http://schemas.microsoft.com/office/drawing/2014/main" id="{74F81D57-5E8E-49DD-9A04-56A1B66E5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6304" y="1773238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-2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9217">
            <a:extLst>
              <a:ext uri="{FF2B5EF4-FFF2-40B4-BE49-F238E27FC236}">
                <a16:creationId xmlns:a16="http://schemas.microsoft.com/office/drawing/2014/main" id="{DD9C5432-AFA2-466D-920D-E1A584557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用陣列儲存七段顯示數字</a:t>
            </a:r>
            <a:endParaRPr lang="zh-CN" altLang="en-US"/>
          </a:p>
        </p:txBody>
      </p:sp>
      <p:sp>
        <p:nvSpPr>
          <p:cNvPr id="9219" name="Text Box 9219">
            <a:extLst>
              <a:ext uri="{FF2B5EF4-FFF2-40B4-BE49-F238E27FC236}">
                <a16:creationId xmlns:a16="http://schemas.microsoft.com/office/drawing/2014/main" id="{3A463B3A-658C-4A5A-9BF2-4DEB56C19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775" y="1484313"/>
            <a:ext cx="65389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下圖顯示了呈現某個數字所需點亮的LED代號，並用陣列儲存。</a:t>
            </a:r>
          </a:p>
        </p:txBody>
      </p:sp>
      <p:sp>
        <p:nvSpPr>
          <p:cNvPr id="9220" name="Oval 9220">
            <a:extLst>
              <a:ext uri="{FF2B5EF4-FFF2-40B4-BE49-F238E27FC236}">
                <a16:creationId xmlns:a16="http://schemas.microsoft.com/office/drawing/2014/main" id="{A04A9D8B-3FD1-4D6F-8CB8-9B701CEF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8329" y="5661248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221" name="Text Box 9221">
            <a:extLst>
              <a:ext uri="{FF2B5EF4-FFF2-40B4-BE49-F238E27FC236}">
                <a16:creationId xmlns:a16="http://schemas.microsoft.com/office/drawing/2014/main" id="{A24C6803-3B01-452B-A190-67B26E5C8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6645" y="580571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-3</a:t>
            </a:r>
          </a:p>
        </p:txBody>
      </p:sp>
      <p:pic>
        <p:nvPicPr>
          <p:cNvPr id="1026" name="Picture 2" descr="sw43">
            <a:extLst>
              <a:ext uri="{FF2B5EF4-FFF2-40B4-BE49-F238E27FC236}">
                <a16:creationId xmlns:a16="http://schemas.microsoft.com/office/drawing/2014/main" id="{359E2774-1ADE-45A2-A58F-22587478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312" y="2348880"/>
            <a:ext cx="5595312" cy="3456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1BE08-D65E-47B2-9B6A-E90075D19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使用埠口常數設置控制板的接腳模式和輸出</a:t>
            </a:r>
            <a:endParaRPr lang="zh-TW" altLang="en-US" dirty="0"/>
          </a:p>
        </p:txBody>
      </p:sp>
      <p:pic>
        <p:nvPicPr>
          <p:cNvPr id="4" name="Picture 50" descr="sw37">
            <a:extLst>
              <a:ext uri="{FF2B5EF4-FFF2-40B4-BE49-F238E27FC236}">
                <a16:creationId xmlns:a16="http://schemas.microsoft.com/office/drawing/2014/main" id="{A1071A08-B5DE-4D93-B7BC-689BF81BE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55" y="2276016"/>
            <a:ext cx="54864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1" descr="sw38">
            <a:extLst>
              <a:ext uri="{FF2B5EF4-FFF2-40B4-BE49-F238E27FC236}">
                <a16:creationId xmlns:a16="http://schemas.microsoft.com/office/drawing/2014/main" id="{02033D80-B466-4668-9F96-A7FE1DDDC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6122" y="5271073"/>
            <a:ext cx="52197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93AD8D-70E3-4D4E-AC2A-E4291D988187}"/>
              </a:ext>
            </a:extLst>
          </p:cNvPr>
          <p:cNvSpPr/>
          <p:nvPr/>
        </p:nvSpPr>
        <p:spPr>
          <a:xfrm>
            <a:off x="683568" y="1579259"/>
            <a:ext cx="4464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Uno</a:t>
            </a:r>
            <a:r>
              <a:rPr lang="zh-TW" altLang="en-US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板</a:t>
            </a:r>
            <a:r>
              <a:rPr lang="zh-TW" altLang="zh-TW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的數位0~13腳可分別當成</a:t>
            </a:r>
            <a:r>
              <a:rPr lang="zh-TW" altLang="zh-TW" sz="16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埠D</a:t>
            </a:r>
            <a:r>
              <a:rPr lang="zh-TW" altLang="zh-TW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和</a:t>
            </a:r>
            <a:r>
              <a:rPr lang="zh-TW" altLang="zh-TW" sz="16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埠B</a:t>
            </a:r>
            <a:r>
              <a:rPr lang="zh-TW" altLang="zh-TW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兩組數位埠，類比A0~A5腳</a:t>
            </a:r>
            <a:r>
              <a:rPr lang="zh-TW" altLang="en-US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是</a:t>
            </a:r>
            <a:r>
              <a:rPr lang="zh-TW" altLang="zh-TW" sz="1600" b="1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埠C</a:t>
            </a:r>
            <a:r>
              <a:rPr lang="zh-TW" altLang="zh-TW" sz="1600" kern="100" dirty="0">
                <a:ea typeface="新細明體" panose="02020500000000000000" pitchFamily="18" charset="-120"/>
                <a:cs typeface="Times New Roman" panose="02020603050405020304" pitchFamily="18" charset="0"/>
              </a:rPr>
              <a:t>。</a:t>
            </a:r>
            <a:endParaRPr lang="zh-TW" altLang="en-US" sz="16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064AEC-499D-4098-BD5F-FA85509ED5AB}"/>
              </a:ext>
            </a:extLst>
          </p:cNvPr>
          <p:cNvSpPr/>
          <p:nvPr/>
        </p:nvSpPr>
        <p:spPr>
          <a:xfrm>
            <a:off x="827584" y="4790345"/>
            <a:ext cx="548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TW" altLang="zh-TW" sz="1600" b="1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PORTB</a:t>
            </a:r>
            <a:r>
              <a:rPr lang="zh-TW" altLang="zh-TW" sz="1600" kern="100" dirty="0">
                <a:latin typeface="Times New Roman" panose="02020603050405020304" pitchFamily="18" charset="0"/>
                <a:ea typeface="新細明體" panose="02020500000000000000" pitchFamily="18" charset="-120"/>
              </a:rPr>
              <a:t>用於設定輸出或接收來自8~13接腳的輸入值：</a:t>
            </a:r>
            <a:endParaRPr lang="zh-TW" altLang="zh-TW" sz="16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8" name="Oval 10242">
            <a:extLst>
              <a:ext uri="{FF2B5EF4-FFF2-40B4-BE49-F238E27FC236}">
                <a16:creationId xmlns:a16="http://schemas.microsoft.com/office/drawing/2014/main" id="{5AB0FD0C-A30D-4319-AB13-D56687A70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460" y="3394697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Text Box 10243">
            <a:extLst>
              <a:ext uri="{FF2B5EF4-FFF2-40B4-BE49-F238E27FC236}">
                <a16:creationId xmlns:a16="http://schemas.microsoft.com/office/drawing/2014/main" id="{36BA3369-CD8B-46AF-854C-ED9E6E745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776" y="3539160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6-4</a:t>
            </a:r>
          </a:p>
        </p:txBody>
      </p:sp>
    </p:spTree>
    <p:extLst>
      <p:ext uri="{BB962C8B-B14F-4D97-AF65-F5344CB8AC3E}">
        <p14:creationId xmlns:p14="http://schemas.microsoft.com/office/powerpoint/2010/main" val="288196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0241">
            <a:extLst>
              <a:ext uri="{FF2B5EF4-FFF2-40B4-BE49-F238E27FC236}">
                <a16:creationId xmlns:a16="http://schemas.microsoft.com/office/drawing/2014/main" id="{FE262EC7-A0D9-422A-9CE3-1354F91052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連接LED七段顯示器與Arduino板</a:t>
            </a:r>
          </a:p>
        </p:txBody>
      </p:sp>
      <p:sp>
        <p:nvSpPr>
          <p:cNvPr id="10242" name="Oval 10242">
            <a:extLst>
              <a:ext uri="{FF2B5EF4-FFF2-40B4-BE49-F238E27FC236}">
                <a16:creationId xmlns:a16="http://schemas.microsoft.com/office/drawing/2014/main" id="{1F261AEE-9C7C-4ECE-8570-C0BE4E17A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3" y="429260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243" name="Text Box 10243">
            <a:extLst>
              <a:ext uri="{FF2B5EF4-FFF2-40B4-BE49-F238E27FC236}">
                <a16:creationId xmlns:a16="http://schemas.microsoft.com/office/drawing/2014/main" id="{8F7CF108-B993-4B4F-BAFB-841C1EFE3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22" y="4437063"/>
            <a:ext cx="65434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6-6</a:t>
            </a:r>
          </a:p>
        </p:txBody>
      </p:sp>
      <p:pic>
        <p:nvPicPr>
          <p:cNvPr id="10244" name="Picture 2" descr="sw44">
            <a:extLst>
              <a:ext uri="{FF2B5EF4-FFF2-40B4-BE49-F238E27FC236}">
                <a16:creationId xmlns:a16="http://schemas.microsoft.com/office/drawing/2014/main" id="{28E10308-0005-4B56-8517-491E67F6C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025650"/>
            <a:ext cx="4926012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1265">
            <a:extLst>
              <a:ext uri="{FF2B5EF4-FFF2-40B4-BE49-F238E27FC236}">
                <a16:creationId xmlns:a16="http://schemas.microsoft.com/office/drawing/2014/main" id="{F322B340-0E17-4ADB-90F9-87BD7425A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顯示數字的程式</a:t>
            </a:r>
          </a:p>
        </p:txBody>
      </p:sp>
      <p:pic>
        <p:nvPicPr>
          <p:cNvPr id="11266" name="Picture 11266" descr="l7">
            <a:extLst>
              <a:ext uri="{FF2B5EF4-FFF2-40B4-BE49-F238E27FC236}">
                <a16:creationId xmlns:a16="http://schemas.microsoft.com/office/drawing/2014/main" id="{7B056FBD-2673-4F85-9B1A-59B6F864C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580" y="4791076"/>
            <a:ext cx="5400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11267">
            <a:extLst>
              <a:ext uri="{FF2B5EF4-FFF2-40B4-BE49-F238E27FC236}">
                <a16:creationId xmlns:a16="http://schemas.microsoft.com/office/drawing/2014/main" id="{31221465-0F09-43F4-80A9-A8063FC65A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855" y="3857276"/>
            <a:ext cx="468052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1600" dirty="0" err="1">
                <a:latin typeface="微軟正黑體" panose="020B0604030504040204" pitchFamily="34" charset="-120"/>
              </a:rPr>
              <a:t>從LEDs陣列，取出數字編碼輸出給「埠D」腳位，傳給七段顯示器</a:t>
            </a:r>
            <a:r>
              <a:rPr lang="en-US" altLang="en-US" sz="1600" dirty="0">
                <a:latin typeface="微軟正黑體" panose="020B0604030504040204" pitchFamily="34" charset="-120"/>
              </a:rPr>
              <a:t>。</a:t>
            </a:r>
          </a:p>
        </p:txBody>
      </p:sp>
      <p:sp>
        <p:nvSpPr>
          <p:cNvPr id="11268" name="Oval 11268">
            <a:extLst>
              <a:ext uri="{FF2B5EF4-FFF2-40B4-BE49-F238E27FC236}">
                <a16:creationId xmlns:a16="http://schemas.microsoft.com/office/drawing/2014/main" id="{7EB68835-4251-4F08-990B-6DCB7EAA2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8938" y="5661025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269" name="Text Box 11269">
            <a:extLst>
              <a:ext uri="{FF2B5EF4-FFF2-40B4-BE49-F238E27FC236}">
                <a16:creationId xmlns:a16="http://schemas.microsoft.com/office/drawing/2014/main" id="{2C238325-291B-4599-A283-A6AE05B37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5666" y="5805488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6-7</a:t>
            </a:r>
          </a:p>
        </p:txBody>
      </p:sp>
      <p:pic>
        <p:nvPicPr>
          <p:cNvPr id="2052" name="Picture 4" descr="sw48">
            <a:extLst>
              <a:ext uri="{FF2B5EF4-FFF2-40B4-BE49-F238E27FC236}">
                <a16:creationId xmlns:a16="http://schemas.microsoft.com/office/drawing/2014/main" id="{35DBECCC-7D4B-4F65-B658-3FC62938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55" y="1608931"/>
            <a:ext cx="54864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6309DF81-BA83-4B69-93EB-4566A09CDBE8}"/>
              </a:ext>
            </a:extLst>
          </p:cNvPr>
          <p:cNvSpPr/>
          <p:nvPr/>
        </p:nvSpPr>
        <p:spPr>
          <a:xfrm>
            <a:off x="349418" y="1656673"/>
            <a:ext cx="25740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byte index = 0;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byte LEDs[10] = {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B1111110,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B0110000,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B1101101,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B1111001,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B0110011,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B1011011,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B1011111,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B1110000,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B1111111,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B1111011</a:t>
            </a:r>
          </a:p>
          <a:p>
            <a:r>
              <a:rPr lang="zh-TW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TW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setup(){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DDRD = B11111111</a:t>
            </a:r>
          </a:p>
          <a:p>
            <a:r>
              <a:rPr lang="en-US" altLang="zh-TW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zh-TW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2289">
            <a:extLst>
              <a:ext uri="{FF2B5EF4-FFF2-40B4-BE49-F238E27FC236}">
                <a16:creationId xmlns:a16="http://schemas.microsoft.com/office/drawing/2014/main" id="{1274413F-1098-468A-9192-5EB14C500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使用積體電路簡化電路</a:t>
            </a:r>
          </a:p>
        </p:txBody>
      </p:sp>
      <p:pic>
        <p:nvPicPr>
          <p:cNvPr id="12290" name="Picture 12290" descr="l12">
            <a:extLst>
              <a:ext uri="{FF2B5EF4-FFF2-40B4-BE49-F238E27FC236}">
                <a16:creationId xmlns:a16="http://schemas.microsoft.com/office/drawing/2014/main" id="{6C4591F4-9032-4B7E-AE74-53F002E2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4797425"/>
            <a:ext cx="46863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12291" descr="l11">
            <a:extLst>
              <a:ext uri="{FF2B5EF4-FFF2-40B4-BE49-F238E27FC236}">
                <a16:creationId xmlns:a16="http://schemas.microsoft.com/office/drawing/2014/main" id="{57F3947F-6B9B-4FDA-9A20-035837293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1973263"/>
            <a:ext cx="7829550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 Box 12292">
            <a:extLst>
              <a:ext uri="{FF2B5EF4-FFF2-40B4-BE49-F238E27FC236}">
                <a16:creationId xmlns:a16="http://schemas.microsoft.com/office/drawing/2014/main" id="{A2778B03-7CD3-4E71-BDD5-FD37EC09D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1463675"/>
            <a:ext cx="83391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積體電路（IC）是把各種電子元件裝配在一個小矽晶上面，完成特定的電路功能。</a:t>
            </a:r>
          </a:p>
        </p:txBody>
      </p:sp>
      <p:sp>
        <p:nvSpPr>
          <p:cNvPr id="12293" name="Text Box 12293">
            <a:extLst>
              <a:ext uri="{FF2B5EF4-FFF2-40B4-BE49-F238E27FC236}">
                <a16:creationId xmlns:a16="http://schemas.microsoft.com/office/drawing/2014/main" id="{1F79541A-B07D-43DA-848C-56D93ECC5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8" y="5121275"/>
            <a:ext cx="28130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用74HC595，能把原本「並連」元件的接法，改成「串連」，減少佔用Arduino腳位。</a:t>
            </a:r>
          </a:p>
        </p:txBody>
      </p:sp>
      <p:sp>
        <p:nvSpPr>
          <p:cNvPr id="12294" name="Oval 12294">
            <a:extLst>
              <a:ext uri="{FF2B5EF4-FFF2-40B4-BE49-F238E27FC236}">
                <a16:creationId xmlns:a16="http://schemas.microsoft.com/office/drawing/2014/main" id="{79C5748A-4907-48D7-A2DE-B762BB8F0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6900" y="3757613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295" name="Text Box 12295">
            <a:extLst>
              <a:ext uri="{FF2B5EF4-FFF2-40B4-BE49-F238E27FC236}">
                <a16:creationId xmlns:a16="http://schemas.microsoft.com/office/drawing/2014/main" id="{E1C6C139-D46B-4EA3-B925-870D9657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629" y="3902075"/>
            <a:ext cx="64633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9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3313">
            <a:extLst>
              <a:ext uri="{FF2B5EF4-FFF2-40B4-BE49-F238E27FC236}">
                <a16:creationId xmlns:a16="http://schemas.microsoft.com/office/drawing/2014/main" id="{EF3BD444-FC9B-421E-B9E5-86B133E9C6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74HC595簡介</a:t>
            </a:r>
          </a:p>
        </p:txBody>
      </p:sp>
      <p:pic>
        <p:nvPicPr>
          <p:cNvPr id="13314" name="Picture 13314" descr="l8">
            <a:extLst>
              <a:ext uri="{FF2B5EF4-FFF2-40B4-BE49-F238E27FC236}">
                <a16:creationId xmlns:a16="http://schemas.microsoft.com/office/drawing/2014/main" id="{E349AB7A-9FF3-4364-B627-6E8C82EF6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550" y="2276475"/>
            <a:ext cx="6413500" cy="454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 Box 13315">
            <a:extLst>
              <a:ext uri="{FF2B5EF4-FFF2-40B4-BE49-F238E27FC236}">
                <a16:creationId xmlns:a16="http://schemas.microsoft.com/office/drawing/2014/main" id="{B79ABDBA-BC78-4F2C-A6BA-AE1BEF163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492250"/>
            <a:ext cx="842486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latin typeface="微軟正黑體" panose="020B0604030504040204" pitchFamily="34" charset="-120"/>
              </a:rPr>
              <a:t>74HC595是一個8位元</a:t>
            </a:r>
            <a:r>
              <a:rPr lang="en-US" altLang="en-US">
                <a:solidFill>
                  <a:schemeClr val="hlink"/>
                </a:solidFill>
                <a:latin typeface="微軟正黑體" panose="020B0604030504040204" pitchFamily="34" charset="-120"/>
              </a:rPr>
              <a:t>位移暫存器（shift register）</a:t>
            </a:r>
            <a:r>
              <a:rPr lang="en-US" altLang="en-US">
                <a:latin typeface="微軟正黑體" panose="020B0604030504040204" pitchFamily="34" charset="-120"/>
              </a:rPr>
              <a:t>，「暫存器」相當於記憶體，代表它最多能保存8位元資料，「位移」則代表其內部資料可序列移動。</a:t>
            </a:r>
          </a:p>
        </p:txBody>
      </p:sp>
      <p:sp>
        <p:nvSpPr>
          <p:cNvPr id="13316" name="Oval 13316">
            <a:extLst>
              <a:ext uri="{FF2B5EF4-FFF2-40B4-BE49-F238E27FC236}">
                <a16:creationId xmlns:a16="http://schemas.microsoft.com/office/drawing/2014/main" id="{D255AA00-565F-40AF-BC28-C12BCAE2F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4050"/>
            <a:ext cx="863600" cy="8636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3317" name="Text Box 13317">
            <a:extLst>
              <a:ext uri="{FF2B5EF4-FFF2-40B4-BE49-F238E27FC236}">
                <a16:creationId xmlns:a16="http://schemas.microsoft.com/office/drawing/2014/main" id="{16F13280-AAB0-4434-BFDE-D154FA8A9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29" y="5876925"/>
            <a:ext cx="6992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參閱</a:t>
            </a:r>
          </a:p>
          <a:p>
            <a:pPr algn="ctr"/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6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-1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</a:rPr>
              <a:t>1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_2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ustom Design_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_2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_2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FD7F6"/>
        </a:accent5>
        <a:accent6>
          <a:srgbClr val="AE4845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Pages>0</Pages>
  <Words>636</Words>
  <Characters>0</Characters>
  <Application>Microsoft Office PowerPoint</Application>
  <DocSecurity>0</DocSecurity>
  <PresentationFormat>如螢幕大小 (4:3)</PresentationFormat>
  <Lines>0</Lines>
  <Paragraphs>97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微軟正黑體</vt:lpstr>
      <vt:lpstr>新細明體</vt:lpstr>
      <vt:lpstr>Arial</vt:lpstr>
      <vt:lpstr>Courier New</vt:lpstr>
      <vt:lpstr>Times New Roman</vt:lpstr>
      <vt:lpstr>Custom Design</vt:lpstr>
      <vt:lpstr>Custom Design_2</vt:lpstr>
      <vt:lpstr>1_Custom Design</vt:lpstr>
      <vt:lpstr>PowerPoint 簡報</vt:lpstr>
      <vt:lpstr>第六章 LED七段顯示器</vt:lpstr>
      <vt:lpstr>七段顯示器</vt:lpstr>
      <vt:lpstr>用陣列儲存七段顯示數字</vt:lpstr>
      <vt:lpstr>使用埠口常數設置控制板的接腳模式和輸出</vt:lpstr>
      <vt:lpstr>連接LED七段顯示器與Arduino板</vt:lpstr>
      <vt:lpstr>顯示數字的程式</vt:lpstr>
      <vt:lpstr>使用積體電路簡化電路</vt:lpstr>
      <vt:lpstr>74HC595簡介</vt:lpstr>
      <vt:lpstr>序列連接七段顯示器（一）</vt:lpstr>
      <vt:lpstr>使用shiftOut()函數傳輸序列資料</vt:lpstr>
      <vt:lpstr>序列連接七段顯示器</vt:lpstr>
      <vt:lpstr>序列顯示器的主程式碼</vt:lpstr>
      <vt:lpstr>一個74HC595控制多個 七段顯示器（一）</vt:lpstr>
      <vt:lpstr>一個74HC595控制多個 七段顯示器（二）</vt:lpstr>
      <vt:lpstr>一個74HC595控制多個 七段顯示器（三）</vt:lpstr>
      <vt:lpstr>一個74HC595控制多個 七段顯示器（四）</vt:lpstr>
      <vt:lpstr>快速替換識別字名稱</vt:lpstr>
      <vt:lpstr>認識邏輯閘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LED七段顯示器</dc:title>
  <dc:subject/>
  <dc:creator>趙英傑</dc:creator>
  <cp:keywords/>
  <dc:description/>
  <cp:lastModifiedBy>Ying-Chieh Chao</cp:lastModifiedBy>
  <cp:revision>36</cp:revision>
  <dcterms:created xsi:type="dcterms:W3CDTF">2013-06-03T22:45:21Z</dcterms:created>
  <dcterms:modified xsi:type="dcterms:W3CDTF">2024-12-18T05:56:07Z</dcterms:modified>
  <cp:category>超圖解Arduino互動設計入門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1033-10.2.0.5811</vt:lpwstr>
  </property>
</Properties>
</file>