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53" r:id="rId2"/>
    <p:sldMasterId id="2147483698" r:id="rId3"/>
  </p:sldMasterIdLst>
  <p:sldIdLst>
    <p:sldId id="256" r:id="rId4"/>
    <p:sldId id="277" r:id="rId5"/>
    <p:sldId id="261" r:id="rId6"/>
    <p:sldId id="291" r:id="rId7"/>
    <p:sldId id="264" r:id="rId8"/>
    <p:sldId id="292" r:id="rId9"/>
    <p:sldId id="262" r:id="rId10"/>
    <p:sldId id="263" r:id="rId11"/>
    <p:sldId id="290" r:id="rId12"/>
    <p:sldId id="268" r:id="rId13"/>
    <p:sldId id="267" r:id="rId14"/>
    <p:sldId id="269" r:id="rId15"/>
    <p:sldId id="270" r:id="rId16"/>
    <p:sldId id="271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084EA025-11B4-48DD-B6A4-18788FB055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CC3333A0-401F-4C33-A926-44D495A24E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16263-1E6E-46A2-B0F3-699B450379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04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0A02E0FA-07AF-4582-8B10-10FCB831DA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0EC224E0-A444-4CDD-B26D-77E09D3775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BC2E5-D5FE-4D3B-AC42-7572D81AA9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09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7344" y="274638"/>
            <a:ext cx="2001044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74638"/>
            <a:ext cx="5887129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F098DD77-C2AA-4582-8520-D728F90DF6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81D81353-20B4-45F4-AB4C-11720A0DB6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320CF-1446-48EF-BDF9-8500F7D3F8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235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F4CAB45F-16CC-4A08-9803-C0692FA5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950367DC-E4F0-4838-9322-D13EFDFE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BF57B709-7616-4900-9EC4-287C7DEC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65A171-4478-4F47-9AD1-AB885D1E61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77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93D4BAE3-87A0-4E80-B77E-C21D61FD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29E1894F-94FA-4778-89E7-33F25C95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517B44B9-E0FE-45FA-A706-99D8C97A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E7C8A-F196-4432-83F5-0DFE0D8F7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30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5CC40C48-7886-4AB6-90AB-8C951862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11996001-0DD1-4865-86DC-74E851A4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5E3A5B79-E984-4AA8-9EE0-73D11586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0B2A69-89BF-44DF-B387-1D8968B238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1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DFE175B8-4D30-418F-B720-4004AFFD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EB99A77F-B834-444C-87C6-BF52FDF8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D7538780-CA61-475F-90B3-AD10ADCC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C510C-ED33-4C1B-AFCB-748FF99092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52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4100">
            <a:extLst>
              <a:ext uri="{FF2B5EF4-FFF2-40B4-BE49-F238E27FC236}">
                <a16:creationId xmlns:a16="http://schemas.microsoft.com/office/drawing/2014/main" id="{8249D110-60BB-4A70-82DC-66792902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101">
            <a:extLst>
              <a:ext uri="{FF2B5EF4-FFF2-40B4-BE49-F238E27FC236}">
                <a16:creationId xmlns:a16="http://schemas.microsoft.com/office/drawing/2014/main" id="{D5EB7DE4-7A6D-4482-965B-E10CC8F4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4102">
            <a:extLst>
              <a:ext uri="{FF2B5EF4-FFF2-40B4-BE49-F238E27FC236}">
                <a16:creationId xmlns:a16="http://schemas.microsoft.com/office/drawing/2014/main" id="{7DFB2665-F75F-4EEE-A3BF-76799DC0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BFB4E-2AAE-4795-A7CF-5E2A88231D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66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4100">
            <a:extLst>
              <a:ext uri="{FF2B5EF4-FFF2-40B4-BE49-F238E27FC236}">
                <a16:creationId xmlns:a16="http://schemas.microsoft.com/office/drawing/2014/main" id="{D3C7D3D2-32FA-4D1F-8BAD-569C128F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101">
            <a:extLst>
              <a:ext uri="{FF2B5EF4-FFF2-40B4-BE49-F238E27FC236}">
                <a16:creationId xmlns:a16="http://schemas.microsoft.com/office/drawing/2014/main" id="{C7E1EF93-98D9-4E20-A71F-A3B6BAAE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102">
            <a:extLst>
              <a:ext uri="{FF2B5EF4-FFF2-40B4-BE49-F238E27FC236}">
                <a16:creationId xmlns:a16="http://schemas.microsoft.com/office/drawing/2014/main" id="{BC1F6B8C-C211-4DA1-BACF-E10585EA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82F554-5867-4865-97B3-774D999C13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08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100">
            <a:extLst>
              <a:ext uri="{FF2B5EF4-FFF2-40B4-BE49-F238E27FC236}">
                <a16:creationId xmlns:a16="http://schemas.microsoft.com/office/drawing/2014/main" id="{E802AB49-8F43-4C9A-9B65-A67D9EBE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101">
            <a:extLst>
              <a:ext uri="{FF2B5EF4-FFF2-40B4-BE49-F238E27FC236}">
                <a16:creationId xmlns:a16="http://schemas.microsoft.com/office/drawing/2014/main" id="{43558374-50BB-4AFD-8952-F62472A3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4102">
            <a:extLst>
              <a:ext uri="{FF2B5EF4-FFF2-40B4-BE49-F238E27FC236}">
                <a16:creationId xmlns:a16="http://schemas.microsoft.com/office/drawing/2014/main" id="{2ABE92DD-3201-4CB1-8B0D-83774699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13951-D1F1-4414-8327-9791CE890D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12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E93CB3E4-D063-45FD-BBFA-E793A767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A528A020-241E-43CE-85CA-7B69E67E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3B840AE3-740A-42C3-AF55-A2F4A238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7889F-4D04-43E6-97E2-B4C9BBEC6F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0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63F8EC5E-0549-4C40-9969-EDFDE8E15F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BC6C78B5-7A56-4C5A-8E48-A46432C489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BB658-2367-40AE-B29F-FD9C4BA8A2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527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188FFBCA-F618-4666-945D-2D07322E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663D345A-6710-43EB-8E05-59D57DD7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31C564B1-D873-4387-B8BA-08703F64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EBDA42-9419-4337-B159-CF2D276142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18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7EB496E6-2607-48F1-A4E8-BF0A478E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2AB86B9A-AE72-4768-8276-F6BF66BF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CCCEA55B-B76E-476A-AAD3-04F25695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6F81F-458F-4D44-AD90-F6B5748050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95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1CE7C5FC-9A49-4EAB-AA76-08CE926F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F637E397-7EF9-4143-8D95-6620115E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6FC65CF1-F90D-434E-8246-11E00C58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6511E8-E85B-4FD5-B426-9423C9076E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629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40BF694E-8CFC-40EA-9131-34C9A702ED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ED46238C-AD24-4B68-9038-D45FCC9010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04CB4F-4305-4CEE-80D5-9F90DCE45B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90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FED2429E-4598-4A98-ACEA-4F4A4A1803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71524A3F-F7D1-4DA9-BCC4-DC82411A0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4D10B-F4B7-4186-9E91-7867821F51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83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7EAFA5CD-AEBF-4F2F-989C-C9B0C9C5FE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74F984BE-5EC9-4D1B-98BD-C39A6DB7DF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F5DFFB-DCF4-41F2-AC66-6400DE6F78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665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1788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554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BCC79C9E-3A0A-4E19-B0CE-24AC369FF1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AE9B9859-019E-4484-B018-0789F1873A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793431-0C8E-433E-B76C-F793F3DD45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0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Footer Placeholder 3076">
            <a:extLst>
              <a:ext uri="{FF2B5EF4-FFF2-40B4-BE49-F238E27FC236}">
                <a16:creationId xmlns:a16="http://schemas.microsoft.com/office/drawing/2014/main" id="{AE093F0D-C11B-407A-A585-E8DC7E8F45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3077">
            <a:extLst>
              <a:ext uri="{FF2B5EF4-FFF2-40B4-BE49-F238E27FC236}">
                <a16:creationId xmlns:a16="http://schemas.microsoft.com/office/drawing/2014/main" id="{A1BE30A7-0192-438B-8A8B-E387A10CA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36362-5EE7-4389-A7AB-B48A0A0E9A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25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Footer Placeholder 3076">
            <a:extLst>
              <a:ext uri="{FF2B5EF4-FFF2-40B4-BE49-F238E27FC236}">
                <a16:creationId xmlns:a16="http://schemas.microsoft.com/office/drawing/2014/main" id="{3B6FEE5C-16C1-4251-AFEC-B8B33ACE84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077">
            <a:extLst>
              <a:ext uri="{FF2B5EF4-FFF2-40B4-BE49-F238E27FC236}">
                <a16:creationId xmlns:a16="http://schemas.microsoft.com/office/drawing/2014/main" id="{6E242ED5-9A65-4EDA-968E-0E104BD827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2DC45-3B6F-46EB-B67E-6611B3F218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303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076">
            <a:extLst>
              <a:ext uri="{FF2B5EF4-FFF2-40B4-BE49-F238E27FC236}">
                <a16:creationId xmlns:a16="http://schemas.microsoft.com/office/drawing/2014/main" id="{6E7D5499-67BC-43F1-A001-C2A2DADCF3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3077">
            <a:extLst>
              <a:ext uri="{FF2B5EF4-FFF2-40B4-BE49-F238E27FC236}">
                <a16:creationId xmlns:a16="http://schemas.microsoft.com/office/drawing/2014/main" id="{2232DF21-BB83-4D44-91D9-00B7C47E9B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8B15CE-A6C1-49C5-BA45-CBBEAA8E1B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2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EADC7066-28EF-4EBB-97FF-2FAFBE6C66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8611F828-7CF8-4F4E-B3C9-E41BFED60C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5C6CF-3246-4EC6-A777-B4D41BFA49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3238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F46FA7F9-CF6F-41F9-A438-7A6A56C6D1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20F1F3DC-16D9-481B-BE10-88CDD6992E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F5077D-A247-49EB-A894-65EB11E00C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207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B8426299-1671-4191-B507-103BACE8ED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574862B9-E73F-4C72-8E9E-B0F633762D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660BA-A215-4103-83F5-A8280904B3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125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2A053DB2-B7E5-47B0-9DFD-B1995B73F0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FDCE4689-28FD-47E7-92A8-3935316CAF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221B81-4646-4AC6-9600-D5D4E255E1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74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7344" y="274638"/>
            <a:ext cx="2001044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74638"/>
            <a:ext cx="5887129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6B8DDD39-0563-43C0-8D65-FB1FC61D85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9AAEB95F-AC34-4979-8CBD-6D373FB67F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E10681-435F-42C3-AF86-D3DEF29DE1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542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4446265-6DCC-AF2D-2708-7A91140F5B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40124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1788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554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0A5E32BF-558B-4AD9-888B-927B417A6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DE137BB6-DC04-4BCB-9D47-2A1F3CA7F5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8E88-ED22-4B71-BD79-400B1A5683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17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Footer Placeholder 3076">
            <a:extLst>
              <a:ext uri="{FF2B5EF4-FFF2-40B4-BE49-F238E27FC236}">
                <a16:creationId xmlns:a16="http://schemas.microsoft.com/office/drawing/2014/main" id="{73FB9E34-4ABD-40E9-BF80-ECB37C204C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3077">
            <a:extLst>
              <a:ext uri="{FF2B5EF4-FFF2-40B4-BE49-F238E27FC236}">
                <a16:creationId xmlns:a16="http://schemas.microsoft.com/office/drawing/2014/main" id="{07FF641B-5658-42CF-9E18-83E416AC39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ACA61-1997-4441-983A-1FD4B52C36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41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Footer Placeholder 3076">
            <a:extLst>
              <a:ext uri="{FF2B5EF4-FFF2-40B4-BE49-F238E27FC236}">
                <a16:creationId xmlns:a16="http://schemas.microsoft.com/office/drawing/2014/main" id="{B69775B5-3E48-4555-B439-3CBFDE3DB0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077">
            <a:extLst>
              <a:ext uri="{FF2B5EF4-FFF2-40B4-BE49-F238E27FC236}">
                <a16:creationId xmlns:a16="http://schemas.microsoft.com/office/drawing/2014/main" id="{221C5A31-7F8A-44AB-8F9E-35476FC3DD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1B793-58D3-46A0-BFB7-70F4BDA2C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90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076">
            <a:extLst>
              <a:ext uri="{FF2B5EF4-FFF2-40B4-BE49-F238E27FC236}">
                <a16:creationId xmlns:a16="http://schemas.microsoft.com/office/drawing/2014/main" id="{87417E2C-1DB2-4AF3-A5BE-D53EAB0FA9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3077">
            <a:extLst>
              <a:ext uri="{FF2B5EF4-FFF2-40B4-BE49-F238E27FC236}">
                <a16:creationId xmlns:a16="http://schemas.microsoft.com/office/drawing/2014/main" id="{1410206B-F38A-4BC1-96C7-8672388F50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48DB68-3A14-4CDB-89AB-1B9F207107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60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ABA9D834-C7B0-4E8E-8EB2-B13436671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92EB4FE5-313E-484F-BECA-CF2FE0D5D2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541656-820F-4EDF-9449-A680A7AB0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35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D660B48E-9FD1-48A0-A4E2-3AF7529D7F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D51314C8-7714-4FD7-941F-123982DE14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5EC1F-500A-4F6A-8BE8-A5797822AF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26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073" descr="hand">
            <a:extLst>
              <a:ext uri="{FF2B5EF4-FFF2-40B4-BE49-F238E27FC236}">
                <a16:creationId xmlns:a16="http://schemas.microsoft.com/office/drawing/2014/main" id="{3EC6D61C-211C-4EA0-8BAF-A88EF10BDC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2913" y="1720850"/>
            <a:ext cx="4652963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3074">
            <a:extLst>
              <a:ext uri="{FF2B5EF4-FFF2-40B4-BE49-F238E27FC236}">
                <a16:creationId xmlns:a16="http://schemas.microsoft.com/office/drawing/2014/main" id="{C456C680-E5D8-4D51-A9C4-49033BADEF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3075">
            <a:extLst>
              <a:ext uri="{FF2B5EF4-FFF2-40B4-BE49-F238E27FC236}">
                <a16:creationId xmlns:a16="http://schemas.microsoft.com/office/drawing/2014/main" id="{B793E17C-682B-45FC-BD74-3601E0FA0F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41788" y="1600200"/>
            <a:ext cx="4546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7" name="Footer Placeholder 3076">
            <a:extLst>
              <a:ext uri="{FF2B5EF4-FFF2-40B4-BE49-F238E27FC236}">
                <a16:creationId xmlns:a16="http://schemas.microsoft.com/office/drawing/2014/main" id="{505E7BA5-5C9A-4ED6-9615-F48086AC0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3078" name="Slide Number Placeholder 3077">
            <a:extLst>
              <a:ext uri="{FF2B5EF4-FFF2-40B4-BE49-F238E27FC236}">
                <a16:creationId xmlns:a16="http://schemas.microsoft.com/office/drawing/2014/main" id="{2EDCA8BE-516C-4529-98C4-D8514821E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1BE7969-43F0-464A-B43B-74E3CD51AE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1" r:id="rId2"/>
    <p:sldLayoutId id="2147483730" r:id="rId3"/>
    <p:sldLayoutId id="2147483729" r:id="rId4"/>
    <p:sldLayoutId id="2147483728" r:id="rId5"/>
    <p:sldLayoutId id="2147483727" r:id="rId6"/>
    <p:sldLayoutId id="2147483726" r:id="rId7"/>
    <p:sldLayoutId id="2147483725" r:id="rId8"/>
    <p:sldLayoutId id="2147483724" r:id="rId9"/>
    <p:sldLayoutId id="2147483723" r:id="rId10"/>
    <p:sldLayoutId id="214748372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097" descr="title">
            <a:extLst>
              <a:ext uri="{FF2B5EF4-FFF2-40B4-BE49-F238E27FC236}">
                <a16:creationId xmlns:a16="http://schemas.microsoft.com/office/drawing/2014/main" id="{0D7631E2-6671-411E-935E-3091936366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4098">
            <a:extLst>
              <a:ext uri="{FF2B5EF4-FFF2-40B4-BE49-F238E27FC236}">
                <a16:creationId xmlns:a16="http://schemas.microsoft.com/office/drawing/2014/main" id="{03C5BC89-21C8-401A-950A-1CECDE0284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95513" y="101600"/>
            <a:ext cx="6769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4099">
            <a:extLst>
              <a:ext uri="{FF2B5EF4-FFF2-40B4-BE49-F238E27FC236}">
                <a16:creationId xmlns:a16="http://schemas.microsoft.com/office/drawing/2014/main" id="{BDE9DF42-7AF1-432D-A8FB-5E400D6FAB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Date Placeholder 4100">
            <a:extLst>
              <a:ext uri="{FF2B5EF4-FFF2-40B4-BE49-F238E27FC236}">
                <a16:creationId xmlns:a16="http://schemas.microsoft.com/office/drawing/2014/main" id="{D75B1384-1EDE-4065-A67F-3EA034DDB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endParaRPr lang="en-US"/>
          </a:p>
        </p:txBody>
      </p:sp>
      <p:sp>
        <p:nvSpPr>
          <p:cNvPr id="4102" name="Footer Placeholder 4101">
            <a:extLst>
              <a:ext uri="{FF2B5EF4-FFF2-40B4-BE49-F238E27FC236}">
                <a16:creationId xmlns:a16="http://schemas.microsoft.com/office/drawing/2014/main" id="{56582387-F6BB-4685-9967-47E3F8559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en-US"/>
          </a:p>
        </p:txBody>
      </p:sp>
      <p:sp>
        <p:nvSpPr>
          <p:cNvPr id="4103" name="Slide Number Placeholder 4102">
            <a:extLst>
              <a:ext uri="{FF2B5EF4-FFF2-40B4-BE49-F238E27FC236}">
                <a16:creationId xmlns:a16="http://schemas.microsoft.com/office/drawing/2014/main" id="{AF7CC1AC-9BE0-4301-91AA-D7A29BC11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>
                <a:ea typeface="Arial" panose="020B0604020202020204" pitchFamily="34" charset="0"/>
                <a:cs typeface="+mn-ea"/>
              </a:defRPr>
            </a:lvl1pPr>
          </a:lstStyle>
          <a:p>
            <a:fld id="{440FE328-B075-46B3-AF93-2D9564A2A1A1}" type="slidenum">
              <a:rPr lang="en-US"/>
              <a:pPr/>
              <a:t>‹#›</a:t>
            </a:fld>
            <a:endParaRPr 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2" r:id="rId2"/>
    <p:sldLayoutId id="2147483741" r:id="rId3"/>
    <p:sldLayoutId id="2147483740" r:id="rId4"/>
    <p:sldLayoutId id="2147483739" r:id="rId5"/>
    <p:sldLayoutId id="2147483738" r:id="rId6"/>
    <p:sldLayoutId id="2147483737" r:id="rId7"/>
    <p:sldLayoutId id="2147483736" r:id="rId8"/>
    <p:sldLayoutId id="2147483735" r:id="rId9"/>
    <p:sldLayoutId id="2147483734" r:id="rId10"/>
    <p:sldLayoutId id="214748373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074">
            <a:extLst>
              <a:ext uri="{FF2B5EF4-FFF2-40B4-BE49-F238E27FC236}">
                <a16:creationId xmlns:a16="http://schemas.microsoft.com/office/drawing/2014/main" id="{CD125E3B-0A52-47BF-9F30-BBCE68F063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3075">
            <a:extLst>
              <a:ext uri="{FF2B5EF4-FFF2-40B4-BE49-F238E27FC236}">
                <a16:creationId xmlns:a16="http://schemas.microsoft.com/office/drawing/2014/main" id="{DA4F00EC-4A7B-449B-8D6B-63164A821A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41788" y="1600200"/>
            <a:ext cx="4546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7" name="Footer Placeholder 3076">
            <a:extLst>
              <a:ext uri="{FF2B5EF4-FFF2-40B4-BE49-F238E27FC236}">
                <a16:creationId xmlns:a16="http://schemas.microsoft.com/office/drawing/2014/main" id="{2B72256E-B9C3-4EE9-AD5E-02236B99F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en-US"/>
          </a:p>
        </p:txBody>
      </p:sp>
      <p:sp>
        <p:nvSpPr>
          <p:cNvPr id="3078" name="Slide Number Placeholder 3077">
            <a:extLst>
              <a:ext uri="{FF2B5EF4-FFF2-40B4-BE49-F238E27FC236}">
                <a16:creationId xmlns:a16="http://schemas.microsoft.com/office/drawing/2014/main" id="{AE14D135-55B5-4108-8439-4518F22E0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>
                <a:ea typeface="Arial" panose="020B0604020202020204" pitchFamily="34" charset="0"/>
                <a:cs typeface="+mn-ea"/>
              </a:defRPr>
            </a:lvl1pPr>
          </a:lstStyle>
          <a:p>
            <a:fld id="{24082EE1-C804-4B8F-BE60-97BDA2AF69DC}" type="slidenum">
              <a:rPr lang="en-US"/>
              <a:pPr/>
              <a:t>‹#›</a:t>
            </a:fld>
            <a:endParaRPr lang="en-US"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EFBFE89-FF62-976E-7E37-B97B6890BA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5" y="2492896"/>
            <a:ext cx="2286959" cy="31255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3" r:id="rId2"/>
    <p:sldLayoutId id="2147483762" r:id="rId3"/>
    <p:sldLayoutId id="2147483761" r:id="rId4"/>
    <p:sldLayoutId id="2147483760" r:id="rId5"/>
    <p:sldLayoutId id="2147483759" r:id="rId6"/>
    <p:sldLayoutId id="2147483758" r:id="rId7"/>
    <p:sldLayoutId id="2147483757" r:id="rId8"/>
    <p:sldLayoutId id="2147483756" r:id="rId9"/>
    <p:sldLayoutId id="2147483755" r:id="rId10"/>
    <p:sldLayoutId id="2147483754" r:id="rId11"/>
    <p:sldLayoutId id="2147483765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2289">
            <a:extLst>
              <a:ext uri="{FF2B5EF4-FFF2-40B4-BE49-F238E27FC236}">
                <a16:creationId xmlns:a16="http://schemas.microsoft.com/office/drawing/2014/main" id="{0EFD753D-8332-4BED-AA83-D22C36650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LED矩陣電路</a:t>
            </a:r>
          </a:p>
        </p:txBody>
      </p:sp>
      <p:pic>
        <p:nvPicPr>
          <p:cNvPr id="13314" name="Picture 12290" descr="sp4">
            <a:extLst>
              <a:ext uri="{FF2B5EF4-FFF2-40B4-BE49-F238E27FC236}">
                <a16:creationId xmlns:a16="http://schemas.microsoft.com/office/drawing/2014/main" id="{EDCE94C7-8B9E-489C-8725-1735FDD93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5259388"/>
            <a:ext cx="53149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12291" descr="sp3">
            <a:extLst>
              <a:ext uri="{FF2B5EF4-FFF2-40B4-BE49-F238E27FC236}">
                <a16:creationId xmlns:a16="http://schemas.microsoft.com/office/drawing/2014/main" id="{D33A5655-54E6-489B-BF58-EAD7293FF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1098550"/>
            <a:ext cx="59436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12292">
            <a:extLst>
              <a:ext uri="{FF2B5EF4-FFF2-40B4-BE49-F238E27FC236}">
                <a16:creationId xmlns:a16="http://schemas.microsoft.com/office/drawing/2014/main" id="{F3B1311F-AFA6-48BB-A488-DE422CAC9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1557338"/>
            <a:ext cx="249396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驅動一個8×8單色</a:t>
            </a:r>
          </a:p>
          <a:p>
            <a:r>
              <a:rPr lang="en-US" altLang="en-US">
                <a:latin typeface="微軟正黑體" panose="020B0604030504040204" pitchFamily="34" charset="-120"/>
              </a:rPr>
              <a:t>LED矩陣的電路圖</a:t>
            </a:r>
          </a:p>
        </p:txBody>
      </p:sp>
      <p:sp>
        <p:nvSpPr>
          <p:cNvPr id="13317" name="Text Box 12293">
            <a:extLst>
              <a:ext uri="{FF2B5EF4-FFF2-40B4-BE49-F238E27FC236}">
                <a16:creationId xmlns:a16="http://schemas.microsoft.com/office/drawing/2014/main" id="{9D5464B8-4432-4704-AB9D-309753D00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5287963"/>
            <a:ext cx="29527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可以採用市售的MAX7219與8×8rm LED矩陣的套件</a:t>
            </a:r>
          </a:p>
        </p:txBody>
      </p:sp>
      <p:sp>
        <p:nvSpPr>
          <p:cNvPr id="13318" name="Oval 12294">
            <a:extLst>
              <a:ext uri="{FF2B5EF4-FFF2-40B4-BE49-F238E27FC236}">
                <a16:creationId xmlns:a16="http://schemas.microsoft.com/office/drawing/2014/main" id="{16C88E6F-A3F2-4D3B-9728-1B608BA83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4005263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Text Box 12295">
            <a:extLst>
              <a:ext uri="{FF2B5EF4-FFF2-40B4-BE49-F238E27FC236}">
                <a16:creationId xmlns:a16="http://schemas.microsoft.com/office/drawing/2014/main" id="{9C2990BF-AF14-45A8-BA70-F69C7E9C9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23" y="4149725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7-15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3313">
            <a:extLst>
              <a:ext uri="{FF2B5EF4-FFF2-40B4-BE49-F238E27FC236}">
                <a16:creationId xmlns:a16="http://schemas.microsoft.com/office/drawing/2014/main" id="{2CE20067-0337-4B7C-8D3E-14CA991A0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MAX7219的暫存器</a:t>
            </a:r>
          </a:p>
        </p:txBody>
      </p:sp>
      <p:graphicFrame>
        <p:nvGraphicFramePr>
          <p:cNvPr id="13315" name="Content Placeholder 13314">
            <a:extLst>
              <a:ext uri="{FF2B5EF4-FFF2-40B4-BE49-F238E27FC236}">
                <a16:creationId xmlns:a16="http://schemas.microsoft.com/office/drawing/2014/main" id="{5690BC32-68A3-4AB2-A223-86139488842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79388" y="1670050"/>
          <a:ext cx="3035300" cy="5189537"/>
        </p:xfrm>
        <a:graphic>
          <a:graphicData uri="http://schemas.openxmlformats.org/drawingml/2006/table">
            <a:tbl>
              <a:tblPr/>
              <a:tblGrid>
                <a:gridCol w="2322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7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latin typeface="新細明體" panose="02020500000000000000" charset="-120"/>
                          <a:sym typeface="新細明體" panose="02020500000000000000" charset="-120"/>
                        </a:rPr>
                        <a:t>暫存器名稱</a:t>
                      </a:r>
                      <a:endParaRPr lang="en-US" sz="1400" b="1" u="none">
                        <a:latin typeface="新細明體" panose="02020500000000000000" charset="-120"/>
                        <a:sym typeface="新細明體" panose="02020500000000000000" charset="-120"/>
                      </a:endParaRPr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位址</a:t>
                      </a:r>
                      <a:endParaRPr lang="en-US" sz="1400" b="1" u="none">
                        <a:sym typeface="新細明體" panose="02020500000000000000" charset="-120"/>
                      </a:endParaRPr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資料</a:t>
                      </a:r>
                      <a:r>
                        <a:rPr sz="1400" b="1" u="none">
                          <a:sym typeface="Times New Roman" panose="02020603050405020304" pitchFamily="2" charset="0"/>
                        </a:rPr>
                        <a:t>0</a:t>
                      </a:r>
                      <a:r>
                        <a:rPr sz="1400" b="1" u="none">
                          <a:sym typeface="新細明體" panose="02020500000000000000" charset="-120"/>
                        </a:rPr>
                        <a:t>（</a:t>
                      </a:r>
                      <a:r>
                        <a:rPr sz="1400" b="1" u="none">
                          <a:sym typeface="Times New Roman" panose="02020603050405020304" pitchFamily="2" charset="0"/>
                        </a:rPr>
                        <a:t>Digit 0</a:t>
                      </a:r>
                      <a:r>
                        <a:rPr sz="1400" b="1" u="none">
                          <a:sym typeface="新細明體" panose="02020500000000000000" charset="-120"/>
                        </a:rPr>
                        <a:t>）</a:t>
                      </a:r>
                      <a:endParaRPr lang="en-US" sz="1400" b="1" u="none"/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0x1</a:t>
                      </a:r>
                      <a:endParaRPr lang="en-US" sz="1400" b="1" u="none">
                        <a:sym typeface="新細明體" panose="02020500000000000000" charset="-120"/>
                      </a:endParaRPr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7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資料</a:t>
                      </a:r>
                      <a:r>
                        <a:rPr sz="1400" b="1" u="none">
                          <a:sym typeface="Times New Roman" panose="02020603050405020304" pitchFamily="2" charset="0"/>
                        </a:rPr>
                        <a:t>1</a:t>
                      </a:r>
                      <a:r>
                        <a:rPr sz="1400" b="1" u="none">
                          <a:sym typeface="新細明體" panose="02020500000000000000" charset="-120"/>
                        </a:rPr>
                        <a:t>（</a:t>
                      </a:r>
                      <a:r>
                        <a:rPr sz="1400" b="1" u="none">
                          <a:sym typeface="Times New Roman" panose="02020603050405020304" pitchFamily="2" charset="0"/>
                        </a:rPr>
                        <a:t>Digit 1</a:t>
                      </a:r>
                      <a:r>
                        <a:rPr sz="1400" b="1" u="none">
                          <a:sym typeface="新細明體" panose="02020500000000000000" charset="-120"/>
                        </a:rPr>
                        <a:t>）</a:t>
                      </a:r>
                      <a:endParaRPr lang="en-US" sz="1400" b="1" u="none"/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0x2</a:t>
                      </a:r>
                      <a:endParaRPr lang="en-US" sz="1400" b="1" u="none">
                        <a:sym typeface="新細明體" panose="02020500000000000000" charset="-120"/>
                      </a:endParaRPr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7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資料</a:t>
                      </a:r>
                      <a:r>
                        <a:rPr sz="1400" b="1" u="none">
                          <a:sym typeface="Times New Roman" panose="02020603050405020304" pitchFamily="2" charset="0"/>
                        </a:rPr>
                        <a:t>2</a:t>
                      </a:r>
                      <a:r>
                        <a:rPr sz="1400" b="1" u="none">
                          <a:sym typeface="新細明體" panose="02020500000000000000" charset="-120"/>
                        </a:rPr>
                        <a:t>（</a:t>
                      </a:r>
                      <a:r>
                        <a:rPr sz="1400" b="1" u="none">
                          <a:sym typeface="Times New Roman" panose="02020603050405020304" pitchFamily="2" charset="0"/>
                        </a:rPr>
                        <a:t>Digit 2</a:t>
                      </a:r>
                      <a:r>
                        <a:rPr sz="1400" b="1" u="none">
                          <a:sym typeface="新細明體" panose="02020500000000000000" charset="-120"/>
                        </a:rPr>
                        <a:t>）</a:t>
                      </a:r>
                      <a:endParaRPr lang="en-US" sz="1400" b="1" u="none"/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0x3</a:t>
                      </a:r>
                      <a:endParaRPr lang="en-US" sz="1400" b="1" u="none">
                        <a:sym typeface="新細明體" panose="02020500000000000000" charset="-120"/>
                      </a:endParaRPr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7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資料</a:t>
                      </a:r>
                      <a:r>
                        <a:rPr sz="1400" b="1" u="none">
                          <a:sym typeface="Times New Roman" panose="02020603050405020304" pitchFamily="2" charset="0"/>
                        </a:rPr>
                        <a:t>3</a:t>
                      </a:r>
                      <a:r>
                        <a:rPr sz="1400" b="1" u="none">
                          <a:sym typeface="新細明體" panose="02020500000000000000" charset="-120"/>
                        </a:rPr>
                        <a:t>（</a:t>
                      </a:r>
                      <a:r>
                        <a:rPr sz="1400" b="1" u="none">
                          <a:sym typeface="Times New Roman" panose="02020603050405020304" pitchFamily="2" charset="0"/>
                        </a:rPr>
                        <a:t>Digit 3</a:t>
                      </a:r>
                      <a:r>
                        <a:rPr sz="1400" b="1" u="none">
                          <a:sym typeface="新細明體" panose="02020500000000000000" charset="-120"/>
                        </a:rPr>
                        <a:t>）</a:t>
                      </a:r>
                      <a:endParaRPr lang="en-US" sz="1400" b="1" u="none"/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0x4</a:t>
                      </a:r>
                      <a:endParaRPr lang="en-US" sz="1400" b="1" u="none">
                        <a:sym typeface="新細明體" panose="02020500000000000000" charset="-120"/>
                      </a:endParaRPr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7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資料</a:t>
                      </a:r>
                      <a:r>
                        <a:rPr sz="1400" b="1" u="none">
                          <a:sym typeface="Times New Roman" panose="02020603050405020304" pitchFamily="2" charset="0"/>
                        </a:rPr>
                        <a:t>4</a:t>
                      </a:r>
                      <a:r>
                        <a:rPr sz="1400" b="1" u="none">
                          <a:sym typeface="新細明體" panose="02020500000000000000" charset="-120"/>
                        </a:rPr>
                        <a:t>（</a:t>
                      </a:r>
                      <a:r>
                        <a:rPr sz="1400" b="1" u="none">
                          <a:sym typeface="Times New Roman" panose="02020603050405020304" pitchFamily="2" charset="0"/>
                        </a:rPr>
                        <a:t>Digit 4</a:t>
                      </a:r>
                      <a:r>
                        <a:rPr sz="1400" b="1" u="none">
                          <a:sym typeface="新細明體" panose="02020500000000000000" charset="-120"/>
                        </a:rPr>
                        <a:t>）</a:t>
                      </a:r>
                      <a:endParaRPr lang="en-US" sz="1400" b="1" u="none"/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0x5</a:t>
                      </a:r>
                      <a:endParaRPr lang="en-US" sz="1400" b="1" u="none">
                        <a:sym typeface="新細明體" panose="02020500000000000000" charset="-120"/>
                      </a:endParaRPr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7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資料</a:t>
                      </a:r>
                      <a:r>
                        <a:rPr sz="1400" b="1" u="none">
                          <a:sym typeface="Times New Roman" panose="02020603050405020304" pitchFamily="2" charset="0"/>
                        </a:rPr>
                        <a:t>5</a:t>
                      </a:r>
                      <a:r>
                        <a:rPr sz="1400" b="1" u="none">
                          <a:sym typeface="新細明體" panose="02020500000000000000" charset="-120"/>
                        </a:rPr>
                        <a:t>（</a:t>
                      </a:r>
                      <a:r>
                        <a:rPr sz="1400" b="1" u="none">
                          <a:sym typeface="Times New Roman" panose="02020603050405020304" pitchFamily="2" charset="0"/>
                        </a:rPr>
                        <a:t>Digit 5</a:t>
                      </a:r>
                      <a:r>
                        <a:rPr sz="1400" b="1" u="none">
                          <a:sym typeface="新細明體" panose="02020500000000000000" charset="-120"/>
                        </a:rPr>
                        <a:t>）</a:t>
                      </a:r>
                      <a:endParaRPr lang="en-US" sz="1400" b="1" u="none"/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0x6</a:t>
                      </a:r>
                      <a:endParaRPr lang="en-US" sz="1400" b="1" u="none">
                        <a:sym typeface="新細明體" panose="02020500000000000000" charset="-120"/>
                      </a:endParaRPr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7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資料</a:t>
                      </a:r>
                      <a:r>
                        <a:rPr sz="1400" b="1" u="none">
                          <a:sym typeface="Times New Roman" panose="02020603050405020304" pitchFamily="2" charset="0"/>
                        </a:rPr>
                        <a:t>6</a:t>
                      </a:r>
                      <a:r>
                        <a:rPr sz="1400" b="1" u="none">
                          <a:sym typeface="新細明體" panose="02020500000000000000" charset="-120"/>
                        </a:rPr>
                        <a:t>（</a:t>
                      </a:r>
                      <a:r>
                        <a:rPr sz="1400" b="1" u="none">
                          <a:sym typeface="Times New Roman" panose="02020603050405020304" pitchFamily="2" charset="0"/>
                        </a:rPr>
                        <a:t>Digit 6</a:t>
                      </a:r>
                      <a:r>
                        <a:rPr sz="1400" b="1" u="none">
                          <a:sym typeface="新細明體" panose="02020500000000000000" charset="-120"/>
                        </a:rPr>
                        <a:t>）</a:t>
                      </a:r>
                      <a:endParaRPr lang="en-US" sz="1400" b="1" u="none"/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0x7</a:t>
                      </a:r>
                      <a:endParaRPr lang="en-US" sz="1400" b="1" u="none">
                        <a:sym typeface="新細明體" panose="02020500000000000000" charset="-120"/>
                      </a:endParaRPr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7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資料</a:t>
                      </a:r>
                      <a:r>
                        <a:rPr sz="1400" b="1" u="none">
                          <a:sym typeface="Times New Roman" panose="02020603050405020304" pitchFamily="2" charset="0"/>
                        </a:rPr>
                        <a:t>7</a:t>
                      </a:r>
                      <a:r>
                        <a:rPr sz="1400" b="1" u="none">
                          <a:sym typeface="新細明體" panose="02020500000000000000" charset="-120"/>
                        </a:rPr>
                        <a:t>（</a:t>
                      </a:r>
                      <a:r>
                        <a:rPr sz="1400" b="1" u="none">
                          <a:sym typeface="Times New Roman" panose="02020603050405020304" pitchFamily="2" charset="0"/>
                        </a:rPr>
                        <a:t>Digit 7</a:t>
                      </a:r>
                      <a:r>
                        <a:rPr sz="1400" b="1" u="none">
                          <a:sym typeface="新細明體" panose="02020500000000000000" charset="-120"/>
                        </a:rPr>
                        <a:t>）</a:t>
                      </a:r>
                      <a:endParaRPr lang="en-US" sz="1400" b="1" u="none"/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0x8</a:t>
                      </a:r>
                      <a:endParaRPr lang="en-US" sz="1400" b="1" u="none">
                        <a:sym typeface="新細明體" panose="02020500000000000000" charset="-120"/>
                      </a:endParaRPr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7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不運作（</a:t>
                      </a:r>
                      <a:r>
                        <a:rPr sz="1400" b="1" u="none">
                          <a:sym typeface="Times New Roman" panose="02020603050405020304" pitchFamily="2" charset="0"/>
                        </a:rPr>
                        <a:t>No-Op</a:t>
                      </a:r>
                      <a:r>
                        <a:rPr sz="1400" b="1" u="none">
                          <a:sym typeface="新細明體" panose="02020500000000000000" charset="-120"/>
                        </a:rPr>
                        <a:t>）</a:t>
                      </a:r>
                      <a:endParaRPr lang="en-US" sz="1400" b="1" u="none"/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0x0</a:t>
                      </a:r>
                      <a:endParaRPr lang="en-US" sz="1400" b="1" u="none">
                        <a:sym typeface="新細明體" panose="02020500000000000000" charset="-120"/>
                      </a:endParaRPr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315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解碼模式（</a:t>
                      </a:r>
                      <a:r>
                        <a:rPr sz="1400" b="1" u="none">
                          <a:sym typeface="Times New Roman" panose="02020603050405020304" pitchFamily="2" charset="0"/>
                        </a:rPr>
                        <a:t>Decode Mode</a:t>
                      </a:r>
                      <a:r>
                        <a:rPr sz="1400" b="1" u="none">
                          <a:sym typeface="新細明體" panose="02020500000000000000" charset="-120"/>
                        </a:rPr>
                        <a:t>）</a:t>
                      </a:r>
                      <a:endParaRPr lang="en-US" sz="1400" b="1" u="none"/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0x9</a:t>
                      </a:r>
                      <a:endParaRPr lang="en-US" sz="1400" b="1" u="none">
                        <a:sym typeface="新細明體" panose="02020500000000000000" charset="-120"/>
                      </a:endParaRPr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7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顯示強度（</a:t>
                      </a:r>
                      <a:r>
                        <a:rPr sz="1400" b="1" u="none">
                          <a:sym typeface="Times New Roman" panose="02020603050405020304" pitchFamily="2" charset="0"/>
                        </a:rPr>
                        <a:t>Intensity</a:t>
                      </a:r>
                      <a:r>
                        <a:rPr sz="1400" b="1" u="none">
                          <a:sym typeface="新細明體" panose="02020500000000000000" charset="-120"/>
                        </a:rPr>
                        <a:t>）</a:t>
                      </a:r>
                      <a:endParaRPr lang="en-US" sz="1400" b="1" u="none"/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0xA</a:t>
                      </a:r>
                      <a:endParaRPr lang="en-US" sz="1400" b="1" u="none">
                        <a:sym typeface="新細明體" panose="02020500000000000000" charset="-120"/>
                      </a:endParaRPr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038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掃描限制（</a:t>
                      </a:r>
                      <a:r>
                        <a:rPr sz="1400" b="1" u="none">
                          <a:sym typeface="Times New Roman" panose="02020603050405020304" pitchFamily="2" charset="0"/>
                        </a:rPr>
                        <a:t>Scan Limit</a:t>
                      </a:r>
                      <a:r>
                        <a:rPr sz="1400" b="1" u="none">
                          <a:sym typeface="新細明體" panose="02020500000000000000" charset="-120"/>
                        </a:rPr>
                        <a:t>）</a:t>
                      </a:r>
                      <a:endParaRPr lang="en-US" sz="1400" b="1" u="none"/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0xB</a:t>
                      </a:r>
                      <a:endParaRPr lang="en-US" sz="1400" b="1" u="none">
                        <a:sym typeface="新細明體" panose="02020500000000000000" charset="-120"/>
                      </a:endParaRPr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7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停機（</a:t>
                      </a:r>
                      <a:r>
                        <a:rPr sz="1400" b="1" u="none">
                          <a:sym typeface="Times New Roman" panose="02020603050405020304" pitchFamily="2" charset="0"/>
                        </a:rPr>
                        <a:t>Shutdown</a:t>
                      </a:r>
                      <a:r>
                        <a:rPr sz="1400" b="1" u="none">
                          <a:sym typeface="新細明體" panose="02020500000000000000" charset="-120"/>
                        </a:rPr>
                        <a:t>）</a:t>
                      </a:r>
                      <a:endParaRPr lang="en-US" sz="1400" b="1" u="none"/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0xC</a:t>
                      </a:r>
                      <a:endParaRPr lang="en-US" sz="1400" b="1" u="none">
                        <a:sym typeface="新細明體" panose="02020500000000000000" charset="-120"/>
                      </a:endParaRPr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2315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顯示器檢測（</a:t>
                      </a:r>
                      <a:r>
                        <a:rPr sz="1400" b="1" u="none">
                          <a:sym typeface="Times New Roman" panose="02020603050405020304" pitchFamily="2" charset="0"/>
                        </a:rPr>
                        <a:t>Display Test</a:t>
                      </a:r>
                      <a:r>
                        <a:rPr sz="1400" b="1" u="none">
                          <a:sym typeface="新細明體" panose="02020500000000000000" charset="-120"/>
                        </a:rPr>
                        <a:t>）</a:t>
                      </a:r>
                      <a:endParaRPr lang="en-US" sz="1400" b="1" u="none"/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400" b="1" u="none">
                          <a:sym typeface="新細明體" panose="02020500000000000000" charset="-120"/>
                        </a:rPr>
                        <a:t>0xF</a:t>
                      </a:r>
                      <a:endParaRPr lang="en-US" sz="1400" b="1" u="none">
                        <a:sym typeface="新細明體" panose="02020500000000000000" charset="-120"/>
                      </a:endParaRPr>
                    </a:p>
                  </a:txBody>
                  <a:tcPr marT="46161" marB="46161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4388" name="Content Placeholder 13422" descr="sp2 - 複製">
            <a:extLst>
              <a:ext uri="{FF2B5EF4-FFF2-40B4-BE49-F238E27FC236}">
                <a16:creationId xmlns:a16="http://schemas.microsoft.com/office/drawing/2014/main" id="{2221F550-921D-4921-8DD8-D8AC71C928B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3075" y="4302125"/>
            <a:ext cx="4392613" cy="782638"/>
          </a:xfrm>
        </p:spPr>
      </p:pic>
      <p:pic>
        <p:nvPicPr>
          <p:cNvPr id="14389" name="Picture 13423" descr="sp5">
            <a:extLst>
              <a:ext uri="{FF2B5EF4-FFF2-40B4-BE49-F238E27FC236}">
                <a16:creationId xmlns:a16="http://schemas.microsoft.com/office/drawing/2014/main" id="{C80BCC74-CFC9-4FE1-A2D8-3C6E6B7D0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38" y="2352675"/>
            <a:ext cx="52101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90" name="Picture 13424" descr="sp7">
            <a:extLst>
              <a:ext uri="{FF2B5EF4-FFF2-40B4-BE49-F238E27FC236}">
                <a16:creationId xmlns:a16="http://schemas.microsoft.com/office/drawing/2014/main" id="{8B569329-B2B8-422A-AAC3-A0726135E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38" y="5283200"/>
            <a:ext cx="28003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91" name="Text Box 13425">
            <a:extLst>
              <a:ext uri="{FF2B5EF4-FFF2-40B4-BE49-F238E27FC236}">
                <a16:creationId xmlns:a16="http://schemas.microsoft.com/office/drawing/2014/main" id="{C8C46DD5-77D0-4FE3-A26C-6F3759DC5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3" y="1217613"/>
            <a:ext cx="55451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MAX7219內部包含用於設定晶片狀態，以及LED顯示資料的暫存器，每個暫存器都有一個識別位址。</a:t>
            </a:r>
          </a:p>
          <a:p>
            <a:r>
              <a:rPr lang="en-US" altLang="en-US">
                <a:latin typeface="微軟正黑體" panose="020B0604030504040204" pitchFamily="34" charset="-120"/>
              </a:rPr>
              <a:t>設定暫存器的資料，即可改變LED的顯示狀態。</a:t>
            </a:r>
          </a:p>
        </p:txBody>
      </p:sp>
      <p:sp>
        <p:nvSpPr>
          <p:cNvPr id="14392" name="Text Box 13426">
            <a:extLst>
              <a:ext uri="{FF2B5EF4-FFF2-40B4-BE49-F238E27FC236}">
                <a16:creationId xmlns:a16="http://schemas.microsoft.com/office/drawing/2014/main" id="{F1CFE733-55FD-428C-8982-BDA365295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922963"/>
            <a:ext cx="17986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用常數儲存</a:t>
            </a:r>
          </a:p>
          <a:p>
            <a:r>
              <a:rPr lang="en-US" altLang="en-US"/>
              <a:t>暫存器的位址</a:t>
            </a:r>
          </a:p>
        </p:txBody>
      </p:sp>
      <p:sp>
        <p:nvSpPr>
          <p:cNvPr id="14393" name="Oval 13427">
            <a:extLst>
              <a:ext uri="{FF2B5EF4-FFF2-40B4-BE49-F238E27FC236}">
                <a16:creationId xmlns:a16="http://schemas.microsoft.com/office/drawing/2014/main" id="{B093BB10-CF22-42FE-9C61-0EEFF570C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4838" y="513873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94" name="Text Box 13428">
            <a:extLst>
              <a:ext uri="{FF2B5EF4-FFF2-40B4-BE49-F238E27FC236}">
                <a16:creationId xmlns:a16="http://schemas.microsoft.com/office/drawing/2014/main" id="{F70CF8F3-F2E2-4C63-8547-6C7A20753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910" y="5283200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7-17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4337">
            <a:extLst>
              <a:ext uri="{FF2B5EF4-FFF2-40B4-BE49-F238E27FC236}">
                <a16:creationId xmlns:a16="http://schemas.microsoft.com/office/drawing/2014/main" id="{489D499C-3F23-471B-A850-36927E458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顯示單一矩陣圖像</a:t>
            </a:r>
          </a:p>
        </p:txBody>
      </p:sp>
      <p:pic>
        <p:nvPicPr>
          <p:cNvPr id="15362" name="Picture 14338" descr="sp6">
            <a:extLst>
              <a:ext uri="{FF2B5EF4-FFF2-40B4-BE49-F238E27FC236}">
                <a16:creationId xmlns:a16="http://schemas.microsoft.com/office/drawing/2014/main" id="{611D7B29-E739-429F-914E-7CE5AC07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844675"/>
            <a:ext cx="403225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14339" descr="sp8">
            <a:extLst>
              <a:ext uri="{FF2B5EF4-FFF2-40B4-BE49-F238E27FC236}">
                <a16:creationId xmlns:a16="http://schemas.microsoft.com/office/drawing/2014/main" id="{63343C46-F175-49F9-B479-908C5A47D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3768725"/>
            <a:ext cx="70866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14340">
            <a:extLst>
              <a:ext uri="{FF2B5EF4-FFF2-40B4-BE49-F238E27FC236}">
                <a16:creationId xmlns:a16="http://schemas.microsoft.com/office/drawing/2014/main" id="{BD83F717-B23A-4C40-991D-2776EE6E7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44675"/>
            <a:ext cx="4248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微軟正黑體" panose="020B0604030504040204" pitchFamily="34" charset="-120"/>
              </a:rPr>
              <a:t>傳送資料給MAX7219需要四個步驟，</a:t>
            </a:r>
          </a:p>
          <a:p>
            <a:r>
              <a:rPr lang="en-US" altLang="en-US" dirty="0">
                <a:latin typeface="微軟正黑體" panose="020B0604030504040204" pitchFamily="34" charset="-120"/>
              </a:rPr>
              <a:t>如右邊的"max7219"的自訂</a:t>
            </a:r>
            <a:r>
              <a:rPr lang="zh-TW" altLang="en-US" dirty="0">
                <a:latin typeface="微軟正黑體" panose="020B0604030504040204" pitchFamily="34" charset="-120"/>
              </a:rPr>
              <a:t>函式</a:t>
            </a:r>
            <a:r>
              <a:rPr lang="en-US" altLang="en-US" dirty="0" err="1">
                <a:latin typeface="微軟正黑體" panose="020B0604030504040204" pitchFamily="34" charset="-120"/>
              </a:rPr>
              <a:t>所示</a:t>
            </a:r>
            <a:r>
              <a:rPr lang="en-US" altLang="en-US" dirty="0">
                <a:latin typeface="微軟正黑體" panose="020B0604030504040204" pitchFamily="34" charset="-120"/>
              </a:rPr>
              <a:t>：</a:t>
            </a:r>
          </a:p>
        </p:txBody>
      </p:sp>
      <p:sp>
        <p:nvSpPr>
          <p:cNvPr id="15365" name="Text Box 14341">
            <a:extLst>
              <a:ext uri="{FF2B5EF4-FFF2-40B4-BE49-F238E27FC236}">
                <a16:creationId xmlns:a16="http://schemas.microsoft.com/office/drawing/2014/main" id="{86E8CCD5-0E30-47F0-BFCB-5D9D000BB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292475"/>
            <a:ext cx="424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TW" altLang="en-US">
                <a:latin typeface="微軟正黑體" panose="020B0604030504040204" pitchFamily="34" charset="-120"/>
              </a:rPr>
              <a:t>底下的陣列資料用於描述</a:t>
            </a:r>
          </a:p>
          <a:p>
            <a:r>
              <a:rPr lang="zh-TW" altLang="en-US">
                <a:latin typeface="微軟正黑體" panose="020B0604030504040204" pitchFamily="34" charset="-120"/>
              </a:rPr>
              <a:t>一個8×8 LED矩陣圖像：</a:t>
            </a:r>
          </a:p>
        </p:txBody>
      </p:sp>
      <p:sp>
        <p:nvSpPr>
          <p:cNvPr id="15366" name="Oval 14342">
            <a:extLst>
              <a:ext uri="{FF2B5EF4-FFF2-40B4-BE49-F238E27FC236}">
                <a16:creationId xmlns:a16="http://schemas.microsoft.com/office/drawing/2014/main" id="{CA51B5D0-55E3-4BD9-84F3-0DAF630CF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515778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7" name="Text Box 14343">
            <a:extLst>
              <a:ext uri="{FF2B5EF4-FFF2-40B4-BE49-F238E27FC236}">
                <a16:creationId xmlns:a16="http://schemas.microsoft.com/office/drawing/2014/main" id="{55574216-4693-459B-A482-545412581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086" y="5302250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7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-2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0</a:t>
            </a:r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5361">
            <a:extLst>
              <a:ext uri="{FF2B5EF4-FFF2-40B4-BE49-F238E27FC236}">
                <a16:creationId xmlns:a16="http://schemas.microsoft.com/office/drawing/2014/main" id="{BFFC0507-004D-4B68-915D-D0E3B1A15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在序列埠監控視窗輸出矩形排列的星號</a:t>
            </a:r>
            <a:r>
              <a:rPr lang="zh-TW" altLang="en-US" sz="4000"/>
              <a:t>（一）</a:t>
            </a:r>
            <a:endParaRPr lang="zh-CN" altLang="en-US" sz="4000"/>
          </a:p>
        </p:txBody>
      </p:sp>
      <p:pic>
        <p:nvPicPr>
          <p:cNvPr id="16386" name="Picture 15362" descr="sp11">
            <a:extLst>
              <a:ext uri="{FF2B5EF4-FFF2-40B4-BE49-F238E27FC236}">
                <a16:creationId xmlns:a16="http://schemas.microsoft.com/office/drawing/2014/main" id="{0DFE3895-E621-4FF4-92A5-5822A75E6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3140075"/>
            <a:ext cx="77533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15363">
            <a:extLst>
              <a:ext uri="{FF2B5EF4-FFF2-40B4-BE49-F238E27FC236}">
                <a16:creationId xmlns:a16="http://schemas.microsoft.com/office/drawing/2014/main" id="{2991E716-D2D8-416F-AC22-9EC28BCC6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1557338"/>
            <a:ext cx="333136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微軟正黑體" panose="020B0604030504040204" pitchFamily="34" charset="-120"/>
              </a:rPr>
              <a:t>如何呈現6個水平排列的星號？</a:t>
            </a:r>
          </a:p>
          <a:p>
            <a:endParaRPr lang="en-US" altLang="en-US" dirty="0">
              <a:latin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微軟正黑體" panose="020B0604030504040204" pitchFamily="34" charset="-120"/>
              </a:rPr>
              <a:t>用6個"print()"</a:t>
            </a:r>
            <a:r>
              <a:rPr lang="zh-TW" altLang="en-US" dirty="0">
                <a:latin typeface="微軟正黑體" panose="020B0604030504040204" pitchFamily="34" charset="-120"/>
              </a:rPr>
              <a:t>函式</a:t>
            </a:r>
            <a:r>
              <a:rPr lang="en-US" altLang="en-US" dirty="0" err="1">
                <a:latin typeface="微軟正黑體" panose="020B0604030504040204" pitchFamily="34" charset="-120"/>
              </a:rPr>
              <a:t>顯示星號</a:t>
            </a:r>
            <a:r>
              <a:rPr lang="en-US" altLang="en-US" dirty="0">
                <a:latin typeface="微軟正黑體" panose="020B0604030504040204" pitchFamily="34" charset="-120"/>
              </a:rPr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微軟正黑體" panose="020B0604030504040204" pitchFamily="34" charset="-120"/>
              </a:rPr>
              <a:t>用一個for迴圈完成</a:t>
            </a:r>
            <a:r>
              <a:rPr lang="en-US" altLang="en-US" dirty="0">
                <a:latin typeface="微軟正黑體" panose="020B0604030504040204" pitchFamily="34" charset="-120"/>
              </a:rPr>
              <a:t>。</a:t>
            </a:r>
          </a:p>
        </p:txBody>
      </p:sp>
      <p:sp>
        <p:nvSpPr>
          <p:cNvPr id="16388" name="Oval 15364">
            <a:extLst>
              <a:ext uri="{FF2B5EF4-FFF2-40B4-BE49-F238E27FC236}">
                <a16:creationId xmlns:a16="http://schemas.microsoft.com/office/drawing/2014/main" id="{2E0539C7-3C3F-49EE-9BF0-A9AC636B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038" y="1628775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89" name="Text Box 15365">
            <a:extLst>
              <a:ext uri="{FF2B5EF4-FFF2-40B4-BE49-F238E27FC236}">
                <a16:creationId xmlns:a16="http://schemas.microsoft.com/office/drawing/2014/main" id="{B09DCFF7-45D0-4DBC-9A98-294A31155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111" y="1773238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7-24</a:t>
            </a:r>
          </a:p>
        </p:txBody>
      </p:sp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6385">
            <a:extLst>
              <a:ext uri="{FF2B5EF4-FFF2-40B4-BE49-F238E27FC236}">
                <a16:creationId xmlns:a16="http://schemas.microsoft.com/office/drawing/2014/main" id="{09A40EC6-7829-461A-8C2C-3745E4759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在序列埠監控視窗輸出矩形排列的星號</a:t>
            </a:r>
            <a:r>
              <a:rPr lang="zh-TW" altLang="en-US" sz="4000"/>
              <a:t>（二）</a:t>
            </a:r>
          </a:p>
        </p:txBody>
      </p:sp>
      <p:pic>
        <p:nvPicPr>
          <p:cNvPr id="17410" name="Picture 16386" descr="sp12">
            <a:extLst>
              <a:ext uri="{FF2B5EF4-FFF2-40B4-BE49-F238E27FC236}">
                <a16:creationId xmlns:a16="http://schemas.microsoft.com/office/drawing/2014/main" id="{1F51D314-2936-42C2-9129-C7D019DA2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485900"/>
            <a:ext cx="584835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16387">
            <a:extLst>
              <a:ext uri="{FF2B5EF4-FFF2-40B4-BE49-F238E27FC236}">
                <a16:creationId xmlns:a16="http://schemas.microsoft.com/office/drawing/2014/main" id="{F84953F8-D430-46C3-B8F9-ACBFE43CE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4437063"/>
            <a:ext cx="4043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完成6×3排列顯示效果的雙重迴圈程式</a:t>
            </a:r>
          </a:p>
        </p:txBody>
      </p:sp>
      <p:sp>
        <p:nvSpPr>
          <p:cNvPr id="17413" name="Oval 16389">
            <a:extLst>
              <a:ext uri="{FF2B5EF4-FFF2-40B4-BE49-F238E27FC236}">
                <a16:creationId xmlns:a16="http://schemas.microsoft.com/office/drawing/2014/main" id="{25172B71-B134-47DD-BFF1-6001F3DE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5661025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4" name="Text Box 16390">
            <a:extLst>
              <a:ext uri="{FF2B5EF4-FFF2-40B4-BE49-F238E27FC236}">
                <a16:creationId xmlns:a16="http://schemas.microsoft.com/office/drawing/2014/main" id="{4A14C6C4-8BE0-4CBB-BF9F-2E73C1116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979" y="5805488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7-25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D12FA6-1B82-863D-F6C6-AE2300D70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2926768"/>
            <a:ext cx="4089605" cy="100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7409">
            <a:extLst>
              <a:ext uri="{FF2B5EF4-FFF2-40B4-BE49-F238E27FC236}">
                <a16:creationId xmlns:a16="http://schemas.microsoft.com/office/drawing/2014/main" id="{7501D259-58B5-4C24-8399-CA9E7EA7C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顯示動態LED</a:t>
            </a:r>
            <a:r>
              <a:rPr lang="zh-TW" altLang="en-US"/>
              <a:t>矩陣</a:t>
            </a:r>
            <a:r>
              <a:rPr lang="zh-CN" altLang="en-US"/>
              <a:t>圖像</a:t>
            </a:r>
          </a:p>
        </p:txBody>
      </p:sp>
      <p:pic>
        <p:nvPicPr>
          <p:cNvPr id="18434" name="Picture 17410" descr="sp14">
            <a:extLst>
              <a:ext uri="{FF2B5EF4-FFF2-40B4-BE49-F238E27FC236}">
                <a16:creationId xmlns:a16="http://schemas.microsoft.com/office/drawing/2014/main" id="{32C53F14-1A6A-408D-980C-075F1356D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5278438"/>
            <a:ext cx="525621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17411">
            <a:extLst>
              <a:ext uri="{FF2B5EF4-FFF2-40B4-BE49-F238E27FC236}">
                <a16:creationId xmlns:a16="http://schemas.microsoft.com/office/drawing/2014/main" id="{149D6A6D-E05B-4EB3-B818-0E35C9C7B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80050"/>
            <a:ext cx="2411412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 b="1">
                <a:ea typeface="SimSun" panose="02010600030101010101" pitchFamily="2" charset="-122"/>
              </a:rPr>
              <a:t>雙重迴圈</a:t>
            </a:r>
            <a:r>
              <a:rPr lang="zh-CN" altLang="en-US"/>
              <a:t>程式</a:t>
            </a:r>
            <a:r>
              <a:rPr lang="zh-TW" altLang="en-US"/>
              <a:t>先</a:t>
            </a:r>
            <a:r>
              <a:rPr lang="zh-CN" altLang="en-US"/>
              <a:t>讀取第一張圖片裡的八行資料，再切換到下一張讀取：</a:t>
            </a:r>
          </a:p>
        </p:txBody>
      </p:sp>
      <p:sp>
        <p:nvSpPr>
          <p:cNvPr id="18437" name="Text Box 17413">
            <a:extLst>
              <a:ext uri="{FF2B5EF4-FFF2-40B4-BE49-F238E27FC236}">
                <a16:creationId xmlns:a16="http://schemas.microsoft.com/office/drawing/2014/main" id="{83D0EA91-D3F8-4604-88A1-9BF13E3F8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752850"/>
            <a:ext cx="208756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TW" altLang="en-US" b="1">
                <a:ea typeface="新細明體" panose="02020500000000000000" pitchFamily="18" charset="-120"/>
              </a:rPr>
              <a:t>二維陣列</a:t>
            </a:r>
            <a:r>
              <a:rPr lang="zh-TW" altLang="en-US"/>
              <a:t>定義</a:t>
            </a:r>
          </a:p>
          <a:p>
            <a:r>
              <a:rPr lang="zh-TW" altLang="en-US"/>
              <a:t>LED矩陣圖像：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8438" name="Oval 17414">
            <a:extLst>
              <a:ext uri="{FF2B5EF4-FFF2-40B4-BE49-F238E27FC236}">
                <a16:creationId xmlns:a16="http://schemas.microsoft.com/office/drawing/2014/main" id="{8D6104D0-64FB-45D6-91F8-9F6B8BE64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34950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9" name="Text Box 17415">
            <a:extLst>
              <a:ext uri="{FF2B5EF4-FFF2-40B4-BE49-F238E27FC236}">
                <a16:creationId xmlns:a16="http://schemas.microsoft.com/office/drawing/2014/main" id="{9B89E164-2766-4604-9B61-8CA31758F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92" y="2492375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7-26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2E052A-7013-41C8-8734-F07FADC55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520" y="1705987"/>
            <a:ext cx="5789088" cy="301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8433">
            <a:extLst>
              <a:ext uri="{FF2B5EF4-FFF2-40B4-BE49-F238E27FC236}">
                <a16:creationId xmlns:a16="http://schemas.microsoft.com/office/drawing/2014/main" id="{627AFCB5-6F58-4C43-B23C-4B8D8CDA9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LED矩陣跑馬燈</a:t>
            </a:r>
          </a:p>
        </p:txBody>
      </p:sp>
      <p:pic>
        <p:nvPicPr>
          <p:cNvPr id="19458" name="Picture 18434" descr="sp15">
            <a:extLst>
              <a:ext uri="{FF2B5EF4-FFF2-40B4-BE49-F238E27FC236}">
                <a16:creationId xmlns:a16="http://schemas.microsoft.com/office/drawing/2014/main" id="{27836D4E-0D69-4A53-980D-149B8DE5E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1052513"/>
            <a:ext cx="5445125" cy="581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18435" descr="sp16">
            <a:extLst>
              <a:ext uri="{FF2B5EF4-FFF2-40B4-BE49-F238E27FC236}">
                <a16:creationId xmlns:a16="http://schemas.microsoft.com/office/drawing/2014/main" id="{8D482A64-ABBF-48AC-8152-1C8FD2E5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065588"/>
            <a:ext cx="43910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18436">
            <a:extLst>
              <a:ext uri="{FF2B5EF4-FFF2-40B4-BE49-F238E27FC236}">
                <a16:creationId xmlns:a16="http://schemas.microsoft.com/office/drawing/2014/main" id="{B83571AD-5169-4FC3-9901-29CDF3D94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57338"/>
            <a:ext cx="29829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先把動畫字元暫存在變數，再逐行移動（複製）其中的數據，就能產生捲動效果。</a:t>
            </a:r>
          </a:p>
        </p:txBody>
      </p:sp>
      <p:sp>
        <p:nvSpPr>
          <p:cNvPr id="19461" name="Oval 18437">
            <a:extLst>
              <a:ext uri="{FF2B5EF4-FFF2-40B4-BE49-F238E27FC236}">
                <a16:creationId xmlns:a16="http://schemas.microsoft.com/office/drawing/2014/main" id="{84C2F43D-DEFE-4348-A0DA-C06E4C15A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925763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2" name="Text Box 18438">
            <a:extLst>
              <a:ext uri="{FF2B5EF4-FFF2-40B4-BE49-F238E27FC236}">
                <a16:creationId xmlns:a16="http://schemas.microsoft.com/office/drawing/2014/main" id="{55FCFDF1-DF9D-4776-84D7-8B894DE52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979" y="3070225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7-30</a:t>
            </a:r>
          </a:p>
        </p:txBody>
      </p:sp>
    </p:spTree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9457">
            <a:extLst>
              <a:ext uri="{FF2B5EF4-FFF2-40B4-BE49-F238E27FC236}">
                <a16:creationId xmlns:a16="http://schemas.microsoft.com/office/drawing/2014/main" id="{29FEC9AE-9B9A-4AAF-8914-364651731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指標與</a:t>
            </a:r>
            <a:r>
              <a:rPr lang="zh-CN" altLang="en-US"/>
              <a:t>「程式記憶體」</a:t>
            </a:r>
          </a:p>
        </p:txBody>
      </p:sp>
      <p:pic>
        <p:nvPicPr>
          <p:cNvPr id="20482" name="Picture 19458" descr="sp17">
            <a:extLst>
              <a:ext uri="{FF2B5EF4-FFF2-40B4-BE49-F238E27FC236}">
                <a16:creationId xmlns:a16="http://schemas.microsoft.com/office/drawing/2014/main" id="{A7D85071-FB12-4F96-BE97-49BB8A425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123950"/>
            <a:ext cx="539115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19459">
            <a:extLst>
              <a:ext uri="{FF2B5EF4-FFF2-40B4-BE49-F238E27FC236}">
                <a16:creationId xmlns:a16="http://schemas.microsoft.com/office/drawing/2014/main" id="{85225CAA-9793-45D4-A10F-8EE5A088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1557338"/>
            <a:ext cx="29781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除了透過名稱，還可以透過記憶體位址存取變數資料。</a:t>
            </a:r>
          </a:p>
        </p:txBody>
      </p:sp>
      <p:sp>
        <p:nvSpPr>
          <p:cNvPr id="20484" name="Text Box 19460">
            <a:extLst>
              <a:ext uri="{FF2B5EF4-FFF2-40B4-BE49-F238E27FC236}">
                <a16:creationId xmlns:a16="http://schemas.microsoft.com/office/drawing/2014/main" id="{89DB5EF2-5D4F-4A70-B084-31EAEE07F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3933825"/>
            <a:ext cx="29797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在常數宣告敘述中加入PROGMEM關鍵字，可避免資料被複製到主記憶體。</a:t>
            </a:r>
          </a:p>
        </p:txBody>
      </p:sp>
      <p:sp>
        <p:nvSpPr>
          <p:cNvPr id="20485" name="Text Box 19461">
            <a:extLst>
              <a:ext uri="{FF2B5EF4-FFF2-40B4-BE49-F238E27FC236}">
                <a16:creationId xmlns:a16="http://schemas.microsoft.com/office/drawing/2014/main" id="{A4C70AE8-311C-4B42-B8A4-03A49F62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5589588"/>
            <a:ext cx="29781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讀取程式記憶體的值，</a:t>
            </a:r>
          </a:p>
          <a:p>
            <a:r>
              <a:rPr lang="en-US" altLang="en-US"/>
              <a:t>必須透過「指標」。</a:t>
            </a:r>
          </a:p>
        </p:txBody>
      </p:sp>
      <p:sp>
        <p:nvSpPr>
          <p:cNvPr id="20486" name="Oval 19462">
            <a:extLst>
              <a:ext uri="{FF2B5EF4-FFF2-40B4-BE49-F238E27FC236}">
                <a16:creationId xmlns:a16="http://schemas.microsoft.com/office/drawing/2014/main" id="{E3BF9017-AFB3-46BF-A453-C07902FD3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2492375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7" name="Text Box 19463">
            <a:extLst>
              <a:ext uri="{FF2B5EF4-FFF2-40B4-BE49-F238E27FC236}">
                <a16:creationId xmlns:a16="http://schemas.microsoft.com/office/drawing/2014/main" id="{799BBB1F-2BFF-479A-BD24-A35F75B93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11" y="2636838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7-36</a:t>
            </a: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7169">
            <a:extLst>
              <a:ext uri="{FF2B5EF4-FFF2-40B4-BE49-F238E27FC236}">
                <a16:creationId xmlns:a16="http://schemas.microsoft.com/office/drawing/2014/main" id="{9FA6AB3A-342C-4DEC-A284-91EE10C24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第七章 LED矩陣與SPI介面控制</a:t>
            </a:r>
          </a:p>
        </p:txBody>
      </p:sp>
      <p:sp>
        <p:nvSpPr>
          <p:cNvPr id="7170" name="Text Placeholder 7170">
            <a:extLst>
              <a:ext uri="{FF2B5EF4-FFF2-40B4-BE49-F238E27FC236}">
                <a16:creationId xmlns:a16="http://schemas.microsoft.com/office/drawing/2014/main" id="{CE897A48-5354-404D-92F6-7282A777C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建立自訂函式</a:t>
            </a:r>
          </a:p>
          <a:p>
            <a:r>
              <a:rPr lang="zh-TW" altLang="en-US" dirty="0"/>
              <a:t>認識變數的有效範圍</a:t>
            </a:r>
          </a:p>
          <a:p>
            <a:r>
              <a:rPr lang="zh-TW" altLang="en-US" dirty="0"/>
              <a:t>LED矩陣簡介</a:t>
            </a:r>
          </a:p>
          <a:p>
            <a:r>
              <a:rPr lang="zh-TW" altLang="en-US" dirty="0"/>
              <a:t>認識SPI介面與MAX7219</a:t>
            </a:r>
          </a:p>
          <a:p>
            <a:r>
              <a:rPr lang="zh-TW" altLang="en-US" dirty="0"/>
              <a:t>顯示靜態與動態矩陣圖像</a:t>
            </a:r>
          </a:p>
          <a:p>
            <a:r>
              <a:rPr lang="zh-TW" altLang="en-US" dirty="0"/>
              <a:t>指標與程式記憶體</a:t>
            </a:r>
            <a:endParaRPr lang="zh-CN" altLang="en-US" dirty="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8193">
            <a:extLst>
              <a:ext uri="{FF2B5EF4-FFF2-40B4-BE49-F238E27FC236}">
                <a16:creationId xmlns:a16="http://schemas.microsoft.com/office/drawing/2014/main" id="{202107B6-9C23-462F-8BA7-1F10D190C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建立自訂函式</a:t>
            </a:r>
          </a:p>
        </p:txBody>
      </p:sp>
      <p:pic>
        <p:nvPicPr>
          <p:cNvPr id="8194" name="Picture 8195" descr="f2">
            <a:extLst>
              <a:ext uri="{FF2B5EF4-FFF2-40B4-BE49-F238E27FC236}">
                <a16:creationId xmlns:a16="http://schemas.microsoft.com/office/drawing/2014/main" id="{5BEFE2E2-7F49-4C43-8DA4-73D87D649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3519488"/>
            <a:ext cx="5273675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8196">
            <a:extLst>
              <a:ext uri="{FF2B5EF4-FFF2-40B4-BE49-F238E27FC236}">
                <a16:creationId xmlns:a16="http://schemas.microsoft.com/office/drawing/2014/main" id="{5505E997-F417-4139-9D28-70C027E01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1938338"/>
            <a:ext cx="25320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 err="1"/>
              <a:t>具有特定功能並且能被重複使用的程式碼，叫做</a:t>
            </a:r>
            <a:r>
              <a:rPr lang="en-US" altLang="en-US" dirty="0"/>
              <a:t>「</a:t>
            </a:r>
            <a:r>
              <a:rPr lang="zh-TW" altLang="en-US" dirty="0"/>
              <a:t>函式</a:t>
            </a:r>
            <a:r>
              <a:rPr lang="en-US" altLang="en-US" dirty="0"/>
              <a:t>」。</a:t>
            </a:r>
          </a:p>
        </p:txBody>
      </p:sp>
      <p:sp>
        <p:nvSpPr>
          <p:cNvPr id="8196" name="Text Box 8197">
            <a:extLst>
              <a:ext uri="{FF2B5EF4-FFF2-40B4-BE49-F238E27FC236}">
                <a16:creationId xmlns:a16="http://schemas.microsoft.com/office/drawing/2014/main" id="{1A5E815A-A4F7-4A1F-B466-AA01BD207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3519488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 err="1"/>
              <a:t>自訂</a:t>
            </a:r>
            <a:r>
              <a:rPr lang="zh-TW" altLang="en-US" dirty="0"/>
              <a:t>函式</a:t>
            </a:r>
            <a:r>
              <a:rPr lang="en-US" altLang="en-US" dirty="0" err="1"/>
              <a:t>的語法範例</a:t>
            </a:r>
            <a:endParaRPr lang="en-US" altLang="en-US" dirty="0"/>
          </a:p>
        </p:txBody>
      </p:sp>
      <p:sp>
        <p:nvSpPr>
          <p:cNvPr id="8197" name="Oval 8198">
            <a:extLst>
              <a:ext uri="{FF2B5EF4-FFF2-40B4-BE49-F238E27FC236}">
                <a16:creationId xmlns:a16="http://schemas.microsoft.com/office/drawing/2014/main" id="{1B967362-ED94-4691-A73F-E297E523A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73405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198" name="Text Box 8199">
            <a:extLst>
              <a:ext uri="{FF2B5EF4-FFF2-40B4-BE49-F238E27FC236}">
                <a16:creationId xmlns:a16="http://schemas.microsoft.com/office/drawing/2014/main" id="{90951DFB-7284-4F1D-A4ED-B20A2904D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79" y="5876925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7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-2</a:t>
            </a:r>
          </a:p>
        </p:txBody>
      </p:sp>
      <p:pic>
        <p:nvPicPr>
          <p:cNvPr id="8199" name="Picture 1" descr="f1">
            <a:extLst>
              <a:ext uri="{FF2B5EF4-FFF2-40B4-BE49-F238E27FC236}">
                <a16:creationId xmlns:a16="http://schemas.microsoft.com/office/drawing/2014/main" id="{EDA4CACB-D373-4C49-832B-9843A1B97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1600200"/>
            <a:ext cx="5126037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2" descr="fiunc">
            <a:extLst>
              <a:ext uri="{FF2B5EF4-FFF2-40B4-BE49-F238E27FC236}">
                <a16:creationId xmlns:a16="http://schemas.microsoft.com/office/drawing/2014/main" id="{4500EE6B-F6FC-4590-824A-D55F1D6CA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4133850"/>
            <a:ext cx="26177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F621F4-3CCC-44C8-8CCF-DAA10DA4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</a:t>
            </a:r>
            <a:r>
              <a:rPr lang="zh-TW" altLang="zh-TW" dirty="0"/>
              <a:t>內建的數學函式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B89006-D873-408C-AC8B-139ED4354383}"/>
              </a:ext>
            </a:extLst>
          </p:cNvPr>
          <p:cNvSpPr/>
          <p:nvPr/>
        </p:nvSpPr>
        <p:spPr>
          <a:xfrm>
            <a:off x="1043608" y="1484784"/>
            <a:ext cx="3315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400" dirty="0"/>
              <a:t>底下</a:t>
            </a:r>
            <a:r>
              <a:rPr lang="zh-TW" altLang="zh-TW" sz="1400"/>
              <a:t>列舉一些</a:t>
            </a:r>
            <a:r>
              <a:rPr lang="en-US" altLang="zh-TW" sz="1400" dirty="0"/>
              <a:t>Arduino</a:t>
            </a:r>
            <a:r>
              <a:rPr lang="zh-TW" altLang="zh-TW" sz="1400" dirty="0"/>
              <a:t>內建的數學函式：</a:t>
            </a:r>
            <a:endParaRPr lang="zh-TW" altLang="en-US" sz="1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1B4638-62AC-456E-AB92-B7716419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47041"/>
              </p:ext>
            </p:extLst>
          </p:nvPr>
        </p:nvGraphicFramePr>
        <p:xfrm>
          <a:off x="1815147" y="2047767"/>
          <a:ext cx="5513705" cy="2586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2265">
                  <a:extLst>
                    <a:ext uri="{9D8B030D-6E8A-4147-A177-3AD203B41FA5}">
                      <a16:colId xmlns:a16="http://schemas.microsoft.com/office/drawing/2014/main" val="670823640"/>
                    </a:ext>
                  </a:extLst>
                </a:gridCol>
                <a:gridCol w="3901440">
                  <a:extLst>
                    <a:ext uri="{9D8B030D-6E8A-4147-A177-3AD203B41FA5}">
                      <a16:colId xmlns:a16="http://schemas.microsoft.com/office/drawing/2014/main" val="3365387584"/>
                    </a:ext>
                  </a:extLst>
                </a:gridCol>
              </a:tblGrid>
              <a:tr h="144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r>
                        <a:rPr lang="zh-TW" sz="1200" kern="0">
                          <a:effectLst/>
                        </a:rPr>
                        <a:t>數學函式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r>
                        <a:rPr lang="zh-TW" sz="1200" kern="0">
                          <a:effectLst/>
                        </a:rPr>
                        <a:t>說明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06809441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abs(x)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r>
                        <a:rPr lang="zh-TW" sz="1200" kern="0">
                          <a:effectLst/>
                        </a:rPr>
                        <a:t>傳回</a:t>
                      </a:r>
                      <a:r>
                        <a:rPr lang="en-US" sz="1200" kern="0">
                          <a:effectLst/>
                        </a:rPr>
                        <a:t>x</a:t>
                      </a:r>
                      <a:r>
                        <a:rPr lang="zh-TW" sz="1200" kern="0">
                          <a:effectLst/>
                        </a:rPr>
                        <a:t>的絕對值（原意：</a:t>
                      </a:r>
                      <a:r>
                        <a:rPr lang="en-US" sz="1200" kern="0">
                          <a:effectLst/>
                        </a:rPr>
                        <a:t>absolute</a:t>
                      </a:r>
                      <a:r>
                        <a:rPr lang="zh-TW" sz="1200" kern="0">
                          <a:effectLst/>
                        </a:rPr>
                        <a:t>）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541825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pow(x,y)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r>
                        <a:rPr lang="zh-TW" sz="1200" kern="0">
                          <a:effectLst/>
                        </a:rPr>
                        <a:t>傳回</a:t>
                      </a:r>
                      <a:r>
                        <a:rPr lang="en-US" sz="1200" kern="0">
                          <a:effectLst/>
                        </a:rPr>
                        <a:t>x</a:t>
                      </a:r>
                      <a:r>
                        <a:rPr lang="zh-TW" sz="1200" kern="0">
                          <a:effectLst/>
                        </a:rPr>
                        <a:t>的</a:t>
                      </a:r>
                      <a:r>
                        <a:rPr lang="en-US" sz="1200" kern="0">
                          <a:effectLst/>
                        </a:rPr>
                        <a:t>y</a:t>
                      </a:r>
                      <a:r>
                        <a:rPr lang="zh-TW" sz="1200" kern="0">
                          <a:effectLst/>
                        </a:rPr>
                        <a:t>次方值（原意：</a:t>
                      </a:r>
                      <a:r>
                        <a:rPr lang="en-US" sz="1200" kern="0">
                          <a:effectLst/>
                        </a:rPr>
                        <a:t>power</a:t>
                      </a:r>
                      <a:r>
                        <a:rPr lang="zh-TW" sz="1200" kern="0">
                          <a:effectLst/>
                        </a:rPr>
                        <a:t>）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938213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sqrt(x)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r>
                        <a:rPr lang="zh-TW" sz="1200" kern="0">
                          <a:effectLst/>
                        </a:rPr>
                        <a:t>傳回</a:t>
                      </a:r>
                      <a:r>
                        <a:rPr lang="en-US" sz="1200" kern="0">
                          <a:effectLst/>
                        </a:rPr>
                        <a:t>x</a:t>
                      </a:r>
                      <a:r>
                        <a:rPr lang="zh-TW" sz="1200" kern="0">
                          <a:effectLst/>
                        </a:rPr>
                        <a:t>的平方根值（原意：</a:t>
                      </a:r>
                      <a:r>
                        <a:rPr lang="en-US" sz="1200" kern="0">
                          <a:effectLst/>
                        </a:rPr>
                        <a:t>square root</a:t>
                      </a:r>
                      <a:r>
                        <a:rPr lang="zh-TW" sz="1200" kern="0">
                          <a:effectLst/>
                        </a:rPr>
                        <a:t>）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458580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floor(x)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r>
                        <a:rPr lang="zh-TW" sz="1200" kern="0">
                          <a:effectLst/>
                        </a:rPr>
                        <a:t>無條件捨去小數（</a:t>
                      </a:r>
                      <a:r>
                        <a:rPr lang="en-US" sz="1200" kern="0">
                          <a:effectLst/>
                        </a:rPr>
                        <a:t>floor</a:t>
                      </a:r>
                      <a:r>
                        <a:rPr lang="zh-TW" sz="1200" kern="0">
                          <a:effectLst/>
                        </a:rPr>
                        <a:t>原意為「地板」），若</a:t>
                      </a:r>
                      <a:r>
                        <a:rPr lang="en-US" sz="1200" kern="0">
                          <a:effectLst/>
                        </a:rPr>
                        <a:t>x</a:t>
                      </a:r>
                      <a:r>
                        <a:rPr lang="zh-TW" sz="1200" kern="0">
                          <a:effectLst/>
                        </a:rPr>
                        <a:t>值為</a:t>
                      </a:r>
                      <a:r>
                        <a:rPr lang="en-US" sz="1200" kern="0">
                          <a:effectLst/>
                        </a:rPr>
                        <a:t>3.98</a:t>
                      </a:r>
                      <a:r>
                        <a:rPr lang="zh-TW" sz="1200" kern="0">
                          <a:effectLst/>
                        </a:rPr>
                        <a:t>，</a:t>
                      </a:r>
                      <a:r>
                        <a:rPr lang="en-US" sz="1200" kern="0">
                          <a:effectLst/>
                        </a:rPr>
                        <a:t>floor(x)</a:t>
                      </a:r>
                      <a:r>
                        <a:rPr lang="zh-TW" sz="1200" kern="0">
                          <a:effectLst/>
                        </a:rPr>
                        <a:t>將傳回</a:t>
                      </a:r>
                      <a:r>
                        <a:rPr lang="en-US" sz="1200" kern="0">
                          <a:effectLst/>
                        </a:rPr>
                        <a:t>3</a:t>
                      </a:r>
                      <a:r>
                        <a:rPr lang="zh-TW" sz="1200" kern="0">
                          <a:effectLst/>
                        </a:rPr>
                        <a:t>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669989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ceil(x)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r>
                        <a:rPr lang="zh-TW" sz="1200" kern="0">
                          <a:effectLst/>
                        </a:rPr>
                        <a:t>無條件進位（</a:t>
                      </a:r>
                      <a:r>
                        <a:rPr lang="en-US" sz="1200" kern="0">
                          <a:effectLst/>
                        </a:rPr>
                        <a:t>ceiling</a:t>
                      </a:r>
                      <a:r>
                        <a:rPr lang="zh-TW" sz="1200" kern="0">
                          <a:effectLst/>
                        </a:rPr>
                        <a:t>原意為「天花板」），若</a:t>
                      </a:r>
                      <a:r>
                        <a:rPr lang="en-US" sz="1200" kern="0">
                          <a:effectLst/>
                        </a:rPr>
                        <a:t>x</a:t>
                      </a:r>
                      <a:r>
                        <a:rPr lang="zh-TW" sz="1200" kern="0">
                          <a:effectLst/>
                        </a:rPr>
                        <a:t>值為</a:t>
                      </a:r>
                      <a:r>
                        <a:rPr lang="en-US" sz="1200" kern="0">
                          <a:effectLst/>
                        </a:rPr>
                        <a:t>3.05</a:t>
                      </a:r>
                      <a:r>
                        <a:rPr lang="zh-TW" sz="1200" kern="0">
                          <a:effectLst/>
                        </a:rPr>
                        <a:t>，</a:t>
                      </a:r>
                      <a:r>
                        <a:rPr lang="en-US" sz="1200" kern="0">
                          <a:effectLst/>
                        </a:rPr>
                        <a:t>ceil(x)</a:t>
                      </a:r>
                      <a:r>
                        <a:rPr lang="zh-TW" sz="1200" kern="0">
                          <a:effectLst/>
                        </a:rPr>
                        <a:t>將傳回</a:t>
                      </a: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505394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log(x)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傳回</a:t>
                      </a:r>
                      <a:r>
                        <a:rPr lang="en-US" sz="1200" kern="0">
                          <a:effectLst/>
                        </a:rPr>
                        <a:t>x</a:t>
                      </a:r>
                      <a:r>
                        <a:rPr lang="zh-TW" sz="1200" kern="0">
                          <a:effectLst/>
                        </a:rPr>
                        <a:t>的自然對數。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81026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log10(x)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傳回以</a:t>
                      </a: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為底的</a:t>
                      </a:r>
                      <a:r>
                        <a:rPr lang="en-US" sz="1200" kern="0">
                          <a:effectLst/>
                        </a:rPr>
                        <a:t>x</a:t>
                      </a:r>
                      <a:r>
                        <a:rPr lang="zh-TW" sz="1200" kern="0">
                          <a:effectLst/>
                        </a:rPr>
                        <a:t>對數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411142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sin(x)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r>
                        <a:rPr lang="zh-TW" sz="1200" kern="0">
                          <a:effectLst/>
                        </a:rPr>
                        <a:t>傳回</a:t>
                      </a:r>
                      <a:r>
                        <a:rPr lang="en-US" sz="1200" kern="0">
                          <a:effectLst/>
                        </a:rPr>
                        <a:t>x</a:t>
                      </a:r>
                      <a:r>
                        <a:rPr lang="zh-TW" sz="1200" kern="0">
                          <a:effectLst/>
                        </a:rPr>
                        <a:t>弧度的正弦值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150213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cos(x)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r>
                        <a:rPr lang="zh-TW" sz="1200" kern="0">
                          <a:effectLst/>
                        </a:rPr>
                        <a:t>傳回</a:t>
                      </a:r>
                      <a:r>
                        <a:rPr lang="en-US" sz="1200" kern="0">
                          <a:effectLst/>
                        </a:rPr>
                        <a:t>x</a:t>
                      </a:r>
                      <a:r>
                        <a:rPr lang="zh-TW" sz="1200" kern="0">
                          <a:effectLst/>
                        </a:rPr>
                        <a:t>弧度的餘弦值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485660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tan(x)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r>
                        <a:rPr lang="zh-TW" sz="1200" kern="0" dirty="0">
                          <a:effectLst/>
                        </a:rPr>
                        <a:t>傳回</a:t>
                      </a:r>
                      <a:r>
                        <a:rPr lang="en-US" sz="1200" kern="0" dirty="0">
                          <a:effectLst/>
                        </a:rPr>
                        <a:t>x</a:t>
                      </a:r>
                      <a:r>
                        <a:rPr lang="zh-TW" sz="1200" kern="0" dirty="0">
                          <a:effectLst/>
                        </a:rPr>
                        <a:t>弧度的正切值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4114609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1009927-D049-4C2F-9A72-DCAFF32567EE}"/>
              </a:ext>
            </a:extLst>
          </p:cNvPr>
          <p:cNvSpPr/>
          <p:nvPr/>
        </p:nvSpPr>
        <p:spPr>
          <a:xfrm>
            <a:off x="1013506" y="528403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zh-TW" sz="1400" dirty="0"/>
              <a:t>採用</a:t>
            </a:r>
            <a:r>
              <a:rPr lang="en-US" altLang="zh-TW" sz="1400" dirty="0"/>
              <a:t>C</a:t>
            </a:r>
            <a:r>
              <a:rPr lang="zh-TW" altLang="zh-TW" sz="1400" dirty="0"/>
              <a:t>語言內建的</a:t>
            </a:r>
            <a:r>
              <a:rPr lang="en-US" altLang="zh-TW" sz="1400" dirty="0"/>
              <a:t>pow</a:t>
            </a:r>
            <a:r>
              <a:rPr lang="zh-TW" altLang="zh-TW" sz="1400" dirty="0"/>
              <a:t>函式</a:t>
            </a:r>
            <a:r>
              <a:rPr lang="zh-TW" altLang="en-US" sz="1400" dirty="0"/>
              <a:t>計算次方：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0844552-99A0-46DE-96A2-7964FCA21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47" y="5805264"/>
            <a:ext cx="43243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8198">
            <a:extLst>
              <a:ext uri="{FF2B5EF4-FFF2-40B4-BE49-F238E27FC236}">
                <a16:creationId xmlns:a16="http://schemas.microsoft.com/office/drawing/2014/main" id="{ADE81CCC-4A69-422F-A0FC-149D7367A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360" y="5013325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8199">
            <a:extLst>
              <a:ext uri="{FF2B5EF4-FFF2-40B4-BE49-F238E27FC236}">
                <a16:creationId xmlns:a16="http://schemas.microsoft.com/office/drawing/2014/main" id="{67EBB4BE-8EA1-4ECE-A657-3CDB3BE89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089" y="5156200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7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787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9217">
            <a:extLst>
              <a:ext uri="{FF2B5EF4-FFF2-40B4-BE49-F238E27FC236}">
                <a16:creationId xmlns:a16="http://schemas.microsoft.com/office/drawing/2014/main" id="{D5CCEEDA-4B71-469D-A983-7846E4339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變數的有效範圍</a:t>
            </a:r>
          </a:p>
        </p:txBody>
      </p:sp>
      <p:pic>
        <p:nvPicPr>
          <p:cNvPr id="9218" name="Picture 9218" descr="f3">
            <a:extLst>
              <a:ext uri="{FF2B5EF4-FFF2-40B4-BE49-F238E27FC236}">
                <a16:creationId xmlns:a16="http://schemas.microsoft.com/office/drawing/2014/main" id="{EFE0B79A-AEEC-4C5C-8170-2A77641BE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1917700"/>
            <a:ext cx="70294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Oval 9219">
            <a:extLst>
              <a:ext uri="{FF2B5EF4-FFF2-40B4-BE49-F238E27FC236}">
                <a16:creationId xmlns:a16="http://schemas.microsoft.com/office/drawing/2014/main" id="{E2776104-A974-4633-8CA8-32BC26F03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148590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20" name="Text Box 9220">
            <a:extLst>
              <a:ext uri="{FF2B5EF4-FFF2-40B4-BE49-F238E27FC236}">
                <a16:creationId xmlns:a16="http://schemas.microsoft.com/office/drawing/2014/main" id="{26C5D199-C519-4365-822E-C050EB510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0065" y="1630363"/>
            <a:ext cx="6543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7-7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5310E-CCCE-496B-B85C-25A1CA0F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區域變數與靜態變數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2F02A3-0C9F-44D1-9412-DE0214261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65" y="1435224"/>
            <a:ext cx="34099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730633C-9821-479E-888A-734DF3F5E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60" y="4455173"/>
            <a:ext cx="54864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2F3D59-64E8-439E-9800-1F8A211662BE}"/>
              </a:ext>
            </a:extLst>
          </p:cNvPr>
          <p:cNvSpPr/>
          <p:nvPr/>
        </p:nvSpPr>
        <p:spPr>
          <a:xfrm>
            <a:off x="510823" y="396990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TW" sz="1400" dirty="0"/>
              <a:t>在區域變數宣告前面加上</a:t>
            </a:r>
            <a:r>
              <a:rPr lang="en-US" altLang="zh-TW" sz="1400" b="1" dirty="0"/>
              <a:t>static</a:t>
            </a:r>
            <a:r>
              <a:rPr lang="zh-TW" altLang="zh-TW" sz="1400" dirty="0"/>
              <a:t>，讓它成為</a:t>
            </a:r>
            <a:r>
              <a:rPr lang="zh-TW" altLang="zh-TW" sz="1400" b="1" dirty="0"/>
              <a:t>靜態</a:t>
            </a:r>
            <a:r>
              <a:rPr lang="zh-TW" altLang="zh-TW" sz="1400" dirty="0"/>
              <a:t>變數</a:t>
            </a:r>
            <a:r>
              <a:rPr lang="zh-TW" altLang="en-US" sz="1400" dirty="0"/>
              <a:t>：</a:t>
            </a:r>
          </a:p>
        </p:txBody>
      </p:sp>
      <p:sp>
        <p:nvSpPr>
          <p:cNvPr id="8" name="Oval 9219">
            <a:extLst>
              <a:ext uri="{FF2B5EF4-FFF2-40B4-BE49-F238E27FC236}">
                <a16:creationId xmlns:a16="http://schemas.microsoft.com/office/drawing/2014/main" id="{9C3FAAB1-6E09-4E81-9BA2-CB8E7C79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028" y="3517144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Text Box 9220">
            <a:extLst>
              <a:ext uri="{FF2B5EF4-FFF2-40B4-BE49-F238E27FC236}">
                <a16:creationId xmlns:a16="http://schemas.microsoft.com/office/drawing/2014/main" id="{E9D7DC89-7C96-405A-8472-8B256A5A6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3661607"/>
            <a:ext cx="6463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7-9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933D11-25BC-91D5-1DE6-8FC9E8DA3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1021"/>
            <a:ext cx="434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2ADEDF7D-B1E1-1F99-889E-4BF7A1F4E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941168"/>
            <a:ext cx="434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47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0241">
            <a:extLst>
              <a:ext uri="{FF2B5EF4-FFF2-40B4-BE49-F238E27FC236}">
                <a16:creationId xmlns:a16="http://schemas.microsoft.com/office/drawing/2014/main" id="{ACD0B119-9E83-486F-A57A-1F52503AA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LED矩陣簡介</a:t>
            </a:r>
          </a:p>
        </p:txBody>
      </p:sp>
      <p:pic>
        <p:nvPicPr>
          <p:cNvPr id="10242" name="Picture 10242" descr="f4">
            <a:extLst>
              <a:ext uri="{FF2B5EF4-FFF2-40B4-BE49-F238E27FC236}">
                <a16:creationId xmlns:a16="http://schemas.microsoft.com/office/drawing/2014/main" id="{D0F537C6-46E3-43FA-BEB0-877339CE7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5" y="1244600"/>
            <a:ext cx="53435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0243" descr="f5">
            <a:extLst>
              <a:ext uri="{FF2B5EF4-FFF2-40B4-BE49-F238E27FC236}">
                <a16:creationId xmlns:a16="http://schemas.microsoft.com/office/drawing/2014/main" id="{D373E346-4066-466D-A365-E9AFCB648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5" y="3692525"/>
            <a:ext cx="37052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10244">
            <a:extLst>
              <a:ext uri="{FF2B5EF4-FFF2-40B4-BE49-F238E27FC236}">
                <a16:creationId xmlns:a16="http://schemas.microsoft.com/office/drawing/2014/main" id="{8ECBBF95-62CF-4B9D-BACC-CA6C65C1C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" y="1628775"/>
            <a:ext cx="3467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LED矩陣（LED Matrix）是一種把數十個LED排列封裝在一個方形元件的顯示單元</a:t>
            </a:r>
          </a:p>
        </p:txBody>
      </p:sp>
      <p:sp>
        <p:nvSpPr>
          <p:cNvPr id="10245" name="Text Box 10245">
            <a:extLst>
              <a:ext uri="{FF2B5EF4-FFF2-40B4-BE49-F238E27FC236}">
                <a16:creationId xmlns:a16="http://schemas.microsoft.com/office/drawing/2014/main" id="{6422208D-1080-4CF4-882F-DC9C9D38C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933825"/>
            <a:ext cx="21955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>
                <a:latin typeface="微軟正黑體" panose="020B0604030504040204" pitchFamily="34" charset="-120"/>
              </a:rPr>
              <a:t>LED矩陣</a:t>
            </a:r>
            <a:r>
              <a:rPr lang="zh-TW" altLang="en-US">
                <a:latin typeface="微軟正黑體" panose="020B0604030504040204" pitchFamily="34" charset="-120"/>
              </a:rPr>
              <a:t>的內部結構</a:t>
            </a:r>
            <a:endParaRPr lang="zh-CN" altLang="en-US">
              <a:latin typeface="微軟正黑體" panose="020B0604030504040204" pitchFamily="34" charset="-120"/>
            </a:endParaRPr>
          </a:p>
        </p:txBody>
      </p:sp>
      <p:sp>
        <p:nvSpPr>
          <p:cNvPr id="10246" name="Oval 10246">
            <a:extLst>
              <a:ext uri="{FF2B5EF4-FFF2-40B4-BE49-F238E27FC236}">
                <a16:creationId xmlns:a16="http://schemas.microsoft.com/office/drawing/2014/main" id="{BC417C73-89CD-40B9-921B-8A53EE601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5517232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7" name="Text Box 10247">
            <a:extLst>
              <a:ext uri="{FF2B5EF4-FFF2-40B4-BE49-F238E27FC236}">
                <a16:creationId xmlns:a16="http://schemas.microsoft.com/office/drawing/2014/main" id="{EBBE63C6-6E39-4CD0-AE6B-2DD626F8C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832" y="5660107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7-10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1265">
            <a:extLst>
              <a:ext uri="{FF2B5EF4-FFF2-40B4-BE49-F238E27FC236}">
                <a16:creationId xmlns:a16="http://schemas.microsoft.com/office/drawing/2014/main" id="{CFB893BE-D914-4380-8C6A-E926E539A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認識SPI介面與MAX7219</a:t>
            </a:r>
          </a:p>
        </p:txBody>
      </p:sp>
      <p:pic>
        <p:nvPicPr>
          <p:cNvPr id="11266" name="Picture 11266" descr="sp1 - 複製">
            <a:extLst>
              <a:ext uri="{FF2B5EF4-FFF2-40B4-BE49-F238E27FC236}">
                <a16:creationId xmlns:a16="http://schemas.microsoft.com/office/drawing/2014/main" id="{7263952E-7E28-4458-973F-156E1BDF5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4400550"/>
            <a:ext cx="53435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11267">
            <a:extLst>
              <a:ext uri="{FF2B5EF4-FFF2-40B4-BE49-F238E27FC236}">
                <a16:creationId xmlns:a16="http://schemas.microsoft.com/office/drawing/2014/main" id="{306378C4-4C1A-4980-BA0F-07A0156DA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28775"/>
            <a:ext cx="8080375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SPI介面的全名是Serial Peripheral Interface（序列周邊介面），廣泛用於各種電子裝置。</a:t>
            </a:r>
          </a:p>
          <a:p>
            <a:endParaRPr lang="en-US" altLang="en-US">
              <a:latin typeface="微軟正黑體" panose="020B0604030504040204" pitchFamily="34" charset="-120"/>
            </a:endParaRPr>
          </a:p>
          <a:p>
            <a:r>
              <a:rPr lang="en-US" altLang="en-US">
                <a:latin typeface="微軟正黑體" panose="020B0604030504040204" pitchFamily="34" charset="-120"/>
              </a:rPr>
              <a:t>SPI採用四條線連結主機和周邊設備，這四條連線的名稱和用途如下：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>
                <a:latin typeface="微軟正黑體" panose="020B0604030504040204" pitchFamily="34" charset="-120"/>
              </a:rPr>
              <a:t>SS</a:t>
            </a:r>
            <a:r>
              <a:rPr lang="en-US" altLang="en-US">
                <a:latin typeface="微軟正黑體" panose="020B0604030504040204" pitchFamily="34" charset="-120"/>
              </a:rPr>
              <a:t>：周邊選擇線（Slave Select），指定要連線的周邊設備。此線輸入0，代表選取，1代表未選。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>
                <a:latin typeface="微軟正黑體" panose="020B0604030504040204" pitchFamily="34" charset="-120"/>
              </a:rPr>
              <a:t>MOSI</a:t>
            </a:r>
            <a:r>
              <a:rPr lang="en-US" altLang="en-US">
                <a:latin typeface="微軟正黑體" panose="020B0604030504040204" pitchFamily="34" charset="-120"/>
              </a:rPr>
              <a:t>：從主機往周邊傳送的資料線（Master Output, Slave Input）。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>
                <a:latin typeface="微軟正黑體" panose="020B0604030504040204" pitchFamily="34" charset="-120"/>
              </a:rPr>
              <a:t>MISO</a:t>
            </a:r>
            <a:r>
              <a:rPr lang="en-US" altLang="en-US">
                <a:latin typeface="微軟正黑體" panose="020B0604030504040204" pitchFamily="34" charset="-120"/>
              </a:rPr>
              <a:t>：從周邊往主機傳送的資料線（Master Input, Slave Output）。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>
                <a:latin typeface="微軟正黑體" panose="020B0604030504040204" pitchFamily="34" charset="-120"/>
              </a:rPr>
              <a:t>SCK</a:t>
            </a:r>
            <a:r>
              <a:rPr lang="en-US" altLang="en-US">
                <a:latin typeface="微軟正黑體" panose="020B0604030504040204" pitchFamily="34" charset="-120"/>
              </a:rPr>
              <a:t>：序列時脈線（Serial Clock）。</a:t>
            </a:r>
          </a:p>
        </p:txBody>
      </p:sp>
      <p:sp>
        <p:nvSpPr>
          <p:cNvPr id="11268" name="Oval 11268">
            <a:extLst>
              <a:ext uri="{FF2B5EF4-FFF2-40B4-BE49-F238E27FC236}">
                <a16:creationId xmlns:a16="http://schemas.microsoft.com/office/drawing/2014/main" id="{CBAB8459-5EA2-4B2C-948C-69B3B0955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73405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9" name="Text Box 11269">
            <a:extLst>
              <a:ext uri="{FF2B5EF4-FFF2-40B4-BE49-F238E27FC236}">
                <a16:creationId xmlns:a16="http://schemas.microsoft.com/office/drawing/2014/main" id="{D1660158-28CF-4656-B6D1-7D9BE9D34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29" y="5876925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7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-1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D090F866-5472-4CBE-A9F1-CA6E41E86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Arduino Uno SPI</a:t>
            </a:r>
            <a:r>
              <a:rPr lang="zh-TW" altLang="en-US"/>
              <a:t>接腳</a:t>
            </a:r>
          </a:p>
        </p:txBody>
      </p:sp>
      <p:pic>
        <p:nvPicPr>
          <p:cNvPr id="12290" name="Picture 3" descr="m4_2">
            <a:extLst>
              <a:ext uri="{FF2B5EF4-FFF2-40B4-BE49-F238E27FC236}">
                <a16:creationId xmlns:a16="http://schemas.microsoft.com/office/drawing/2014/main" id="{F8460B3D-BBDB-440C-BAE1-142E4A3DB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1435100"/>
            <a:ext cx="496570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 descr="clk">
            <a:extLst>
              <a:ext uri="{FF2B5EF4-FFF2-40B4-BE49-F238E27FC236}">
                <a16:creationId xmlns:a16="http://schemas.microsoft.com/office/drawing/2014/main" id="{1A370CEF-67FD-4EFF-A815-D126A6083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0" y="4954588"/>
            <a:ext cx="42799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10244">
            <a:extLst>
              <a:ext uri="{FF2B5EF4-FFF2-40B4-BE49-F238E27FC236}">
                <a16:creationId xmlns:a16="http://schemas.microsoft.com/office/drawing/2014/main" id="{507D1C6E-8D83-40F9-AB2B-DB9C70243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" y="1628775"/>
            <a:ext cx="34671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在SPI介面中，除了第10腳的SS（周邊選擇線）可以用其他接腳替換，其餘3個接線都必須連接在特定的腳位。</a:t>
            </a:r>
          </a:p>
        </p:txBody>
      </p:sp>
      <p:sp>
        <p:nvSpPr>
          <p:cNvPr id="12293" name="Text Box 10244">
            <a:extLst>
              <a:ext uri="{FF2B5EF4-FFF2-40B4-BE49-F238E27FC236}">
                <a16:creationId xmlns:a16="http://schemas.microsoft.com/office/drawing/2014/main" id="{A5F1D3B7-7FCA-4020-AD63-9B0027346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4954588"/>
            <a:ext cx="34671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MAX7219的時序圖，裝置的SS接腳必須為0，才能接收和傳遞資料。</a:t>
            </a:r>
          </a:p>
        </p:txBody>
      </p:sp>
      <p:sp>
        <p:nvSpPr>
          <p:cNvPr id="12294" name="Oval 11268">
            <a:extLst>
              <a:ext uri="{FF2B5EF4-FFF2-40B4-BE49-F238E27FC236}">
                <a16:creationId xmlns:a16="http://schemas.microsoft.com/office/drawing/2014/main" id="{71F86043-4F0D-4BDE-AC66-1AC0C3E5D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438525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Text Box 11269">
            <a:extLst>
              <a:ext uri="{FF2B5EF4-FFF2-40B4-BE49-F238E27FC236}">
                <a16:creationId xmlns:a16="http://schemas.microsoft.com/office/drawing/2014/main" id="{CA6C5033-13B6-4AAE-A9CF-947963BFC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29" y="3581400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7-14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_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Pages>0</Pages>
  <Words>713</Words>
  <Characters>0</Characters>
  <Application>Microsoft Office PowerPoint</Application>
  <DocSecurity>0</DocSecurity>
  <PresentationFormat>如螢幕大小 (4:3)</PresentationFormat>
  <Lines>0</Lines>
  <Paragraphs>144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SimSun</vt:lpstr>
      <vt:lpstr>微軟正黑體</vt:lpstr>
      <vt:lpstr>新細明體</vt:lpstr>
      <vt:lpstr>Arial</vt:lpstr>
      <vt:lpstr>Times New Roman</vt:lpstr>
      <vt:lpstr>Custom Design</vt:lpstr>
      <vt:lpstr>Custom Design_2</vt:lpstr>
      <vt:lpstr>1_Custom Design</vt:lpstr>
      <vt:lpstr>PowerPoint 簡報</vt:lpstr>
      <vt:lpstr>第七章 LED矩陣與SPI介面控制</vt:lpstr>
      <vt:lpstr>建立自訂函式</vt:lpstr>
      <vt:lpstr>Arduino內建的數學函式</vt:lpstr>
      <vt:lpstr>變數的有效範圍</vt:lpstr>
      <vt:lpstr>區域變數與靜態變數</vt:lpstr>
      <vt:lpstr>LED矩陣簡介</vt:lpstr>
      <vt:lpstr>認識SPI介面與MAX7219</vt:lpstr>
      <vt:lpstr>Arduino Uno SPI接腳</vt:lpstr>
      <vt:lpstr>LED矩陣電路</vt:lpstr>
      <vt:lpstr>MAX7219的暫存器</vt:lpstr>
      <vt:lpstr>顯示單一矩陣圖像</vt:lpstr>
      <vt:lpstr>在序列埠監控視窗輸出矩形排列的星號（一）</vt:lpstr>
      <vt:lpstr>在序列埠監控視窗輸出矩形排列的星號（二）</vt:lpstr>
      <vt:lpstr>顯示動態LED矩陣圖像</vt:lpstr>
      <vt:lpstr>LED矩陣跑馬燈</vt:lpstr>
      <vt:lpstr>指標與「程式記憶體」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LED矩陣與SPI介面控制</dc:title>
  <dc:subject/>
  <dc:creator>趙英傑</dc:creator>
  <cp:keywords/>
  <dc:description/>
  <cp:lastModifiedBy>Ying-Chieh Chao</cp:lastModifiedBy>
  <cp:revision>30</cp:revision>
  <dcterms:created xsi:type="dcterms:W3CDTF">2013-06-03T22:45:21Z</dcterms:created>
  <dcterms:modified xsi:type="dcterms:W3CDTF">2024-12-18T06:12:26Z</dcterms:modified>
  <cp:category>超圖解Arduino互動設計入門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