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739" r:id="rId2"/>
    <p:sldId id="773" r:id="rId3"/>
    <p:sldId id="776" r:id="rId4"/>
    <p:sldId id="801" r:id="rId5"/>
    <p:sldId id="777" r:id="rId6"/>
    <p:sldId id="778" r:id="rId7"/>
    <p:sldId id="779" r:id="rId8"/>
    <p:sldId id="780" r:id="rId9"/>
    <p:sldId id="802" r:id="rId10"/>
    <p:sldId id="803" r:id="rId11"/>
    <p:sldId id="804" r:id="rId12"/>
    <p:sldId id="805" r:id="rId13"/>
    <p:sldId id="781" r:id="rId14"/>
    <p:sldId id="806" r:id="rId15"/>
    <p:sldId id="782" r:id="rId16"/>
    <p:sldId id="783" r:id="rId17"/>
    <p:sldId id="784" r:id="rId18"/>
    <p:sldId id="785" r:id="rId19"/>
    <p:sldId id="807" r:id="rId20"/>
    <p:sldId id="787" r:id="rId21"/>
    <p:sldId id="80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0784"/>
    <a:srgbClr val="2817A9"/>
    <a:srgbClr val="C67A48"/>
    <a:srgbClr val="786CAE"/>
    <a:srgbClr val="6EB5AF"/>
    <a:srgbClr val="8FC320"/>
    <a:srgbClr val="33CCCC"/>
    <a:srgbClr val="B5D14F"/>
    <a:srgbClr val="EB5405"/>
    <a:srgbClr val="FFE3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8058" autoAdjust="0"/>
  </p:normalViewPr>
  <p:slideViewPr>
    <p:cSldViewPr>
      <p:cViewPr varScale="1">
        <p:scale>
          <a:sx n="110" d="100"/>
          <a:sy n="110" d="100"/>
        </p:scale>
        <p:origin x="163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1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2021/9/7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2021/9/7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971600" y="3529887"/>
            <a:ext cx="8000486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971600" y="263691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344890"/>
            <a:ext cx="9000000" cy="3513002"/>
          </a:xfrm>
          <a:prstGeom prst="rect">
            <a:avLst/>
          </a:prstGeom>
          <a:noFill/>
          <a:ln w="76200">
            <a:solidFill>
              <a:srgbClr val="920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056890"/>
            <a:ext cx="2357454" cy="288000"/>
          </a:xfrm>
          <a:prstGeom prst="rect">
            <a:avLst/>
          </a:prstGeom>
          <a:solidFill>
            <a:srgbClr val="920784"/>
          </a:solidFill>
          <a:ln w="38100">
            <a:solidFill>
              <a:srgbClr val="92078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1557362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364512"/>
            <a:ext cx="8280000" cy="5160832"/>
          </a:xfrm>
        </p:spPr>
        <p:txBody>
          <a:bodyPr/>
          <a:lstStyle>
            <a:lvl1pPr>
              <a:defRPr>
                <a:solidFill>
                  <a:srgbClr val="920784"/>
                </a:solidFill>
              </a:defRPr>
            </a:lvl1pPr>
            <a:lvl2pPr>
              <a:defRPr kumimoji="0" lang="zh-TW" altLang="en-US" sz="2800" b="1" kern="1200" dirty="0" smtClean="0">
                <a:solidFill>
                  <a:srgbClr val="2817A9"/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lnSpc>
                <a:spcPts val="2800"/>
              </a:lnSpc>
              <a:spcAft>
                <a:spcPts val="200"/>
              </a:spcAft>
              <a:defRPr sz="2000"/>
            </a:lvl4pPr>
            <a:lvl5pPr>
              <a:lnSpc>
                <a:spcPts val="2800"/>
              </a:lnSpc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46331"/>
            <a:chOff x="8286776" y="6160557"/>
            <a:chExt cx="579124" cy="646331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920784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4343" y="6160557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>
            <p:ph type="title"/>
          </p:nvPr>
        </p:nvSpPr>
        <p:spPr>
          <a:xfrm>
            <a:off x="422936" y="764704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>
                <a:solidFill>
                  <a:srgbClr val="920784"/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1pPr>
              <a:defRPr>
                <a:solidFill>
                  <a:srgbClr val="920784"/>
                </a:solidFill>
              </a:defRPr>
            </a:lvl1pPr>
            <a:lvl2pPr>
              <a:defRPr kumimoji="0" lang="zh-TW" altLang="en-US" sz="2800" b="1" kern="1200" dirty="0" smtClean="0">
                <a:solidFill>
                  <a:srgbClr val="2817A9"/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lnSpc>
                <a:spcPts val="2800"/>
              </a:lnSpc>
              <a:spcAft>
                <a:spcPts val="200"/>
              </a:spcAft>
              <a:defRPr sz="2000"/>
            </a:lvl4pPr>
            <a:lvl5pPr>
              <a:lnSpc>
                <a:spcPts val="2800"/>
              </a:lnSpc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8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ts val="28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1-2-4 Micro </a:t>
            </a:r>
            <a:r>
              <a:rPr lang="zh-TW" altLang="en-US" dirty="0"/>
              <a:t>板</a:t>
            </a:r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1-7 </a:t>
            </a:r>
            <a:r>
              <a:rPr lang="zh-TW" altLang="en-US" dirty="0"/>
              <a:t>所示</a:t>
            </a:r>
            <a:r>
              <a:rPr lang="en-US" altLang="zh-TW" dirty="0"/>
              <a:t>Arduino Micro </a:t>
            </a:r>
            <a:r>
              <a:rPr lang="zh-TW" altLang="en-US" dirty="0"/>
              <a:t>板，與郵票大小相同，但</a:t>
            </a:r>
            <a:r>
              <a:rPr lang="zh-TW" altLang="en-US" b="1" dirty="0"/>
              <a:t>可以直接插入麵包板中</a:t>
            </a:r>
            <a:r>
              <a:rPr lang="zh-TW" altLang="en-US" dirty="0"/>
              <a:t>，使用</a:t>
            </a:r>
            <a:r>
              <a:rPr lang="en-US" altLang="zh-TW" dirty="0"/>
              <a:t>ATmega32u4 </a:t>
            </a:r>
            <a:r>
              <a:rPr lang="zh-TW" altLang="en-US" dirty="0"/>
              <a:t>微控制器及</a:t>
            </a:r>
            <a:r>
              <a:rPr lang="en-US" altLang="zh-TW" dirty="0"/>
              <a:t>16 MHz </a:t>
            </a:r>
            <a:r>
              <a:rPr lang="zh-TW" altLang="en-US" dirty="0"/>
              <a:t>石英晶體振盪器。在</a:t>
            </a:r>
            <a:r>
              <a:rPr lang="en-US" altLang="zh-TW" dirty="0"/>
              <a:t>ATmega32u4 </a:t>
            </a:r>
            <a:r>
              <a:rPr lang="zh-TW" altLang="en-US" dirty="0"/>
              <a:t>微控制器中內建</a:t>
            </a:r>
            <a:r>
              <a:rPr lang="en-US" altLang="zh-TW" dirty="0"/>
              <a:t>USB </a:t>
            </a:r>
            <a:r>
              <a:rPr lang="zh-TW" altLang="en-US" dirty="0"/>
              <a:t>通信功能，不需再使用專用的</a:t>
            </a:r>
            <a:r>
              <a:rPr lang="en-US" altLang="zh-TW" dirty="0"/>
              <a:t>USB </a:t>
            </a:r>
            <a:r>
              <a:rPr lang="zh-TW" altLang="en-US" dirty="0"/>
              <a:t>介面晶片。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92896"/>
            <a:ext cx="51816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33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1-2-5 Nano </a:t>
            </a:r>
            <a:r>
              <a:rPr lang="zh-TW" altLang="en-US" dirty="0"/>
              <a:t>板</a:t>
            </a:r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1-8 </a:t>
            </a:r>
            <a:r>
              <a:rPr lang="zh-TW" altLang="en-US" dirty="0"/>
              <a:t>所示</a:t>
            </a:r>
            <a:r>
              <a:rPr lang="en-US" altLang="zh-TW" dirty="0"/>
              <a:t>Arduino Nano </a:t>
            </a:r>
            <a:r>
              <a:rPr lang="zh-TW" altLang="en-US" dirty="0"/>
              <a:t>板，與郵票大小相同，使用</a:t>
            </a:r>
            <a:r>
              <a:rPr lang="en-US" altLang="zh-TW" dirty="0"/>
              <a:t>ATmega328 </a:t>
            </a:r>
            <a:r>
              <a:rPr lang="zh-TW" altLang="en-US" dirty="0"/>
              <a:t>微控制器及</a:t>
            </a:r>
            <a:r>
              <a:rPr lang="en-US" altLang="zh-TW" dirty="0"/>
              <a:t>16 MHz </a:t>
            </a:r>
            <a:r>
              <a:rPr lang="zh-TW" altLang="en-US" dirty="0"/>
              <a:t>石英晶體振盪器。</a:t>
            </a:r>
            <a:r>
              <a:rPr lang="en-US" altLang="zh-TW" dirty="0"/>
              <a:t>Nano </a:t>
            </a:r>
            <a:r>
              <a:rPr lang="zh-TW" altLang="en-US" dirty="0"/>
              <a:t>板使用</a:t>
            </a:r>
            <a:r>
              <a:rPr lang="en-US" altLang="zh-TW" dirty="0"/>
              <a:t>FTDI </a:t>
            </a:r>
            <a:r>
              <a:rPr lang="zh-TW" altLang="en-US" dirty="0"/>
              <a:t>公司的</a:t>
            </a:r>
            <a:r>
              <a:rPr lang="en-US" altLang="zh-TW" dirty="0"/>
              <a:t>USB </a:t>
            </a:r>
            <a:r>
              <a:rPr lang="zh-TW" altLang="en-US" dirty="0"/>
              <a:t>介面晶片來處理</a:t>
            </a:r>
            <a:r>
              <a:rPr lang="en-US" altLang="zh-TW" dirty="0"/>
              <a:t>USB</a:t>
            </a:r>
            <a:r>
              <a:rPr lang="zh-TW" altLang="en-US" dirty="0"/>
              <a:t>傳輸通信，必須安裝</a:t>
            </a:r>
            <a:r>
              <a:rPr lang="en-US" altLang="zh-TW" dirty="0"/>
              <a:t>FIDI </a:t>
            </a:r>
            <a:r>
              <a:rPr lang="zh-TW" altLang="en-US" dirty="0"/>
              <a:t>介面晶片的驅動程式。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419350"/>
            <a:ext cx="52101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70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764704"/>
            <a:ext cx="7415783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31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Arduino </a:t>
            </a:r>
            <a:r>
              <a:rPr lang="zh-TW" altLang="en-US" dirty="0"/>
              <a:t>板所使用的</a:t>
            </a:r>
            <a:r>
              <a:rPr lang="en-US" altLang="zh-TW" dirty="0" err="1"/>
              <a:t>ATmega</a:t>
            </a:r>
            <a:r>
              <a:rPr lang="en-US" altLang="zh-TW" dirty="0"/>
              <a:t> AVR </a:t>
            </a:r>
            <a:r>
              <a:rPr lang="zh-TW" altLang="en-US" dirty="0"/>
              <a:t>微控制器， 支援線上燒錄（ </a:t>
            </a:r>
            <a:r>
              <a:rPr lang="en-US" altLang="zh-TW" dirty="0"/>
              <a:t>In-</a:t>
            </a:r>
            <a:r>
              <a:rPr lang="en-US" altLang="zh-TW" dirty="0" err="1"/>
              <a:t>SystemProgramming</a:t>
            </a:r>
            <a:r>
              <a:rPr lang="zh-TW" altLang="en-US" dirty="0"/>
              <a:t>，簡記</a:t>
            </a:r>
            <a:r>
              <a:rPr lang="en-US" altLang="zh-TW" dirty="0"/>
              <a:t>ISP</a:t>
            </a:r>
            <a:r>
              <a:rPr lang="zh-TW" altLang="en-US" dirty="0"/>
              <a:t>）功能。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1-3 Arduino </a:t>
            </a:r>
            <a:r>
              <a:rPr lang="zh-TW" altLang="en-US" dirty="0"/>
              <a:t>軟體介紹</a:t>
            </a:r>
          </a:p>
        </p:txBody>
      </p:sp>
    </p:spTree>
    <p:extLst>
      <p:ext uri="{BB962C8B-B14F-4D97-AF65-F5344CB8AC3E}">
        <p14:creationId xmlns:p14="http://schemas.microsoft.com/office/powerpoint/2010/main" val="324279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Arduino </a:t>
            </a:r>
            <a:r>
              <a:rPr lang="zh-TW" altLang="en-US" dirty="0"/>
              <a:t>整合開發環境（</a:t>
            </a:r>
            <a:r>
              <a:rPr lang="en-US" altLang="zh-TW" dirty="0"/>
              <a:t>Integrated Development Environment</a:t>
            </a:r>
            <a:r>
              <a:rPr lang="zh-TW" altLang="en-US" dirty="0"/>
              <a:t>，簡記</a:t>
            </a:r>
            <a:r>
              <a:rPr lang="en-US" altLang="zh-TW" dirty="0"/>
              <a:t>IDE</a:t>
            </a:r>
            <a:r>
              <a:rPr lang="zh-TW" altLang="en-US" dirty="0"/>
              <a:t>）結合了編輯、驗證、編譯及燒錄等功能來發展應用程式，</a:t>
            </a:r>
            <a:r>
              <a:rPr lang="en-US" altLang="zh-TW" dirty="0"/>
              <a:t>Arduino </a:t>
            </a:r>
            <a:r>
              <a:rPr lang="zh-TW" altLang="en-US" dirty="0"/>
              <a:t>使用類似</a:t>
            </a:r>
            <a:r>
              <a:rPr lang="en-US" altLang="zh-TW" dirty="0"/>
              <a:t>C/C++</a:t>
            </a:r>
            <a:r>
              <a:rPr lang="zh-TW" altLang="en-US" dirty="0"/>
              <a:t>高階語言來編寫原始程式檔，原始程式檔案的副檔名為</a:t>
            </a:r>
            <a:r>
              <a:rPr lang="en-US" altLang="zh-TW" dirty="0"/>
              <a:t>.</a:t>
            </a:r>
            <a:r>
              <a:rPr lang="en-US" altLang="zh-TW" dirty="0" err="1"/>
              <a:t>ino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en-US" altLang="zh-TW" dirty="0"/>
              <a:t>1-4-1 </a:t>
            </a:r>
            <a:r>
              <a:rPr lang="zh-TW" altLang="en-US" dirty="0"/>
              <a:t>下載</a:t>
            </a:r>
            <a:r>
              <a:rPr lang="en-US" altLang="zh-TW" dirty="0"/>
              <a:t>Arduino </a:t>
            </a:r>
            <a:r>
              <a:rPr lang="zh-TW" altLang="en-US" dirty="0"/>
              <a:t>開發環境</a:t>
            </a:r>
            <a:endParaRPr lang="en-US" altLang="zh-TW" dirty="0"/>
          </a:p>
          <a:p>
            <a:pPr lvl="3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STEP 1</a:t>
            </a:r>
          </a:p>
          <a:p>
            <a:pPr marL="169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輸入官方網址</a:t>
            </a:r>
            <a:r>
              <a:rPr lang="en-US" altLang="zh-TW" dirty="0"/>
              <a:t>arduino.cc</a:t>
            </a:r>
            <a:r>
              <a:rPr lang="zh-TW" altLang="en-US" dirty="0"/>
              <a:t>。</a:t>
            </a:r>
          </a:p>
          <a:p>
            <a:pPr marL="169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點選</a:t>
            </a:r>
            <a:r>
              <a:rPr lang="en-US" altLang="zh-TW" dirty="0"/>
              <a:t>SOFTWARE </a:t>
            </a:r>
            <a:r>
              <a:rPr lang="zh-TW" altLang="en-US" dirty="0"/>
              <a:t>選項，開啟下拉視窗。</a:t>
            </a:r>
          </a:p>
          <a:p>
            <a:pPr marL="169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點選</a:t>
            </a:r>
            <a:r>
              <a:rPr lang="en-US" altLang="zh-TW" dirty="0"/>
              <a:t>DOWNLOADS </a:t>
            </a:r>
            <a:r>
              <a:rPr lang="zh-TW" altLang="en-US" dirty="0"/>
              <a:t>選項。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1-4 Arduino </a:t>
            </a:r>
            <a:r>
              <a:rPr lang="zh-TW" altLang="en-US" dirty="0"/>
              <a:t>整合開發環境</a:t>
            </a:r>
          </a:p>
        </p:txBody>
      </p:sp>
    </p:spTree>
    <p:extLst>
      <p:ext uri="{BB962C8B-B14F-4D97-AF65-F5344CB8AC3E}">
        <p14:creationId xmlns:p14="http://schemas.microsoft.com/office/powerpoint/2010/main" val="319177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  <a:p>
            <a:pPr lvl="4"/>
            <a:r>
              <a:rPr lang="zh-TW" altLang="en-US" dirty="0"/>
              <a:t>請依自己所使用的作業系統，選擇下載所需的開發環境。以</a:t>
            </a:r>
            <a:r>
              <a:rPr lang="en-US" altLang="zh-TW" dirty="0"/>
              <a:t>Windows </a:t>
            </a:r>
            <a:r>
              <a:rPr lang="zh-TW" altLang="en-US" dirty="0"/>
              <a:t>環境為例， 點選</a:t>
            </a:r>
            <a:r>
              <a:rPr lang="en-US" altLang="zh-TW" dirty="0"/>
              <a:t>『Windows ZIP』</a:t>
            </a:r>
            <a:r>
              <a:rPr lang="zh-TW" altLang="en-US" dirty="0"/>
              <a:t>下載</a:t>
            </a:r>
            <a:r>
              <a:rPr lang="en-US" altLang="zh-TW" dirty="0"/>
              <a:t>ZIP </a:t>
            </a:r>
            <a:r>
              <a:rPr lang="zh-TW" altLang="en-US" dirty="0"/>
              <a:t>壓縮檔。</a:t>
            </a:r>
          </a:p>
          <a:p>
            <a:pPr lvl="4"/>
            <a:r>
              <a:rPr lang="zh-TW" altLang="en-US" dirty="0"/>
              <a:t>或是點選</a:t>
            </a:r>
            <a:r>
              <a:rPr lang="en-US" altLang="zh-TW" dirty="0"/>
              <a:t>『Win7 and newer』</a:t>
            </a:r>
            <a:r>
              <a:rPr lang="zh-TW" altLang="en-US" dirty="0"/>
              <a:t>直接安裝。</a:t>
            </a:r>
            <a:endParaRPr lang="en-US" altLang="zh-TW" dirty="0"/>
          </a:p>
          <a:p>
            <a:pPr lvl="3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STEP 3</a:t>
            </a:r>
          </a:p>
          <a:p>
            <a:pPr lvl="4"/>
            <a:r>
              <a:rPr lang="zh-TW" altLang="en-US" dirty="0"/>
              <a:t>點選</a:t>
            </a:r>
            <a:r>
              <a:rPr lang="en-US" altLang="zh-TW" dirty="0"/>
              <a:t>『JUST DOWNLOAD』</a:t>
            </a:r>
            <a:r>
              <a:rPr lang="zh-TW" altLang="en-US" dirty="0"/>
              <a:t>開始下載</a:t>
            </a:r>
            <a:r>
              <a:rPr lang="en-US" altLang="zh-TW" dirty="0"/>
              <a:t>Arduino IDE </a:t>
            </a:r>
            <a:r>
              <a:rPr lang="zh-TW" altLang="en-US" dirty="0"/>
              <a:t>軟體壓縮檔。</a:t>
            </a:r>
          </a:p>
          <a:p>
            <a:pPr lvl="4"/>
            <a:r>
              <a:rPr lang="zh-TW" altLang="en-US" dirty="0"/>
              <a:t>當您將</a:t>
            </a:r>
            <a:r>
              <a:rPr lang="en-US" altLang="zh-TW" dirty="0"/>
              <a:t>Arduino </a:t>
            </a:r>
            <a:r>
              <a:rPr lang="zh-TW" altLang="en-US" dirty="0"/>
              <a:t>控制板連接到電腦</a:t>
            </a:r>
            <a:r>
              <a:rPr lang="en-US" altLang="zh-TW" dirty="0"/>
              <a:t>USB </a:t>
            </a:r>
            <a:r>
              <a:rPr lang="zh-TW" altLang="en-US" dirty="0"/>
              <a:t>埠口時，系統會自動安裝</a:t>
            </a:r>
            <a:r>
              <a:rPr lang="en-US" altLang="zh-TW" dirty="0"/>
              <a:t>Arduino IDE </a:t>
            </a:r>
            <a:r>
              <a:rPr lang="zh-TW" altLang="en-US" dirty="0"/>
              <a:t>驅動程式。</a:t>
            </a:r>
            <a:endParaRPr lang="en-US" altLang="zh-TW" dirty="0"/>
          </a:p>
          <a:p>
            <a:pPr lvl="3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STEP 4</a:t>
            </a:r>
          </a:p>
          <a:p>
            <a:pPr lvl="4"/>
            <a:r>
              <a:rPr lang="zh-TW" altLang="en-US" dirty="0"/>
              <a:t>切換至</a:t>
            </a:r>
            <a:r>
              <a:rPr lang="en-US" altLang="zh-TW" dirty="0"/>
              <a:t>【</a:t>
            </a:r>
            <a:r>
              <a:rPr lang="zh-TW" altLang="en-US" dirty="0"/>
              <a:t>本機</a:t>
            </a:r>
            <a:r>
              <a:rPr lang="en-US" altLang="zh-TW" dirty="0"/>
              <a:t>】【</a:t>
            </a:r>
            <a:r>
              <a:rPr lang="zh-TW" altLang="en-US" dirty="0"/>
              <a:t>下載</a:t>
            </a:r>
            <a:r>
              <a:rPr lang="en-US" altLang="zh-TW" dirty="0"/>
              <a:t>】</a:t>
            </a:r>
            <a:r>
              <a:rPr lang="zh-TW" altLang="en-US" dirty="0"/>
              <a:t>資料夾。</a:t>
            </a:r>
          </a:p>
          <a:p>
            <a:pPr lvl="4"/>
            <a:r>
              <a:rPr lang="zh-TW" altLang="en-US" dirty="0"/>
              <a:t>在</a:t>
            </a:r>
            <a:r>
              <a:rPr lang="en-US" altLang="zh-TW" dirty="0"/>
              <a:t>【</a:t>
            </a:r>
            <a:r>
              <a:rPr lang="zh-TW" altLang="en-US" dirty="0"/>
              <a:t>本機</a:t>
            </a:r>
            <a:r>
              <a:rPr lang="en-US" altLang="zh-TW" dirty="0"/>
              <a:t>】【</a:t>
            </a:r>
            <a:r>
              <a:rPr lang="zh-TW" altLang="en-US" dirty="0"/>
              <a:t>下載</a:t>
            </a:r>
            <a:r>
              <a:rPr lang="en-US" altLang="zh-TW" dirty="0"/>
              <a:t>】</a:t>
            </a:r>
            <a:r>
              <a:rPr lang="zh-TW" altLang="en-US" dirty="0"/>
              <a:t>資料夾中可以看到下載後的壓縮檔</a:t>
            </a:r>
            <a:r>
              <a:rPr lang="en-US" altLang="zh-TW" dirty="0"/>
              <a:t>『arduino-1.8.8-windows』</a:t>
            </a:r>
            <a:r>
              <a:rPr lang="zh-TW" altLang="en-US" dirty="0"/>
              <a:t>。以左鍵雙擊，將其解壓縮到想要的位置。</a:t>
            </a:r>
          </a:p>
        </p:txBody>
      </p:sp>
    </p:spTree>
    <p:extLst>
      <p:ext uri="{BB962C8B-B14F-4D97-AF65-F5344CB8AC3E}">
        <p14:creationId xmlns:p14="http://schemas.microsoft.com/office/powerpoint/2010/main" val="407733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817912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010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1-4-2 Arduino </a:t>
            </a:r>
            <a:r>
              <a:rPr lang="zh-TW" altLang="en-US" dirty="0"/>
              <a:t>板驅動程式</a:t>
            </a:r>
            <a:endParaRPr lang="en-US" altLang="zh-TW" dirty="0"/>
          </a:p>
          <a:p>
            <a:pPr lvl="3"/>
            <a:r>
              <a:rPr lang="zh-TW" altLang="en-US" dirty="0"/>
              <a:t>較新的</a:t>
            </a:r>
            <a:r>
              <a:rPr lang="en-US" altLang="zh-TW" dirty="0"/>
              <a:t>Arduino </a:t>
            </a:r>
            <a:r>
              <a:rPr lang="zh-TW" altLang="en-US" dirty="0"/>
              <a:t>板，如</a:t>
            </a:r>
            <a:r>
              <a:rPr lang="en-US" altLang="zh-TW" dirty="0"/>
              <a:t>Arduino Uno </a:t>
            </a:r>
            <a:r>
              <a:rPr lang="zh-TW" altLang="en-US" dirty="0"/>
              <a:t>板，與電腦連接時，會自動安裝驅動程式。</a:t>
            </a:r>
            <a:endParaRPr lang="en-US" altLang="zh-TW" dirty="0"/>
          </a:p>
          <a:p>
            <a:pPr lvl="1"/>
            <a:r>
              <a:rPr lang="en-US" altLang="zh-TW" dirty="0"/>
              <a:t>1-4-3 Arduino </a:t>
            </a:r>
            <a:r>
              <a:rPr lang="zh-TW" altLang="en-US" dirty="0"/>
              <a:t>開發環境使用說明</a:t>
            </a:r>
            <a:endParaRPr lang="en-US" altLang="zh-TW" dirty="0"/>
          </a:p>
          <a:p>
            <a:pPr lvl="3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STEP 1</a:t>
            </a:r>
          </a:p>
          <a:p>
            <a:pPr marL="169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點選               ，快按兩下滑鼠左鍵。</a:t>
            </a:r>
            <a:endParaRPr lang="en-US" altLang="zh-TW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140968"/>
            <a:ext cx="8763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263" y="3789040"/>
            <a:ext cx="567690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2253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  <a:p>
            <a:pPr lvl="4"/>
            <a:r>
              <a:rPr lang="en-US" altLang="zh-TW" dirty="0"/>
              <a:t>Arduino </a:t>
            </a:r>
            <a:r>
              <a:rPr lang="zh-TW" altLang="en-US" dirty="0"/>
              <a:t>預設檔案名稱為</a:t>
            </a:r>
            <a:r>
              <a:rPr lang="en-US" altLang="zh-TW" dirty="0"/>
              <a:t>sketch_jan08a</a:t>
            </a:r>
            <a:r>
              <a:rPr lang="zh-TW" altLang="en-US" dirty="0"/>
              <a:t>，以今天日期作為結尾，讓使用者可以記得開發專案檔的日期。本例</a:t>
            </a:r>
            <a:r>
              <a:rPr lang="en-US" altLang="zh-TW" dirty="0"/>
              <a:t>jan08a </a:t>
            </a:r>
            <a:r>
              <a:rPr lang="zh-TW" altLang="en-US" dirty="0"/>
              <a:t>代表</a:t>
            </a:r>
            <a:r>
              <a:rPr lang="en-US" altLang="zh-TW" dirty="0"/>
              <a:t>1 </a:t>
            </a:r>
            <a:r>
              <a:rPr lang="zh-TW" altLang="en-US" dirty="0"/>
              <a:t>月</a:t>
            </a:r>
            <a:r>
              <a:rPr lang="en-US" altLang="zh-TW" dirty="0"/>
              <a:t>8 </a:t>
            </a:r>
            <a:r>
              <a:rPr lang="zh-TW" altLang="en-US" dirty="0"/>
              <a:t>日所建立，後面的小寫</a:t>
            </a:r>
            <a:r>
              <a:rPr lang="en-US" altLang="zh-TW" dirty="0"/>
              <a:t>a </a:t>
            </a:r>
            <a:r>
              <a:rPr lang="zh-TW" altLang="en-US" dirty="0"/>
              <a:t>表示第</a:t>
            </a:r>
            <a:r>
              <a:rPr lang="en-US" altLang="zh-TW" dirty="0"/>
              <a:t>1 </a:t>
            </a:r>
            <a:r>
              <a:rPr lang="zh-TW" altLang="en-US" dirty="0"/>
              <a:t>次新建的草稿檔，第</a:t>
            </a:r>
            <a:r>
              <a:rPr lang="en-US" altLang="zh-TW" dirty="0"/>
              <a:t>2 </a:t>
            </a:r>
            <a:r>
              <a:rPr lang="zh-TW" altLang="en-US" dirty="0"/>
              <a:t>次之後為</a:t>
            </a:r>
            <a:r>
              <a:rPr lang="en-US" altLang="zh-TW" dirty="0"/>
              <a:t>b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zh-TW" altLang="en-US" dirty="0"/>
              <a:t>、</a:t>
            </a:r>
            <a:r>
              <a:rPr lang="en-US" altLang="zh-TW" dirty="0"/>
              <a:t>d </a:t>
            </a:r>
            <a:r>
              <a:rPr lang="zh-TW" altLang="en-US" dirty="0"/>
              <a:t>等。</a:t>
            </a:r>
          </a:p>
          <a:p>
            <a:pPr lvl="4"/>
            <a:r>
              <a:rPr lang="zh-TW" altLang="en-US" dirty="0"/>
              <a:t>程式編輯區：包含</a:t>
            </a:r>
            <a:r>
              <a:rPr lang="en-US" altLang="zh-TW" dirty="0"/>
              <a:t>setup( ) </a:t>
            </a:r>
            <a:r>
              <a:rPr lang="zh-TW" altLang="en-US" dirty="0"/>
              <a:t>及</a:t>
            </a:r>
            <a:r>
              <a:rPr lang="en-US" altLang="zh-TW" dirty="0"/>
              <a:t>loop( ) </a:t>
            </a:r>
            <a:r>
              <a:rPr lang="zh-TW" altLang="en-US" dirty="0"/>
              <a:t>兩個必要函式。編輯區的操作方式與一般文書編輯器大致相同。</a:t>
            </a:r>
          </a:p>
          <a:p>
            <a:pPr lvl="4"/>
            <a:r>
              <a:rPr lang="zh-TW" altLang="en-US" dirty="0"/>
              <a:t>訊息視窗：顯示編譯後所產生的錯誤訊息。</a:t>
            </a:r>
          </a:p>
          <a:p>
            <a:pPr lvl="4"/>
            <a:r>
              <a:rPr lang="zh-TW" altLang="en-US" dirty="0"/>
              <a:t>使用的串列埠名稱。</a:t>
            </a:r>
          </a:p>
          <a:p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993848"/>
            <a:ext cx="6687481" cy="2531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965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1-4-4 </a:t>
            </a:r>
            <a:r>
              <a:rPr lang="zh-TW" altLang="en-US" dirty="0"/>
              <a:t>執行第一個</a:t>
            </a:r>
            <a:r>
              <a:rPr lang="en-US" altLang="zh-TW" dirty="0"/>
              <a:t>Arduino </a:t>
            </a:r>
            <a:r>
              <a:rPr lang="zh-TW" altLang="en-US" dirty="0"/>
              <a:t>程式</a:t>
            </a:r>
            <a:endParaRPr lang="en-US" altLang="zh-TW" dirty="0"/>
          </a:p>
          <a:p>
            <a:pPr lvl="3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STEP 1</a:t>
            </a:r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以</a:t>
            </a:r>
            <a:r>
              <a:rPr lang="en-US" altLang="zh-TW" dirty="0"/>
              <a:t>USB </a:t>
            </a:r>
            <a:r>
              <a:rPr lang="zh-TW" altLang="en-US" dirty="0"/>
              <a:t>線連接如右圖所示</a:t>
            </a:r>
            <a:r>
              <a:rPr lang="en-US" altLang="zh-TW" dirty="0"/>
              <a:t>Arduino Uno </a:t>
            </a:r>
            <a:r>
              <a:rPr lang="zh-TW" altLang="en-US" dirty="0"/>
              <a:t>板的</a:t>
            </a:r>
            <a:r>
              <a:rPr lang="en-US" altLang="zh-TW" dirty="0"/>
              <a:t>USB Type B</a:t>
            </a:r>
            <a:r>
              <a:rPr lang="zh-TW" altLang="en-US" dirty="0"/>
              <a:t>埠口與電腦</a:t>
            </a:r>
            <a:r>
              <a:rPr lang="en-US" altLang="zh-TW" dirty="0"/>
              <a:t>USB Type A </a:t>
            </a:r>
            <a:r>
              <a:rPr lang="zh-TW" altLang="en-US" dirty="0"/>
              <a:t>埠口。</a:t>
            </a:r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檢查綠色電源</a:t>
            </a:r>
            <a:r>
              <a:rPr lang="en-US" altLang="zh-TW" dirty="0"/>
              <a:t>LED </a:t>
            </a:r>
            <a:r>
              <a:rPr lang="zh-TW" altLang="en-US" dirty="0"/>
              <a:t>燈是否有亮？若有亮代表供電正常。</a:t>
            </a:r>
            <a:endParaRPr lang="en-US" altLang="zh-TW" dirty="0"/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endParaRPr lang="en-US" altLang="zh-TW" dirty="0"/>
          </a:p>
          <a:p>
            <a:pPr lvl="3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STEP 2</a:t>
            </a:r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點選資料夾中的</a:t>
            </a:r>
            <a:r>
              <a:rPr lang="en-US" altLang="zh-TW" dirty="0" err="1"/>
              <a:t>arduino</a:t>
            </a:r>
            <a:r>
              <a:rPr lang="en-US" altLang="zh-TW" dirty="0"/>
              <a:t> </a:t>
            </a:r>
            <a:r>
              <a:rPr lang="zh-TW" altLang="en-US" dirty="0"/>
              <a:t>圖示，開啟</a:t>
            </a:r>
            <a:r>
              <a:rPr lang="en-US" altLang="zh-TW" dirty="0"/>
              <a:t>Arduino IDE </a:t>
            </a:r>
            <a:r>
              <a:rPr lang="zh-TW" altLang="en-US" dirty="0"/>
              <a:t>軟體。</a:t>
            </a:r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點選</a:t>
            </a:r>
            <a:r>
              <a:rPr lang="en-US" altLang="zh-TW" dirty="0"/>
              <a:t>【</a:t>
            </a:r>
            <a:r>
              <a:rPr lang="zh-TW" altLang="en-US" dirty="0"/>
              <a:t>檔案</a:t>
            </a:r>
            <a:r>
              <a:rPr lang="en-US" altLang="zh-TW" dirty="0"/>
              <a:t>】【</a:t>
            </a:r>
            <a:r>
              <a:rPr lang="zh-TW" altLang="en-US" dirty="0"/>
              <a:t>範例</a:t>
            </a:r>
            <a:r>
              <a:rPr lang="en-US" altLang="zh-TW" dirty="0"/>
              <a:t>】【01.Basics】【Blink】</a:t>
            </a:r>
            <a:r>
              <a:rPr lang="zh-TW" altLang="en-US" dirty="0"/>
              <a:t>，開啟</a:t>
            </a:r>
            <a:r>
              <a:rPr lang="en-US" altLang="zh-TW" dirty="0" err="1"/>
              <a:t>Blink.ino</a:t>
            </a:r>
            <a:r>
              <a:rPr lang="en-US" altLang="zh-TW" dirty="0"/>
              <a:t> </a:t>
            </a:r>
            <a:r>
              <a:rPr lang="zh-TW" altLang="en-US" dirty="0"/>
              <a:t>草稿碼。</a:t>
            </a:r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en-US" altLang="zh-TW" dirty="0" err="1"/>
              <a:t>Blink.ino</a:t>
            </a:r>
            <a:r>
              <a:rPr lang="en-US" altLang="zh-TW" dirty="0"/>
              <a:t> </a:t>
            </a:r>
            <a:r>
              <a:rPr lang="zh-TW" altLang="en-US" dirty="0"/>
              <a:t>是一個可以讓連接於數位腳</a:t>
            </a:r>
            <a:r>
              <a:rPr lang="en-US" altLang="zh-TW" dirty="0"/>
              <a:t>D13 </a:t>
            </a:r>
            <a:r>
              <a:rPr lang="zh-TW" altLang="en-US" dirty="0"/>
              <a:t>的內建</a:t>
            </a:r>
            <a:r>
              <a:rPr lang="en-US" altLang="zh-TW" dirty="0"/>
              <a:t>LED </a:t>
            </a:r>
            <a:r>
              <a:rPr lang="zh-TW" altLang="en-US" dirty="0"/>
              <a:t>指示燈</a:t>
            </a:r>
            <a:r>
              <a:rPr lang="en-US" altLang="zh-TW" dirty="0"/>
              <a:t>L</a:t>
            </a:r>
            <a:r>
              <a:rPr lang="zh-TW" altLang="en-US" dirty="0"/>
              <a:t>（橙色）閃爍（</a:t>
            </a:r>
            <a:r>
              <a:rPr lang="en-US" altLang="zh-TW" dirty="0"/>
              <a:t>1 </a:t>
            </a:r>
            <a:r>
              <a:rPr lang="zh-TW" altLang="en-US" dirty="0"/>
              <a:t>秒亮、</a:t>
            </a:r>
            <a:r>
              <a:rPr lang="en-US" altLang="zh-TW" dirty="0"/>
              <a:t>1 </a:t>
            </a:r>
            <a:r>
              <a:rPr lang="zh-TW" altLang="en-US" dirty="0"/>
              <a:t>秒暗）的小程式。</a:t>
            </a:r>
          </a:p>
        </p:txBody>
      </p:sp>
    </p:spTree>
    <p:extLst>
      <p:ext uri="{BB962C8B-B14F-4D97-AF65-F5344CB8AC3E}">
        <p14:creationId xmlns:p14="http://schemas.microsoft.com/office/powerpoint/2010/main" val="99254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1-1 </a:t>
            </a:r>
            <a:r>
              <a:rPr lang="zh-TW" altLang="en-US" dirty="0">
                <a:hlinkClick r:id="rId2" action="ppaction://hlinksldjump"/>
              </a:rPr>
              <a:t>簡介</a:t>
            </a:r>
            <a:endParaRPr lang="zh-TW" altLang="en-US" dirty="0"/>
          </a:p>
          <a:p>
            <a:r>
              <a:rPr lang="en-US" altLang="zh-TW" dirty="0">
                <a:hlinkClick r:id="rId3" action="ppaction://hlinksldjump"/>
              </a:rPr>
              <a:t>1-2 Arduino </a:t>
            </a:r>
            <a:r>
              <a:rPr lang="zh-TW" altLang="en-US" dirty="0">
                <a:hlinkClick r:id="rId3" action="ppaction://hlinksldjump"/>
              </a:rPr>
              <a:t>硬體介紹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>
                <a:hlinkClick r:id="rId4" action="ppaction://hlinksldjump"/>
              </a:rPr>
              <a:t>1-3 Arduino </a:t>
            </a:r>
            <a:r>
              <a:rPr lang="zh-TW" altLang="en-US" dirty="0">
                <a:hlinkClick r:id="rId4" action="ppaction://hlinksldjump"/>
              </a:rPr>
              <a:t>軟體介紹</a:t>
            </a:r>
            <a:endParaRPr lang="zh-TW" altLang="en-US" dirty="0"/>
          </a:p>
          <a:p>
            <a:r>
              <a:rPr lang="en-US" altLang="zh-TW" dirty="0">
                <a:hlinkClick r:id="rId5" action="ppaction://hlinksldjump"/>
              </a:rPr>
              <a:t>1-4 Arduino </a:t>
            </a:r>
            <a:r>
              <a:rPr lang="zh-TW" altLang="en-US" dirty="0">
                <a:hlinkClick r:id="rId5" action="ppaction://hlinksldjump"/>
              </a:rPr>
              <a:t>整合開發環境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en-US" altLang="zh-TW" dirty="0"/>
              <a:t>Arduino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0309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STEP 3</a:t>
            </a:r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點選上傳鈕       ，編譯並上傳專案檔至</a:t>
            </a:r>
            <a:r>
              <a:rPr lang="en-US" altLang="zh-TW" dirty="0"/>
              <a:t>Arduino Uno </a:t>
            </a:r>
            <a:r>
              <a:rPr lang="zh-TW" altLang="en-US" dirty="0"/>
              <a:t>板上。</a:t>
            </a:r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上傳過程中，在訊息列會出現</a:t>
            </a:r>
            <a:r>
              <a:rPr lang="en-US" altLang="zh-TW" dirty="0"/>
              <a:t>『</a:t>
            </a:r>
            <a:r>
              <a:rPr lang="zh-TW" altLang="en-US" dirty="0"/>
              <a:t>上傳中</a:t>
            </a:r>
            <a:r>
              <a:rPr lang="en-US" altLang="zh-TW" dirty="0"/>
              <a:t>…』</a:t>
            </a:r>
            <a:r>
              <a:rPr lang="zh-TW" altLang="en-US" dirty="0"/>
              <a:t>訊息。上傳完成後會出現</a:t>
            </a:r>
            <a:r>
              <a:rPr lang="en-US" altLang="zh-TW" dirty="0"/>
              <a:t>『</a:t>
            </a:r>
            <a:r>
              <a:rPr lang="zh-TW" altLang="en-US" dirty="0"/>
              <a:t>上傳完畢</a:t>
            </a:r>
            <a:r>
              <a:rPr lang="en-US" altLang="zh-TW" dirty="0"/>
              <a:t>』</a:t>
            </a:r>
            <a:r>
              <a:rPr lang="zh-TW" altLang="en-US" dirty="0"/>
              <a:t>訊息。</a:t>
            </a:r>
          </a:p>
          <a:p>
            <a:pPr marL="457200" lvl="3" indent="-457200">
              <a:buClrTx/>
              <a:buSzPct val="100000"/>
              <a:buFont typeface="+mj-lt"/>
              <a:buAutoNum type="arabicPeriod"/>
            </a:pPr>
            <a:r>
              <a:rPr lang="zh-TW" altLang="en-US" dirty="0"/>
              <a:t>檢視</a:t>
            </a:r>
            <a:r>
              <a:rPr lang="en-US" altLang="zh-TW" dirty="0"/>
              <a:t>Arduino Uno </a:t>
            </a:r>
            <a:r>
              <a:rPr lang="zh-TW" altLang="en-US" dirty="0"/>
              <a:t>板上連接至</a:t>
            </a:r>
            <a:r>
              <a:rPr lang="en-US" altLang="zh-TW" dirty="0"/>
              <a:t>D13 </a:t>
            </a:r>
            <a:r>
              <a:rPr lang="zh-TW" altLang="en-US" dirty="0"/>
              <a:t>的</a:t>
            </a:r>
            <a:r>
              <a:rPr lang="en-US" altLang="zh-TW" dirty="0"/>
              <a:t>L </a:t>
            </a:r>
            <a:r>
              <a:rPr lang="zh-TW" altLang="en-US" dirty="0"/>
              <a:t>指示燈（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橙色</a:t>
            </a:r>
            <a:r>
              <a:rPr lang="zh-TW" altLang="en-US" dirty="0"/>
              <a:t>）是否能夠正確閃爍？如果正確閃爍，表示上傳成功。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3429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6992"/>
            <a:ext cx="4328409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334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4D27A9D-E9F7-46B5-BEC5-481C790789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A17F66B-9C5A-415F-A50D-90D7A1CCA73E}"/>
              </a:ext>
            </a:extLst>
          </p:cNvPr>
          <p:cNvGrpSpPr/>
          <p:nvPr/>
        </p:nvGrpSpPr>
        <p:grpSpPr>
          <a:xfrm>
            <a:off x="1979712" y="2420888"/>
            <a:ext cx="5930369" cy="2592288"/>
            <a:chOff x="1979712" y="2420888"/>
            <a:chExt cx="5930369" cy="2592288"/>
          </a:xfrm>
        </p:grpSpPr>
        <p:pic>
          <p:nvPicPr>
            <p:cNvPr id="4" name="圖形 3" descr="行銷">
              <a:extLst>
                <a:ext uri="{FF2B5EF4-FFF2-40B4-BE49-F238E27FC236}">
                  <a16:creationId xmlns:a16="http://schemas.microsoft.com/office/drawing/2014/main" id="{312E33E1-F673-4BD0-86A2-895D805C8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79712" y="2420888"/>
              <a:ext cx="2592288" cy="2592288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941663E-B54C-428C-9980-9C74C3BE0E0A}"/>
                </a:ext>
              </a:extLst>
            </p:cNvPr>
            <p:cNvSpPr/>
            <p:nvPr/>
          </p:nvSpPr>
          <p:spPr>
            <a:xfrm>
              <a:off x="4283968" y="2780928"/>
              <a:ext cx="3626113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920784"/>
                  </a:solidFill>
                  <a:effectLst/>
                </a:rPr>
                <a:t>THE</a:t>
              </a:r>
              <a:r>
                <a:rPr lang="en-US" altLang="zh-TW" sz="48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FFC000"/>
                  </a:solidFill>
                  <a:effectLst/>
                </a:rPr>
                <a:t> </a:t>
              </a:r>
              <a:r>
                <a:rPr lang="en-US" altLang="zh-TW" sz="48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920784"/>
                  </a:solidFill>
                  <a:effectLst/>
                </a:rPr>
                <a:t>END</a:t>
              </a:r>
              <a:r>
                <a:rPr lang="zh-TW" altLang="en-US" sz="4800" b="1" cap="none" spc="0" dirty="0">
                  <a:ln w="12700">
                    <a:solidFill>
                      <a:schemeClr val="bg1"/>
                    </a:solidFill>
                    <a:prstDash val="solid"/>
                  </a:ln>
                  <a:solidFill>
                    <a:srgbClr val="920784"/>
                  </a:solidFill>
                  <a:effectLst/>
                </a:rPr>
                <a:t>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15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Arduino </a:t>
            </a:r>
            <a:r>
              <a:rPr lang="zh-TW" altLang="en-US" dirty="0"/>
              <a:t>控制板是一塊</a:t>
            </a:r>
            <a:r>
              <a:rPr lang="zh-TW" altLang="en-US" b="1" dirty="0"/>
              <a:t>開放源碼</a:t>
            </a:r>
            <a:r>
              <a:rPr lang="zh-TW" altLang="en-US" dirty="0"/>
              <a:t>（</a:t>
            </a:r>
            <a:r>
              <a:rPr lang="en-US" altLang="zh-TW" dirty="0"/>
              <a:t>open-source</a:t>
            </a:r>
            <a:r>
              <a:rPr lang="zh-TW" altLang="en-US" dirty="0"/>
              <a:t>）的微控制器電路板，軟體源碼與硬體電路都是開放的。</a:t>
            </a:r>
            <a:endParaRPr lang="en-US" altLang="zh-TW" dirty="0"/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1-1 </a:t>
            </a:r>
            <a:r>
              <a:rPr lang="zh-TW" altLang="en-US" dirty="0"/>
              <a:t>所示是</a:t>
            </a:r>
            <a:r>
              <a:rPr lang="en-US" altLang="zh-TW" dirty="0"/>
              <a:t>Arduino </a:t>
            </a:r>
            <a:r>
              <a:rPr lang="zh-TW" altLang="en-US" dirty="0"/>
              <a:t>的註冊商標，使用一個無限大的符號來表示「實現無限可能的創意」。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1-1 </a:t>
            </a:r>
            <a:r>
              <a:rPr lang="zh-TW" altLang="en-US" dirty="0"/>
              <a:t>簡介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996952"/>
            <a:ext cx="54292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06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Arduino </a:t>
            </a:r>
            <a:r>
              <a:rPr lang="zh-TW" altLang="en-US" dirty="0"/>
              <a:t>板種類很多，最主要的差異在其</a:t>
            </a:r>
            <a:r>
              <a:rPr lang="zh-TW" altLang="en-US" b="1" dirty="0"/>
              <a:t>使用的微控制器及連接</a:t>
            </a:r>
            <a:r>
              <a:rPr lang="en-US" altLang="zh-TW" b="1" dirty="0"/>
              <a:t>USB </a:t>
            </a:r>
            <a:r>
              <a:rPr lang="zh-TW" altLang="en-US" b="1" dirty="0"/>
              <a:t>介面</a:t>
            </a:r>
            <a:r>
              <a:rPr lang="en-US" altLang="zh-TW" b="1" dirty="0"/>
              <a:t>IC </a:t>
            </a:r>
            <a:r>
              <a:rPr lang="zh-TW" altLang="en-US" b="1" dirty="0"/>
              <a:t>不同</a:t>
            </a:r>
            <a:r>
              <a:rPr lang="zh-TW" altLang="en-US" dirty="0"/>
              <a:t>，但是程式語法與硬體連接方式大致相同。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1-2 Arduino </a:t>
            </a:r>
            <a:r>
              <a:rPr lang="zh-TW" altLang="en-US" dirty="0"/>
              <a:t>硬體介紹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97220"/>
            <a:ext cx="8244408" cy="177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39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1-2-1 Uno </a:t>
            </a:r>
            <a:r>
              <a:rPr lang="zh-TW" altLang="en-US" dirty="0"/>
              <a:t>板</a:t>
            </a:r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1-2 </a:t>
            </a:r>
            <a:r>
              <a:rPr lang="zh-TW" altLang="en-US" dirty="0"/>
              <a:t>所示為</a:t>
            </a:r>
            <a:r>
              <a:rPr lang="en-US" altLang="zh-TW" dirty="0"/>
              <a:t>Arduino Uno </a:t>
            </a:r>
            <a:r>
              <a:rPr lang="zh-TW" altLang="en-US" dirty="0"/>
              <a:t>板，是整個</a:t>
            </a:r>
            <a:r>
              <a:rPr lang="en-US" altLang="zh-TW" dirty="0"/>
              <a:t>Arduino </a:t>
            </a:r>
            <a:r>
              <a:rPr lang="zh-TW" altLang="en-US" dirty="0"/>
              <a:t>家族中使用最多的控制板。</a:t>
            </a:r>
          </a:p>
          <a:p>
            <a:pPr lvl="3"/>
            <a:r>
              <a:rPr lang="zh-TW" altLang="en-US" b="1" dirty="0"/>
              <a:t>「</a:t>
            </a:r>
            <a:r>
              <a:rPr lang="en-US" altLang="zh-TW" b="1" dirty="0"/>
              <a:t>Uno</a:t>
            </a:r>
            <a:r>
              <a:rPr lang="zh-TW" altLang="en-US" b="1" dirty="0"/>
              <a:t>」的義大利文是「一」的意思</a:t>
            </a:r>
            <a:r>
              <a:rPr lang="zh-TW" altLang="en-US" dirty="0"/>
              <a:t>，用來紀念</a:t>
            </a:r>
            <a:r>
              <a:rPr lang="en-US" altLang="zh-TW" dirty="0"/>
              <a:t>Arduino 1.0 </a:t>
            </a:r>
            <a:r>
              <a:rPr lang="zh-TW" altLang="en-US" dirty="0"/>
              <a:t>的發布，使用</a:t>
            </a:r>
            <a:r>
              <a:rPr lang="en-US" altLang="zh-TW" dirty="0"/>
              <a:t>ATmega328</a:t>
            </a:r>
            <a:r>
              <a:rPr lang="zh-TW" altLang="en-US" dirty="0"/>
              <a:t>微控制器及</a:t>
            </a:r>
            <a:r>
              <a:rPr lang="en-US" altLang="zh-TW" dirty="0"/>
              <a:t>16 MHz </a:t>
            </a:r>
            <a:r>
              <a:rPr lang="zh-TW" altLang="en-US" dirty="0"/>
              <a:t>石英晶體振盪器。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24944"/>
            <a:ext cx="3978002" cy="298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796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目前版本</a:t>
            </a:r>
            <a:r>
              <a:rPr lang="en-US" altLang="zh-TW" dirty="0"/>
              <a:t>Arduino Uno Rev3 </a:t>
            </a:r>
            <a:r>
              <a:rPr lang="zh-TW" altLang="en-US" dirty="0"/>
              <a:t>使用</a:t>
            </a:r>
            <a:r>
              <a:rPr lang="en-US" altLang="zh-TW" dirty="0"/>
              <a:t>ATmega328P</a:t>
            </a:r>
            <a:r>
              <a:rPr lang="zh-TW" altLang="en-US" dirty="0"/>
              <a:t>，</a:t>
            </a:r>
            <a:r>
              <a:rPr lang="en-US" altLang="zh-TW" dirty="0"/>
              <a:t>P </a:t>
            </a:r>
            <a:r>
              <a:rPr lang="zh-TW" altLang="en-US" dirty="0"/>
              <a:t>代表</a:t>
            </a:r>
            <a:r>
              <a:rPr lang="en-US" altLang="zh-TW" b="1" dirty="0"/>
              <a:t>Pico power </a:t>
            </a:r>
            <a:r>
              <a:rPr lang="zh-TW" altLang="en-US" b="1" dirty="0"/>
              <a:t>低功耗</a:t>
            </a:r>
            <a:r>
              <a:rPr lang="zh-TW" altLang="en-US" dirty="0"/>
              <a:t>之意。</a:t>
            </a:r>
            <a:endParaRPr lang="en-US" altLang="zh-TW" dirty="0"/>
          </a:p>
          <a:p>
            <a:pPr lvl="3"/>
            <a:r>
              <a:rPr lang="en-US" altLang="zh-TW" dirty="0"/>
              <a:t>Uno </a:t>
            </a:r>
            <a:r>
              <a:rPr lang="zh-TW" altLang="en-US" dirty="0"/>
              <a:t>板內含</a:t>
            </a:r>
            <a:r>
              <a:rPr lang="en-US" altLang="zh-TW" dirty="0"/>
              <a:t>32KB </a:t>
            </a:r>
            <a:r>
              <a:rPr lang="zh-TW" altLang="en-US" dirty="0"/>
              <a:t>快閃（</a:t>
            </a:r>
            <a:r>
              <a:rPr lang="en-US" altLang="zh-TW" dirty="0"/>
              <a:t>Flash</a:t>
            </a:r>
            <a:r>
              <a:rPr lang="zh-TW" altLang="en-US" dirty="0"/>
              <a:t>）記憶體，</a:t>
            </a:r>
            <a:r>
              <a:rPr lang="en-US" altLang="zh-TW" dirty="0"/>
              <a:t>2KB </a:t>
            </a:r>
            <a:r>
              <a:rPr lang="zh-TW" altLang="en-US" dirty="0"/>
              <a:t>靜態隨機存取記憶，</a:t>
            </a:r>
            <a:r>
              <a:rPr lang="en-US" altLang="zh-TW" dirty="0"/>
              <a:t>1KB </a:t>
            </a:r>
            <a:r>
              <a:rPr lang="zh-TW" altLang="en-US" dirty="0"/>
              <a:t>電子抹除式可覆寫唯讀記憶體。每支數位</a:t>
            </a:r>
            <a:r>
              <a:rPr lang="en-US" altLang="zh-TW" dirty="0"/>
              <a:t>I/O </a:t>
            </a:r>
            <a:r>
              <a:rPr lang="zh-TW" altLang="en-US" dirty="0"/>
              <a:t>腳有</a:t>
            </a:r>
            <a:r>
              <a:rPr lang="en-US" altLang="zh-TW" dirty="0"/>
              <a:t>20mA </a:t>
            </a:r>
            <a:r>
              <a:rPr lang="zh-TW" altLang="en-US" dirty="0"/>
              <a:t>的驅動能力，</a:t>
            </a:r>
            <a:r>
              <a:rPr lang="en-US" altLang="zh-TW" dirty="0"/>
              <a:t>3.3V </a:t>
            </a:r>
            <a:r>
              <a:rPr lang="zh-TW" altLang="en-US" dirty="0"/>
              <a:t>電源最大輸出電流有</a:t>
            </a:r>
            <a:r>
              <a:rPr lang="en-US" altLang="zh-TW" dirty="0"/>
              <a:t>50mA</a:t>
            </a:r>
            <a:r>
              <a:rPr lang="zh-TW" altLang="en-US" dirty="0"/>
              <a:t>。</a:t>
            </a:r>
            <a:endParaRPr lang="en-US" altLang="zh-TW" dirty="0"/>
          </a:p>
          <a:p>
            <a:pPr lvl="3"/>
            <a:r>
              <a:rPr lang="en-US" altLang="zh-TW" dirty="0"/>
              <a:t>Arduino Uno </a:t>
            </a:r>
            <a:r>
              <a:rPr lang="zh-TW" altLang="en-US" dirty="0"/>
              <a:t>板硬體外觀，有</a:t>
            </a:r>
            <a:r>
              <a:rPr lang="en-US" altLang="zh-TW" dirty="0"/>
              <a:t>14 </a:t>
            </a:r>
            <a:r>
              <a:rPr lang="zh-TW" altLang="en-US" dirty="0"/>
              <a:t>支數位輸入 </a:t>
            </a:r>
            <a:r>
              <a:rPr lang="en-US" altLang="zh-TW" dirty="0"/>
              <a:t>/ </a:t>
            </a:r>
            <a:r>
              <a:rPr lang="zh-TW" altLang="en-US" dirty="0"/>
              <a:t>輸出（</a:t>
            </a:r>
            <a:r>
              <a:rPr lang="en-US" altLang="zh-TW" dirty="0"/>
              <a:t>input/output</a:t>
            </a:r>
            <a:r>
              <a:rPr lang="zh-TW" altLang="en-US" dirty="0"/>
              <a:t>，簡記</a:t>
            </a:r>
            <a:r>
              <a:rPr lang="en-US" altLang="zh-TW" dirty="0"/>
              <a:t>I/O</a:t>
            </a:r>
            <a:r>
              <a:rPr lang="zh-TW" altLang="en-US" dirty="0"/>
              <a:t>）腳</a:t>
            </a:r>
            <a:r>
              <a:rPr lang="en-US" altLang="zh-TW" dirty="0"/>
              <a:t>0~13</a:t>
            </a:r>
            <a:r>
              <a:rPr lang="zh-TW" altLang="en-US" dirty="0"/>
              <a:t>，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5</a:t>
            </a:r>
            <a:r>
              <a:rPr lang="zh-TW" altLang="en-US" dirty="0"/>
              <a:t>、</a:t>
            </a:r>
            <a:r>
              <a:rPr lang="en-US" altLang="zh-TW" dirty="0"/>
              <a:t>6</a:t>
            </a:r>
            <a:r>
              <a:rPr lang="zh-TW" altLang="en-US" dirty="0"/>
              <a:t>、</a:t>
            </a:r>
            <a:r>
              <a:rPr lang="en-US" altLang="zh-TW" dirty="0"/>
              <a:t>9</a:t>
            </a:r>
            <a:r>
              <a:rPr lang="zh-TW" altLang="en-US" dirty="0"/>
              <a:t>、</a:t>
            </a:r>
            <a:r>
              <a:rPr lang="en-US" altLang="zh-TW" dirty="0"/>
              <a:t>10</a:t>
            </a:r>
            <a:r>
              <a:rPr lang="zh-TW" altLang="en-US" dirty="0"/>
              <a:t>、</a:t>
            </a:r>
            <a:r>
              <a:rPr lang="en-US" altLang="zh-TW" dirty="0"/>
              <a:t>11 </a:t>
            </a:r>
            <a:r>
              <a:rPr lang="zh-TW" altLang="en-US" dirty="0"/>
              <a:t>等 </a:t>
            </a:r>
            <a:r>
              <a:rPr lang="en-US" altLang="zh-TW" dirty="0"/>
              <a:t>6 </a:t>
            </a:r>
            <a:r>
              <a:rPr lang="zh-TW" altLang="en-US" dirty="0"/>
              <a:t>支數位腳可輸出脈寬調變（</a:t>
            </a:r>
            <a:r>
              <a:rPr lang="en-US" altLang="zh-TW" dirty="0" err="1"/>
              <a:t>pulsewidth</a:t>
            </a:r>
            <a:r>
              <a:rPr lang="en-US" altLang="zh-TW" dirty="0"/>
              <a:t> modulation</a:t>
            </a:r>
            <a:r>
              <a:rPr lang="zh-TW" altLang="en-US" dirty="0"/>
              <a:t>，簡記</a:t>
            </a:r>
            <a:r>
              <a:rPr lang="en-US" altLang="zh-TW" dirty="0"/>
              <a:t>PWM</a:t>
            </a:r>
            <a:r>
              <a:rPr lang="zh-TW" altLang="en-US" dirty="0"/>
              <a:t>）信號，</a:t>
            </a:r>
            <a:r>
              <a:rPr lang="en-US" altLang="zh-TW" dirty="0"/>
              <a:t>6 </a:t>
            </a:r>
            <a:r>
              <a:rPr lang="zh-TW" altLang="en-US" dirty="0"/>
              <a:t>支具有</a:t>
            </a:r>
            <a:r>
              <a:rPr lang="en-US" altLang="zh-TW" dirty="0"/>
              <a:t>10 </a:t>
            </a:r>
            <a:r>
              <a:rPr lang="zh-TW" altLang="en-US" dirty="0"/>
              <a:t>位元解析度的類比輸入腳</a:t>
            </a:r>
            <a:r>
              <a:rPr lang="en-US" altLang="zh-TW" dirty="0"/>
              <a:t>A0~A5</a:t>
            </a:r>
            <a:r>
              <a:rPr lang="zh-TW" altLang="en-US" dirty="0"/>
              <a:t>，數位腳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 </a:t>
            </a:r>
            <a:r>
              <a:rPr lang="zh-TW" altLang="en-US" dirty="0"/>
              <a:t>用來與</a:t>
            </a:r>
            <a:r>
              <a:rPr lang="en-US" altLang="zh-TW" dirty="0"/>
              <a:t>PC </a:t>
            </a:r>
            <a:r>
              <a:rPr lang="zh-TW" altLang="en-US" dirty="0"/>
              <a:t>電腦進行數據傳輸。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，</a:t>
            </a:r>
            <a:endParaRPr lang="en-US" altLang="zh-TW" dirty="0"/>
          </a:p>
          <a:p>
            <a:pPr lvl="3"/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21088"/>
            <a:ext cx="4248472" cy="244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46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en-US" altLang="zh-TW" dirty="0"/>
              <a:t>Arduino Uno </a:t>
            </a:r>
            <a:r>
              <a:rPr lang="zh-TW" altLang="en-US" dirty="0"/>
              <a:t>板有兩個外部中斷（</a:t>
            </a:r>
            <a:r>
              <a:rPr lang="en-US" altLang="zh-TW" dirty="0"/>
              <a:t>2:INT0</a:t>
            </a:r>
            <a:r>
              <a:rPr lang="zh-TW" altLang="en-US" dirty="0"/>
              <a:t>、</a:t>
            </a:r>
            <a:r>
              <a:rPr lang="en-US" altLang="zh-TW" dirty="0"/>
              <a:t>3:INT1</a:t>
            </a:r>
            <a:r>
              <a:rPr lang="zh-TW" altLang="en-US" dirty="0"/>
              <a:t>）、一組</a:t>
            </a:r>
            <a:r>
              <a:rPr lang="en-US" altLang="zh-TW" dirty="0"/>
              <a:t>UART </a:t>
            </a:r>
            <a:r>
              <a:rPr lang="zh-TW" altLang="en-US" dirty="0"/>
              <a:t>串列埠（</a:t>
            </a:r>
            <a:r>
              <a:rPr lang="en-US" altLang="zh-TW" dirty="0"/>
              <a:t>0:RX</a:t>
            </a:r>
            <a:r>
              <a:rPr lang="zh-TW" altLang="en-US" dirty="0"/>
              <a:t>，</a:t>
            </a:r>
            <a:r>
              <a:rPr lang="en-US" altLang="zh-TW" dirty="0"/>
              <a:t>1:TX</a:t>
            </a:r>
            <a:r>
              <a:rPr lang="zh-TW" altLang="en-US" dirty="0"/>
              <a:t>）、一組</a:t>
            </a:r>
            <a:r>
              <a:rPr lang="en-US" altLang="zh-TW" dirty="0"/>
              <a:t>TWI</a:t>
            </a:r>
            <a:r>
              <a:rPr lang="zh-TW" altLang="en-US" dirty="0"/>
              <a:t>（</a:t>
            </a:r>
            <a:r>
              <a:rPr lang="en-US" altLang="zh-TW" dirty="0"/>
              <a:t>Two Wire Interface</a:t>
            </a:r>
            <a:r>
              <a:rPr lang="zh-TW" altLang="en-US" dirty="0"/>
              <a:t>）介面（</a:t>
            </a:r>
            <a:r>
              <a:rPr lang="en-US" altLang="zh-TW" dirty="0"/>
              <a:t>A4:SDA</a:t>
            </a:r>
            <a:r>
              <a:rPr lang="zh-TW" altLang="en-US" dirty="0"/>
              <a:t>，</a:t>
            </a:r>
            <a:r>
              <a:rPr lang="en-US" altLang="zh-TW" dirty="0"/>
              <a:t>A5:SCL</a:t>
            </a:r>
            <a:r>
              <a:rPr lang="zh-TW" altLang="en-US" dirty="0"/>
              <a:t>）及一組</a:t>
            </a:r>
            <a:r>
              <a:rPr lang="en-US" altLang="zh-TW" dirty="0"/>
              <a:t>SPI</a:t>
            </a:r>
            <a:r>
              <a:rPr lang="zh-TW" altLang="en-US" dirty="0"/>
              <a:t>（</a:t>
            </a:r>
            <a:r>
              <a:rPr lang="en-US" altLang="zh-TW" dirty="0" err="1"/>
              <a:t>SerialPeripheral</a:t>
            </a:r>
            <a:r>
              <a:rPr lang="en-US" altLang="zh-TW" dirty="0"/>
              <a:t> Interface</a:t>
            </a:r>
            <a:r>
              <a:rPr lang="zh-TW" altLang="en-US" dirty="0"/>
              <a:t>）介面（</a:t>
            </a:r>
            <a:r>
              <a:rPr lang="en-US" altLang="zh-TW" dirty="0"/>
              <a:t>10:SS</a:t>
            </a:r>
            <a:r>
              <a:rPr lang="zh-TW" altLang="en-US" dirty="0"/>
              <a:t>，</a:t>
            </a:r>
            <a:r>
              <a:rPr lang="en-US" altLang="zh-TW" dirty="0"/>
              <a:t>11:MOSI</a:t>
            </a:r>
            <a:r>
              <a:rPr lang="zh-TW" altLang="en-US" dirty="0"/>
              <a:t>，</a:t>
            </a:r>
            <a:r>
              <a:rPr lang="en-US" altLang="zh-TW" dirty="0"/>
              <a:t>12:MISO</a:t>
            </a:r>
            <a:r>
              <a:rPr lang="zh-TW" altLang="en-US" dirty="0"/>
              <a:t>，</a:t>
            </a:r>
            <a:r>
              <a:rPr lang="en-US" altLang="zh-TW" dirty="0"/>
              <a:t>13:SCK</a:t>
            </a:r>
            <a:r>
              <a:rPr lang="zh-TW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89346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1-2-2 Leonardo </a:t>
            </a:r>
            <a:r>
              <a:rPr lang="zh-TW" altLang="en-US" dirty="0"/>
              <a:t>板</a:t>
            </a:r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1-5 </a:t>
            </a:r>
            <a:r>
              <a:rPr lang="zh-TW" altLang="en-US" dirty="0"/>
              <a:t>所示</a:t>
            </a:r>
            <a:r>
              <a:rPr lang="en-US" altLang="zh-TW" dirty="0"/>
              <a:t>Arduino Leonardo </a:t>
            </a:r>
            <a:r>
              <a:rPr lang="zh-TW" altLang="en-US" dirty="0"/>
              <a:t>板，是將</a:t>
            </a:r>
            <a:r>
              <a:rPr lang="en-US" altLang="zh-TW" dirty="0"/>
              <a:t>ATmega328 </a:t>
            </a:r>
            <a:r>
              <a:rPr lang="zh-TW" altLang="en-US" dirty="0"/>
              <a:t>與</a:t>
            </a:r>
            <a:r>
              <a:rPr lang="en-US" altLang="zh-TW" dirty="0"/>
              <a:t>ATmega8U2 </a:t>
            </a:r>
            <a:r>
              <a:rPr lang="zh-TW" altLang="en-US" dirty="0"/>
              <a:t>兩個微控制器的功能整合在</a:t>
            </a:r>
            <a:r>
              <a:rPr lang="en-US" altLang="zh-TW" dirty="0"/>
              <a:t>ATmega32U4 </a:t>
            </a:r>
            <a:r>
              <a:rPr lang="zh-TW" altLang="en-US" dirty="0"/>
              <a:t>單一顆微控制器中，而</a:t>
            </a:r>
            <a:r>
              <a:rPr lang="en-US" altLang="zh-TW" dirty="0"/>
              <a:t>USB </a:t>
            </a:r>
            <a:r>
              <a:rPr lang="zh-TW" altLang="en-US" dirty="0"/>
              <a:t>通訊則是以軟體方式來完成。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9" y="2420888"/>
            <a:ext cx="4605312" cy="283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346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en-US" altLang="zh-TW" dirty="0"/>
              <a:t>1-2-3 Mega 2560 </a:t>
            </a:r>
            <a:r>
              <a:rPr lang="zh-TW" altLang="en-US" dirty="0"/>
              <a:t>板</a:t>
            </a:r>
          </a:p>
          <a:p>
            <a:pPr lvl="3"/>
            <a:r>
              <a:rPr lang="zh-TW" altLang="en-US" dirty="0"/>
              <a:t>如圖</a:t>
            </a:r>
            <a:r>
              <a:rPr lang="en-US" altLang="zh-TW" dirty="0"/>
              <a:t>1-6 </a:t>
            </a:r>
            <a:r>
              <a:rPr lang="zh-TW" altLang="en-US" dirty="0"/>
              <a:t>所示</a:t>
            </a:r>
            <a:r>
              <a:rPr lang="en-US" altLang="zh-TW" dirty="0"/>
              <a:t>Arduino Mega 2560 </a:t>
            </a:r>
            <a:r>
              <a:rPr lang="zh-TW" altLang="en-US" dirty="0"/>
              <a:t>板，使用</a:t>
            </a:r>
            <a:r>
              <a:rPr lang="en-US" altLang="zh-TW" dirty="0"/>
              <a:t>Atmega2560 </a:t>
            </a:r>
            <a:r>
              <a:rPr lang="zh-TW" altLang="en-US" dirty="0"/>
              <a:t>微控制器及</a:t>
            </a:r>
            <a:r>
              <a:rPr lang="en-US" altLang="zh-TW" dirty="0"/>
              <a:t>16 MHz </a:t>
            </a:r>
            <a:r>
              <a:rPr lang="zh-TW" altLang="en-US" dirty="0"/>
              <a:t>石英晶體振盪器。在</a:t>
            </a:r>
            <a:r>
              <a:rPr lang="en-US" altLang="zh-TW" dirty="0"/>
              <a:t>Mega2560 </a:t>
            </a:r>
            <a:r>
              <a:rPr lang="zh-TW" altLang="en-US" dirty="0"/>
              <a:t>微控制器中內建</a:t>
            </a:r>
            <a:r>
              <a:rPr lang="en-US" altLang="zh-TW" dirty="0"/>
              <a:t>USB </a:t>
            </a:r>
            <a:r>
              <a:rPr lang="zh-TW" altLang="en-US" dirty="0"/>
              <a:t>通信功能，不需再使用專用的</a:t>
            </a:r>
            <a:r>
              <a:rPr lang="en-US" altLang="zh-TW" dirty="0"/>
              <a:t>USB </a:t>
            </a:r>
            <a:r>
              <a:rPr lang="zh-TW" altLang="en-US" dirty="0"/>
              <a:t>介面晶片。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841" y="2420888"/>
            <a:ext cx="59721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073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19996</TotalTime>
  <Words>1160</Words>
  <Application>Microsoft Office PowerPoint</Application>
  <PresentationFormat>如螢幕大小 (4:3)</PresentationFormat>
  <Paragraphs>72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1-1 簡介</vt:lpstr>
      <vt:lpstr>1-2 Arduino 硬體介紹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1-3 Arduino 軟體介紹</vt:lpstr>
      <vt:lpstr>1-4 Arduino 整合開發環境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sonala_shih 石辰蓁</cp:lastModifiedBy>
  <cp:revision>2065</cp:revision>
  <dcterms:created xsi:type="dcterms:W3CDTF">2011-06-06T16:54:13Z</dcterms:created>
  <dcterms:modified xsi:type="dcterms:W3CDTF">2021-09-07T08:00:27Z</dcterms:modified>
</cp:coreProperties>
</file>