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86" r:id="rId9"/>
    <p:sldId id="787" r:id="rId10"/>
    <p:sldId id="781" r:id="rId11"/>
    <p:sldId id="779" r:id="rId12"/>
    <p:sldId id="780" r:id="rId13"/>
    <p:sldId id="782" r:id="rId14"/>
    <p:sldId id="783" r:id="rId15"/>
    <p:sldId id="784" r:id="rId16"/>
    <p:sldId id="791" r:id="rId17"/>
    <p:sldId id="788" r:id="rId18"/>
    <p:sldId id="792" r:id="rId19"/>
    <p:sldId id="793" r:id="rId20"/>
    <p:sldId id="79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784"/>
    <a:srgbClr val="2817A9"/>
    <a:srgbClr val="7B0C8E"/>
    <a:srgbClr val="C67A48"/>
    <a:srgbClr val="786CAE"/>
    <a:srgbClr val="6EB5AF"/>
    <a:srgbClr val="8FC320"/>
    <a:srgbClr val="33CCCC"/>
    <a:srgbClr val="B5D14F"/>
    <a:srgbClr val="EB5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110" d="100"/>
          <a:sy n="110" d="100"/>
        </p:scale>
        <p:origin x="16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971600" y="3529887"/>
            <a:ext cx="8000486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263691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344890"/>
            <a:ext cx="9000000" cy="3513002"/>
          </a:xfrm>
          <a:prstGeom prst="rect">
            <a:avLst/>
          </a:prstGeom>
          <a:noFill/>
          <a:ln w="762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056890"/>
            <a:ext cx="2357454" cy="288000"/>
          </a:xfrm>
          <a:prstGeom prst="rect">
            <a:avLst/>
          </a:prstGeom>
          <a:solidFill>
            <a:srgbClr val="920784"/>
          </a:solidFill>
          <a:ln w="381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1557362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92078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4343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rgbClr val="920784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2-2-1 </a:t>
            </a:r>
            <a:r>
              <a:rPr lang="zh-TW" altLang="en-US" dirty="0"/>
              <a:t>十進位表示法</a:t>
            </a:r>
          </a:p>
          <a:p>
            <a:pPr lvl="3"/>
            <a:r>
              <a:rPr lang="zh-TW" altLang="en-US" dirty="0"/>
              <a:t>十進位（</a:t>
            </a:r>
            <a:r>
              <a:rPr lang="en-US" altLang="zh-TW" dirty="0"/>
              <a:t>decimal</a:t>
            </a:r>
            <a:r>
              <a:rPr lang="zh-TW" altLang="en-US" dirty="0"/>
              <a:t>，簡記</a:t>
            </a:r>
            <a:r>
              <a:rPr lang="en-US" altLang="zh-TW" dirty="0"/>
              <a:t>D</a:t>
            </a:r>
            <a:r>
              <a:rPr lang="zh-TW" altLang="en-US" dirty="0"/>
              <a:t>）數字系統使用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、</a:t>
            </a:r>
            <a:r>
              <a:rPr lang="en-US" altLang="zh-TW" dirty="0"/>
              <a:t>7</a:t>
            </a:r>
            <a:r>
              <a:rPr lang="zh-TW" altLang="en-US" dirty="0"/>
              <a:t>、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9 </a:t>
            </a:r>
            <a:r>
              <a:rPr lang="zh-TW" altLang="en-US" dirty="0"/>
              <a:t>等十個阿拉伯數字來表示數值</a:t>
            </a:r>
            <a:r>
              <a:rPr lang="en-US" altLang="zh-TW" dirty="0"/>
              <a:t>N </a:t>
            </a:r>
            <a:r>
              <a:rPr lang="zh-TW" altLang="en-US" dirty="0"/>
              <a:t>，在</a:t>
            </a:r>
            <a:r>
              <a:rPr lang="en-US" altLang="zh-TW" dirty="0"/>
              <a:t>Arduino </a:t>
            </a:r>
            <a:r>
              <a:rPr lang="zh-TW" altLang="en-US" dirty="0"/>
              <a:t>程式中，</a:t>
            </a:r>
            <a:r>
              <a:rPr lang="zh-TW" altLang="en-US" b="1" dirty="0"/>
              <a:t>十進位數值不需在數值前加上任何前置符號</a:t>
            </a:r>
            <a:r>
              <a:rPr lang="zh-TW" altLang="en-US" dirty="0"/>
              <a:t>。</a:t>
            </a:r>
            <a:endParaRPr lang="zh-TW" altLang="en-US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20784"/>
                </a:solidFill>
              </a:rPr>
              <a:t>2-2 </a:t>
            </a:r>
            <a:r>
              <a:rPr lang="zh-TW" altLang="en-US" dirty="0">
                <a:solidFill>
                  <a:srgbClr val="920784"/>
                </a:solidFill>
              </a:rPr>
              <a:t>數字系統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73702" cy="208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17232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45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2-2-2 </a:t>
            </a:r>
            <a:r>
              <a:rPr lang="zh-TW" altLang="en-US" dirty="0"/>
              <a:t>二進位表示法</a:t>
            </a:r>
            <a:endParaRPr lang="en-US" altLang="zh-TW" dirty="0"/>
          </a:p>
          <a:p>
            <a:pPr lvl="3"/>
            <a:r>
              <a:rPr lang="zh-TW" altLang="en-US" dirty="0"/>
              <a:t>二進位（</a:t>
            </a:r>
            <a:r>
              <a:rPr lang="en-US" altLang="zh-TW" dirty="0"/>
              <a:t>binary</a:t>
            </a:r>
            <a:r>
              <a:rPr lang="zh-TW" altLang="en-US" dirty="0"/>
              <a:t>，簡記</a:t>
            </a:r>
            <a:r>
              <a:rPr lang="en-US" altLang="zh-TW" dirty="0"/>
              <a:t>B</a:t>
            </a:r>
            <a:r>
              <a:rPr lang="zh-TW" altLang="en-US" dirty="0"/>
              <a:t>）數字系統使用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 </a:t>
            </a:r>
            <a:r>
              <a:rPr lang="zh-TW" altLang="en-US" dirty="0"/>
              <a:t>兩個阿拉伯數字來表示數值</a:t>
            </a:r>
            <a:r>
              <a:rPr lang="en-US" altLang="zh-TW" dirty="0"/>
              <a:t>N </a:t>
            </a:r>
            <a:r>
              <a:rPr lang="zh-TW" altLang="en-US" dirty="0"/>
              <a:t>，在</a:t>
            </a:r>
            <a:r>
              <a:rPr lang="en-US" altLang="zh-TW" dirty="0"/>
              <a:t>Arduino </a:t>
            </a:r>
            <a:r>
              <a:rPr lang="zh-TW" altLang="en-US" dirty="0"/>
              <a:t>程式中，</a:t>
            </a:r>
            <a:r>
              <a:rPr lang="zh-TW" altLang="en-US" b="1" dirty="0"/>
              <a:t>二進位數值需在數值前加上前置符號</a:t>
            </a:r>
            <a:r>
              <a:rPr lang="en-US" altLang="zh-TW" b="1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2-2-3 </a:t>
            </a:r>
            <a:r>
              <a:rPr lang="zh-TW" altLang="en-US" dirty="0"/>
              <a:t>十六進位表示法</a:t>
            </a:r>
            <a:endParaRPr lang="en-US" altLang="zh-TW" dirty="0"/>
          </a:p>
          <a:p>
            <a:pPr lvl="3"/>
            <a:r>
              <a:rPr lang="zh-TW" altLang="en-US" dirty="0"/>
              <a:t>十六進位數字系統使用</a:t>
            </a:r>
            <a:r>
              <a:rPr lang="en-US" altLang="zh-TW" dirty="0"/>
              <a:t>0~9 </a:t>
            </a:r>
            <a:r>
              <a:rPr lang="zh-TW" altLang="en-US" dirty="0"/>
              <a:t>十個阿拉伯數字及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、</a:t>
            </a:r>
            <a:r>
              <a:rPr lang="en-US" altLang="zh-TW" dirty="0"/>
              <a:t>F </a:t>
            </a:r>
            <a:r>
              <a:rPr lang="zh-TW" altLang="en-US" dirty="0"/>
              <a:t>六個英文字母，共十六個數字來表示數值</a:t>
            </a:r>
            <a:r>
              <a:rPr lang="en-US" altLang="zh-TW" dirty="0"/>
              <a:t>N </a:t>
            </a:r>
            <a:r>
              <a:rPr lang="zh-TW" altLang="en-US" dirty="0"/>
              <a:t>，其中英文字母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、</a:t>
            </a:r>
            <a:r>
              <a:rPr lang="en-US" altLang="zh-TW" dirty="0"/>
              <a:t>F </a:t>
            </a:r>
            <a:r>
              <a:rPr lang="zh-TW" altLang="en-US" dirty="0"/>
              <a:t>分別表示數字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  <a:r>
              <a:rPr lang="zh-TW" altLang="en-US" dirty="0"/>
              <a:t>、</a:t>
            </a:r>
            <a:r>
              <a:rPr lang="en-US" altLang="zh-TW" dirty="0"/>
              <a:t>12</a:t>
            </a:r>
            <a:r>
              <a:rPr lang="zh-TW" altLang="en-US" dirty="0"/>
              <a:t>、</a:t>
            </a:r>
            <a:r>
              <a:rPr lang="en-US" altLang="zh-TW" dirty="0"/>
              <a:t>13</a:t>
            </a:r>
            <a:r>
              <a:rPr lang="zh-TW" altLang="en-US" dirty="0"/>
              <a:t>、</a:t>
            </a:r>
            <a:r>
              <a:rPr lang="en-US" altLang="zh-TW" dirty="0"/>
              <a:t>14</a:t>
            </a:r>
            <a:r>
              <a:rPr lang="zh-TW" altLang="en-US" dirty="0"/>
              <a:t>、</a:t>
            </a:r>
            <a:r>
              <a:rPr lang="en-US" altLang="zh-TW" dirty="0"/>
              <a:t>15</a:t>
            </a:r>
            <a:r>
              <a:rPr lang="zh-TW" altLang="en-US" dirty="0"/>
              <a:t>。在</a:t>
            </a:r>
            <a:r>
              <a:rPr lang="en-US" altLang="zh-TW" dirty="0"/>
              <a:t>Arduino </a:t>
            </a:r>
            <a:r>
              <a:rPr lang="zh-TW" altLang="en-US" dirty="0"/>
              <a:t>程式中，</a:t>
            </a:r>
            <a:r>
              <a:rPr lang="zh-TW" altLang="en-US" b="1" dirty="0"/>
              <a:t>十六進位數值需在數值前加上前置符號</a:t>
            </a:r>
            <a:r>
              <a:rPr lang="en-US" altLang="zh-TW" b="1" dirty="0"/>
              <a:t>0x</a:t>
            </a:r>
            <a:r>
              <a:rPr lang="zh-TW" altLang="en-US" dirty="0"/>
              <a:t> 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4533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01208"/>
            <a:ext cx="53149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74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2-2-4 </a:t>
            </a:r>
            <a:r>
              <a:rPr lang="zh-TW" altLang="en-US" dirty="0"/>
              <a:t>常用進位轉換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96752"/>
            <a:ext cx="700403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7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2-3-1 </a:t>
            </a:r>
            <a:r>
              <a:rPr lang="zh-TW" altLang="en-US" dirty="0"/>
              <a:t>麵包板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2-4(b) </a:t>
            </a:r>
            <a:r>
              <a:rPr lang="zh-TW" altLang="en-US" dirty="0"/>
              <a:t>所示為麵包板的內部結構，</a:t>
            </a:r>
            <a:r>
              <a:rPr lang="zh-TW" altLang="en-US" b="1" dirty="0"/>
              <a:t>水平</a:t>
            </a:r>
            <a:r>
              <a:rPr lang="zh-TW" altLang="en-US" dirty="0"/>
              <a:t>為電源正、負端接線處，</a:t>
            </a:r>
            <a:r>
              <a:rPr lang="zh-TW" altLang="en-US" b="1" dirty="0"/>
              <a:t>每</a:t>
            </a:r>
            <a:r>
              <a:rPr lang="en-US" altLang="zh-TW" b="1" dirty="0"/>
              <a:t>25 </a:t>
            </a:r>
            <a:r>
              <a:rPr lang="zh-TW" altLang="en-US" b="1" dirty="0"/>
              <a:t>個插孔，內部由長條形的銅片連接導通</a:t>
            </a:r>
            <a:r>
              <a:rPr lang="zh-TW" altLang="en-US" dirty="0"/>
              <a:t>，共有</a:t>
            </a:r>
            <a:r>
              <a:rPr lang="en-US" altLang="zh-TW" dirty="0"/>
              <a:t>100 </a:t>
            </a:r>
            <a:r>
              <a:rPr lang="zh-TW" altLang="en-US" dirty="0"/>
              <a:t>孔。</a:t>
            </a:r>
            <a:r>
              <a:rPr lang="zh-TW" altLang="en-US" b="1" dirty="0"/>
              <a:t>垂直</a:t>
            </a:r>
            <a:r>
              <a:rPr lang="zh-TW" altLang="en-US" dirty="0"/>
              <a:t>為電路接線處，</a:t>
            </a:r>
            <a:r>
              <a:rPr lang="zh-TW" altLang="en-US" b="1" dirty="0"/>
              <a:t>每</a:t>
            </a:r>
            <a:r>
              <a:rPr lang="en-US" altLang="zh-TW" b="1" dirty="0"/>
              <a:t>5 </a:t>
            </a:r>
            <a:r>
              <a:rPr lang="zh-TW" altLang="en-US" b="1" dirty="0"/>
              <a:t>個插孔，內部由長條形的銅片連接導通</a:t>
            </a:r>
            <a:r>
              <a:rPr lang="zh-TW" altLang="en-US" dirty="0"/>
              <a:t>，共有</a:t>
            </a:r>
            <a:r>
              <a:rPr lang="en-US" altLang="zh-TW" dirty="0"/>
              <a:t>300 </a:t>
            </a:r>
            <a:r>
              <a:rPr lang="zh-TW" altLang="en-US" dirty="0"/>
              <a:t>孔。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2-3 </a:t>
            </a:r>
            <a:r>
              <a:rPr lang="zh-TW" altLang="en-US" dirty="0"/>
              <a:t>個人手工具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0" y="1844824"/>
            <a:ext cx="683421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2-3-2 </a:t>
            </a:r>
            <a:r>
              <a:rPr lang="zh-TW" altLang="en-US" dirty="0"/>
              <a:t>原型擴充板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2-3-3 </a:t>
            </a:r>
            <a:r>
              <a:rPr lang="zh-TW" altLang="en-US" dirty="0"/>
              <a:t>電烙鐵</a:t>
            </a:r>
            <a:endParaRPr lang="en-US" altLang="zh-TW" dirty="0"/>
          </a:p>
          <a:p>
            <a:pPr lvl="3"/>
            <a:r>
              <a:rPr lang="zh-TW" altLang="en-US" dirty="0"/>
              <a:t>電烙鐵由烙鐵頭、加熱絲、握柄及電源線等四部分所組成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538265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93096"/>
            <a:ext cx="3605213" cy="225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04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5940201" cy="5760000"/>
          </a:xfrm>
        </p:spPr>
        <p:txBody>
          <a:bodyPr/>
          <a:lstStyle/>
          <a:p>
            <a:pPr lvl="1"/>
            <a:r>
              <a:rPr lang="en-US" altLang="zh-TW" dirty="0"/>
              <a:t>2-3-4 </a:t>
            </a:r>
            <a:r>
              <a:rPr lang="zh-TW" altLang="en-US" dirty="0"/>
              <a:t>尖口鉗</a:t>
            </a:r>
            <a:endParaRPr lang="en-US" altLang="zh-TW" dirty="0"/>
          </a:p>
          <a:p>
            <a:pPr lvl="3"/>
            <a:r>
              <a:rPr lang="zh-TW" altLang="en-US" dirty="0"/>
              <a:t>一般皆使用尖口鉗來整平電子元件或單心線。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2-3-5 </a:t>
            </a:r>
            <a:r>
              <a:rPr lang="zh-TW" altLang="en-US" dirty="0"/>
              <a:t>斜口鉗</a:t>
            </a:r>
            <a:endParaRPr lang="en-US" altLang="zh-TW" dirty="0"/>
          </a:p>
          <a:p>
            <a:pPr lvl="3"/>
            <a:r>
              <a:rPr lang="zh-TW" altLang="en-US" dirty="0"/>
              <a:t>一般皆使用斜口鉗來剪除多餘的電子元件接腳或過長的單心線頭。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2-3-6 </a:t>
            </a:r>
            <a:r>
              <a:rPr lang="zh-TW" altLang="en-US" dirty="0"/>
              <a:t>剝線鉗</a:t>
            </a:r>
            <a:endParaRPr lang="en-US" altLang="zh-TW" dirty="0"/>
          </a:p>
          <a:p>
            <a:pPr lvl="3"/>
            <a:r>
              <a:rPr lang="zh-TW" altLang="en-US" dirty="0"/>
              <a:t>剝線鉗同時具有剝線、剪線、壓接等多項功能。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0728"/>
            <a:ext cx="1698391" cy="13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25" y="2708920"/>
            <a:ext cx="1743768" cy="13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25" y="4437112"/>
            <a:ext cx="1367788" cy="16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三用電表依其顯示方式可以分為</a:t>
            </a:r>
            <a:r>
              <a:rPr lang="zh-TW" altLang="en-US" b="1" dirty="0"/>
              <a:t>指針式</a:t>
            </a:r>
            <a:r>
              <a:rPr lang="zh-TW" altLang="en-US" dirty="0"/>
              <a:t>及</a:t>
            </a:r>
            <a:r>
              <a:rPr lang="zh-TW" altLang="en-US" b="1" dirty="0"/>
              <a:t>數位式</a:t>
            </a:r>
            <a:r>
              <a:rPr lang="zh-TW" altLang="en-US" dirty="0"/>
              <a:t>兩種，一般初學者常使用數位式三用電表，學習快速、判讀容易，而且準確度高。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</a:t>
            </a:r>
            <a:r>
              <a:rPr lang="zh-TW" altLang="en-US" dirty="0"/>
              <a:t>三用電表介紹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09668"/>
            <a:ext cx="7488832" cy="1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43" y="2245905"/>
            <a:ext cx="1633538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0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4207817" cy="5760000"/>
          </a:xfrm>
        </p:spPr>
        <p:txBody>
          <a:bodyPr/>
          <a:lstStyle/>
          <a:p>
            <a:pPr lvl="1"/>
            <a:r>
              <a:rPr lang="en-US" altLang="zh-TW" dirty="0"/>
              <a:t>2-4-1 </a:t>
            </a:r>
            <a:r>
              <a:rPr lang="zh-TW" altLang="en-US" dirty="0"/>
              <a:t>電壓測量</a:t>
            </a:r>
          </a:p>
          <a:p>
            <a:pPr lvl="3"/>
            <a:r>
              <a:rPr lang="zh-TW" altLang="en-US" dirty="0"/>
              <a:t>使用三用電表測量元件端電壓時，三用電表必須與待測元件</a:t>
            </a:r>
            <a:r>
              <a:rPr lang="zh-TW" altLang="en-US" b="1" dirty="0"/>
              <a:t>並聯</a:t>
            </a:r>
            <a:r>
              <a:rPr lang="zh-TW" altLang="en-US" dirty="0"/>
              <a:t>如圖</a:t>
            </a:r>
            <a:r>
              <a:rPr lang="en-US" altLang="zh-TW" dirty="0"/>
              <a:t>2-11 </a:t>
            </a:r>
            <a:r>
              <a:rPr lang="zh-TW" altLang="en-US" dirty="0"/>
              <a:t>所示。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2-4-2 </a:t>
            </a:r>
            <a:r>
              <a:rPr lang="zh-TW" altLang="en-US" dirty="0"/>
              <a:t>電流測量</a:t>
            </a:r>
          </a:p>
          <a:p>
            <a:pPr lvl="3"/>
            <a:r>
              <a:rPr lang="zh-TW" altLang="en-US" dirty="0"/>
              <a:t>使用三用電表測量流過元件的電流時，三用電表必須與待測元件</a:t>
            </a:r>
            <a:r>
              <a:rPr lang="zh-TW" altLang="en-US" b="1" dirty="0"/>
              <a:t>串聯</a:t>
            </a:r>
            <a:r>
              <a:rPr lang="zh-TW" altLang="en-US" dirty="0"/>
              <a:t>如圖</a:t>
            </a:r>
            <a:r>
              <a:rPr lang="en-US" altLang="zh-TW" dirty="0"/>
              <a:t>2-12</a:t>
            </a:r>
            <a:r>
              <a:rPr lang="zh-TW" altLang="en-US" dirty="0"/>
              <a:t>所示。 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45" y="870404"/>
            <a:ext cx="3835881" cy="284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16" y="3717032"/>
            <a:ext cx="4095923" cy="28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67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2-4-3 </a:t>
            </a:r>
            <a:r>
              <a:rPr lang="zh-TW" altLang="en-US" dirty="0"/>
              <a:t>電阻測量</a:t>
            </a:r>
          </a:p>
          <a:p>
            <a:pPr lvl="3"/>
            <a:r>
              <a:rPr lang="zh-TW" altLang="en-US" dirty="0"/>
              <a:t>使用三用電表測量電阻器的電阻值時，三用電表必須與待測元件</a:t>
            </a:r>
            <a:r>
              <a:rPr lang="zh-TW" altLang="en-US" b="1" dirty="0"/>
              <a:t>並聯</a:t>
            </a:r>
            <a:r>
              <a:rPr lang="zh-TW" altLang="en-US" dirty="0"/>
              <a:t>如圖</a:t>
            </a:r>
            <a:r>
              <a:rPr lang="en-US" altLang="zh-TW" dirty="0"/>
              <a:t>2-13</a:t>
            </a:r>
            <a:r>
              <a:rPr lang="zh-TW" altLang="en-US" dirty="0"/>
              <a:t>所示，先將三用電表切換至歐姆檔位，再做</a:t>
            </a:r>
            <a:r>
              <a:rPr lang="zh-TW" altLang="en-US" b="1" dirty="0"/>
              <a:t>歐姆歸零</a:t>
            </a:r>
            <a:r>
              <a:rPr lang="zh-TW" altLang="en-US" dirty="0"/>
              <a:t>動作，最後再將紅、黑色測試棒接至電阻器兩端。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3132278" cy="332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1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基本元件及符號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494449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0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2-1 </a:t>
            </a:r>
            <a:r>
              <a:rPr lang="zh-TW" altLang="en-US" dirty="0">
                <a:hlinkClick r:id="rId2" action="ppaction://hlinksldjump"/>
              </a:rPr>
              <a:t>電的基本概念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2-2 </a:t>
            </a:r>
            <a:r>
              <a:rPr lang="zh-TW" altLang="en-US" dirty="0">
                <a:hlinkClick r:id="rId3" action="ppaction://hlinksldjump"/>
              </a:rPr>
              <a:t>數字系統</a:t>
            </a:r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2-3 </a:t>
            </a:r>
            <a:r>
              <a:rPr lang="zh-TW" altLang="en-US" dirty="0">
                <a:hlinkClick r:id="rId4" action="ppaction://hlinksldjump"/>
              </a:rPr>
              <a:t>個人手工具</a:t>
            </a:r>
            <a:endParaRPr lang="zh-TW" altLang="en-US" dirty="0"/>
          </a:p>
          <a:p>
            <a:r>
              <a:rPr lang="en-US" altLang="zh-TW" dirty="0">
                <a:hlinkClick r:id="rId5" action="ppaction://hlinksldjump"/>
              </a:rPr>
              <a:t>2-4 </a:t>
            </a:r>
            <a:r>
              <a:rPr lang="zh-TW" altLang="en-US" dirty="0">
                <a:hlinkClick r:id="rId5" action="ppaction://hlinksldjump"/>
              </a:rPr>
              <a:t>三用電表介紹</a:t>
            </a:r>
            <a:endParaRPr lang="zh-TW" altLang="en-US" dirty="0"/>
          </a:p>
          <a:p>
            <a:r>
              <a:rPr lang="en-US" altLang="zh-TW" dirty="0">
                <a:hlinkClick r:id="rId6" action="ppaction://hlinksldjump"/>
              </a:rPr>
              <a:t>2-5 </a:t>
            </a:r>
            <a:r>
              <a:rPr lang="zh-TW" altLang="en-US" dirty="0">
                <a:hlinkClick r:id="rId6" action="ppaction://hlinksldjump"/>
              </a:rPr>
              <a:t>基本元件及符號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4294967295"/>
          </p:nvPr>
        </p:nvSpPr>
        <p:spPr>
          <a:xfrm>
            <a:off x="3500430" y="1142984"/>
            <a:ext cx="5357850" cy="1565366"/>
          </a:xfrm>
        </p:spPr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基本電路原理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157F08-9D88-4AC8-8845-C8993EAE81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6761EED-A3B1-4DBC-9FB4-03F2A8BA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C759CC1-8D94-4D13-8006-334A899641FE}"/>
              </a:ext>
            </a:extLst>
          </p:cNvPr>
          <p:cNvGrpSpPr/>
          <p:nvPr/>
        </p:nvGrpSpPr>
        <p:grpSpPr>
          <a:xfrm>
            <a:off x="1979712" y="2420888"/>
            <a:ext cx="5930369" cy="2592288"/>
            <a:chOff x="1979712" y="2420888"/>
            <a:chExt cx="5930369" cy="2592288"/>
          </a:xfrm>
        </p:grpSpPr>
        <p:pic>
          <p:nvPicPr>
            <p:cNvPr id="5" name="圖形 4" descr="行銷">
              <a:extLst>
                <a:ext uri="{FF2B5EF4-FFF2-40B4-BE49-F238E27FC236}">
                  <a16:creationId xmlns:a16="http://schemas.microsoft.com/office/drawing/2014/main" id="{5B246BE8-6077-4D40-A585-9FA8B44A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9712" y="2420888"/>
              <a:ext cx="2592288" cy="259228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A9729A-218E-422B-B8F7-30836EC03FD0}"/>
                </a:ext>
              </a:extLst>
            </p:cNvPr>
            <p:cNvSpPr/>
            <p:nvPr/>
          </p:nvSpPr>
          <p:spPr>
            <a:xfrm>
              <a:off x="4283968" y="2780928"/>
              <a:ext cx="362611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THE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FFC000"/>
                  </a:solidFill>
                  <a:effectLst/>
                </a:rPr>
                <a:t> 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END</a:t>
              </a:r>
              <a:r>
                <a:rPr lang="zh-TW" altLang="en-US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30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電學單位如表</a:t>
            </a:r>
            <a:r>
              <a:rPr lang="en-US" altLang="zh-TW" dirty="0"/>
              <a:t>2-1 </a:t>
            </a:r>
            <a:r>
              <a:rPr lang="zh-TW" altLang="en-US" dirty="0"/>
              <a:t>所示。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電的基本概念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596336" cy="231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表</a:t>
            </a:r>
            <a:r>
              <a:rPr lang="en-US" altLang="zh-TW" dirty="0"/>
              <a:t>2-2 </a:t>
            </a:r>
            <a:r>
              <a:rPr lang="zh-TW" altLang="en-US" dirty="0"/>
              <a:t>所示常用十倍數符號來</a:t>
            </a:r>
            <a:r>
              <a:rPr lang="zh-TW" altLang="en-US" b="1" dirty="0"/>
              <a:t>簡化數值表示</a:t>
            </a:r>
            <a:r>
              <a:rPr lang="zh-TW" altLang="en-US" dirty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884368" cy="33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>
                <a:solidFill>
                  <a:srgbClr val="2817A9"/>
                </a:solidFill>
              </a:rPr>
              <a:t>2-1-1 </a:t>
            </a:r>
            <a:r>
              <a:rPr lang="zh-TW" altLang="en-US" dirty="0">
                <a:solidFill>
                  <a:srgbClr val="2817A9"/>
                </a:solidFill>
              </a:rPr>
              <a:t>庫侖</a:t>
            </a:r>
            <a:endParaRPr lang="en-US" altLang="zh-TW" dirty="0">
              <a:solidFill>
                <a:srgbClr val="2817A9"/>
              </a:solidFill>
            </a:endParaRPr>
          </a:p>
          <a:p>
            <a:pPr lvl="3"/>
            <a:r>
              <a:rPr lang="zh-TW" altLang="en-US" dirty="0"/>
              <a:t>庫侖的單位為（</a:t>
            </a:r>
            <a:r>
              <a:rPr lang="en-US" altLang="zh-TW" dirty="0"/>
              <a:t>Coulomb</a:t>
            </a:r>
            <a:r>
              <a:rPr lang="zh-TW" altLang="en-US" dirty="0"/>
              <a:t>，簡記</a:t>
            </a:r>
            <a:r>
              <a:rPr lang="en-US" altLang="zh-TW" dirty="0"/>
              <a:t>C</a:t>
            </a:r>
            <a:r>
              <a:rPr lang="zh-TW" altLang="en-US" dirty="0"/>
              <a:t>），符號</a:t>
            </a:r>
            <a:r>
              <a:rPr lang="en-US" altLang="zh-TW" dirty="0"/>
              <a:t>Q</a:t>
            </a:r>
            <a:r>
              <a:rPr lang="zh-TW" altLang="en-US" dirty="0"/>
              <a:t>，庫侖定律是指在真空中兩個靜止點電荷之間的交互作用力。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6"/>
            <a:ext cx="2886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0" y="2996952"/>
            <a:ext cx="825658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4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2-1-2 </a:t>
            </a:r>
            <a:r>
              <a:rPr lang="zh-TW" altLang="en-US" dirty="0"/>
              <a:t>電壓</a:t>
            </a:r>
            <a:endParaRPr lang="en-US" altLang="zh-TW" dirty="0"/>
          </a:p>
          <a:p>
            <a:pPr lvl="3"/>
            <a:r>
              <a:rPr lang="zh-TW" altLang="en-US" dirty="0"/>
              <a:t>電壓為</a:t>
            </a:r>
            <a:r>
              <a:rPr lang="zh-TW" altLang="en-US" b="1" dirty="0"/>
              <a:t>電位、電位差、電動勢、端電壓</a:t>
            </a:r>
            <a:r>
              <a:rPr lang="zh-TW" altLang="en-US" dirty="0"/>
              <a:t>及</a:t>
            </a:r>
            <a:r>
              <a:rPr lang="zh-TW" altLang="en-US" b="1" dirty="0"/>
              <a:t>電壓降</a:t>
            </a:r>
            <a:r>
              <a:rPr lang="zh-TW" altLang="en-US" dirty="0"/>
              <a:t>之通稱，單位為伏特（</a:t>
            </a:r>
            <a:r>
              <a:rPr lang="en-US" altLang="zh-TW" dirty="0"/>
              <a:t>volt</a:t>
            </a:r>
            <a:r>
              <a:rPr lang="zh-TW" altLang="en-US" dirty="0"/>
              <a:t>，簡記</a:t>
            </a:r>
            <a:r>
              <a:rPr lang="en-US" altLang="zh-TW" dirty="0"/>
              <a:t>V</a:t>
            </a:r>
            <a:r>
              <a:rPr lang="zh-TW" altLang="en-US" dirty="0"/>
              <a:t>），符號</a:t>
            </a:r>
            <a:r>
              <a:rPr lang="en-US" altLang="zh-TW" dirty="0"/>
              <a:t>V</a:t>
            </a:r>
            <a:r>
              <a:rPr lang="zh-TW" altLang="en-US" dirty="0"/>
              <a:t>，如圖</a:t>
            </a:r>
            <a:r>
              <a:rPr lang="en-US" altLang="zh-TW" dirty="0"/>
              <a:t>2-2 </a:t>
            </a:r>
            <a:r>
              <a:rPr lang="zh-TW" altLang="en-US" dirty="0"/>
              <a:t>所示可以分成直流電及交流電兩種。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2-1-3 </a:t>
            </a:r>
            <a:r>
              <a:rPr lang="zh-TW" altLang="en-US" dirty="0"/>
              <a:t>電流</a:t>
            </a:r>
          </a:p>
          <a:p>
            <a:pPr lvl="3"/>
            <a:r>
              <a:rPr lang="zh-TW" altLang="en-US" dirty="0"/>
              <a:t>電流的單位為安培（</a:t>
            </a:r>
            <a:r>
              <a:rPr lang="en-US" altLang="zh-TW" dirty="0"/>
              <a:t>ampere</a:t>
            </a:r>
            <a:r>
              <a:rPr lang="zh-TW" altLang="en-US" dirty="0"/>
              <a:t>，簡記</a:t>
            </a:r>
            <a:r>
              <a:rPr lang="en-US" altLang="zh-TW" dirty="0"/>
              <a:t>A</a:t>
            </a:r>
            <a:r>
              <a:rPr lang="zh-TW" altLang="en-US" dirty="0"/>
              <a:t>），符號</a:t>
            </a:r>
            <a:r>
              <a:rPr lang="en-US" altLang="zh-TW" dirty="0"/>
              <a:t>I</a:t>
            </a:r>
            <a:r>
              <a:rPr lang="zh-TW" altLang="en-US" dirty="0"/>
              <a:t>，</a:t>
            </a:r>
            <a:r>
              <a:rPr lang="zh-TW" altLang="en-US" b="1" dirty="0"/>
              <a:t>電流定義為在單位時間內，通過導體截面積的電荷量</a:t>
            </a:r>
            <a:r>
              <a:rPr lang="zh-TW" altLang="en-US" dirty="0"/>
              <a:t>。</a:t>
            </a:r>
          </a:p>
          <a:p>
            <a:pPr lvl="3"/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77" y="2114549"/>
            <a:ext cx="5949032" cy="202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445224"/>
            <a:ext cx="2276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74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2-1-4 </a:t>
            </a:r>
            <a:r>
              <a:rPr lang="zh-TW" altLang="en-US" dirty="0"/>
              <a:t>電阻</a:t>
            </a:r>
          </a:p>
          <a:p>
            <a:pPr lvl="3"/>
            <a:r>
              <a:rPr lang="zh-TW" altLang="en-US" dirty="0"/>
              <a:t>電阻的單位為歐姆（</a:t>
            </a:r>
            <a:r>
              <a:rPr lang="en-US" altLang="zh-TW" dirty="0"/>
              <a:t>ohm</a:t>
            </a:r>
            <a:r>
              <a:rPr lang="zh-TW" altLang="en-US" dirty="0"/>
              <a:t>，簡記</a:t>
            </a:r>
            <a:r>
              <a:rPr lang="el-GR" altLang="zh-TW" dirty="0"/>
              <a:t>Ω</a:t>
            </a:r>
            <a:r>
              <a:rPr lang="zh-TW" altLang="en-US" dirty="0"/>
              <a:t>），符號</a:t>
            </a:r>
            <a:r>
              <a:rPr lang="en-US" altLang="zh-TW" dirty="0"/>
              <a:t>R</a:t>
            </a:r>
            <a:r>
              <a:rPr lang="zh-TW" altLang="en-US" dirty="0"/>
              <a:t>，</a:t>
            </a:r>
            <a:r>
              <a:rPr lang="zh-TW" altLang="en-US" b="1" dirty="0"/>
              <a:t>歐姆定律：導體兩端的電壓與通過導體的電流成正比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如表</a:t>
            </a:r>
            <a:r>
              <a:rPr lang="en-US" altLang="zh-TW" dirty="0"/>
              <a:t>2-3 </a:t>
            </a:r>
            <a:r>
              <a:rPr lang="zh-TW" altLang="en-US" dirty="0"/>
              <a:t>所示四環式色碼電阻表示法，由左而右依序第一環表示</a:t>
            </a:r>
            <a:r>
              <a:rPr lang="zh-TW" altLang="en-US" b="1" dirty="0"/>
              <a:t>十位數值</a:t>
            </a:r>
            <a:r>
              <a:rPr lang="zh-TW" altLang="en-US" dirty="0"/>
              <a:t>，第二環表示</a:t>
            </a:r>
            <a:r>
              <a:rPr lang="zh-TW" altLang="en-US" b="1" dirty="0"/>
              <a:t>個位數值</a:t>
            </a:r>
            <a:r>
              <a:rPr lang="zh-TW" altLang="en-US" dirty="0"/>
              <a:t>，第三環表示</a:t>
            </a:r>
            <a:r>
              <a:rPr lang="zh-TW" altLang="en-US" b="1" dirty="0"/>
              <a:t>倍數</a:t>
            </a:r>
            <a:r>
              <a:rPr lang="zh-TW" altLang="en-US" dirty="0"/>
              <a:t>，第四環表示</a:t>
            </a:r>
            <a:r>
              <a:rPr lang="zh-TW" altLang="en-US" b="1" dirty="0"/>
              <a:t>誤差</a:t>
            </a:r>
            <a:r>
              <a:rPr lang="zh-TW" altLang="en-US" dirty="0"/>
              <a:t>。例如某一色碼電阻由左而右顏色順序為： 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棕</a:t>
            </a:r>
            <a:r>
              <a:rPr lang="zh-TW" altLang="en-US" b="1" dirty="0"/>
              <a:t>、黑、</a:t>
            </a:r>
            <a:r>
              <a:rPr lang="zh-TW" altLang="en-US" b="1" dirty="0">
                <a:solidFill>
                  <a:srgbClr val="FF0000"/>
                </a:solidFill>
              </a:rPr>
              <a:t>紅</a:t>
            </a:r>
            <a:r>
              <a:rPr lang="zh-TW" altLang="en-US" b="1" dirty="0"/>
              <a:t>、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金</a:t>
            </a:r>
            <a:r>
              <a:rPr lang="zh-TW" altLang="en-US" dirty="0"/>
              <a:t>， 其電阻值為</a:t>
            </a:r>
            <a:endParaRPr lang="en-US" altLang="zh-TW" dirty="0"/>
          </a:p>
          <a:p>
            <a:pPr lvl="3"/>
            <a:r>
              <a:rPr lang="en-US" altLang="zh-TW" dirty="0"/>
              <a:t>                                        </a:t>
            </a:r>
            <a:endParaRPr lang="zh-TW" altLang="en-US" dirty="0"/>
          </a:p>
          <a:p>
            <a:pPr lvl="3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22764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13845"/>
            <a:ext cx="25622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13845"/>
            <a:ext cx="3240360" cy="242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74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10614"/>
            <a:ext cx="814853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59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2-1-5 </a:t>
            </a:r>
            <a:r>
              <a:rPr lang="zh-TW" altLang="en-US" dirty="0"/>
              <a:t>功率</a:t>
            </a:r>
          </a:p>
          <a:p>
            <a:pPr lvl="3"/>
            <a:r>
              <a:rPr lang="zh-TW" altLang="en-US" dirty="0"/>
              <a:t>功率的單位為瓦特（</a:t>
            </a:r>
            <a:r>
              <a:rPr lang="en-US" altLang="zh-TW" dirty="0"/>
              <a:t>watt</a:t>
            </a:r>
            <a:r>
              <a:rPr lang="zh-TW" altLang="en-US" dirty="0"/>
              <a:t>，簡記</a:t>
            </a:r>
            <a:r>
              <a:rPr lang="en-US" altLang="zh-TW" dirty="0"/>
              <a:t>W</a:t>
            </a:r>
            <a:r>
              <a:rPr lang="zh-TW" altLang="en-US" dirty="0"/>
              <a:t>），符號</a:t>
            </a:r>
            <a:r>
              <a:rPr lang="en-US" altLang="zh-TW" dirty="0"/>
              <a:t>P</a:t>
            </a:r>
            <a:r>
              <a:rPr lang="zh-TW" altLang="en-US" dirty="0"/>
              <a:t>，功率是指作功的比率，在電學上的定義：</a:t>
            </a:r>
            <a:r>
              <a:rPr lang="zh-TW" altLang="en-US" b="1" dirty="0"/>
              <a:t>單位時間內所消耗的電能</a:t>
            </a:r>
            <a:r>
              <a:rPr lang="zh-TW" altLang="en-US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3286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399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20011</TotalTime>
  <Words>823</Words>
  <Application>Microsoft Office PowerPoint</Application>
  <PresentationFormat>如螢幕大小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2-1 電的基本概念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2-2 數字系統</vt:lpstr>
      <vt:lpstr>PowerPoint 簡報</vt:lpstr>
      <vt:lpstr>PowerPoint 簡報</vt:lpstr>
      <vt:lpstr>2-3 個人手工具</vt:lpstr>
      <vt:lpstr>PowerPoint 簡報</vt:lpstr>
      <vt:lpstr>PowerPoint 簡報</vt:lpstr>
      <vt:lpstr>2-4 三用電表介紹</vt:lpstr>
      <vt:lpstr>PowerPoint 簡報</vt:lpstr>
      <vt:lpstr>PowerPoint 簡報</vt:lpstr>
      <vt:lpstr>2-5 基本元件及符號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sonala_shih 石辰蓁</cp:lastModifiedBy>
  <cp:revision>2065</cp:revision>
  <dcterms:created xsi:type="dcterms:W3CDTF">2011-06-06T16:54:13Z</dcterms:created>
  <dcterms:modified xsi:type="dcterms:W3CDTF">2021-09-07T08:01:00Z</dcterms:modified>
</cp:coreProperties>
</file>