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739" r:id="rId2"/>
    <p:sldId id="773" r:id="rId3"/>
    <p:sldId id="776" r:id="rId4"/>
    <p:sldId id="777" r:id="rId5"/>
    <p:sldId id="778" r:id="rId6"/>
    <p:sldId id="779" r:id="rId7"/>
    <p:sldId id="780" r:id="rId8"/>
    <p:sldId id="781" r:id="rId9"/>
    <p:sldId id="782" r:id="rId10"/>
    <p:sldId id="786" r:id="rId11"/>
    <p:sldId id="783" r:id="rId12"/>
    <p:sldId id="784" r:id="rId13"/>
    <p:sldId id="785" r:id="rId14"/>
    <p:sldId id="787" r:id="rId15"/>
    <p:sldId id="788" r:id="rId16"/>
    <p:sldId id="789" r:id="rId17"/>
    <p:sldId id="790" r:id="rId18"/>
    <p:sldId id="792" r:id="rId19"/>
    <p:sldId id="793" r:id="rId20"/>
    <p:sldId id="794" r:id="rId21"/>
    <p:sldId id="795" r:id="rId22"/>
    <p:sldId id="797" r:id="rId23"/>
    <p:sldId id="798" r:id="rId24"/>
    <p:sldId id="799" r:id="rId25"/>
    <p:sldId id="800" r:id="rId26"/>
    <p:sldId id="801" r:id="rId27"/>
    <p:sldId id="80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17A9"/>
    <a:srgbClr val="920784"/>
    <a:srgbClr val="C67A48"/>
    <a:srgbClr val="786CAE"/>
    <a:srgbClr val="6EB5AF"/>
    <a:srgbClr val="8FC320"/>
    <a:srgbClr val="33CCCC"/>
    <a:srgbClr val="B5D14F"/>
    <a:srgbClr val="EB5405"/>
    <a:srgbClr val="FFE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8058" autoAdjust="0"/>
  </p:normalViewPr>
  <p:slideViewPr>
    <p:cSldViewPr>
      <p:cViewPr varScale="1">
        <p:scale>
          <a:sx n="110" d="100"/>
          <a:sy n="110" d="100"/>
        </p:scale>
        <p:origin x="163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4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A890-1C3A-4168-9336-7569BD13438D}" type="datetimeFigureOut">
              <a:rPr lang="zh-TW" altLang="en-US" smtClean="0"/>
              <a:pPr/>
              <a:t>2021/9/7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C2F1F-D428-449F-967A-F29989CFB9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96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1CE91-3D51-440C-AE01-BB26464EA3B2}" type="datetimeFigureOut">
              <a:rPr lang="zh-TW" altLang="en-US" smtClean="0"/>
              <a:pPr/>
              <a:t>2021/9/7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B05A9-B499-4E5B-8BFF-1B52364951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237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書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484784"/>
            <a:ext cx="8064500" cy="3036931"/>
          </a:xfrm>
          <a:ln w="19050" cmpd="sng">
            <a:gradFill>
              <a:gsLst>
                <a:gs pos="0">
                  <a:schemeClr val="bg1"/>
                </a:gs>
                <a:gs pos="68000">
                  <a:srgbClr val="BE2856"/>
                </a:gs>
                <a:gs pos="100000">
                  <a:srgbClr val="3D3B5F"/>
                </a:gs>
              </a:gsLst>
              <a:lin ang="4200000" scaled="0"/>
            </a:gradFill>
          </a:ln>
        </p:spPr>
        <p:txBody>
          <a:bodyPr lIns="252000" tIns="360000" rIns="180000" bIns="72000">
            <a:spAutoFit/>
          </a:bodyPr>
          <a:lstStyle>
            <a:lvl1pPr>
              <a:lnSpc>
                <a:spcPts val="2400"/>
              </a:lnSpc>
              <a:defRPr sz="2200" b="0">
                <a:solidFill>
                  <a:schemeClr val="tx1"/>
                </a:solidFill>
              </a:defRPr>
            </a:lvl1pPr>
            <a:lvl2pPr>
              <a:defRPr>
                <a:solidFill>
                  <a:srgbClr val="8FC320"/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  <a:lvl5pPr>
              <a:buClr>
                <a:srgbClr val="B5D14F"/>
              </a:buClr>
              <a:buFont typeface="Wingdings" pitchFamily="2" charset="2"/>
              <a:buChar char="n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  <a:p>
            <a:pPr lvl="4"/>
            <a:endParaRPr lang="zh-TW" altLang="en-US" dirty="0"/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1196753"/>
            <a:ext cx="4680520" cy="504056"/>
          </a:xfrm>
          <a:gradFill flip="none" rotWithShape="1"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14400000" scaled="0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0000" tIns="72000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grpSp>
        <p:nvGrpSpPr>
          <p:cNvPr id="17" name="群組 16"/>
          <p:cNvGrpSpPr/>
          <p:nvPr userDrawn="1"/>
        </p:nvGrpSpPr>
        <p:grpSpPr>
          <a:xfrm>
            <a:off x="642412" y="6200929"/>
            <a:ext cx="1049268" cy="503533"/>
            <a:chOff x="899592" y="6237835"/>
            <a:chExt cx="1049268" cy="503533"/>
          </a:xfrm>
        </p:grpSpPr>
        <p:sp>
          <p:nvSpPr>
            <p:cNvPr id="18" name="弧形向右箭號 17"/>
            <p:cNvSpPr/>
            <p:nvPr/>
          </p:nvSpPr>
          <p:spPr>
            <a:xfrm rot="612716">
              <a:off x="899592" y="6237835"/>
              <a:ext cx="440592" cy="503533"/>
            </a:xfrm>
            <a:prstGeom prst="curvedRightArrow">
              <a:avLst/>
            </a:prstGeom>
            <a:gradFill>
              <a:gsLst>
                <a:gs pos="0">
                  <a:schemeClr val="bg1"/>
                </a:gs>
                <a:gs pos="50000">
                  <a:srgbClr val="BE2856"/>
                </a:gs>
                <a:gs pos="100000">
                  <a:srgbClr val="3D3B5F"/>
                </a:gs>
              </a:gsLst>
              <a:lin ang="3600000" scaled="0"/>
            </a:gradFill>
            <a:ln w="952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940748" y="6304512"/>
              <a:ext cx="1008112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rgbClr val="3D3B5F"/>
                  </a:solidFill>
                </a:rPr>
                <a:t>續下頁</a:t>
              </a:r>
            </a:p>
          </p:txBody>
        </p:sp>
      </p:grpSp>
      <p:cxnSp>
        <p:nvCxnSpPr>
          <p:cNvPr id="8" name="直線單箭頭接點 7"/>
          <p:cNvCxnSpPr/>
          <p:nvPr userDrawn="1"/>
        </p:nvCxnSpPr>
        <p:spPr>
          <a:xfrm>
            <a:off x="1979712" y="6021288"/>
            <a:ext cx="360040" cy="648072"/>
          </a:xfrm>
          <a:prstGeom prst="straightConnector1">
            <a:avLst/>
          </a:prstGeom>
          <a:ln>
            <a:solidFill>
              <a:srgbClr val="BE285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2627784" y="6237312"/>
            <a:ext cx="2232248" cy="0"/>
          </a:xfrm>
          <a:prstGeom prst="line">
            <a:avLst/>
          </a:prstGeom>
          <a:ln w="38100" cmpd="sng">
            <a:solidFill>
              <a:srgbClr val="BE28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5292080" y="5949280"/>
            <a:ext cx="360040" cy="432048"/>
          </a:xfrm>
          <a:prstGeom prst="rect">
            <a:avLst/>
          </a:prstGeom>
          <a:solidFill>
            <a:srgbClr val="4679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868144" y="5949280"/>
            <a:ext cx="360040" cy="432048"/>
          </a:xfrm>
          <a:prstGeom prst="rect">
            <a:avLst/>
          </a:prstGeom>
          <a:solidFill>
            <a:srgbClr val="8F3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 userDrawn="1"/>
        </p:nvGrpSpPr>
        <p:grpSpPr>
          <a:xfrm>
            <a:off x="6732240" y="5605200"/>
            <a:ext cx="579124" cy="646331"/>
            <a:chOff x="6732240" y="5605200"/>
            <a:chExt cx="579124" cy="646331"/>
          </a:xfrm>
          <a:solidFill>
            <a:srgbClr val="8FC320"/>
          </a:solidFill>
        </p:grpSpPr>
        <p:sp>
          <p:nvSpPr>
            <p:cNvPr id="12" name="橢圓形圖說文字 11"/>
            <p:cNvSpPr/>
            <p:nvPr userDrawn="1"/>
          </p:nvSpPr>
          <p:spPr>
            <a:xfrm flipH="1">
              <a:off x="6732240" y="5622113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13" name="文字方塊 12"/>
            <p:cNvSpPr txBox="1"/>
            <p:nvPr userDrawn="1"/>
          </p:nvSpPr>
          <p:spPr>
            <a:xfrm>
              <a:off x="6778800" y="5605200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bg2"/>
                  </a:solidFill>
                </a:rPr>
                <a:t>回</a:t>
              </a:r>
              <a:endParaRPr lang="en-US" altLang="zh-TW" sz="2400" b="1" dirty="0">
                <a:solidFill>
                  <a:schemeClr val="bg2"/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bg2"/>
                  </a:solidFill>
                </a:rPr>
                <a:t>首頁</a:t>
              </a:r>
            </a:p>
          </p:txBody>
        </p:sp>
      </p:grpSp>
      <p:sp>
        <p:nvSpPr>
          <p:cNvPr id="20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668344" y="6021288"/>
            <a:ext cx="1249200" cy="468000"/>
          </a:xfrm>
          <a:gradFill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36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9"/>
          <p:cNvSpPr>
            <a:spLocks noGrp="1"/>
          </p:cNvSpPr>
          <p:nvPr>
            <p:ph type="body" sz="quarter" idx="17"/>
          </p:nvPr>
        </p:nvSpPr>
        <p:spPr>
          <a:xfrm>
            <a:off x="971600" y="3529887"/>
            <a:ext cx="8000486" cy="1143008"/>
          </a:xfrm>
          <a:noFill/>
          <a:ln w="12700" cap="rnd">
            <a:noFill/>
            <a:round/>
          </a:ln>
          <a:effectLst/>
        </p:spPr>
        <p:txBody>
          <a:bodyPr lIns="0" tIns="0" rIns="0" bIns="0" numCol="2" anchor="ctr" anchorCtr="0">
            <a:noAutofit/>
          </a:bodyPr>
          <a:lstStyle>
            <a:lvl1pPr>
              <a:lnSpc>
                <a:spcPts val="2400"/>
              </a:lnSpc>
              <a:spcBef>
                <a:spcPts val="500"/>
              </a:spcBef>
              <a:defRPr kumimoji="0" lang="zh-TW" altLang="en-US" sz="2000" b="1" u="non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+mn-cs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5" name="文字版面配置區 13"/>
          <p:cNvSpPr>
            <a:spLocks noGrp="1"/>
          </p:cNvSpPr>
          <p:nvPr>
            <p:ph type="body" sz="quarter" idx="15" hasCustomPrompt="1"/>
          </p:nvPr>
        </p:nvSpPr>
        <p:spPr>
          <a:xfrm>
            <a:off x="971600" y="2636912"/>
            <a:ext cx="7786742" cy="714380"/>
          </a:xfrm>
          <a:effectLst/>
        </p:spPr>
        <p:txBody>
          <a:bodyPr anchor="ctr" anchorCtr="0">
            <a:noAutofit/>
          </a:bodyPr>
          <a:lstStyle>
            <a:lvl1pPr algn="l">
              <a:lnSpc>
                <a:spcPts val="4800"/>
              </a:lnSpc>
              <a:spcBef>
                <a:spcPts val="0"/>
              </a:spcBef>
              <a:defRPr sz="4400" b="1" u="none" cap="none" spc="0" baseline="0">
                <a:ln w="158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lvl="0"/>
            <a:r>
              <a:rPr lang="zh-TW" altLang="en-US" dirty="0"/>
              <a:t>按一以輯母片文字樣式</a:t>
            </a:r>
          </a:p>
        </p:txBody>
      </p:sp>
      <p:sp>
        <p:nvSpPr>
          <p:cNvPr id="11" name="矩形 10"/>
          <p:cNvSpPr/>
          <p:nvPr userDrawn="1"/>
        </p:nvSpPr>
        <p:spPr>
          <a:xfrm flipV="1">
            <a:off x="71470" y="2344890"/>
            <a:ext cx="9000000" cy="3513002"/>
          </a:xfrm>
          <a:prstGeom prst="rect">
            <a:avLst/>
          </a:prstGeom>
          <a:noFill/>
          <a:ln w="76200">
            <a:solidFill>
              <a:srgbClr val="920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 userDrawn="1"/>
        </p:nvSpPr>
        <p:spPr>
          <a:xfrm flipV="1">
            <a:off x="755576" y="2056890"/>
            <a:ext cx="2357454" cy="288000"/>
          </a:xfrm>
          <a:prstGeom prst="rect">
            <a:avLst/>
          </a:prstGeom>
          <a:solidFill>
            <a:srgbClr val="920784"/>
          </a:solidFill>
          <a:ln w="38100">
            <a:solidFill>
              <a:srgbClr val="920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4"/>
          </p:nvPr>
        </p:nvSpPr>
        <p:spPr>
          <a:xfrm>
            <a:off x="1052198" y="1557362"/>
            <a:ext cx="1800200" cy="863526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10000" b="1" u="none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/>
              <a:t>按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1364512"/>
            <a:ext cx="8280000" cy="5160832"/>
          </a:xfrm>
        </p:spPr>
        <p:txBody>
          <a:bodyPr/>
          <a:lstStyle>
            <a:lvl1pPr>
              <a:defRPr>
                <a:solidFill>
                  <a:srgbClr val="920784"/>
                </a:solidFill>
              </a:defRPr>
            </a:lvl1pPr>
            <a:lvl2pPr>
              <a:defRPr kumimoji="0" lang="zh-TW" altLang="en-US" sz="2800" b="1" kern="1200" dirty="0" smtClean="0">
                <a:solidFill>
                  <a:srgbClr val="2817A9"/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lnSpc>
                <a:spcPts val="2800"/>
              </a:lnSpc>
              <a:spcAft>
                <a:spcPts val="200"/>
              </a:spcAft>
              <a:defRPr sz="2000"/>
            </a:lvl4pPr>
            <a:lvl5pPr>
              <a:lnSpc>
                <a:spcPts val="2800"/>
              </a:lnSpc>
              <a:defRPr sz="20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60557"/>
            <a:ext cx="579124" cy="646331"/>
            <a:chOff x="8286776" y="6160557"/>
            <a:chExt cx="579124" cy="646331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920784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4343" y="6160557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</a:p>
          </p:txBody>
        </p:sp>
      </p:grpSp>
      <p:sp>
        <p:nvSpPr>
          <p:cNvPr id="8" name="標題版面配置區 21"/>
          <p:cNvSpPr>
            <a:spLocks noGrp="1"/>
          </p:cNvSpPr>
          <p:nvPr>
            <p:ph type="title"/>
          </p:nvPr>
        </p:nvSpPr>
        <p:spPr>
          <a:xfrm>
            <a:off x="422936" y="764704"/>
            <a:ext cx="8325528" cy="57606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>
                <a:solidFill>
                  <a:srgbClr val="920784"/>
                </a:solidFill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7054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1pPr>
              <a:defRPr>
                <a:solidFill>
                  <a:srgbClr val="920784"/>
                </a:solidFill>
              </a:defRPr>
            </a:lvl1pPr>
            <a:lvl2pPr>
              <a:defRPr kumimoji="0" lang="zh-TW" altLang="en-US" sz="2800" b="1" kern="1200" dirty="0" smtClean="0">
                <a:solidFill>
                  <a:srgbClr val="2817A9"/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lnSpc>
                <a:spcPts val="2800"/>
              </a:lnSpc>
              <a:spcAft>
                <a:spcPts val="200"/>
              </a:spcAft>
              <a:defRPr sz="2000"/>
            </a:lvl4pPr>
            <a:lvl5pPr>
              <a:lnSpc>
                <a:spcPts val="2800"/>
              </a:lnSpc>
              <a:defRPr sz="20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8227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60557"/>
            <a:ext cx="579124" cy="652819"/>
            <a:chOff x="8286776" y="6160557"/>
            <a:chExt cx="579124" cy="65281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786CAE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704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100834"/>
            <a:ext cx="8280000" cy="540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>
              <a:defRPr>
                <a:solidFill>
                  <a:srgbClr val="C67A48"/>
                </a:solidFill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999" y="648000"/>
            <a:ext cx="4067993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648000"/>
            <a:ext cx="3960812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007999"/>
            <a:ext cx="4067992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1008000"/>
            <a:ext cx="3960000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範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268072"/>
            <a:ext cx="8064500" cy="1728880"/>
          </a:xfrm>
          <a:ln w="19050" cmpd="sng">
            <a:gradFill>
              <a:gsLst>
                <a:gs pos="0">
                  <a:schemeClr val="bg1"/>
                </a:gs>
                <a:gs pos="68000">
                  <a:srgbClr val="EB5405"/>
                </a:gs>
                <a:gs pos="100000">
                  <a:srgbClr val="EB5405"/>
                </a:gs>
              </a:gsLst>
              <a:lin ang="4200000" scaled="0"/>
            </a:gradFill>
          </a:ln>
        </p:spPr>
        <p:txBody>
          <a:bodyPr wrap="square" lIns="252000" tIns="360000" rIns="180000" bIns="72000">
            <a:noAutofit/>
          </a:bodyPr>
          <a:lstStyle>
            <a:lvl1pPr>
              <a:lnSpc>
                <a:spcPts val="2400"/>
              </a:lnSpc>
              <a:spcBef>
                <a:spcPts val="600"/>
              </a:spcBef>
              <a:defRPr sz="1800" b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987970"/>
            <a:ext cx="4383998" cy="488201"/>
          </a:xfrm>
          <a:gradFill flip="none" rotWithShape="1">
            <a:gsLst>
              <a:gs pos="0">
                <a:schemeClr val="bg1"/>
              </a:gs>
              <a:gs pos="50000">
                <a:srgbClr val="EB5405"/>
              </a:gs>
              <a:gs pos="100000">
                <a:schemeClr val="accent6"/>
              </a:gs>
            </a:gsLst>
            <a:lin ang="14400000" scaled="0"/>
            <a:tileRect/>
          </a:gra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wrap="none" lIns="180000" tIns="72000" rIns="54000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836712"/>
            <a:ext cx="8153400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484784"/>
            <a:ext cx="8153400" cy="45262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  <a:endParaRPr kumimoji="0" lang="en-US" altLang="zh-TW" dirty="0"/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6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94" r:id="rId3"/>
    <p:sldLayoutId id="2147483693" r:id="rId4"/>
    <p:sldLayoutId id="2147483682" r:id="rId5"/>
    <p:sldLayoutId id="2147483677" r:id="rId6"/>
    <p:sldLayoutId id="2147483691" r:id="rId7"/>
    <p:sldLayoutId id="2147483692" r:id="rId8"/>
    <p:sldLayoutId id="2147483684" r:id="rId9"/>
    <p:sldLayoutId id="2147483690" r:id="rId10"/>
  </p:sldLayoutIdLst>
  <p:txStyles>
    <p:titleStyle>
      <a:lvl1pPr marL="216000" indent="-216000" algn="l" rtl="0" eaLnBrk="1" latinLnBrk="0" hangingPunct="1">
        <a:lnSpc>
          <a:spcPts val="3400"/>
        </a:lnSpc>
        <a:spcBef>
          <a:spcPct val="0"/>
        </a:spcBef>
        <a:buSzPct val="8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lnSpc>
          <a:spcPct val="150000"/>
        </a:lnSpc>
        <a:spcBef>
          <a:spcPts val="0"/>
        </a:spcBef>
        <a:buClr>
          <a:schemeClr val="accent3">
            <a:lumMod val="75000"/>
          </a:schemeClr>
        </a:buClr>
        <a:buSzPct val="10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n-cs"/>
        </a:defRPr>
      </a:lvl1pPr>
      <a:lvl2pPr marL="0" indent="0" algn="l" rtl="0" eaLnBrk="1" latinLnBrk="0" hangingPunct="1">
        <a:lnSpc>
          <a:spcPct val="100000"/>
        </a:lnSpc>
        <a:spcBef>
          <a:spcPts val="1200"/>
        </a:spcBef>
        <a:buClr>
          <a:schemeClr val="accent3">
            <a:lumMod val="75000"/>
          </a:schemeClr>
        </a:buClr>
        <a:buSzPct val="90000"/>
        <a:buFontTx/>
        <a:buNone/>
        <a:defRPr kumimoji="0" sz="2800" b="1" kern="1200">
          <a:solidFill>
            <a:srgbClr val="8FC320"/>
          </a:solidFill>
          <a:latin typeface="+mj-ea"/>
          <a:ea typeface="+mj-ea"/>
          <a:cs typeface="+mn-cs"/>
        </a:defRPr>
      </a:lvl2pPr>
      <a:lvl3pPr marL="360000" indent="-360000" algn="l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rgbClr val="AE2A7F"/>
        </a:buClr>
        <a:buSzPct val="90000"/>
        <a:buFontTx/>
        <a:buNone/>
        <a:defRPr kumimoji="0" sz="2500" b="1" u="dottedHeavy" kern="1200" baseline="0">
          <a:solidFill>
            <a:srgbClr val="C67A48"/>
          </a:solidFill>
          <a:latin typeface="+mj-ea"/>
          <a:ea typeface="+mj-ea"/>
          <a:cs typeface="+mn-cs"/>
        </a:defRPr>
      </a:lvl3pPr>
      <a:lvl4pPr marL="0" indent="-288000" algn="l" rtl="0" eaLnBrk="1" latinLnBrk="0" hangingPunct="1">
        <a:lnSpc>
          <a:spcPts val="2800"/>
        </a:lnSpc>
        <a:spcBef>
          <a:spcPts val="800"/>
        </a:spcBef>
        <a:spcAft>
          <a:spcPts val="0"/>
        </a:spcAft>
        <a:buClr>
          <a:srgbClr val="AE2A7F"/>
        </a:buClr>
        <a:buSzPct val="90000"/>
        <a:buFontTx/>
        <a:buNone/>
        <a:defRPr kumimoji="0"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360000" marR="0" indent="-342900" algn="l" defTabSz="914400" rtl="0" eaLnBrk="1" fontAlgn="auto" latinLnBrk="0" hangingPunct="1">
        <a:lnSpc>
          <a:spcPts val="2800"/>
        </a:lnSpc>
        <a:spcBef>
          <a:spcPts val="600"/>
        </a:spcBef>
        <a:spcAft>
          <a:spcPts val="0"/>
        </a:spcAft>
        <a:buClrTx/>
        <a:buSzPct val="100000"/>
        <a:buFont typeface="+mj-lt"/>
        <a:buAutoNum type="arabicPeriod"/>
        <a:tabLst/>
        <a:defRPr kumimoji="0" sz="1800" b="0" kern="1200">
          <a:solidFill>
            <a:schemeClr val="tx1"/>
          </a:solidFill>
          <a:latin typeface="+mj-ea"/>
          <a:ea typeface="+mj-ea"/>
          <a:cs typeface="+mn-cs"/>
        </a:defRPr>
      </a:lvl5pPr>
      <a:lvl6pPr marL="360000" indent="-342000" algn="l" rtl="0" eaLnBrk="1" latinLnBrk="0" hangingPunct="1">
        <a:lnSpc>
          <a:spcPct val="100000"/>
        </a:lnSpc>
        <a:spcBef>
          <a:spcPts val="600"/>
        </a:spcBef>
        <a:buClr>
          <a:srgbClr val="C67A48"/>
        </a:buClr>
        <a:buFont typeface="Wingdings" pitchFamily="2" charset="2"/>
        <a:buChar char="n"/>
        <a:defRPr kumimoji="0" sz="1800" kern="1200" baseline="0">
          <a:solidFill>
            <a:schemeClr val="tx1"/>
          </a:solidFill>
          <a:latin typeface="+mn-ea"/>
          <a:ea typeface="+mn-ea"/>
          <a:cs typeface="+mn-cs"/>
        </a:defRPr>
      </a:lvl6pPr>
      <a:lvl7pPr marL="936000" indent="-228600" algn="l" rtl="0" eaLnBrk="1" latinLnBrk="0" hangingPunct="1">
        <a:spcBef>
          <a:spcPts val="600"/>
        </a:spcBef>
        <a:buClrTx/>
        <a:buFont typeface="Wingdings" pitchFamily="2" charset="2"/>
        <a:buChar char="n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5-3-1 </a:t>
            </a:r>
            <a:r>
              <a:rPr lang="zh-TW" altLang="en-US" dirty="0"/>
              <a:t>一個指撥開關控制一個</a:t>
            </a:r>
            <a:r>
              <a:rPr lang="en-US" altLang="zh-TW" dirty="0"/>
              <a:t>LED </a:t>
            </a:r>
            <a:r>
              <a:rPr lang="zh-TW" altLang="en-US" dirty="0"/>
              <a:t>亮與暗實習</a:t>
            </a:r>
          </a:p>
          <a:p>
            <a:pPr lvl="4">
              <a:buFont typeface="+mj-ea"/>
              <a:buAutoNum type="ea1ChtPeriod"/>
            </a:pPr>
            <a:r>
              <a:rPr lang="zh-TW" altLang="en-US" b="1" dirty="0"/>
              <a:t>功能說明</a:t>
            </a:r>
          </a:p>
          <a:p>
            <a:pPr lvl="3"/>
            <a:r>
              <a:rPr lang="zh-TW" altLang="en-US" dirty="0"/>
              <a:t>如圖</a:t>
            </a:r>
            <a:r>
              <a:rPr lang="en-US" altLang="zh-TW" dirty="0"/>
              <a:t>5-9 </a:t>
            </a:r>
            <a:r>
              <a:rPr lang="zh-TW" altLang="en-US" dirty="0"/>
              <a:t>所示電路接線圖，使用一個單刀單投指撥開關控制一個</a:t>
            </a:r>
            <a:r>
              <a:rPr lang="en-US" altLang="zh-TW" dirty="0"/>
              <a:t>LED </a:t>
            </a:r>
            <a:r>
              <a:rPr lang="zh-TW" altLang="en-US" dirty="0"/>
              <a:t>亮與暗。當開關接通（</a:t>
            </a:r>
            <a:r>
              <a:rPr lang="en-US" altLang="zh-TW" dirty="0"/>
              <a:t>ON</a:t>
            </a:r>
            <a:r>
              <a:rPr lang="zh-TW" altLang="en-US" dirty="0"/>
              <a:t>）時，</a:t>
            </a:r>
            <a:r>
              <a:rPr lang="en-US" altLang="zh-TW" dirty="0"/>
              <a:t>LED </a:t>
            </a:r>
            <a:r>
              <a:rPr lang="zh-TW" altLang="en-US" dirty="0"/>
              <a:t>亮；反之當開關斷開（</a:t>
            </a:r>
            <a:r>
              <a:rPr lang="en-US" altLang="zh-TW" dirty="0"/>
              <a:t>OFF</a:t>
            </a:r>
            <a:r>
              <a:rPr lang="zh-TW" altLang="en-US" dirty="0"/>
              <a:t>）時，</a:t>
            </a:r>
            <a:r>
              <a:rPr lang="en-US" altLang="zh-TW" dirty="0"/>
              <a:t>LED </a:t>
            </a:r>
            <a:r>
              <a:rPr lang="zh-TW" altLang="en-US" dirty="0"/>
              <a:t>暗。</a:t>
            </a:r>
            <a:endParaRPr lang="en-US" altLang="zh-TW" dirty="0"/>
          </a:p>
          <a:p>
            <a:pPr lvl="4">
              <a:buFont typeface="+mj-ea"/>
              <a:buAutoNum type="ea1ChtPeriod" startAt="2"/>
            </a:pPr>
            <a:r>
              <a:rPr lang="zh-TW" altLang="en-US" b="1" dirty="0"/>
              <a:t>電路接線圖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5-3 </a:t>
            </a:r>
            <a:r>
              <a:rPr lang="zh-TW" altLang="en-US" dirty="0"/>
              <a:t>實作練習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134" y="3429000"/>
            <a:ext cx="5336455" cy="275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795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4">
              <a:buFont typeface="+mj-ea"/>
              <a:buAutoNum type="ea1ChtPeriod" startAt="3"/>
            </a:pPr>
            <a:r>
              <a:rPr lang="zh-TW" altLang="en-US" b="1" dirty="0"/>
              <a:t>程式：</a:t>
            </a:r>
            <a:r>
              <a:rPr lang="en-US" altLang="zh-TW" b="1" dirty="0"/>
              <a:t>ch5_1.ino</a:t>
            </a:r>
          </a:p>
          <a:p>
            <a:pPr lvl="3" indent="0"/>
            <a:endParaRPr lang="en-US" altLang="zh-TW" b="1" dirty="0"/>
          </a:p>
          <a:p>
            <a:pPr lvl="3" indent="0"/>
            <a:endParaRPr lang="en-US" altLang="zh-TW" b="1" dirty="0"/>
          </a:p>
          <a:p>
            <a:pPr lvl="3" indent="0"/>
            <a:endParaRPr lang="en-US" altLang="zh-TW" b="1" dirty="0"/>
          </a:p>
          <a:p>
            <a:pPr lvl="3" indent="0"/>
            <a:endParaRPr lang="en-US" altLang="zh-TW" b="1" dirty="0"/>
          </a:p>
          <a:p>
            <a:pPr lvl="3" indent="0"/>
            <a:endParaRPr lang="en-US" altLang="zh-TW" b="1" dirty="0"/>
          </a:p>
          <a:p>
            <a:pPr lvl="3" indent="0"/>
            <a:endParaRPr lang="en-US" altLang="zh-TW" b="1" dirty="0"/>
          </a:p>
          <a:p>
            <a:pPr lvl="3" indent="0"/>
            <a:r>
              <a:rPr lang="zh-TW" altLang="en-US" dirty="0"/>
              <a:t>練習</a:t>
            </a:r>
            <a:endParaRPr lang="en-US" altLang="zh-TW" dirty="0"/>
          </a:p>
          <a:p>
            <a:pPr marL="457200" lvl="3" indent="-457200">
              <a:buClrTx/>
              <a:buSzPct val="100000"/>
              <a:buFont typeface="+mj-lt"/>
              <a:buAutoNum type="arabicPeriod"/>
            </a:pPr>
            <a:r>
              <a:rPr lang="zh-TW" altLang="en-US" dirty="0"/>
              <a:t>設計</a:t>
            </a:r>
            <a:r>
              <a:rPr lang="en-US" altLang="zh-TW" dirty="0"/>
              <a:t>Arduino </a:t>
            </a:r>
            <a:r>
              <a:rPr lang="zh-TW" altLang="en-US" dirty="0"/>
              <a:t>程式，使用一個指撥開關控制一個</a:t>
            </a:r>
            <a:r>
              <a:rPr lang="en-US" altLang="zh-TW" dirty="0"/>
              <a:t>LED</a:t>
            </a:r>
            <a:r>
              <a:rPr lang="zh-TW" altLang="en-US" dirty="0"/>
              <a:t>，當開關接通（</a:t>
            </a:r>
            <a:r>
              <a:rPr lang="en-US" altLang="zh-TW" dirty="0"/>
              <a:t>ON</a:t>
            </a:r>
            <a:r>
              <a:rPr lang="zh-TW" altLang="en-US" dirty="0"/>
              <a:t>）時，</a:t>
            </a:r>
            <a:r>
              <a:rPr lang="en-US" altLang="zh-TW" dirty="0"/>
              <a:t>LED</a:t>
            </a:r>
            <a:r>
              <a:rPr lang="zh-TW" altLang="en-US" dirty="0"/>
              <a:t>每秒閃爍一次，當開關斷開（</a:t>
            </a:r>
            <a:r>
              <a:rPr lang="en-US" altLang="zh-TW" dirty="0"/>
              <a:t>OFF</a:t>
            </a:r>
            <a:r>
              <a:rPr lang="zh-TW" altLang="en-US" dirty="0"/>
              <a:t>）時，</a:t>
            </a:r>
            <a:r>
              <a:rPr lang="en-US" altLang="zh-TW" dirty="0"/>
              <a:t>LED </a:t>
            </a:r>
            <a:r>
              <a:rPr lang="zh-TW" altLang="en-US" dirty="0"/>
              <a:t>關閉。</a:t>
            </a:r>
          </a:p>
          <a:p>
            <a:pPr marL="457200" lvl="3" indent="-457200">
              <a:buClrTx/>
              <a:buSzPct val="100000"/>
              <a:buFont typeface="+mj-lt"/>
              <a:buAutoNum type="arabicPeriod"/>
            </a:pPr>
            <a:r>
              <a:rPr lang="zh-TW" altLang="en-US" dirty="0"/>
              <a:t>設計</a:t>
            </a:r>
            <a:r>
              <a:rPr lang="en-US" altLang="zh-TW" dirty="0"/>
              <a:t>Arduino </a:t>
            </a:r>
            <a:r>
              <a:rPr lang="zh-TW" altLang="en-US" dirty="0"/>
              <a:t>程式，使用一個指撥開關控制一個</a:t>
            </a:r>
            <a:r>
              <a:rPr lang="en-US" altLang="zh-TW" dirty="0"/>
              <a:t>LED</a:t>
            </a:r>
            <a:r>
              <a:rPr lang="zh-TW" altLang="en-US" dirty="0"/>
              <a:t>，當開關接通（</a:t>
            </a:r>
            <a:r>
              <a:rPr lang="en-US" altLang="zh-TW" dirty="0"/>
              <a:t>ON</a:t>
            </a:r>
            <a:r>
              <a:rPr lang="zh-TW" altLang="en-US" dirty="0"/>
              <a:t>）時，</a:t>
            </a:r>
            <a:r>
              <a:rPr lang="en-US" altLang="zh-TW" dirty="0"/>
              <a:t>LED</a:t>
            </a:r>
            <a:r>
              <a:rPr lang="zh-TW" altLang="en-US" dirty="0"/>
              <a:t>每</a:t>
            </a:r>
            <a:r>
              <a:rPr lang="en-US" altLang="zh-TW" dirty="0"/>
              <a:t>0.5 </a:t>
            </a:r>
            <a:r>
              <a:rPr lang="zh-TW" altLang="en-US" dirty="0"/>
              <a:t>秒快速閃爍一次，反之當開關斷開（</a:t>
            </a:r>
            <a:r>
              <a:rPr lang="en-US" altLang="zh-TW" dirty="0"/>
              <a:t>OFF</a:t>
            </a:r>
            <a:r>
              <a:rPr lang="zh-TW" altLang="en-US" dirty="0"/>
              <a:t>）時，</a:t>
            </a:r>
            <a:r>
              <a:rPr lang="en-US" altLang="zh-TW" dirty="0"/>
              <a:t>LED </a:t>
            </a:r>
            <a:r>
              <a:rPr lang="zh-TW" altLang="en-US" dirty="0"/>
              <a:t>每秒慢速閃爍。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24743"/>
            <a:ext cx="6048672" cy="343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010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68960"/>
            <a:ext cx="6408712" cy="306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5-3-2 </a:t>
            </a:r>
            <a:r>
              <a:rPr lang="zh-TW" altLang="en-US" dirty="0"/>
              <a:t>一個指撥開關控制四個</a:t>
            </a:r>
            <a:r>
              <a:rPr lang="en-US" altLang="zh-TW" dirty="0"/>
              <a:t>LED </a:t>
            </a:r>
            <a:r>
              <a:rPr lang="zh-TW" altLang="en-US" dirty="0"/>
              <a:t>單燈移位實習</a:t>
            </a:r>
          </a:p>
          <a:p>
            <a:pPr lvl="4">
              <a:buFont typeface="+mj-ea"/>
              <a:buAutoNum type="ea1ChtPeriod"/>
            </a:pPr>
            <a:r>
              <a:rPr lang="zh-TW" altLang="en-US" b="1" dirty="0"/>
              <a:t>功能說明</a:t>
            </a:r>
          </a:p>
          <a:p>
            <a:pPr lvl="3"/>
            <a:r>
              <a:rPr lang="zh-TW" altLang="en-US" dirty="0"/>
              <a:t>如圖</a:t>
            </a:r>
            <a:r>
              <a:rPr lang="en-US" altLang="zh-TW" dirty="0"/>
              <a:t>5-10 </a:t>
            </a:r>
            <a:r>
              <a:rPr lang="zh-TW" altLang="en-US" dirty="0"/>
              <a:t>所示電路接線圖，使用一個指撥開關控制四個</a:t>
            </a:r>
            <a:r>
              <a:rPr lang="en-US" altLang="zh-TW" dirty="0"/>
              <a:t>LED </a:t>
            </a:r>
            <a:r>
              <a:rPr lang="zh-TW" altLang="en-US" dirty="0"/>
              <a:t>單燈移位。當開關斷開時，</a:t>
            </a:r>
            <a:r>
              <a:rPr lang="en-US" altLang="zh-TW" dirty="0"/>
              <a:t>LED </a:t>
            </a:r>
            <a:r>
              <a:rPr lang="zh-TW" altLang="en-US" dirty="0"/>
              <a:t>單燈右移；當開關接通時，</a:t>
            </a:r>
            <a:r>
              <a:rPr lang="en-US" altLang="zh-TW" dirty="0"/>
              <a:t>LED </a:t>
            </a:r>
            <a:r>
              <a:rPr lang="zh-TW" altLang="en-US" dirty="0"/>
              <a:t>單燈左移，每</a:t>
            </a:r>
            <a:r>
              <a:rPr lang="en-US" altLang="zh-TW" dirty="0"/>
              <a:t>0.5 </a:t>
            </a:r>
            <a:r>
              <a:rPr lang="zh-TW" altLang="en-US" dirty="0"/>
              <a:t>秒變化</a:t>
            </a:r>
            <a:r>
              <a:rPr lang="en-US" altLang="zh-TW" dirty="0"/>
              <a:t>1 </a:t>
            </a:r>
            <a:r>
              <a:rPr lang="zh-TW" altLang="en-US" dirty="0"/>
              <a:t>次。</a:t>
            </a:r>
          </a:p>
          <a:p>
            <a:pPr lvl="4">
              <a:buFont typeface="+mj-ea"/>
              <a:buAutoNum type="ea1ChtPeriod" startAt="2"/>
            </a:pPr>
            <a:r>
              <a:rPr lang="zh-TW" altLang="en-US" b="1" dirty="0"/>
              <a:t>電路接線圖</a:t>
            </a:r>
          </a:p>
        </p:txBody>
      </p:sp>
    </p:spTree>
    <p:extLst>
      <p:ext uri="{BB962C8B-B14F-4D97-AF65-F5344CB8AC3E}">
        <p14:creationId xmlns:p14="http://schemas.microsoft.com/office/powerpoint/2010/main" val="1552253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4">
              <a:buFont typeface="+mj-ea"/>
              <a:buAutoNum type="ea1ChtPeriod" startAt="3"/>
            </a:pPr>
            <a:r>
              <a:rPr lang="zh-TW" altLang="en-US" b="1" dirty="0"/>
              <a:t>程式：</a:t>
            </a:r>
            <a:r>
              <a:rPr lang="en-US" altLang="zh-TW" b="1" dirty="0"/>
              <a:t>ch5_2.ino</a:t>
            </a:r>
            <a:endParaRPr lang="zh-TW" altLang="en-US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794" y="1124744"/>
            <a:ext cx="6120680" cy="554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965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 indent="0"/>
            <a:endParaRPr lang="en-US" altLang="zh-TW" dirty="0"/>
          </a:p>
          <a:p>
            <a:pPr lvl="3" indent="0"/>
            <a:endParaRPr lang="en-US" altLang="zh-TW" dirty="0"/>
          </a:p>
          <a:p>
            <a:pPr lvl="3" indent="0"/>
            <a:endParaRPr lang="en-US" altLang="zh-TW" dirty="0"/>
          </a:p>
          <a:p>
            <a:pPr lvl="3" indent="0"/>
            <a:endParaRPr lang="en-US" altLang="zh-TW" dirty="0"/>
          </a:p>
          <a:p>
            <a:pPr lvl="3" indent="0"/>
            <a:r>
              <a:rPr lang="zh-TW" altLang="en-US" dirty="0"/>
              <a:t>練習</a:t>
            </a:r>
            <a:endParaRPr lang="en-US" altLang="zh-TW" dirty="0"/>
          </a:p>
          <a:p>
            <a:pPr marL="457200" lvl="3" indent="-457200">
              <a:buClrTx/>
              <a:buSzPct val="100000"/>
              <a:buFont typeface="+mj-lt"/>
              <a:buAutoNum type="arabicPeriod"/>
            </a:pPr>
            <a:r>
              <a:rPr lang="zh-TW" altLang="en-US" dirty="0"/>
              <a:t>設計</a:t>
            </a:r>
            <a:r>
              <a:rPr lang="en-US" altLang="zh-TW" dirty="0"/>
              <a:t>Arduino </a:t>
            </a:r>
            <a:r>
              <a:rPr lang="zh-TW" altLang="en-US" dirty="0"/>
              <a:t>程式，使用一個指撥開關控制四個</a:t>
            </a:r>
            <a:r>
              <a:rPr lang="en-US" altLang="zh-TW" dirty="0"/>
              <a:t>LED </a:t>
            </a:r>
            <a:r>
              <a:rPr lang="zh-TW" altLang="en-US" dirty="0"/>
              <a:t>移位。當開關斷開（</a:t>
            </a:r>
            <a:r>
              <a:rPr lang="en-US" altLang="zh-TW" dirty="0"/>
              <a:t>OFF</a:t>
            </a:r>
            <a:r>
              <a:rPr lang="zh-TW" altLang="en-US" dirty="0"/>
              <a:t>）時，</a:t>
            </a:r>
            <a:r>
              <a:rPr lang="en-US" altLang="zh-TW" dirty="0"/>
              <a:t>LED </a:t>
            </a:r>
            <a:r>
              <a:rPr lang="zh-TW" altLang="en-US" dirty="0"/>
              <a:t>每秒單燈閃爍右移一次；當開關接通（</a:t>
            </a:r>
            <a:r>
              <a:rPr lang="en-US" altLang="zh-TW" dirty="0"/>
              <a:t>ON</a:t>
            </a:r>
            <a:r>
              <a:rPr lang="zh-TW" altLang="en-US" dirty="0"/>
              <a:t>）時，</a:t>
            </a:r>
            <a:r>
              <a:rPr lang="en-US" altLang="zh-TW" dirty="0"/>
              <a:t>LED </a:t>
            </a:r>
            <a:r>
              <a:rPr lang="zh-TW" altLang="en-US" dirty="0"/>
              <a:t>每秒單燈閃爍左移一次。</a:t>
            </a:r>
          </a:p>
          <a:p>
            <a:pPr marL="457200" lvl="3" indent="-457200">
              <a:buClrTx/>
              <a:buSzPct val="100000"/>
              <a:buFont typeface="+mj-lt"/>
              <a:buAutoNum type="arabicPeriod"/>
            </a:pPr>
            <a:r>
              <a:rPr lang="zh-TW" altLang="en-US" dirty="0"/>
              <a:t>設計</a:t>
            </a:r>
            <a:r>
              <a:rPr lang="en-US" altLang="zh-TW" dirty="0"/>
              <a:t>Arduino </a:t>
            </a:r>
            <a:r>
              <a:rPr lang="zh-TW" altLang="en-US" dirty="0"/>
              <a:t>程式，使用一個指撥開關控制四個</a:t>
            </a:r>
            <a:r>
              <a:rPr lang="en-US" altLang="zh-TW" dirty="0"/>
              <a:t>LED </a:t>
            </a:r>
            <a:r>
              <a:rPr lang="zh-TW" altLang="en-US" dirty="0"/>
              <a:t>移位。當開關斷開（</a:t>
            </a:r>
            <a:r>
              <a:rPr lang="en-US" altLang="zh-TW" dirty="0"/>
              <a:t>OFF</a:t>
            </a:r>
            <a:r>
              <a:rPr lang="zh-TW" altLang="en-US" dirty="0"/>
              <a:t>）時，</a:t>
            </a:r>
            <a:r>
              <a:rPr lang="en-US" altLang="zh-TW" dirty="0"/>
              <a:t>LED </a:t>
            </a:r>
            <a:r>
              <a:rPr lang="zh-TW" altLang="en-US" dirty="0"/>
              <a:t>單燈右移；當開關接通（</a:t>
            </a:r>
            <a:r>
              <a:rPr lang="en-US" altLang="zh-TW" dirty="0"/>
              <a:t>ON</a:t>
            </a:r>
            <a:r>
              <a:rPr lang="zh-TW" altLang="en-US" dirty="0"/>
              <a:t>）時，目前的</a:t>
            </a:r>
            <a:r>
              <a:rPr lang="en-US" altLang="zh-TW" dirty="0"/>
              <a:t>LED </a:t>
            </a:r>
            <a:r>
              <a:rPr lang="zh-TW" altLang="en-US" dirty="0"/>
              <a:t>單燈閃爍。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92696"/>
            <a:ext cx="5580112" cy="1929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334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5-3-3 </a:t>
            </a:r>
            <a:r>
              <a:rPr lang="zh-TW" altLang="en-US" dirty="0"/>
              <a:t>一個按鍵開關控制一個</a:t>
            </a:r>
            <a:r>
              <a:rPr lang="en-US" altLang="zh-TW" dirty="0"/>
              <a:t>LED </a:t>
            </a:r>
            <a:r>
              <a:rPr lang="zh-TW" altLang="en-US" dirty="0"/>
              <a:t>亮與暗實習</a:t>
            </a:r>
          </a:p>
          <a:p>
            <a:pPr lvl="4">
              <a:buFont typeface="+mj-ea"/>
              <a:buAutoNum type="ea1ChtPeriod"/>
            </a:pPr>
            <a:r>
              <a:rPr lang="zh-TW" altLang="en-US" b="1" dirty="0"/>
              <a:t>功能說明</a:t>
            </a:r>
          </a:p>
          <a:p>
            <a:pPr lvl="3"/>
            <a:r>
              <a:rPr lang="zh-TW" altLang="en-US" dirty="0"/>
              <a:t>如圖</a:t>
            </a:r>
            <a:r>
              <a:rPr lang="en-US" altLang="zh-TW" dirty="0"/>
              <a:t>5-11 </a:t>
            </a:r>
            <a:r>
              <a:rPr lang="zh-TW" altLang="en-US" dirty="0"/>
              <a:t>所示電路接線圖，使用一個按鍵開關控制一個</a:t>
            </a:r>
            <a:r>
              <a:rPr lang="en-US" altLang="zh-TW" dirty="0"/>
              <a:t>LED </a:t>
            </a:r>
            <a:r>
              <a:rPr lang="zh-TW" altLang="en-US" dirty="0"/>
              <a:t>亮與暗。</a:t>
            </a:r>
            <a:endParaRPr lang="en-US" altLang="zh-TW" dirty="0"/>
          </a:p>
          <a:p>
            <a:pPr lvl="3"/>
            <a:endParaRPr lang="en-US" altLang="zh-TW" dirty="0"/>
          </a:p>
          <a:p>
            <a:pPr lvl="4">
              <a:buFont typeface="+mj-ea"/>
              <a:buAutoNum type="ea1ChtPeriod" startAt="2"/>
            </a:pPr>
            <a:r>
              <a:rPr lang="zh-TW" altLang="en-US" b="1" dirty="0"/>
              <a:t>電路圖及麵包板接線圖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140968"/>
            <a:ext cx="5544616" cy="2733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010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4">
              <a:buFont typeface="+mj-ea"/>
              <a:buAutoNum type="ea1ChtPeriod" startAt="3"/>
            </a:pPr>
            <a:r>
              <a:rPr lang="zh-TW" altLang="en-US" b="1" dirty="0"/>
              <a:t>程式：</a:t>
            </a:r>
            <a:r>
              <a:rPr lang="en-US" altLang="zh-TW" b="1" dirty="0"/>
              <a:t>ch5_3.ino</a:t>
            </a:r>
            <a:endParaRPr lang="zh-TW" altLang="en-US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24744"/>
            <a:ext cx="6696744" cy="5521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253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 indent="0"/>
            <a:r>
              <a:rPr lang="zh-TW" altLang="en-US" b="1" dirty="0"/>
              <a:t>練習</a:t>
            </a:r>
            <a:endParaRPr lang="en-US" altLang="zh-TW" b="1" dirty="0"/>
          </a:p>
          <a:p>
            <a:pPr marL="457200" lvl="3" indent="-457200">
              <a:buClrTx/>
              <a:buSzPct val="100000"/>
              <a:buFont typeface="+mj-lt"/>
              <a:buAutoNum type="arabicPeriod"/>
            </a:pPr>
            <a:r>
              <a:rPr lang="zh-TW" altLang="en-US" dirty="0"/>
              <a:t>設計</a:t>
            </a:r>
            <a:r>
              <a:rPr lang="en-US" altLang="zh-TW" dirty="0"/>
              <a:t>Arduino </a:t>
            </a:r>
            <a:r>
              <a:rPr lang="zh-TW" altLang="en-US" dirty="0"/>
              <a:t>程式，使用一個按鍵開關控制一個</a:t>
            </a:r>
            <a:r>
              <a:rPr lang="en-US" altLang="zh-TW" dirty="0"/>
              <a:t>LED </a:t>
            </a:r>
            <a:r>
              <a:rPr lang="zh-TW" altLang="en-US" dirty="0"/>
              <a:t>閃爍與暗。每按一下按鍵開關，</a:t>
            </a:r>
            <a:r>
              <a:rPr lang="en-US" altLang="zh-TW" dirty="0"/>
              <a:t>LED </a:t>
            </a:r>
            <a:r>
              <a:rPr lang="zh-TW" altLang="en-US" dirty="0"/>
              <a:t>的狀態將會改變。若</a:t>
            </a:r>
            <a:r>
              <a:rPr lang="en-US" altLang="zh-TW" dirty="0"/>
              <a:t>LED </a:t>
            </a:r>
            <a:r>
              <a:rPr lang="zh-TW" altLang="en-US" dirty="0"/>
              <a:t>原來狀態為暗，按一下按鍵開關，</a:t>
            </a:r>
            <a:r>
              <a:rPr lang="en-US" altLang="zh-TW" dirty="0"/>
              <a:t>LED </a:t>
            </a:r>
            <a:r>
              <a:rPr lang="zh-TW" altLang="en-US" dirty="0"/>
              <a:t>閃爍，若</a:t>
            </a:r>
            <a:r>
              <a:rPr lang="en-US" altLang="zh-TW" dirty="0"/>
              <a:t>LED</a:t>
            </a:r>
            <a:r>
              <a:rPr lang="zh-TW" altLang="en-US" dirty="0"/>
              <a:t>原來狀態為閃爍，按一下按鍵開關，</a:t>
            </a:r>
            <a:r>
              <a:rPr lang="en-US" altLang="zh-TW" dirty="0"/>
              <a:t>LED </a:t>
            </a:r>
            <a:r>
              <a:rPr lang="zh-TW" altLang="en-US" dirty="0"/>
              <a:t>暗。</a:t>
            </a:r>
          </a:p>
          <a:p>
            <a:pPr marL="457200" lvl="3" indent="-457200">
              <a:buClrTx/>
              <a:buSzPct val="100000"/>
              <a:buFont typeface="+mj-lt"/>
              <a:buAutoNum type="arabicPeriod"/>
            </a:pPr>
            <a:r>
              <a:rPr lang="zh-TW" altLang="en-US" dirty="0"/>
              <a:t>設計一個調光燈，使用一個按鍵開關控制一個</a:t>
            </a:r>
            <a:r>
              <a:rPr lang="en-US" altLang="zh-TW" dirty="0"/>
              <a:t>D10 </a:t>
            </a:r>
            <a:r>
              <a:rPr lang="zh-TW" altLang="en-US" dirty="0"/>
              <a:t>上</a:t>
            </a:r>
            <a:r>
              <a:rPr lang="en-US" altLang="zh-TW" dirty="0"/>
              <a:t>LED </a:t>
            </a:r>
            <a:r>
              <a:rPr lang="zh-TW" altLang="en-US" dirty="0"/>
              <a:t>亮度。</a:t>
            </a:r>
            <a:r>
              <a:rPr lang="en-US" altLang="zh-TW" dirty="0"/>
              <a:t>LED </a:t>
            </a:r>
            <a:r>
              <a:rPr lang="zh-TW" altLang="en-US" dirty="0"/>
              <a:t>初始狀態不亮，按一下開關，</a:t>
            </a:r>
            <a:r>
              <a:rPr lang="en-US" altLang="zh-TW" dirty="0"/>
              <a:t>LED </a:t>
            </a:r>
            <a:r>
              <a:rPr lang="zh-TW" altLang="en-US" dirty="0"/>
              <a:t>亮度增一級，按五次後</a:t>
            </a:r>
            <a:r>
              <a:rPr lang="en-US" altLang="zh-TW" dirty="0"/>
              <a:t>LED </a:t>
            </a:r>
            <a:r>
              <a:rPr lang="zh-TW" altLang="en-US" dirty="0"/>
              <a:t>最亮。再按一下開關</a:t>
            </a:r>
            <a:r>
              <a:rPr lang="en-US" altLang="zh-TW" dirty="0"/>
              <a:t>LED </a:t>
            </a:r>
            <a:r>
              <a:rPr lang="zh-TW" altLang="en-US" dirty="0"/>
              <a:t>不亮。</a:t>
            </a:r>
          </a:p>
        </p:txBody>
      </p:sp>
    </p:spTree>
    <p:extLst>
      <p:ext uri="{BB962C8B-B14F-4D97-AF65-F5344CB8AC3E}">
        <p14:creationId xmlns:p14="http://schemas.microsoft.com/office/powerpoint/2010/main" val="2852965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5-3-4 </a:t>
            </a:r>
            <a:r>
              <a:rPr lang="zh-TW" altLang="en-US" dirty="0"/>
              <a:t>一個按鍵開關控制四個</a:t>
            </a:r>
            <a:r>
              <a:rPr lang="en-US" altLang="zh-TW" dirty="0"/>
              <a:t>LED </a:t>
            </a:r>
            <a:r>
              <a:rPr lang="zh-TW" altLang="en-US" dirty="0"/>
              <a:t>移位方向實習</a:t>
            </a:r>
          </a:p>
          <a:p>
            <a:pPr lvl="4">
              <a:buFont typeface="+mj-ea"/>
              <a:buAutoNum type="ea1ChtPeriod"/>
            </a:pPr>
            <a:r>
              <a:rPr lang="zh-TW" altLang="en-US" b="1" dirty="0"/>
              <a:t>功能說明</a:t>
            </a:r>
          </a:p>
          <a:p>
            <a:pPr lvl="3"/>
            <a:r>
              <a:rPr lang="zh-TW" altLang="en-US" dirty="0"/>
              <a:t>如圖</a:t>
            </a:r>
            <a:r>
              <a:rPr lang="en-US" altLang="zh-TW" dirty="0"/>
              <a:t>5-12 </a:t>
            </a:r>
            <a:r>
              <a:rPr lang="zh-TW" altLang="en-US" dirty="0"/>
              <a:t>所示電路接線圖，使用一個按鍵開關控制四個</a:t>
            </a:r>
            <a:r>
              <a:rPr lang="en-US" altLang="zh-TW" dirty="0"/>
              <a:t>LED </a:t>
            </a:r>
            <a:r>
              <a:rPr lang="zh-TW" altLang="en-US" dirty="0"/>
              <a:t>移位方向。</a:t>
            </a:r>
            <a:endParaRPr lang="en-US" altLang="zh-TW" dirty="0"/>
          </a:p>
          <a:p>
            <a:pPr lvl="3"/>
            <a:endParaRPr lang="en-US" altLang="zh-TW" dirty="0"/>
          </a:p>
          <a:p>
            <a:pPr lvl="4">
              <a:buFont typeface="+mj-ea"/>
              <a:buAutoNum type="ea1ChtPeriod" startAt="2"/>
            </a:pPr>
            <a:r>
              <a:rPr lang="zh-TW" altLang="en-US" b="1" dirty="0"/>
              <a:t>電路接線圖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96952"/>
            <a:ext cx="7020272" cy="32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334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4">
              <a:buFont typeface="+mj-ea"/>
              <a:buAutoNum type="ea1ChtPeriod" startAt="3"/>
            </a:pPr>
            <a:r>
              <a:rPr lang="zh-TW" altLang="en-US" b="1" dirty="0"/>
              <a:t>程式：</a:t>
            </a:r>
            <a:r>
              <a:rPr lang="en-US" altLang="zh-TW" b="1" dirty="0"/>
              <a:t>ch5_4.ino</a:t>
            </a:r>
            <a:endParaRPr lang="zh-TW" altLang="en-US" b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24744"/>
            <a:ext cx="6480720" cy="5626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01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7"/>
          </p:nvPr>
        </p:nvSpPr>
        <p:spPr>
          <a:xfrm>
            <a:off x="1547664" y="3529887"/>
            <a:ext cx="7424422" cy="1143008"/>
          </a:xfrm>
        </p:spPr>
        <p:txBody>
          <a:bodyPr/>
          <a:lstStyle/>
          <a:p>
            <a:r>
              <a:rPr lang="en-US" altLang="zh-TW" dirty="0">
                <a:hlinkClick r:id="rId2" action="ppaction://hlinksldjump"/>
              </a:rPr>
              <a:t>5-1 </a:t>
            </a:r>
            <a:r>
              <a:rPr lang="zh-TW" altLang="en-US" dirty="0">
                <a:hlinkClick r:id="rId2" action="ppaction://hlinksldjump"/>
              </a:rPr>
              <a:t>認識開關</a:t>
            </a:r>
            <a:endParaRPr lang="zh-TW" altLang="en-US" dirty="0"/>
          </a:p>
          <a:p>
            <a:r>
              <a:rPr lang="en-US" altLang="zh-TW" dirty="0">
                <a:hlinkClick r:id="rId3" action="ppaction://hlinksldjump"/>
              </a:rPr>
              <a:t>5-2 </a:t>
            </a:r>
            <a:r>
              <a:rPr lang="zh-TW" altLang="en-US" dirty="0">
                <a:hlinkClick r:id="rId3" action="ppaction://hlinksldjump"/>
              </a:rPr>
              <a:t>函式說明</a:t>
            </a:r>
            <a:endParaRPr lang="zh-TW" altLang="en-US" dirty="0"/>
          </a:p>
          <a:p>
            <a:r>
              <a:rPr lang="en-US" altLang="zh-TW" dirty="0">
                <a:hlinkClick r:id="rId4" action="ppaction://hlinksldjump"/>
              </a:rPr>
              <a:t>5-3 </a:t>
            </a:r>
            <a:r>
              <a:rPr lang="zh-TW" altLang="en-US" dirty="0">
                <a:hlinkClick r:id="rId4" action="ppaction://hlinksldjump"/>
              </a:rPr>
              <a:t>實作練習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/>
              <a:t>開關控制實習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309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7033281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253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 indent="0"/>
            <a:r>
              <a:rPr lang="zh-TW" altLang="en-US" b="1" dirty="0"/>
              <a:t>練習</a:t>
            </a:r>
            <a:endParaRPr lang="en-US" altLang="zh-TW" b="1" dirty="0"/>
          </a:p>
          <a:p>
            <a:pPr marL="457200" lvl="3" indent="-457200">
              <a:buClrTx/>
              <a:buSzPct val="100000"/>
              <a:buFont typeface="+mj-lt"/>
              <a:buAutoNum type="arabicPeriod"/>
            </a:pPr>
            <a:r>
              <a:rPr lang="zh-TW" altLang="en-US" dirty="0"/>
              <a:t>設計</a:t>
            </a:r>
            <a:r>
              <a:rPr lang="en-US" altLang="zh-TW" dirty="0"/>
              <a:t>Arduino </a:t>
            </a:r>
            <a:r>
              <a:rPr lang="zh-TW" altLang="en-US" dirty="0"/>
              <a:t>程式，使用一個按鍵開關控制四個</a:t>
            </a:r>
            <a:r>
              <a:rPr lang="en-US" altLang="zh-TW" dirty="0"/>
              <a:t>LED </a:t>
            </a:r>
            <a:r>
              <a:rPr lang="zh-TW" altLang="en-US" dirty="0"/>
              <a:t>移位方向。每按一下開關，</a:t>
            </a:r>
            <a:r>
              <a:rPr lang="en-US" altLang="zh-TW" dirty="0"/>
              <a:t>LED</a:t>
            </a:r>
            <a:r>
              <a:rPr lang="zh-TW" altLang="en-US" dirty="0"/>
              <a:t>的移動方向改變，若</a:t>
            </a:r>
            <a:r>
              <a:rPr lang="en-US" altLang="zh-TW" dirty="0"/>
              <a:t>LED </a:t>
            </a:r>
            <a:r>
              <a:rPr lang="zh-TW" altLang="en-US" dirty="0"/>
              <a:t>原移動方向為閃爍右移，按一下開關時，改為閃爍左移；若</a:t>
            </a:r>
            <a:r>
              <a:rPr lang="en-US" altLang="zh-TW" dirty="0"/>
              <a:t>LED </a:t>
            </a:r>
            <a:r>
              <a:rPr lang="zh-TW" altLang="en-US" dirty="0"/>
              <a:t>原移動方向為閃爍左移，按一下開關時，改為閃爍右移。</a:t>
            </a:r>
          </a:p>
          <a:p>
            <a:pPr marL="457200" lvl="3" indent="-457200">
              <a:buClrTx/>
              <a:buSzPct val="100000"/>
              <a:buFont typeface="+mj-lt"/>
              <a:buAutoNum type="arabicPeriod"/>
            </a:pPr>
            <a:r>
              <a:rPr lang="zh-TW" altLang="en-US" dirty="0"/>
              <a:t>設計</a:t>
            </a:r>
            <a:r>
              <a:rPr lang="en-US" altLang="zh-TW" dirty="0"/>
              <a:t>Arduino </a:t>
            </a:r>
            <a:r>
              <a:rPr lang="zh-TW" altLang="en-US" dirty="0"/>
              <a:t>程式，使用一個按鍵開關控制四個</a:t>
            </a:r>
            <a:r>
              <a:rPr lang="en-US" altLang="zh-TW" dirty="0"/>
              <a:t>LED</a:t>
            </a:r>
            <a:r>
              <a:rPr lang="zh-TW" altLang="en-US" dirty="0"/>
              <a:t>。按一下按鍵開關，</a:t>
            </a:r>
            <a:r>
              <a:rPr lang="en-US" altLang="zh-TW" dirty="0"/>
              <a:t>LED </a:t>
            </a:r>
            <a:r>
              <a:rPr lang="zh-TW" altLang="en-US" dirty="0"/>
              <a:t>單燈右移，再按一下按鍵開關，目前動作中的</a:t>
            </a:r>
            <a:r>
              <a:rPr lang="en-US" altLang="zh-TW" dirty="0"/>
              <a:t>LED </a:t>
            </a:r>
            <a:r>
              <a:rPr lang="zh-TW" altLang="en-US" dirty="0"/>
              <a:t>持續閃爍。</a:t>
            </a:r>
          </a:p>
        </p:txBody>
      </p:sp>
    </p:spTree>
    <p:extLst>
      <p:ext uri="{BB962C8B-B14F-4D97-AF65-F5344CB8AC3E}">
        <p14:creationId xmlns:p14="http://schemas.microsoft.com/office/powerpoint/2010/main" val="2852965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5-3-5 </a:t>
            </a:r>
            <a:r>
              <a:rPr lang="zh-TW" altLang="en-US" dirty="0"/>
              <a:t>矩陣鍵盤控制串列全彩</a:t>
            </a:r>
            <a:r>
              <a:rPr lang="en-US" altLang="zh-TW" dirty="0"/>
              <a:t>LED </a:t>
            </a:r>
            <a:r>
              <a:rPr lang="zh-TW" altLang="en-US" dirty="0"/>
              <a:t>實習</a:t>
            </a:r>
          </a:p>
          <a:p>
            <a:pPr lvl="4">
              <a:buFont typeface="+mj-ea"/>
              <a:buAutoNum type="ea1ChtPeriod"/>
            </a:pPr>
            <a:r>
              <a:rPr lang="zh-TW" altLang="en-US" b="1" dirty="0"/>
              <a:t>功能說明</a:t>
            </a:r>
          </a:p>
          <a:p>
            <a:pPr lvl="3"/>
            <a:r>
              <a:rPr lang="zh-TW" altLang="en-US" dirty="0"/>
              <a:t>如圖</a:t>
            </a:r>
            <a:r>
              <a:rPr lang="en-US" altLang="zh-TW" dirty="0"/>
              <a:t>5-13 </a:t>
            </a:r>
            <a:r>
              <a:rPr lang="zh-TW" altLang="en-US" dirty="0"/>
              <a:t>所示電路接線圖，使用一個</a:t>
            </a:r>
            <a:r>
              <a:rPr lang="en-US" altLang="zh-TW" dirty="0"/>
              <a:t>4X4 </a:t>
            </a:r>
            <a:r>
              <a:rPr lang="zh-TW" altLang="en-US" dirty="0"/>
              <a:t>矩陣鍵盤，控制</a:t>
            </a:r>
            <a:r>
              <a:rPr lang="en-US" altLang="zh-TW" dirty="0"/>
              <a:t>16 </a:t>
            </a:r>
            <a:r>
              <a:rPr lang="zh-TW" altLang="en-US" dirty="0"/>
              <a:t>位串列全彩</a:t>
            </a:r>
            <a:r>
              <a:rPr lang="en-US" altLang="zh-TW" dirty="0"/>
              <a:t>LED</a:t>
            </a:r>
            <a:r>
              <a:rPr lang="zh-TW" altLang="en-US" dirty="0"/>
              <a:t>的顯示狀態。</a:t>
            </a:r>
            <a:endParaRPr lang="en-US" altLang="zh-TW" dirty="0"/>
          </a:p>
          <a:p>
            <a:pPr lvl="3"/>
            <a:endParaRPr lang="en-US" altLang="zh-TW" dirty="0"/>
          </a:p>
          <a:p>
            <a:pPr lvl="4">
              <a:buFont typeface="+mj-ea"/>
              <a:buAutoNum type="ea1ChtPeriod" startAt="2"/>
            </a:pPr>
            <a:r>
              <a:rPr lang="zh-TW" altLang="en-US" b="1" dirty="0"/>
              <a:t>電路接線圖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803443"/>
            <a:ext cx="4594316" cy="345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334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4">
              <a:buFont typeface="+mj-ea"/>
              <a:buAutoNum type="ea1ChtPeriod" startAt="3"/>
            </a:pPr>
            <a:r>
              <a:rPr lang="zh-TW" altLang="en-US" b="1" dirty="0"/>
              <a:t>程式：</a:t>
            </a:r>
            <a:r>
              <a:rPr lang="en-US" altLang="zh-TW" b="1" dirty="0"/>
              <a:t>ch5_5.ino</a:t>
            </a:r>
            <a:endParaRPr lang="zh-TW" altLang="en-US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7630379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010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71" y="332656"/>
            <a:ext cx="5873133" cy="6139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253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64704"/>
            <a:ext cx="7584225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965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 indent="0"/>
            <a:r>
              <a:rPr lang="zh-TW" altLang="en-US" b="1" dirty="0"/>
              <a:t>練習</a:t>
            </a:r>
            <a:endParaRPr lang="en-US" altLang="zh-TW" b="1" dirty="0"/>
          </a:p>
          <a:p>
            <a:pPr marL="457200" lvl="3" indent="-457200">
              <a:buClrTx/>
              <a:buSzPct val="100000"/>
              <a:buFont typeface="+mj-lt"/>
              <a:buAutoNum type="arabicPeriod"/>
            </a:pPr>
            <a:r>
              <a:rPr lang="zh-TW" altLang="en-US" dirty="0"/>
              <a:t>設計</a:t>
            </a:r>
            <a:r>
              <a:rPr lang="en-US" altLang="zh-TW" dirty="0"/>
              <a:t>Arduino </a:t>
            </a:r>
            <a:r>
              <a:rPr lang="zh-TW" altLang="en-US" dirty="0"/>
              <a:t>程式，使用一個</a:t>
            </a:r>
            <a:r>
              <a:rPr lang="en-US" altLang="zh-TW" dirty="0"/>
              <a:t>4X4 </a:t>
            </a:r>
            <a:r>
              <a:rPr lang="zh-TW" altLang="en-US" dirty="0"/>
              <a:t>矩陣鍵盤按鍵</a:t>
            </a:r>
            <a:r>
              <a:rPr lang="en-US" altLang="zh-TW" dirty="0"/>
              <a:t>0~7</a:t>
            </a:r>
            <a:r>
              <a:rPr lang="zh-TW" altLang="en-US" dirty="0"/>
              <a:t>，控制</a:t>
            </a:r>
            <a:r>
              <a:rPr lang="en-US" altLang="zh-TW" dirty="0"/>
              <a:t>16 </a:t>
            </a:r>
            <a:r>
              <a:rPr lang="zh-TW" altLang="en-US" dirty="0"/>
              <a:t>位串列全彩</a:t>
            </a:r>
            <a:r>
              <a:rPr lang="en-US" altLang="zh-TW" dirty="0"/>
              <a:t>LED </a:t>
            </a:r>
            <a:r>
              <a:rPr lang="zh-TW" altLang="en-US" dirty="0"/>
              <a:t>模組的顯示狀態。按鍵功能說明如下表</a:t>
            </a:r>
            <a:r>
              <a:rPr lang="en-US" altLang="zh-TW" dirty="0"/>
              <a:t>5-2 </a:t>
            </a:r>
            <a:r>
              <a:rPr lang="zh-TW" altLang="en-US" dirty="0"/>
              <a:t>所示。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7828929" cy="369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272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796D18-AAD6-4FA1-B78E-E004A260D1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DA0099F-E463-4748-98F9-31F5F9D276F4}"/>
              </a:ext>
            </a:extLst>
          </p:cNvPr>
          <p:cNvGrpSpPr/>
          <p:nvPr/>
        </p:nvGrpSpPr>
        <p:grpSpPr>
          <a:xfrm>
            <a:off x="1979712" y="2420888"/>
            <a:ext cx="5930369" cy="2592288"/>
            <a:chOff x="1979712" y="2420888"/>
            <a:chExt cx="5930369" cy="2592288"/>
          </a:xfrm>
        </p:grpSpPr>
        <p:pic>
          <p:nvPicPr>
            <p:cNvPr id="4" name="圖形 3" descr="行銷">
              <a:extLst>
                <a:ext uri="{FF2B5EF4-FFF2-40B4-BE49-F238E27FC236}">
                  <a16:creationId xmlns:a16="http://schemas.microsoft.com/office/drawing/2014/main" id="{0A4542CD-D415-4590-A707-5CE0A013D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79712" y="2420888"/>
              <a:ext cx="2592288" cy="2592288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44BEDD1-F133-4A77-B6AA-741A5F1D005F}"/>
                </a:ext>
              </a:extLst>
            </p:cNvPr>
            <p:cNvSpPr/>
            <p:nvPr/>
          </p:nvSpPr>
          <p:spPr>
            <a:xfrm>
              <a:off x="4283968" y="2780928"/>
              <a:ext cx="3626113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4800" b="1" cap="none" spc="0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920784"/>
                  </a:solidFill>
                  <a:effectLst/>
                </a:rPr>
                <a:t>THE</a:t>
              </a:r>
              <a:r>
                <a:rPr lang="en-US" altLang="zh-TW" sz="4800" b="1" cap="none" spc="0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FFC000"/>
                  </a:solidFill>
                  <a:effectLst/>
                </a:rPr>
                <a:t> </a:t>
              </a:r>
              <a:r>
                <a:rPr lang="en-US" altLang="zh-TW" sz="4800" b="1" cap="none" spc="0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920784"/>
                  </a:solidFill>
                  <a:effectLst/>
                </a:rPr>
                <a:t>END</a:t>
              </a:r>
              <a:r>
                <a:rPr lang="zh-TW" altLang="en-US" sz="4800" b="1" cap="none" spc="0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920784"/>
                  </a:solidFill>
                  <a:effectLst/>
                </a:rPr>
                <a:t>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212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開關的種類很多，主要用途是接通或斷開電路，當開關接通（</a:t>
            </a:r>
            <a:r>
              <a:rPr lang="en-US" altLang="zh-TW" dirty="0"/>
              <a:t>ON</a:t>
            </a:r>
            <a:r>
              <a:rPr lang="zh-TW" altLang="en-US" dirty="0"/>
              <a:t>）時，允許電流通過，反之當開關斷開（</a:t>
            </a:r>
            <a:r>
              <a:rPr lang="en-US" altLang="zh-TW" dirty="0"/>
              <a:t>OFF</a:t>
            </a:r>
            <a:r>
              <a:rPr lang="zh-TW" altLang="en-US" dirty="0"/>
              <a:t>）時，電路電流為零。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5-1 </a:t>
            </a:r>
            <a:r>
              <a:rPr lang="zh-TW" altLang="en-US" dirty="0"/>
              <a:t>認識開關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80" y="2348880"/>
            <a:ext cx="7589837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06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altLang="zh-TW" dirty="0"/>
              <a:t>5-1-1 </a:t>
            </a:r>
            <a:r>
              <a:rPr lang="zh-TW" altLang="en-US" dirty="0"/>
              <a:t>滑動開關</a:t>
            </a:r>
          </a:p>
          <a:p>
            <a:endParaRPr lang="zh-TW" alt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8800"/>
            <a:ext cx="5616649" cy="181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89040"/>
            <a:ext cx="6334556" cy="2537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96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5-1-2 </a:t>
            </a:r>
            <a:r>
              <a:rPr lang="zh-TW" altLang="en-US" dirty="0"/>
              <a:t>按鍵開關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268760"/>
            <a:ext cx="4245124" cy="1220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4904"/>
            <a:ext cx="5041662" cy="198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764892"/>
            <a:ext cx="6721447" cy="172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46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89040"/>
            <a:ext cx="5778896" cy="277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5-1-3 </a:t>
            </a:r>
            <a:r>
              <a:rPr lang="zh-TW" altLang="en-US" dirty="0"/>
              <a:t>矩陣鍵盤</a:t>
            </a:r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r>
              <a:rPr lang="en-US" altLang="zh-TW" dirty="0"/>
              <a:t>1. </a:t>
            </a:r>
            <a:r>
              <a:rPr lang="zh-TW" altLang="en-US" dirty="0"/>
              <a:t>矩陣鍵盤掃描原理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96752"/>
            <a:ext cx="4457735" cy="222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46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8188774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46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5-2-1 </a:t>
            </a:r>
            <a:r>
              <a:rPr lang="en-US" altLang="zh-TW" dirty="0" err="1"/>
              <a:t>digitalWrite</a:t>
            </a:r>
            <a:r>
              <a:rPr lang="en-US" altLang="zh-TW" dirty="0"/>
              <a:t>( ) </a:t>
            </a:r>
            <a:r>
              <a:rPr lang="zh-TW" altLang="en-US" dirty="0"/>
              <a:t>函式</a:t>
            </a:r>
          </a:p>
          <a:p>
            <a:pPr lvl="3"/>
            <a:r>
              <a:rPr lang="en-US" altLang="zh-TW" dirty="0"/>
              <a:t>Arduino </a:t>
            </a:r>
            <a:r>
              <a:rPr lang="zh-TW" altLang="en-US" dirty="0"/>
              <a:t>的</a:t>
            </a:r>
            <a:r>
              <a:rPr lang="en-US" altLang="zh-TW" dirty="0" err="1"/>
              <a:t>digitalWrite</a:t>
            </a:r>
            <a:r>
              <a:rPr lang="en-US" altLang="zh-TW" dirty="0"/>
              <a:t>( ) </a:t>
            </a:r>
            <a:r>
              <a:rPr lang="zh-TW" altLang="en-US" dirty="0"/>
              <a:t>函式功用是</a:t>
            </a:r>
            <a:r>
              <a:rPr lang="zh-TW" altLang="en-US" b="1" dirty="0"/>
              <a:t>設定數位接腳狀態</a:t>
            </a:r>
            <a:r>
              <a:rPr lang="zh-TW" altLang="en-US" dirty="0"/>
              <a:t>，函式的第一個參數</a:t>
            </a:r>
            <a:r>
              <a:rPr lang="en-US" altLang="zh-TW" dirty="0"/>
              <a:t>pin</a:t>
            </a:r>
            <a:r>
              <a:rPr lang="zh-TW" altLang="en-US" dirty="0"/>
              <a:t>是在定義數位接腳編號，第二個參數</a:t>
            </a:r>
            <a:r>
              <a:rPr lang="en-US" altLang="zh-TW" dirty="0"/>
              <a:t>value </a:t>
            </a:r>
            <a:r>
              <a:rPr lang="zh-TW" altLang="en-US" dirty="0"/>
              <a:t>是在設定接腳狀態，有兩種狀態：一為</a:t>
            </a:r>
            <a:r>
              <a:rPr lang="zh-TW" altLang="en-US" b="1" dirty="0"/>
              <a:t>高態（</a:t>
            </a:r>
            <a:r>
              <a:rPr lang="en-US" altLang="zh-TW" b="1" dirty="0"/>
              <a:t>HIGH</a:t>
            </a:r>
            <a:r>
              <a:rPr lang="zh-TW" altLang="en-US" b="1" dirty="0"/>
              <a:t>）</a:t>
            </a:r>
            <a:r>
              <a:rPr lang="zh-TW" altLang="en-US" dirty="0"/>
              <a:t>，另一為</a:t>
            </a:r>
            <a:r>
              <a:rPr lang="zh-TW" altLang="en-US" b="1" dirty="0"/>
              <a:t>低態（</a:t>
            </a:r>
            <a:r>
              <a:rPr lang="en-US" altLang="zh-TW" b="1" dirty="0"/>
              <a:t>LOW</a:t>
            </a:r>
            <a:r>
              <a:rPr lang="zh-TW" altLang="en-US" b="1" dirty="0"/>
              <a:t>）。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5-2 </a:t>
            </a:r>
            <a:r>
              <a:rPr lang="zh-TW" altLang="en-US" dirty="0"/>
              <a:t>函式說明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68960"/>
            <a:ext cx="8202116" cy="174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795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5-2-2 </a:t>
            </a:r>
            <a:r>
              <a:rPr lang="en-US" altLang="zh-TW" dirty="0" err="1"/>
              <a:t>digitalRead</a:t>
            </a:r>
            <a:r>
              <a:rPr lang="en-US" altLang="zh-TW" dirty="0"/>
              <a:t>( ) </a:t>
            </a:r>
            <a:r>
              <a:rPr lang="zh-TW" altLang="en-US" dirty="0"/>
              <a:t>函式</a:t>
            </a:r>
          </a:p>
          <a:p>
            <a:pPr lvl="3"/>
            <a:r>
              <a:rPr lang="en-US" altLang="zh-TW" dirty="0"/>
              <a:t>Arduino </a:t>
            </a:r>
            <a:r>
              <a:rPr lang="zh-TW" altLang="en-US" dirty="0"/>
              <a:t>的</a:t>
            </a:r>
            <a:r>
              <a:rPr lang="en-US" altLang="zh-TW" dirty="0" err="1"/>
              <a:t>digitalRead</a:t>
            </a:r>
            <a:r>
              <a:rPr lang="en-US" altLang="zh-TW" dirty="0"/>
              <a:t>( ) </a:t>
            </a:r>
            <a:r>
              <a:rPr lang="zh-TW" altLang="en-US" dirty="0"/>
              <a:t>函式功用是</a:t>
            </a:r>
            <a:r>
              <a:rPr lang="zh-TW" altLang="en-US" b="1" dirty="0"/>
              <a:t>讀取所指定數位輸入腳的狀態</a:t>
            </a:r>
            <a:r>
              <a:rPr lang="zh-TW" altLang="en-US" dirty="0"/>
              <a:t>，函式只有一個參數</a:t>
            </a:r>
            <a:r>
              <a:rPr lang="en-US" altLang="zh-TW" dirty="0"/>
              <a:t>pin</a:t>
            </a:r>
            <a:r>
              <a:rPr lang="zh-TW" altLang="en-US" dirty="0"/>
              <a:t>，用來定義數位接腳編號，有兩種輸入狀態：一為高態（</a:t>
            </a:r>
            <a:r>
              <a:rPr lang="en-US" altLang="zh-TW" dirty="0"/>
              <a:t>HIGH</a:t>
            </a:r>
            <a:r>
              <a:rPr lang="zh-TW" altLang="en-US" dirty="0"/>
              <a:t>），另一為低態（</a:t>
            </a:r>
            <a:r>
              <a:rPr lang="en-US" altLang="zh-TW" dirty="0"/>
              <a:t>LOW</a:t>
            </a:r>
            <a:r>
              <a:rPr lang="zh-TW" altLang="en-US" dirty="0"/>
              <a:t>）。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8303269" cy="146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334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20119</TotalTime>
  <Words>890</Words>
  <Application>Microsoft Office PowerPoint</Application>
  <PresentationFormat>如螢幕大小 (4:3)</PresentationFormat>
  <Paragraphs>77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微軟正黑體</vt:lpstr>
      <vt:lpstr>Arial</vt:lpstr>
      <vt:lpstr>Arial Black</vt:lpstr>
      <vt:lpstr>Calibri</vt:lpstr>
      <vt:lpstr>Wingdings</vt:lpstr>
      <vt:lpstr>Median</vt:lpstr>
      <vt:lpstr>PowerPoint 簡報</vt:lpstr>
      <vt:lpstr>PowerPoint 簡報</vt:lpstr>
      <vt:lpstr>5-1 認識開關</vt:lpstr>
      <vt:lpstr>PowerPoint 簡報</vt:lpstr>
      <vt:lpstr>PowerPoint 簡報</vt:lpstr>
      <vt:lpstr>PowerPoint 簡報</vt:lpstr>
      <vt:lpstr>PowerPoint 簡報</vt:lpstr>
      <vt:lpstr>5-2 函式說明</vt:lpstr>
      <vt:lpstr>PowerPoint 簡報</vt:lpstr>
      <vt:lpstr>5-3 實作練習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敲開 Android 的開發大門</dc:title>
  <dc:creator>memi</dc:creator>
  <cp:keywords>ACL040700</cp:keywords>
  <cp:lastModifiedBy>sonala_shih 石辰蓁</cp:lastModifiedBy>
  <cp:revision>2064</cp:revision>
  <dcterms:created xsi:type="dcterms:W3CDTF">2011-06-06T16:54:13Z</dcterms:created>
  <dcterms:modified xsi:type="dcterms:W3CDTF">2021-09-07T08:02:03Z</dcterms:modified>
</cp:coreProperties>
</file>