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739" r:id="rId2"/>
    <p:sldId id="773" r:id="rId3"/>
    <p:sldId id="776" r:id="rId4"/>
    <p:sldId id="777" r:id="rId5"/>
    <p:sldId id="778" r:id="rId6"/>
    <p:sldId id="779" r:id="rId7"/>
    <p:sldId id="781" r:id="rId8"/>
    <p:sldId id="780" r:id="rId9"/>
    <p:sldId id="782" r:id="rId10"/>
    <p:sldId id="783" r:id="rId11"/>
    <p:sldId id="784" r:id="rId12"/>
    <p:sldId id="785" r:id="rId13"/>
    <p:sldId id="787" r:id="rId14"/>
    <p:sldId id="786" r:id="rId15"/>
    <p:sldId id="788" r:id="rId16"/>
    <p:sldId id="789" r:id="rId17"/>
    <p:sldId id="790" r:id="rId18"/>
    <p:sldId id="801" r:id="rId19"/>
    <p:sldId id="792" r:id="rId20"/>
    <p:sldId id="793" r:id="rId21"/>
    <p:sldId id="794" r:id="rId22"/>
    <p:sldId id="795" r:id="rId23"/>
    <p:sldId id="797" r:id="rId24"/>
    <p:sldId id="798" r:id="rId25"/>
    <p:sldId id="799" r:id="rId26"/>
    <p:sldId id="800" r:id="rId27"/>
    <p:sldId id="803" r:id="rId28"/>
    <p:sldId id="802" r:id="rId29"/>
    <p:sldId id="804" r:id="rId30"/>
    <p:sldId id="805" r:id="rId31"/>
    <p:sldId id="806" r:id="rId32"/>
    <p:sldId id="80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17A9"/>
    <a:srgbClr val="920784"/>
    <a:srgbClr val="C67A48"/>
    <a:srgbClr val="786CAE"/>
    <a:srgbClr val="6EB5AF"/>
    <a:srgbClr val="8FC320"/>
    <a:srgbClr val="33CCCC"/>
    <a:srgbClr val="B5D14F"/>
    <a:srgbClr val="EB5405"/>
    <a:srgbClr val="FFE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8058" autoAdjust="0"/>
  </p:normalViewPr>
  <p:slideViewPr>
    <p:cSldViewPr>
      <p:cViewPr varScale="1">
        <p:scale>
          <a:sx n="110" d="100"/>
          <a:sy n="110" d="100"/>
        </p:scale>
        <p:origin x="16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2021/9/7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2021/9/7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3D3B5F"/>
                  </a:solidFill>
                </a:rPr>
                <a:t>續下頁</a:t>
              </a: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bg2"/>
                  </a:solidFill>
                </a:rPr>
                <a:t>回</a:t>
              </a:r>
              <a:endParaRPr lang="en-US" altLang="zh-TW" sz="2400" b="1" dirty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bg2"/>
                  </a:solidFill>
                </a:rPr>
                <a:t>首頁</a:t>
              </a: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971600" y="3529887"/>
            <a:ext cx="8000486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971600" y="263691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344890"/>
            <a:ext cx="9000000" cy="3513002"/>
          </a:xfrm>
          <a:prstGeom prst="rect">
            <a:avLst/>
          </a:prstGeom>
          <a:noFill/>
          <a:ln w="76200">
            <a:solidFill>
              <a:srgbClr val="920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056890"/>
            <a:ext cx="2357454" cy="288000"/>
          </a:xfrm>
          <a:prstGeom prst="rect">
            <a:avLst/>
          </a:prstGeom>
          <a:solidFill>
            <a:srgbClr val="920784"/>
          </a:solidFill>
          <a:ln w="38100">
            <a:solidFill>
              <a:srgbClr val="920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1557362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/>
              <a:t>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1pPr>
              <a:defRPr>
                <a:solidFill>
                  <a:srgbClr val="920784"/>
                </a:solidFill>
              </a:defRPr>
            </a:lvl1pPr>
            <a:lvl2pPr>
              <a:defRPr kumimoji="0" lang="zh-TW" altLang="en-US" sz="2800" b="1" kern="1200" dirty="0" smtClean="0">
                <a:solidFill>
                  <a:srgbClr val="2817A9"/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lnSpc>
                <a:spcPts val="2800"/>
              </a:lnSpc>
              <a:spcAft>
                <a:spcPts val="200"/>
              </a:spcAft>
              <a:defRPr sz="2000"/>
            </a:lvl4pPr>
            <a:lvl5pPr>
              <a:lnSpc>
                <a:spcPts val="2800"/>
              </a:lnSpc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46331"/>
            <a:chOff x="8286776" y="6160557"/>
            <a:chExt cx="579124" cy="646331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920784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4343" y="6160557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  <p:sp>
        <p:nvSpPr>
          <p:cNvPr id="8" name="標題版面配置區 21"/>
          <p:cNvSpPr>
            <a:spLocks noGrp="1"/>
          </p:cNvSpPr>
          <p:nvPr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>
                <a:solidFill>
                  <a:srgbClr val="920784"/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1pPr>
              <a:defRPr>
                <a:solidFill>
                  <a:srgbClr val="920784"/>
                </a:solidFill>
              </a:defRPr>
            </a:lvl1pPr>
            <a:lvl2pPr>
              <a:defRPr kumimoji="0" lang="zh-TW" altLang="en-US" sz="2800" b="1" kern="1200" dirty="0" smtClean="0">
                <a:solidFill>
                  <a:srgbClr val="2817A9"/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lnSpc>
                <a:spcPts val="2800"/>
              </a:lnSpc>
              <a:spcAft>
                <a:spcPts val="200"/>
              </a:spcAft>
              <a:defRPr sz="2000"/>
            </a:lvl4pPr>
            <a:lvl5pPr>
              <a:lnSpc>
                <a:spcPts val="2800"/>
              </a:lnSpc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  <a:endParaRPr kumimoji="0" lang="en-US" altLang="zh-TW" dirty="0"/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6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8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ts val="28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85470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52" y="836712"/>
            <a:ext cx="40957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1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6-2-3 </a:t>
            </a:r>
            <a:r>
              <a:rPr lang="en-US" altLang="zh-TW" dirty="0" err="1"/>
              <a:t>Serial.println</a:t>
            </a:r>
            <a:r>
              <a:rPr lang="en-US" altLang="zh-TW" dirty="0"/>
              <a:t>( ) </a:t>
            </a:r>
            <a:r>
              <a:rPr lang="zh-TW" altLang="en-US" dirty="0"/>
              <a:t>函式</a:t>
            </a:r>
          </a:p>
          <a:p>
            <a:pPr lvl="3"/>
            <a:r>
              <a:rPr lang="en-US" altLang="zh-TW" dirty="0" err="1"/>
              <a:t>Serial.println</a:t>
            </a:r>
            <a:r>
              <a:rPr lang="en-US" altLang="zh-TW" dirty="0"/>
              <a:t>( ) </a:t>
            </a:r>
            <a:r>
              <a:rPr lang="zh-TW" altLang="en-US" dirty="0"/>
              <a:t>函式與</a:t>
            </a:r>
            <a:r>
              <a:rPr lang="en-US" altLang="zh-TW" dirty="0" err="1"/>
              <a:t>Serial.print</a:t>
            </a:r>
            <a:r>
              <a:rPr lang="en-US" altLang="zh-TW" dirty="0"/>
              <a:t>( ) </a:t>
            </a:r>
            <a:r>
              <a:rPr lang="zh-TW" altLang="en-US" dirty="0"/>
              <a:t>函式有相同的格式，唯一不同的是 </a:t>
            </a:r>
            <a:r>
              <a:rPr lang="en-US" altLang="zh-TW" dirty="0"/>
              <a:t>:</a:t>
            </a:r>
            <a:r>
              <a:rPr lang="zh-TW" altLang="en-US" b="1" dirty="0"/>
              <a:t>輸出文字或數值資料結束後，游標移至下一列的開頭</a:t>
            </a:r>
            <a:r>
              <a:rPr lang="zh-TW" altLang="en-US" dirty="0"/>
              <a:t>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43719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25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6-2-4 </a:t>
            </a:r>
            <a:r>
              <a:rPr lang="en-US" altLang="zh-TW" dirty="0" err="1"/>
              <a:t>Serial.write</a:t>
            </a:r>
            <a:r>
              <a:rPr lang="en-US" altLang="zh-TW" dirty="0"/>
              <a:t>( ) </a:t>
            </a:r>
            <a:r>
              <a:rPr lang="zh-TW" altLang="en-US" dirty="0"/>
              <a:t>函式</a:t>
            </a:r>
          </a:p>
          <a:p>
            <a:pPr lvl="3"/>
            <a:r>
              <a:rPr lang="en-US" altLang="zh-TW" dirty="0" err="1"/>
              <a:t>Serial.write</a:t>
            </a:r>
            <a:r>
              <a:rPr lang="en-US" altLang="zh-TW" dirty="0"/>
              <a:t>( ) </a:t>
            </a:r>
            <a:r>
              <a:rPr lang="zh-TW" altLang="en-US" dirty="0"/>
              <a:t>函式功用是</a:t>
            </a:r>
            <a:r>
              <a:rPr lang="zh-TW" altLang="en-US" b="1" dirty="0"/>
              <a:t>將</a:t>
            </a:r>
            <a:r>
              <a:rPr lang="en-US" altLang="zh-TW" b="1" dirty="0"/>
              <a:t>ASCII </a:t>
            </a:r>
            <a:r>
              <a:rPr lang="zh-TW" altLang="en-US" b="1" dirty="0"/>
              <a:t>文字或數值輸出到序列埠</a:t>
            </a:r>
            <a:r>
              <a:rPr lang="zh-TW" altLang="en-US" dirty="0"/>
              <a:t>。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0827"/>
            <a:ext cx="7164288" cy="425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96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6-2-5 </a:t>
            </a:r>
            <a:r>
              <a:rPr lang="en-US" altLang="zh-TW" dirty="0" err="1"/>
              <a:t>Serial.available</a:t>
            </a:r>
            <a:r>
              <a:rPr lang="en-US" altLang="zh-TW" dirty="0"/>
              <a:t>( ) </a:t>
            </a:r>
            <a:r>
              <a:rPr lang="zh-TW" altLang="en-US" dirty="0"/>
              <a:t>函式</a:t>
            </a:r>
          </a:p>
          <a:p>
            <a:pPr lvl="3"/>
            <a:r>
              <a:rPr lang="en-US" altLang="zh-TW" dirty="0" err="1"/>
              <a:t>Serial.available</a:t>
            </a:r>
            <a:r>
              <a:rPr lang="en-US" altLang="zh-TW" dirty="0"/>
              <a:t>( ) </a:t>
            </a:r>
            <a:r>
              <a:rPr lang="zh-TW" altLang="en-US" dirty="0"/>
              <a:t>函式功用是取得序列埠所讀取到的位元組數目，包含</a:t>
            </a:r>
            <a:r>
              <a:rPr lang="en-US" altLang="zh-TW" dirty="0"/>
              <a:t>0x0D</a:t>
            </a:r>
            <a:r>
              <a:rPr lang="zh-TW" altLang="en-US" dirty="0"/>
              <a:t>及</a:t>
            </a:r>
            <a:r>
              <a:rPr lang="en-US" altLang="zh-TW" dirty="0"/>
              <a:t>0x0A </a:t>
            </a:r>
            <a:r>
              <a:rPr lang="zh-TW" altLang="en-US" dirty="0"/>
              <a:t>兩個位元組。</a:t>
            </a:r>
            <a:r>
              <a:rPr lang="en-US" altLang="zh-TW" dirty="0" err="1"/>
              <a:t>Serial.available</a:t>
            </a:r>
            <a:r>
              <a:rPr lang="en-US" altLang="zh-TW" dirty="0"/>
              <a:t>( ) </a:t>
            </a:r>
            <a:r>
              <a:rPr lang="zh-TW" altLang="en-US" dirty="0"/>
              <a:t>函式沒有參數，傳回值為位元組數目。序列埠緩衝區最多可以儲存</a:t>
            </a:r>
            <a:r>
              <a:rPr lang="en-US" altLang="zh-TW" dirty="0"/>
              <a:t>64 </a:t>
            </a:r>
            <a:r>
              <a:rPr lang="zh-TW" altLang="en-US" dirty="0"/>
              <a:t>位元組。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1"/>
            <a:r>
              <a:rPr lang="en-US" altLang="zh-TW" dirty="0"/>
              <a:t>6-2-6 </a:t>
            </a:r>
            <a:r>
              <a:rPr lang="en-US" altLang="zh-TW" dirty="0" err="1"/>
              <a:t>Serial.read</a:t>
            </a:r>
            <a:r>
              <a:rPr lang="en-US" altLang="zh-TW" dirty="0"/>
              <a:t>( ) </a:t>
            </a:r>
            <a:r>
              <a:rPr lang="zh-TW" altLang="en-US" dirty="0"/>
              <a:t>函式</a:t>
            </a:r>
          </a:p>
          <a:p>
            <a:pPr lvl="3"/>
            <a:r>
              <a:rPr lang="en-US" altLang="zh-TW" dirty="0" err="1"/>
              <a:t>Serial.read</a:t>
            </a:r>
            <a:r>
              <a:rPr lang="en-US" altLang="zh-TW" dirty="0"/>
              <a:t>( ) </a:t>
            </a:r>
            <a:r>
              <a:rPr lang="zh-TW" altLang="en-US" dirty="0"/>
              <a:t>函式功用是讀取電腦傳入的</a:t>
            </a:r>
            <a:r>
              <a:rPr lang="en-US" altLang="zh-TW" dirty="0"/>
              <a:t>8 </a:t>
            </a:r>
            <a:r>
              <a:rPr lang="zh-TW" altLang="en-US" dirty="0"/>
              <a:t>位元數值資料，沒有參數，傳回值為</a:t>
            </a:r>
            <a:r>
              <a:rPr lang="en-US" altLang="zh-TW" dirty="0"/>
              <a:t>8 </a:t>
            </a:r>
            <a:r>
              <a:rPr lang="zh-TW" altLang="en-US" dirty="0"/>
              <a:t>位元數值資料。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364488" cy="108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40" y="5229200"/>
            <a:ext cx="8245481" cy="10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33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6-3-1 Arduino </a:t>
            </a:r>
            <a:r>
              <a:rPr lang="zh-TW" altLang="en-US" dirty="0"/>
              <a:t>板傳送訊息給電腦實習</a:t>
            </a:r>
          </a:p>
          <a:p>
            <a:pPr lvl="4">
              <a:buFont typeface="+mj-ea"/>
              <a:buAutoNum type="ea1ChtPeriod"/>
            </a:pPr>
            <a:r>
              <a:rPr lang="zh-TW" altLang="en-US" b="1" dirty="0"/>
              <a:t>功能說明</a:t>
            </a:r>
          </a:p>
          <a:p>
            <a:pPr lvl="3">
              <a:lnSpc>
                <a:spcPts val="2000"/>
              </a:lnSpc>
            </a:pPr>
            <a:r>
              <a:rPr lang="zh-TW" altLang="en-US" dirty="0"/>
              <a:t>如圖</a:t>
            </a:r>
            <a:r>
              <a:rPr lang="en-US" altLang="zh-TW" dirty="0"/>
              <a:t>6-6 </a:t>
            </a:r>
            <a:r>
              <a:rPr lang="zh-TW" altLang="en-US" dirty="0"/>
              <a:t>所示電路接線圖，</a:t>
            </a:r>
            <a:r>
              <a:rPr lang="en-US" altLang="zh-TW" dirty="0"/>
              <a:t>Arduino </a:t>
            </a:r>
            <a:r>
              <a:rPr lang="zh-TW" altLang="en-US" dirty="0"/>
              <a:t>板</a:t>
            </a:r>
            <a:endParaRPr lang="en-US" altLang="zh-TW" dirty="0"/>
          </a:p>
          <a:p>
            <a:pPr lvl="3">
              <a:lnSpc>
                <a:spcPts val="2000"/>
              </a:lnSpc>
            </a:pPr>
            <a:r>
              <a:rPr lang="zh-TW" altLang="en-US" dirty="0"/>
              <a:t>透過序列埠，傳送</a:t>
            </a:r>
            <a:r>
              <a:rPr lang="en-US" altLang="zh-TW" dirty="0"/>
              <a:t>26 </a:t>
            </a:r>
            <a:r>
              <a:rPr lang="zh-TW" altLang="en-US" dirty="0"/>
              <a:t>個大寫英文字母及</a:t>
            </a:r>
            <a:endParaRPr lang="en-US" altLang="zh-TW" dirty="0"/>
          </a:p>
          <a:p>
            <a:pPr lvl="3">
              <a:lnSpc>
                <a:spcPts val="2000"/>
              </a:lnSpc>
            </a:pPr>
            <a:r>
              <a:rPr lang="en-US" altLang="zh-TW" dirty="0"/>
              <a:t>10 </a:t>
            </a:r>
            <a:r>
              <a:rPr lang="zh-TW" altLang="en-US" dirty="0"/>
              <a:t>進</a:t>
            </a:r>
            <a:r>
              <a:rPr lang="en-US" altLang="zh-TW" dirty="0"/>
              <a:t>ASCII </a:t>
            </a:r>
            <a:r>
              <a:rPr lang="zh-TW" altLang="en-US" dirty="0"/>
              <a:t>碼訊息給電腦。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4">
              <a:buFont typeface="+mj-ea"/>
              <a:buAutoNum type="ea1ChtPeriod" startAt="2"/>
            </a:pPr>
            <a:r>
              <a:rPr lang="zh-TW" altLang="en-US" b="1" dirty="0"/>
              <a:t>電路接線圖</a:t>
            </a:r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6-3 </a:t>
            </a:r>
            <a:r>
              <a:rPr lang="zh-TW" altLang="en-US" dirty="0"/>
              <a:t>實作練習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15" y="1935414"/>
            <a:ext cx="3527982" cy="254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65104"/>
            <a:ext cx="3456384" cy="215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79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>
              <a:buFont typeface="+mj-ea"/>
              <a:buAutoNum type="ea1ChtPeriod" startAt="3"/>
            </a:pPr>
            <a:r>
              <a:rPr lang="zh-TW" altLang="en-US" b="1" dirty="0"/>
              <a:t>程式：</a:t>
            </a:r>
            <a:r>
              <a:rPr lang="en-US" altLang="zh-TW" b="1" dirty="0"/>
              <a:t>ch6_1.ino</a:t>
            </a:r>
          </a:p>
          <a:p>
            <a:pPr marL="17100" lvl="4" indent="0">
              <a:buNone/>
            </a:pPr>
            <a:endParaRPr lang="en-US" altLang="zh-TW" b="1" dirty="0"/>
          </a:p>
          <a:p>
            <a:pPr marL="17100" lvl="4" indent="0">
              <a:buNone/>
            </a:pPr>
            <a:endParaRPr lang="en-US" altLang="zh-TW" b="1" dirty="0"/>
          </a:p>
          <a:p>
            <a:pPr marL="17100" lvl="4" indent="0">
              <a:buNone/>
            </a:pPr>
            <a:endParaRPr lang="en-US" altLang="zh-TW" b="1" dirty="0"/>
          </a:p>
          <a:p>
            <a:pPr marL="17100" lvl="4" indent="0">
              <a:buNone/>
            </a:pPr>
            <a:endParaRPr lang="en-US" altLang="zh-TW" b="1" dirty="0"/>
          </a:p>
          <a:p>
            <a:pPr marL="17100" lvl="4" indent="0">
              <a:buNone/>
            </a:pPr>
            <a:endParaRPr lang="en-US" altLang="zh-TW" b="1" dirty="0"/>
          </a:p>
          <a:p>
            <a:pPr marL="17100" lvl="4" indent="0">
              <a:buNone/>
            </a:pPr>
            <a:endParaRPr lang="en-US" altLang="zh-TW" b="1" dirty="0"/>
          </a:p>
          <a:p>
            <a:pPr marL="17100" lvl="4" indent="0">
              <a:buNone/>
            </a:pPr>
            <a:endParaRPr lang="en-US" altLang="zh-TW" b="1" dirty="0"/>
          </a:p>
          <a:p>
            <a:pPr marL="17100" lvl="4" indent="0">
              <a:buNone/>
            </a:pPr>
            <a:endParaRPr lang="en-US" altLang="zh-TW" b="1" dirty="0"/>
          </a:p>
          <a:p>
            <a:pPr marL="17100" lvl="4" indent="0">
              <a:buNone/>
            </a:pPr>
            <a:r>
              <a:rPr lang="zh-TW" altLang="en-US" b="1" dirty="0"/>
              <a:t>練習</a:t>
            </a:r>
            <a:endParaRPr lang="en-US" altLang="zh-TW" b="1" dirty="0"/>
          </a:p>
          <a:p>
            <a:pPr lvl="4"/>
            <a:r>
              <a:rPr lang="zh-TW" altLang="en-US" dirty="0"/>
              <a:t>設計</a:t>
            </a:r>
            <a:r>
              <a:rPr lang="en-US" altLang="zh-TW" dirty="0"/>
              <a:t>Arduino </a:t>
            </a:r>
            <a:r>
              <a:rPr lang="zh-TW" altLang="en-US" dirty="0"/>
              <a:t>程式，使用</a:t>
            </a:r>
            <a:r>
              <a:rPr lang="en-US" altLang="zh-TW" dirty="0"/>
              <a:t>Arduino </a:t>
            </a:r>
            <a:r>
              <a:rPr lang="zh-TW" altLang="en-US" dirty="0"/>
              <a:t>板傳送</a:t>
            </a:r>
            <a:r>
              <a:rPr lang="en-US" altLang="zh-TW" dirty="0"/>
              <a:t>26 </a:t>
            </a:r>
            <a:r>
              <a:rPr lang="zh-TW" altLang="en-US" dirty="0"/>
              <a:t>個小寫英文字母及</a:t>
            </a:r>
            <a:r>
              <a:rPr lang="en-US" altLang="zh-TW" dirty="0"/>
              <a:t>10 </a:t>
            </a:r>
            <a:r>
              <a:rPr lang="zh-TW" altLang="en-US" dirty="0"/>
              <a:t>進</a:t>
            </a:r>
            <a:r>
              <a:rPr lang="en-US" altLang="zh-TW" dirty="0"/>
              <a:t>ASCII </a:t>
            </a:r>
            <a:r>
              <a:rPr lang="zh-TW" altLang="en-US" dirty="0"/>
              <a:t>碼訊息至電腦，例如</a:t>
            </a:r>
            <a:r>
              <a:rPr lang="en-US" altLang="zh-TW" dirty="0"/>
              <a:t>a=97</a:t>
            </a:r>
            <a:r>
              <a:rPr lang="zh-TW" altLang="en-US" dirty="0"/>
              <a:t>。</a:t>
            </a:r>
          </a:p>
          <a:p>
            <a:pPr lvl="4"/>
            <a:r>
              <a:rPr lang="zh-TW" altLang="en-US" dirty="0"/>
              <a:t>設計</a:t>
            </a:r>
            <a:r>
              <a:rPr lang="en-US" altLang="zh-TW" dirty="0"/>
              <a:t>Arduino </a:t>
            </a:r>
            <a:r>
              <a:rPr lang="zh-TW" altLang="en-US" dirty="0"/>
              <a:t>程式，使用</a:t>
            </a:r>
            <a:r>
              <a:rPr lang="en-US" altLang="zh-TW" dirty="0"/>
              <a:t>Arduino </a:t>
            </a:r>
            <a:r>
              <a:rPr lang="zh-TW" altLang="en-US" dirty="0"/>
              <a:t>板傳送</a:t>
            </a:r>
            <a:r>
              <a:rPr lang="en-US" altLang="zh-TW" dirty="0"/>
              <a:t>26 </a:t>
            </a:r>
            <a:r>
              <a:rPr lang="zh-TW" altLang="en-US" dirty="0"/>
              <a:t>個大寫英文字母及</a:t>
            </a:r>
            <a:r>
              <a:rPr lang="en-US" altLang="zh-TW" dirty="0"/>
              <a:t>16 </a:t>
            </a:r>
            <a:r>
              <a:rPr lang="zh-TW" altLang="en-US" dirty="0"/>
              <a:t>進</a:t>
            </a:r>
            <a:r>
              <a:rPr lang="en-US" altLang="zh-TW" dirty="0"/>
              <a:t>ASCII </a:t>
            </a:r>
            <a:r>
              <a:rPr lang="zh-TW" altLang="en-US" dirty="0"/>
              <a:t>碼訊息至電腦，例如</a:t>
            </a:r>
            <a:r>
              <a:rPr lang="en-US" altLang="zh-TW" dirty="0"/>
              <a:t>A=41H</a:t>
            </a:r>
            <a:r>
              <a:rPr lang="zh-TW" altLang="en-US" dirty="0"/>
              <a:t>。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3"/>
            <a:ext cx="6319442" cy="377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1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86156"/>
            <a:ext cx="4793472" cy="24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6-3-2 Arduino </a:t>
            </a:r>
            <a:r>
              <a:rPr lang="zh-TW" altLang="en-US" dirty="0"/>
              <a:t>板傳送</a:t>
            </a:r>
            <a:r>
              <a:rPr lang="en-US" altLang="zh-TW" dirty="0"/>
              <a:t>LED </a:t>
            </a:r>
            <a:r>
              <a:rPr lang="zh-TW" altLang="en-US" dirty="0"/>
              <a:t>狀態給電腦實習</a:t>
            </a:r>
          </a:p>
          <a:p>
            <a:pPr lvl="4">
              <a:buFont typeface="+mj-ea"/>
              <a:buAutoNum type="ea1ChtPeriod"/>
            </a:pPr>
            <a:r>
              <a:rPr lang="zh-TW" altLang="en-US" b="1" dirty="0"/>
              <a:t>功能說明</a:t>
            </a:r>
          </a:p>
          <a:p>
            <a:pPr lvl="3">
              <a:lnSpc>
                <a:spcPts val="2000"/>
              </a:lnSpc>
            </a:pPr>
            <a:r>
              <a:rPr lang="zh-TW" altLang="en-US" dirty="0"/>
              <a:t>如圖</a:t>
            </a:r>
            <a:r>
              <a:rPr lang="en-US" altLang="zh-TW" dirty="0"/>
              <a:t>6-8 </a:t>
            </a:r>
            <a:r>
              <a:rPr lang="zh-TW" altLang="en-US" dirty="0"/>
              <a:t>所示電路接線圖，使用</a:t>
            </a:r>
            <a:r>
              <a:rPr lang="en-US" altLang="zh-TW" dirty="0"/>
              <a:t>Arduino</a:t>
            </a:r>
          </a:p>
          <a:p>
            <a:pPr lvl="3">
              <a:lnSpc>
                <a:spcPts val="2000"/>
              </a:lnSpc>
            </a:pPr>
            <a:r>
              <a:rPr lang="en-US" altLang="zh-TW" dirty="0"/>
              <a:t> </a:t>
            </a:r>
            <a:r>
              <a:rPr lang="zh-TW" altLang="en-US" dirty="0"/>
              <a:t>板控制四個</a:t>
            </a:r>
            <a:r>
              <a:rPr lang="en-US" altLang="zh-TW" dirty="0"/>
              <a:t>LED </a:t>
            </a:r>
            <a:r>
              <a:rPr lang="zh-TW" altLang="en-US" dirty="0"/>
              <a:t>每秒單燈右移一次，同</a:t>
            </a:r>
            <a:endParaRPr lang="en-US" altLang="zh-TW" dirty="0"/>
          </a:p>
          <a:p>
            <a:pPr lvl="3">
              <a:lnSpc>
                <a:spcPts val="2000"/>
              </a:lnSpc>
            </a:pPr>
            <a:r>
              <a:rPr lang="zh-TW" altLang="en-US" dirty="0"/>
              <a:t>時將四個</a:t>
            </a:r>
            <a:r>
              <a:rPr lang="en-US" altLang="zh-TW" dirty="0"/>
              <a:t>LED </a:t>
            </a:r>
            <a:r>
              <a:rPr lang="zh-TW" altLang="en-US" dirty="0"/>
              <a:t>狀態傳送至電腦。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4">
              <a:buFont typeface="+mj-ea"/>
              <a:buAutoNum type="ea1ChtPeriod" startAt="2"/>
            </a:pPr>
            <a:r>
              <a:rPr lang="zh-TW" altLang="en-US" b="1" dirty="0"/>
              <a:t>電路接線圖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68760"/>
            <a:ext cx="3860459" cy="279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25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>
              <a:buFont typeface="+mj-ea"/>
              <a:buAutoNum type="ea1ChtPeriod" startAt="3"/>
            </a:pPr>
            <a:r>
              <a:rPr lang="zh-TW" altLang="en-US" b="1" dirty="0"/>
              <a:t>程式：</a:t>
            </a:r>
            <a:r>
              <a:rPr lang="en-US" altLang="zh-TW" b="1" dirty="0"/>
              <a:t>ch6_2.ino</a:t>
            </a:r>
            <a:endParaRPr lang="zh-TW" altLang="en-US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1"/>
            <a:ext cx="7128792" cy="525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965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00" lvl="4" indent="0">
              <a:buNone/>
            </a:pPr>
            <a:r>
              <a:rPr lang="zh-TW" altLang="en-US" b="1" dirty="0"/>
              <a:t>練習</a:t>
            </a:r>
            <a:endParaRPr lang="en-US" altLang="zh-TW" b="1" dirty="0"/>
          </a:p>
          <a:p>
            <a:pPr lvl="4"/>
            <a:r>
              <a:rPr lang="zh-TW" altLang="en-US" dirty="0"/>
              <a:t>設計</a:t>
            </a:r>
            <a:r>
              <a:rPr lang="en-US" altLang="zh-TW" dirty="0"/>
              <a:t>Arduino </a:t>
            </a:r>
            <a:r>
              <a:rPr lang="zh-TW" altLang="en-US" dirty="0"/>
              <a:t>程式，</a:t>
            </a:r>
            <a:r>
              <a:rPr lang="en-US" altLang="zh-TW" dirty="0"/>
              <a:t>Arduino </a:t>
            </a:r>
            <a:r>
              <a:rPr lang="zh-TW" altLang="en-US" dirty="0"/>
              <a:t>板控制四個</a:t>
            </a:r>
            <a:r>
              <a:rPr lang="en-US" altLang="zh-TW" dirty="0"/>
              <a:t>LED </a:t>
            </a:r>
            <a:r>
              <a:rPr lang="zh-TW" altLang="en-US" dirty="0"/>
              <a:t>每秒單燈左移一次，同時將四個</a:t>
            </a:r>
            <a:r>
              <a:rPr lang="en-US" altLang="zh-TW" dirty="0"/>
              <a:t>LED</a:t>
            </a:r>
            <a:r>
              <a:rPr lang="zh-TW" altLang="en-US" dirty="0"/>
              <a:t>狀態傳送至電腦。當</a:t>
            </a:r>
            <a:r>
              <a:rPr lang="en-US" altLang="zh-TW" dirty="0"/>
              <a:t>LED </a:t>
            </a:r>
            <a:r>
              <a:rPr lang="zh-TW" altLang="en-US" dirty="0"/>
              <a:t>亮時，狀態為</a:t>
            </a:r>
            <a:r>
              <a:rPr lang="en-US" altLang="zh-TW" dirty="0"/>
              <a:t>HIGH</a:t>
            </a:r>
            <a:r>
              <a:rPr lang="zh-TW" altLang="en-US" dirty="0"/>
              <a:t>；當</a:t>
            </a:r>
            <a:r>
              <a:rPr lang="en-US" altLang="zh-TW" dirty="0"/>
              <a:t>LED </a:t>
            </a:r>
            <a:r>
              <a:rPr lang="zh-TW" altLang="en-US" dirty="0"/>
              <a:t>暗時，狀態為</a:t>
            </a:r>
            <a:r>
              <a:rPr lang="en-US" altLang="zh-TW" dirty="0"/>
              <a:t>LOW</a:t>
            </a:r>
            <a:r>
              <a:rPr lang="zh-TW" altLang="en-US" dirty="0"/>
              <a:t>。</a:t>
            </a:r>
          </a:p>
          <a:p>
            <a:pPr lvl="4"/>
            <a:r>
              <a:rPr lang="zh-TW" altLang="en-US" dirty="0"/>
              <a:t>設計</a:t>
            </a:r>
            <a:r>
              <a:rPr lang="en-US" altLang="zh-TW" dirty="0"/>
              <a:t>Arduino </a:t>
            </a:r>
            <a:r>
              <a:rPr lang="zh-TW" altLang="en-US" dirty="0"/>
              <a:t>程式，設計</a:t>
            </a:r>
            <a:r>
              <a:rPr lang="en-US" altLang="zh-TW" dirty="0"/>
              <a:t>Arduino </a:t>
            </a:r>
            <a:r>
              <a:rPr lang="zh-TW" altLang="en-US" dirty="0"/>
              <a:t>程式，</a:t>
            </a:r>
            <a:r>
              <a:rPr lang="en-US" altLang="zh-TW" dirty="0"/>
              <a:t>Arduino </a:t>
            </a:r>
            <a:r>
              <a:rPr lang="zh-TW" altLang="en-US" dirty="0"/>
              <a:t>板控制四個</a:t>
            </a:r>
            <a:r>
              <a:rPr lang="en-US" altLang="zh-TW" dirty="0"/>
              <a:t>LED </a:t>
            </a:r>
            <a:r>
              <a:rPr lang="zh-TW" altLang="en-US" dirty="0"/>
              <a:t>每秒單燈閃爍右移一次，同時將四個</a:t>
            </a:r>
            <a:r>
              <a:rPr lang="en-US" altLang="zh-TW" dirty="0"/>
              <a:t>LED </a:t>
            </a:r>
            <a:r>
              <a:rPr lang="zh-TW" altLang="en-US" dirty="0"/>
              <a:t>狀態傳送至電腦。當</a:t>
            </a:r>
            <a:r>
              <a:rPr lang="en-US" altLang="zh-TW" dirty="0"/>
              <a:t>LED </a:t>
            </a:r>
            <a:r>
              <a:rPr lang="zh-TW" altLang="en-US" dirty="0"/>
              <a:t>亮時，狀態為</a:t>
            </a:r>
            <a:r>
              <a:rPr lang="en-US" altLang="zh-TW" dirty="0"/>
              <a:t>HIGH</a:t>
            </a:r>
            <a:r>
              <a:rPr lang="zh-TW" altLang="en-US" dirty="0"/>
              <a:t>；當</a:t>
            </a:r>
            <a:r>
              <a:rPr lang="en-US" altLang="zh-TW" dirty="0"/>
              <a:t>LED </a:t>
            </a:r>
            <a:r>
              <a:rPr lang="zh-TW" altLang="en-US" dirty="0"/>
              <a:t>暗時，狀態為</a:t>
            </a:r>
            <a:r>
              <a:rPr lang="en-US" altLang="zh-TW" dirty="0"/>
              <a:t>LOW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33776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6-3-3 Arduino </a:t>
            </a:r>
            <a:r>
              <a:rPr lang="zh-TW" altLang="en-US" dirty="0"/>
              <a:t>板接收電腦訊息實習</a:t>
            </a:r>
          </a:p>
          <a:p>
            <a:pPr lvl="4">
              <a:buFont typeface="+mj-ea"/>
              <a:buAutoNum type="ea1ChtPeriod"/>
            </a:pPr>
            <a:r>
              <a:rPr lang="zh-TW" altLang="en-US" b="1" dirty="0"/>
              <a:t>功能說明</a:t>
            </a:r>
          </a:p>
          <a:p>
            <a:pPr lvl="3"/>
            <a:r>
              <a:rPr lang="en-US" altLang="zh-TW" dirty="0"/>
              <a:t>Arduino </a:t>
            </a:r>
            <a:r>
              <a:rPr lang="zh-TW" altLang="en-US" dirty="0"/>
              <a:t>板接收電腦訊息，並於序列埠監控視窗顯示</a:t>
            </a:r>
            <a:r>
              <a:rPr lang="en-US" altLang="zh-TW" dirty="0"/>
              <a:t>10 </a:t>
            </a:r>
            <a:r>
              <a:rPr lang="zh-TW" altLang="en-US" dirty="0"/>
              <a:t>進</a:t>
            </a:r>
            <a:r>
              <a:rPr lang="en-US" altLang="zh-TW" dirty="0"/>
              <a:t>ASCII </a:t>
            </a:r>
            <a:r>
              <a:rPr lang="zh-TW" altLang="en-US" dirty="0"/>
              <a:t>碼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5920134" cy="395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33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1619672" y="3529887"/>
            <a:ext cx="7352414" cy="1143008"/>
          </a:xfrm>
        </p:spPr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6-1 </a:t>
            </a:r>
            <a:r>
              <a:rPr lang="zh-TW" altLang="en-US" dirty="0">
                <a:hlinkClick r:id="rId2" action="ppaction://hlinksldjump"/>
              </a:rPr>
              <a:t>認識串列通訊</a:t>
            </a:r>
            <a:endParaRPr lang="zh-TW" altLang="en-US" dirty="0"/>
          </a:p>
          <a:p>
            <a:r>
              <a:rPr lang="en-US" altLang="zh-TW" dirty="0">
                <a:hlinkClick r:id="rId3" action="ppaction://hlinksldjump"/>
              </a:rPr>
              <a:t>6-2 </a:t>
            </a:r>
            <a:r>
              <a:rPr lang="zh-TW" altLang="en-US" dirty="0">
                <a:hlinkClick r:id="rId3" action="ppaction://hlinksldjump"/>
              </a:rPr>
              <a:t>函式說明</a:t>
            </a:r>
            <a:endParaRPr lang="zh-TW" altLang="en-US" dirty="0"/>
          </a:p>
          <a:p>
            <a:r>
              <a:rPr lang="en-US" altLang="zh-TW" dirty="0">
                <a:hlinkClick r:id="rId4" action="ppaction://hlinksldjump"/>
              </a:rPr>
              <a:t>6-3 </a:t>
            </a:r>
            <a:r>
              <a:rPr lang="zh-TW" altLang="en-US" dirty="0">
                <a:hlinkClick r:id="rId4" action="ppaction://hlinksldjump"/>
              </a:rPr>
              <a:t>實作練習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串列埠實習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>
              <a:buFont typeface="+mj-ea"/>
              <a:buAutoNum type="ea1ChtPeriod" startAt="2"/>
            </a:pPr>
            <a:r>
              <a:rPr lang="zh-TW" altLang="en-US" b="1" dirty="0"/>
              <a:t>電路接線圖</a:t>
            </a:r>
            <a:endParaRPr lang="en-US" altLang="zh-TW" b="1" dirty="0"/>
          </a:p>
          <a:p>
            <a:pPr marL="17100" lvl="4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如圖</a:t>
            </a:r>
            <a:r>
              <a:rPr lang="en-US" altLang="zh-TW" dirty="0"/>
              <a:t>6-6 </a:t>
            </a:r>
            <a:r>
              <a:rPr lang="zh-TW" altLang="en-US" dirty="0"/>
              <a:t>所示電路圖。</a:t>
            </a:r>
          </a:p>
          <a:p>
            <a:pPr lvl="4">
              <a:buFont typeface="+mj-ea"/>
              <a:buAutoNum type="ea1ChtPeriod" startAt="2"/>
            </a:pPr>
            <a:r>
              <a:rPr lang="zh-TW" altLang="en-US" b="1" dirty="0"/>
              <a:t>程式：</a:t>
            </a:r>
            <a:r>
              <a:rPr lang="en-US" altLang="zh-TW" b="1" dirty="0"/>
              <a:t>ch6_3.ino</a:t>
            </a:r>
            <a:endParaRPr lang="zh-TW" altLang="en-US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18590"/>
            <a:ext cx="7760568" cy="437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10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00" lvl="4" indent="0">
              <a:buNone/>
            </a:pPr>
            <a:r>
              <a:rPr lang="zh-TW" altLang="en-US" b="1" dirty="0"/>
              <a:t>練習</a:t>
            </a:r>
            <a:endParaRPr lang="en-US" altLang="zh-TW" b="1" dirty="0"/>
          </a:p>
          <a:p>
            <a:pPr lvl="4"/>
            <a:r>
              <a:rPr lang="zh-TW" altLang="en-US" dirty="0"/>
              <a:t>設計</a:t>
            </a:r>
            <a:r>
              <a:rPr lang="en-US" altLang="zh-TW" dirty="0"/>
              <a:t>Arduino </a:t>
            </a:r>
            <a:r>
              <a:rPr lang="zh-TW" altLang="en-US" dirty="0"/>
              <a:t>程式，從</a:t>
            </a:r>
            <a:r>
              <a:rPr lang="en-US" altLang="zh-TW" dirty="0"/>
              <a:t>Arduino </a:t>
            </a:r>
            <a:r>
              <a:rPr lang="zh-TW" altLang="en-US" dirty="0"/>
              <a:t>板接收電腦訊息，並於</a:t>
            </a:r>
            <a:r>
              <a:rPr lang="en-US" altLang="zh-TW" dirty="0"/>
              <a:t>Serial Monitor </a:t>
            </a:r>
            <a:r>
              <a:rPr lang="zh-TW" altLang="en-US" dirty="0"/>
              <a:t>視窗顯示</a:t>
            </a:r>
            <a:r>
              <a:rPr lang="en-US" altLang="zh-TW" dirty="0"/>
              <a:t>16 </a:t>
            </a:r>
            <a:r>
              <a:rPr lang="zh-TW" altLang="en-US" dirty="0"/>
              <a:t>進</a:t>
            </a:r>
            <a:r>
              <a:rPr lang="en-US" altLang="zh-TW" dirty="0"/>
              <a:t>ASCII </a:t>
            </a:r>
            <a:r>
              <a:rPr lang="zh-TW" altLang="en-US" dirty="0"/>
              <a:t>碼。例如輸入</a:t>
            </a:r>
            <a:r>
              <a:rPr lang="en-US" altLang="zh-TW" dirty="0"/>
              <a:t>A</a:t>
            </a:r>
            <a:r>
              <a:rPr lang="zh-TW" altLang="en-US" dirty="0"/>
              <a:t>，顯示</a:t>
            </a:r>
            <a:r>
              <a:rPr lang="en-US" altLang="zh-TW" dirty="0"/>
              <a:t>41H</a:t>
            </a:r>
            <a:r>
              <a:rPr lang="zh-TW" altLang="en-US" dirty="0"/>
              <a:t>。</a:t>
            </a:r>
          </a:p>
          <a:p>
            <a:pPr lvl="4"/>
            <a:r>
              <a:rPr lang="zh-TW" altLang="en-US" dirty="0"/>
              <a:t>設計</a:t>
            </a:r>
            <a:r>
              <a:rPr lang="en-US" altLang="zh-TW" dirty="0"/>
              <a:t>Arduino </a:t>
            </a:r>
            <a:r>
              <a:rPr lang="zh-TW" altLang="en-US" dirty="0"/>
              <a:t>程式，從</a:t>
            </a:r>
            <a:r>
              <a:rPr lang="en-US" altLang="zh-TW" dirty="0"/>
              <a:t>Arduino </a:t>
            </a:r>
            <a:r>
              <a:rPr lang="zh-TW" altLang="en-US" dirty="0"/>
              <a:t>板接收電腦傳送訊息，並於</a:t>
            </a:r>
            <a:r>
              <a:rPr lang="en-US" altLang="zh-TW" dirty="0"/>
              <a:t>Serial Monitor </a:t>
            </a:r>
            <a:r>
              <a:rPr lang="zh-TW" altLang="en-US" dirty="0"/>
              <a:t>視窗顯示所接收的字元。例如輸入</a:t>
            </a:r>
            <a:r>
              <a:rPr lang="en-US" altLang="zh-TW" dirty="0"/>
              <a:t>A</a:t>
            </a:r>
            <a:r>
              <a:rPr lang="zh-TW" altLang="en-US" dirty="0"/>
              <a:t>，顯示</a:t>
            </a:r>
            <a:r>
              <a:rPr lang="en-US" altLang="zh-TW" dirty="0"/>
              <a:t>A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52253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6-3-4 </a:t>
            </a:r>
            <a:r>
              <a:rPr lang="zh-TW" altLang="en-US" dirty="0"/>
              <a:t>電腦鍵盤控制</a:t>
            </a:r>
            <a:r>
              <a:rPr lang="en-US" altLang="zh-TW" dirty="0"/>
              <a:t>LED </a:t>
            </a:r>
            <a:r>
              <a:rPr lang="zh-TW" altLang="en-US" dirty="0"/>
              <a:t>閃爍速度實習</a:t>
            </a:r>
          </a:p>
          <a:p>
            <a:pPr lvl="4">
              <a:buFont typeface="+mj-ea"/>
              <a:buAutoNum type="ea1ChtPeriod"/>
            </a:pPr>
            <a:r>
              <a:rPr lang="zh-TW" altLang="en-US" b="1" dirty="0"/>
              <a:t>功能說明</a:t>
            </a:r>
          </a:p>
          <a:p>
            <a:pPr lvl="3"/>
            <a:r>
              <a:rPr lang="zh-TW" altLang="en-US" dirty="0"/>
              <a:t>如圖</a:t>
            </a:r>
            <a:r>
              <a:rPr lang="en-US" altLang="zh-TW" dirty="0"/>
              <a:t>6-10 </a:t>
            </a:r>
            <a:r>
              <a:rPr lang="zh-TW" altLang="en-US" dirty="0"/>
              <a:t>所示電路接線圖，使用電腦鍵盤輸入鍵值</a:t>
            </a:r>
            <a:r>
              <a:rPr lang="en-US" altLang="zh-TW" dirty="0"/>
              <a:t>0~9 </a:t>
            </a:r>
            <a:r>
              <a:rPr lang="zh-TW" altLang="en-US" dirty="0"/>
              <a:t>來控制</a:t>
            </a:r>
            <a:r>
              <a:rPr lang="en-US" altLang="zh-TW" dirty="0"/>
              <a:t>LED </a:t>
            </a:r>
            <a:r>
              <a:rPr lang="zh-TW" altLang="en-US" dirty="0"/>
              <a:t>閃爍速度。</a:t>
            </a:r>
          </a:p>
          <a:p>
            <a:pPr lvl="3"/>
            <a:r>
              <a:rPr lang="zh-TW" altLang="en-US" dirty="0"/>
              <a:t>鍵值</a:t>
            </a:r>
            <a:r>
              <a:rPr lang="en-US" altLang="zh-TW" dirty="0"/>
              <a:t>1 </a:t>
            </a:r>
            <a:r>
              <a:rPr lang="zh-TW" altLang="en-US" dirty="0"/>
              <a:t>之</a:t>
            </a:r>
            <a:r>
              <a:rPr lang="en-US" altLang="zh-TW" dirty="0"/>
              <a:t>LED </a:t>
            </a:r>
            <a:r>
              <a:rPr lang="zh-TW" altLang="en-US" dirty="0"/>
              <a:t>閃爍速度為</a:t>
            </a:r>
            <a:r>
              <a:rPr lang="en-US" altLang="zh-TW" dirty="0"/>
              <a:t>100ms</a:t>
            </a:r>
            <a:r>
              <a:rPr lang="zh-TW" altLang="en-US" dirty="0"/>
              <a:t>，鍵值</a:t>
            </a:r>
            <a:r>
              <a:rPr lang="en-US" altLang="zh-TW" dirty="0"/>
              <a:t>2 </a:t>
            </a:r>
            <a:r>
              <a:rPr lang="zh-TW" altLang="en-US" dirty="0"/>
              <a:t>之</a:t>
            </a:r>
            <a:r>
              <a:rPr lang="en-US" altLang="zh-TW" dirty="0"/>
              <a:t>LED </a:t>
            </a:r>
            <a:r>
              <a:rPr lang="zh-TW" altLang="en-US" dirty="0"/>
              <a:t>閃爍速度</a:t>
            </a:r>
            <a:r>
              <a:rPr lang="en-US" altLang="zh-TW" dirty="0"/>
              <a:t>200ms</a:t>
            </a:r>
            <a:r>
              <a:rPr lang="zh-TW" altLang="en-US" dirty="0"/>
              <a:t>，</a:t>
            </a:r>
            <a:r>
              <a:rPr lang="en-US" altLang="zh-TW" dirty="0"/>
              <a:t>…</a:t>
            </a:r>
            <a:r>
              <a:rPr lang="zh-TW" altLang="en-US" dirty="0"/>
              <a:t>，鍵值</a:t>
            </a:r>
            <a:r>
              <a:rPr lang="en-US" altLang="zh-TW" dirty="0"/>
              <a:t>9 </a:t>
            </a:r>
            <a:r>
              <a:rPr lang="zh-TW" altLang="en-US" dirty="0"/>
              <a:t>之</a:t>
            </a:r>
            <a:r>
              <a:rPr lang="en-US" altLang="zh-TW" dirty="0"/>
              <a:t>LED </a:t>
            </a:r>
            <a:r>
              <a:rPr lang="zh-TW" altLang="en-US" dirty="0"/>
              <a:t>閃爍速度為</a:t>
            </a:r>
            <a:r>
              <a:rPr lang="en-US" altLang="zh-TW" dirty="0"/>
              <a:t>900ms</a:t>
            </a:r>
            <a:r>
              <a:rPr lang="zh-TW" altLang="en-US" dirty="0"/>
              <a:t>，鍵值</a:t>
            </a:r>
            <a:r>
              <a:rPr lang="en-US" altLang="zh-TW" dirty="0"/>
              <a:t>0 </a:t>
            </a:r>
            <a:r>
              <a:rPr lang="zh-TW" altLang="en-US" dirty="0"/>
              <a:t>之</a:t>
            </a:r>
            <a:r>
              <a:rPr lang="en-US" altLang="zh-TW" dirty="0"/>
              <a:t>LED </a:t>
            </a:r>
            <a:r>
              <a:rPr lang="zh-TW" altLang="en-US" dirty="0"/>
              <a:t>停止閃爍。</a:t>
            </a:r>
            <a:endParaRPr lang="en-US" altLang="zh-TW" dirty="0"/>
          </a:p>
          <a:p>
            <a:pPr lvl="3"/>
            <a:endParaRPr lang="en-US" altLang="zh-TW" dirty="0"/>
          </a:p>
          <a:p>
            <a:pPr marL="529200" lvl="4" indent="-457200">
              <a:buFont typeface="+mj-ea"/>
              <a:buAutoNum type="ea1ChtPeriod" startAt="2"/>
            </a:pPr>
            <a:r>
              <a:rPr lang="zh-TW" altLang="en-US" b="1" dirty="0"/>
              <a:t>電路接線圖</a:t>
            </a:r>
          </a:p>
          <a:p>
            <a:pPr lvl="3"/>
            <a:endParaRPr lang="zh-TW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17032"/>
            <a:ext cx="4536504" cy="280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965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>
              <a:buFont typeface="+mj-ea"/>
              <a:buAutoNum type="ea1ChtPeriod" startAt="3"/>
            </a:pPr>
            <a:r>
              <a:rPr lang="zh-TW" altLang="en-US" b="1" dirty="0"/>
              <a:t>程式：</a:t>
            </a:r>
            <a:r>
              <a:rPr lang="en-US" altLang="zh-TW" b="1" dirty="0"/>
              <a:t>ch6_4.ino</a:t>
            </a:r>
            <a:endParaRPr lang="zh-TW" altLang="en-US" b="1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5832648" cy="547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334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00" lvl="4" indent="0">
              <a:buNone/>
            </a:pPr>
            <a:r>
              <a:rPr lang="zh-TW" altLang="en-US" b="1" dirty="0"/>
              <a:t>練習</a:t>
            </a:r>
            <a:endParaRPr lang="en-US" altLang="zh-TW" b="1" dirty="0"/>
          </a:p>
          <a:p>
            <a:pPr lvl="4"/>
            <a:r>
              <a:rPr lang="zh-TW" altLang="en-US" dirty="0"/>
              <a:t>設計</a:t>
            </a:r>
            <a:r>
              <a:rPr lang="en-US" altLang="zh-TW" dirty="0"/>
              <a:t>Arduino </a:t>
            </a:r>
            <a:r>
              <a:rPr lang="zh-TW" altLang="en-US" dirty="0"/>
              <a:t>程式，使用電腦鍵盤來控制</a:t>
            </a:r>
            <a:r>
              <a:rPr lang="en-US" altLang="zh-TW" dirty="0"/>
              <a:t>LED</a:t>
            </a:r>
            <a:r>
              <a:rPr lang="zh-TW" altLang="en-US" dirty="0"/>
              <a:t>。鍵值</a:t>
            </a:r>
            <a:r>
              <a:rPr lang="en-US" altLang="zh-TW" dirty="0"/>
              <a:t>0</a:t>
            </a:r>
            <a:r>
              <a:rPr lang="zh-TW" altLang="en-US" dirty="0"/>
              <a:t>：</a:t>
            </a:r>
            <a:r>
              <a:rPr lang="en-US" altLang="zh-TW" dirty="0"/>
              <a:t>LED </a:t>
            </a:r>
            <a:r>
              <a:rPr lang="zh-TW" altLang="en-US" dirty="0"/>
              <a:t>不亮，鍵值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en-US" altLang="zh-TW" dirty="0"/>
              <a:t>LED</a:t>
            </a:r>
            <a:r>
              <a:rPr lang="zh-TW" altLang="en-US" dirty="0"/>
              <a:t>亮，鍵值</a:t>
            </a:r>
            <a:r>
              <a:rPr lang="en-US" altLang="zh-TW" dirty="0"/>
              <a:t>2</a:t>
            </a:r>
            <a:r>
              <a:rPr lang="zh-TW" altLang="en-US" dirty="0"/>
              <a:t>：</a:t>
            </a:r>
            <a:r>
              <a:rPr lang="en-US" altLang="zh-TW" dirty="0"/>
              <a:t>LED </a:t>
            </a:r>
            <a:r>
              <a:rPr lang="zh-TW" altLang="en-US" dirty="0"/>
              <a:t>每</a:t>
            </a:r>
            <a:r>
              <a:rPr lang="en-US" altLang="zh-TW" dirty="0"/>
              <a:t>0.2 </a:t>
            </a:r>
            <a:r>
              <a:rPr lang="zh-TW" altLang="en-US" dirty="0"/>
              <a:t>秒閃爍一次，鍵值</a:t>
            </a:r>
            <a:r>
              <a:rPr lang="en-US" altLang="zh-TW" dirty="0"/>
              <a:t>3</a:t>
            </a:r>
            <a:r>
              <a:rPr lang="zh-TW" altLang="en-US" dirty="0"/>
              <a:t>：</a:t>
            </a:r>
            <a:r>
              <a:rPr lang="en-US" altLang="zh-TW" dirty="0"/>
              <a:t>LED </a:t>
            </a:r>
            <a:r>
              <a:rPr lang="zh-TW" altLang="en-US" dirty="0"/>
              <a:t>每</a:t>
            </a:r>
            <a:r>
              <a:rPr lang="en-US" altLang="zh-TW" dirty="0"/>
              <a:t>1 </a:t>
            </a:r>
            <a:r>
              <a:rPr lang="zh-TW" altLang="en-US" dirty="0"/>
              <a:t>秒閃爍一次。</a:t>
            </a:r>
          </a:p>
          <a:p>
            <a:pPr lvl="4"/>
            <a:r>
              <a:rPr lang="zh-TW" altLang="en-US" dirty="0"/>
              <a:t>設計</a:t>
            </a:r>
            <a:r>
              <a:rPr lang="en-US" altLang="zh-TW" dirty="0"/>
              <a:t>Arduino </a:t>
            </a:r>
            <a:r>
              <a:rPr lang="zh-TW" altLang="en-US" dirty="0"/>
              <a:t>程式，使用電腦鍵盤來控制</a:t>
            </a:r>
            <a:r>
              <a:rPr lang="en-US" altLang="zh-TW" dirty="0"/>
              <a:t>LED </a:t>
            </a:r>
            <a:r>
              <a:rPr lang="zh-TW" altLang="en-US" dirty="0"/>
              <a:t>的亮度。鍵值</a:t>
            </a:r>
            <a:r>
              <a:rPr lang="en-US" altLang="zh-TW" dirty="0"/>
              <a:t>0</a:t>
            </a:r>
            <a:r>
              <a:rPr lang="zh-TW" altLang="en-US" dirty="0"/>
              <a:t>：</a:t>
            </a:r>
            <a:r>
              <a:rPr lang="en-US" altLang="zh-TW" dirty="0"/>
              <a:t>LED </a:t>
            </a:r>
            <a:r>
              <a:rPr lang="zh-TW" altLang="en-US" dirty="0"/>
              <a:t>不亮，鍵值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en-US" altLang="zh-TW" dirty="0"/>
              <a:t>LED </a:t>
            </a:r>
            <a:r>
              <a:rPr lang="zh-TW" altLang="en-US" dirty="0"/>
              <a:t>最暗，鍵值</a:t>
            </a:r>
            <a:r>
              <a:rPr lang="en-US" altLang="zh-TW" dirty="0"/>
              <a:t>9</a:t>
            </a:r>
            <a:r>
              <a:rPr lang="zh-TW" altLang="en-US" dirty="0"/>
              <a:t>：</a:t>
            </a:r>
            <a:r>
              <a:rPr lang="en-US" altLang="zh-TW" dirty="0"/>
              <a:t>LED </a:t>
            </a:r>
            <a:r>
              <a:rPr lang="zh-TW" altLang="en-US" dirty="0"/>
              <a:t>最亮。（使用</a:t>
            </a:r>
            <a:r>
              <a:rPr lang="en-US" altLang="zh-TW" dirty="0"/>
              <a:t>PWM </a:t>
            </a:r>
            <a:r>
              <a:rPr lang="zh-TW" altLang="en-US" dirty="0"/>
              <a:t>信號輸出腳</a:t>
            </a:r>
            <a:r>
              <a:rPr lang="en-US" altLang="zh-TW" dirty="0"/>
              <a:t>10</a:t>
            </a:r>
            <a:r>
              <a:rPr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28010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6-3-5 </a:t>
            </a:r>
            <a:r>
              <a:rPr lang="zh-TW" altLang="en-US" dirty="0"/>
              <a:t>電腦鍵盤控制</a:t>
            </a:r>
            <a:r>
              <a:rPr lang="en-US" altLang="zh-TW" dirty="0"/>
              <a:t>LED </a:t>
            </a:r>
            <a:r>
              <a:rPr lang="zh-TW" altLang="en-US" dirty="0"/>
              <a:t>亮與暗實習</a:t>
            </a:r>
          </a:p>
          <a:p>
            <a:pPr lvl="4">
              <a:buFont typeface="+mj-ea"/>
              <a:buAutoNum type="ea1ChtPeriod"/>
            </a:pPr>
            <a:r>
              <a:rPr lang="zh-TW" altLang="en-US" b="1" dirty="0"/>
              <a:t>功能說明</a:t>
            </a:r>
          </a:p>
          <a:p>
            <a:pPr lvl="3"/>
            <a:r>
              <a:rPr lang="zh-TW" altLang="en-US" dirty="0"/>
              <a:t>如圖</a:t>
            </a:r>
            <a:r>
              <a:rPr lang="en-US" altLang="zh-TW" dirty="0"/>
              <a:t>6-12 </a:t>
            </a:r>
            <a:r>
              <a:rPr lang="zh-TW" altLang="en-US" dirty="0"/>
              <a:t>所示電路接線圖，使用電腦鍵盤按鍵</a:t>
            </a:r>
            <a:r>
              <a:rPr lang="en-US" altLang="zh-TW" dirty="0"/>
              <a:t>0~3 </a:t>
            </a:r>
            <a:r>
              <a:rPr lang="zh-TW" altLang="en-US" dirty="0"/>
              <a:t>分別控制四個</a:t>
            </a:r>
            <a:r>
              <a:rPr lang="en-US" altLang="zh-TW" dirty="0"/>
              <a:t>LED </a:t>
            </a:r>
            <a:r>
              <a:rPr lang="zh-TW" altLang="en-US" dirty="0"/>
              <a:t>的亮暗狀態，同時將</a:t>
            </a:r>
            <a:r>
              <a:rPr lang="en-US" altLang="zh-TW" dirty="0"/>
              <a:t>LED </a:t>
            </a:r>
            <a:r>
              <a:rPr lang="zh-TW" altLang="en-US" dirty="0"/>
              <a:t>目前狀態同步顯示於序列埠監控視窗中。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5069557" cy="365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253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764704"/>
            <a:ext cx="4896544" cy="2484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>
              <a:buFont typeface="+mj-ea"/>
              <a:buAutoNum type="ea1ChtPeriod" startAt="2"/>
            </a:pPr>
            <a:r>
              <a:rPr lang="zh-TW" altLang="en-US" b="1" dirty="0"/>
              <a:t>電路接線圖</a:t>
            </a:r>
            <a:endParaRPr lang="en-US" altLang="zh-TW" b="1" dirty="0"/>
          </a:p>
          <a:p>
            <a:pPr lvl="4">
              <a:buFont typeface="+mj-ea"/>
              <a:buAutoNum type="ea1ChtPeriod" startAt="2"/>
            </a:pPr>
            <a:endParaRPr lang="en-US" altLang="zh-TW" b="1" dirty="0"/>
          </a:p>
          <a:p>
            <a:pPr lvl="4">
              <a:buFont typeface="+mj-ea"/>
              <a:buAutoNum type="ea1ChtPeriod" startAt="2"/>
            </a:pPr>
            <a:endParaRPr lang="en-US" altLang="zh-TW" b="1" dirty="0"/>
          </a:p>
          <a:p>
            <a:pPr lvl="4">
              <a:buFont typeface="+mj-ea"/>
              <a:buAutoNum type="ea1ChtPeriod" startAt="2"/>
            </a:pPr>
            <a:endParaRPr lang="en-US" altLang="zh-TW" b="1" dirty="0"/>
          </a:p>
          <a:p>
            <a:pPr lvl="4">
              <a:buFont typeface="+mj-ea"/>
              <a:buAutoNum type="ea1ChtPeriod" startAt="2"/>
            </a:pPr>
            <a:endParaRPr lang="en-US" altLang="zh-TW" b="1" dirty="0"/>
          </a:p>
          <a:p>
            <a:pPr lvl="4">
              <a:buFont typeface="+mj-ea"/>
              <a:buAutoNum type="ea1ChtPeriod" startAt="2"/>
            </a:pPr>
            <a:endParaRPr lang="en-US" altLang="zh-TW" b="1" dirty="0"/>
          </a:p>
          <a:p>
            <a:pPr lvl="4">
              <a:buFont typeface="+mj-ea"/>
              <a:buAutoNum type="ea1ChtPeriod" startAt="2"/>
            </a:pPr>
            <a:r>
              <a:rPr lang="zh-TW" altLang="en-US" b="1" dirty="0"/>
              <a:t>程式：</a:t>
            </a:r>
            <a:r>
              <a:rPr lang="en-US" altLang="zh-TW" b="1" dirty="0"/>
              <a:t>ch6_5.ino</a:t>
            </a:r>
            <a:endParaRPr lang="zh-TW" altLang="en-US" b="1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085" y="3717032"/>
            <a:ext cx="6098456" cy="284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965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55" y="741363"/>
            <a:ext cx="7153689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376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00" lvl="4" indent="0">
              <a:buNone/>
            </a:pPr>
            <a:r>
              <a:rPr lang="zh-TW" altLang="en-US" b="1" dirty="0"/>
              <a:t>練習</a:t>
            </a:r>
            <a:endParaRPr lang="en-US" altLang="zh-TW" b="1" dirty="0"/>
          </a:p>
          <a:p>
            <a:pPr lvl="4"/>
            <a:r>
              <a:rPr lang="zh-TW" altLang="en-US" dirty="0"/>
              <a:t>設計</a:t>
            </a:r>
            <a:r>
              <a:rPr lang="en-US" altLang="zh-TW" dirty="0"/>
              <a:t>Arduino </a:t>
            </a:r>
            <a:r>
              <a:rPr lang="zh-TW" altLang="en-US" dirty="0"/>
              <a:t>程式，使用電腦鍵盤按鍵</a:t>
            </a:r>
            <a:r>
              <a:rPr lang="en-US" altLang="zh-TW" dirty="0"/>
              <a:t>0~3 </a:t>
            </a:r>
            <a:r>
              <a:rPr lang="zh-TW" altLang="en-US" dirty="0"/>
              <a:t>分別控制四個</a:t>
            </a:r>
            <a:r>
              <a:rPr lang="en-US" altLang="zh-TW" dirty="0"/>
              <a:t>LED </a:t>
            </a:r>
            <a:r>
              <a:rPr lang="zh-TW" altLang="en-US" dirty="0"/>
              <a:t>的亮暗狀態，同時將</a:t>
            </a:r>
            <a:r>
              <a:rPr lang="en-US" altLang="zh-TW" dirty="0"/>
              <a:t>LED </a:t>
            </a:r>
            <a:r>
              <a:rPr lang="zh-TW" altLang="en-US" dirty="0"/>
              <a:t>目前狀態將同步顯示於序列埠監控視窗中。以按鍵</a:t>
            </a:r>
            <a:r>
              <a:rPr lang="en-US" altLang="zh-TW" dirty="0"/>
              <a:t>0 </a:t>
            </a:r>
            <a:r>
              <a:rPr lang="zh-TW" altLang="en-US" dirty="0"/>
              <a:t>為例，按一下按鍵</a:t>
            </a:r>
            <a:r>
              <a:rPr lang="en-US" altLang="zh-TW" dirty="0"/>
              <a:t>0 </a:t>
            </a:r>
            <a:r>
              <a:rPr lang="zh-TW" altLang="en-US" dirty="0"/>
              <a:t>則</a:t>
            </a:r>
            <a:r>
              <a:rPr lang="en-US" altLang="zh-TW" dirty="0"/>
              <a:t>LED0</a:t>
            </a:r>
            <a:r>
              <a:rPr lang="zh-TW" altLang="en-US" dirty="0"/>
              <a:t>閃爍，再按一下按鍵</a:t>
            </a:r>
            <a:r>
              <a:rPr lang="en-US" altLang="zh-TW" dirty="0"/>
              <a:t>0 </a:t>
            </a:r>
            <a:r>
              <a:rPr lang="zh-TW" altLang="en-US" dirty="0"/>
              <a:t>則</a:t>
            </a:r>
            <a:r>
              <a:rPr lang="en-US" altLang="zh-TW" dirty="0"/>
              <a:t>LED </a:t>
            </a:r>
            <a:r>
              <a:rPr lang="zh-TW" altLang="en-US" dirty="0"/>
              <a:t>暗。</a:t>
            </a:r>
          </a:p>
          <a:p>
            <a:pPr lvl="4"/>
            <a:r>
              <a:rPr lang="zh-TW" altLang="en-US" dirty="0"/>
              <a:t>承上題，改用按鍵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D </a:t>
            </a:r>
            <a:r>
              <a:rPr lang="zh-TW" altLang="en-US" dirty="0"/>
              <a:t>來控制四個</a:t>
            </a:r>
            <a:r>
              <a:rPr lang="en-US" altLang="zh-TW" dirty="0"/>
              <a:t>LED </a:t>
            </a:r>
            <a:r>
              <a:rPr lang="zh-TW" altLang="en-US" dirty="0"/>
              <a:t>的亮暗狀態。</a:t>
            </a:r>
          </a:p>
        </p:txBody>
      </p:sp>
    </p:spTree>
    <p:extLst>
      <p:ext uri="{BB962C8B-B14F-4D97-AF65-F5344CB8AC3E}">
        <p14:creationId xmlns:p14="http://schemas.microsoft.com/office/powerpoint/2010/main" val="412088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6-3-6 </a:t>
            </a:r>
            <a:r>
              <a:rPr lang="zh-TW" altLang="en-US" dirty="0"/>
              <a:t>電腦鍵盤控制四個</a:t>
            </a:r>
            <a:r>
              <a:rPr lang="en-US" altLang="zh-TW" dirty="0"/>
              <a:t>LED </a:t>
            </a:r>
            <a:r>
              <a:rPr lang="zh-TW" altLang="en-US" dirty="0"/>
              <a:t>移位方向實習</a:t>
            </a:r>
          </a:p>
          <a:p>
            <a:pPr lvl="4">
              <a:buFont typeface="+mj-ea"/>
              <a:buAutoNum type="ea1ChtPeriod"/>
            </a:pPr>
            <a:r>
              <a:rPr lang="zh-TW" altLang="en-US" b="1" dirty="0"/>
              <a:t>功能說明</a:t>
            </a:r>
          </a:p>
          <a:p>
            <a:pPr lvl="3"/>
            <a:r>
              <a:rPr lang="zh-TW" altLang="en-US" dirty="0"/>
              <a:t>如圖</a:t>
            </a:r>
            <a:r>
              <a:rPr lang="en-US" altLang="zh-TW" dirty="0"/>
              <a:t>6-12 </a:t>
            </a:r>
            <a:r>
              <a:rPr lang="zh-TW" altLang="en-US" dirty="0"/>
              <a:t>所示電路接線圖，使用電腦鍵盤控制四個</a:t>
            </a:r>
            <a:r>
              <a:rPr lang="en-US" altLang="zh-TW" dirty="0"/>
              <a:t>LED </a:t>
            </a:r>
            <a:r>
              <a:rPr lang="zh-TW" altLang="en-US" dirty="0"/>
              <a:t>的移位方向。按鍵</a:t>
            </a:r>
            <a:r>
              <a:rPr lang="en-US" altLang="zh-TW" dirty="0"/>
              <a:t>R</a:t>
            </a:r>
            <a:r>
              <a:rPr lang="zh-TW" altLang="en-US" dirty="0"/>
              <a:t>使</a:t>
            </a:r>
            <a:r>
              <a:rPr lang="en-US" altLang="zh-TW" dirty="0"/>
              <a:t>LED </a:t>
            </a:r>
            <a:r>
              <a:rPr lang="zh-TW" altLang="en-US" dirty="0"/>
              <a:t>每秒單燈右移一次，按鍵</a:t>
            </a:r>
            <a:r>
              <a:rPr lang="en-US" altLang="zh-TW" dirty="0"/>
              <a:t>L </a:t>
            </a:r>
            <a:r>
              <a:rPr lang="zh-TW" altLang="en-US" dirty="0"/>
              <a:t>使</a:t>
            </a:r>
            <a:r>
              <a:rPr lang="en-US" altLang="zh-TW" dirty="0"/>
              <a:t>LED </a:t>
            </a:r>
            <a:r>
              <a:rPr lang="zh-TW" altLang="en-US" dirty="0"/>
              <a:t>每秒單燈左移一次。</a:t>
            </a:r>
            <a:endParaRPr lang="en-US" altLang="zh-TW" dirty="0"/>
          </a:p>
          <a:p>
            <a:pPr lvl="4">
              <a:buFont typeface="+mj-ea"/>
              <a:buAutoNum type="ea1ChtPeriod" startAt="2"/>
            </a:pPr>
            <a:r>
              <a:rPr lang="zh-TW" altLang="en-US" b="1" dirty="0"/>
              <a:t>電路接線圖</a:t>
            </a:r>
          </a:p>
          <a:p>
            <a:pPr lvl="3"/>
            <a:r>
              <a:rPr lang="zh-TW" altLang="en-US" dirty="0"/>
              <a:t>如圖</a:t>
            </a:r>
            <a:r>
              <a:rPr lang="en-US" altLang="zh-TW" dirty="0"/>
              <a:t>6-12 </a:t>
            </a:r>
            <a:r>
              <a:rPr lang="zh-TW" altLang="en-US" dirty="0"/>
              <a:t>所示電路。</a:t>
            </a:r>
            <a:endParaRPr lang="en-US" altLang="zh-TW" dirty="0"/>
          </a:p>
          <a:p>
            <a:pPr lvl="4">
              <a:buFont typeface="+mj-ea"/>
              <a:buAutoNum type="ea1ChtPeriod" startAt="3"/>
            </a:pPr>
            <a:r>
              <a:rPr lang="zh-TW" altLang="en-US" b="1" dirty="0"/>
              <a:t>程式：</a:t>
            </a:r>
            <a:r>
              <a:rPr lang="en-US" altLang="zh-TW" b="1" dirty="0"/>
              <a:t>ch6_6.ino</a:t>
            </a:r>
            <a:endParaRPr lang="zh-TW" altLang="en-US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7016080" cy="279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77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微電腦與周邊裝置的通訊介面（</a:t>
            </a:r>
            <a:r>
              <a:rPr lang="en-US" altLang="zh-TW" dirty="0"/>
              <a:t>Communication port</a:t>
            </a:r>
            <a:r>
              <a:rPr lang="zh-TW" altLang="en-US" dirty="0"/>
              <a:t>）主要有兩種：並列（</a:t>
            </a:r>
            <a:r>
              <a:rPr lang="en-US" altLang="zh-TW" dirty="0"/>
              <a:t>parallel</a:t>
            </a:r>
            <a:r>
              <a:rPr lang="zh-TW" altLang="en-US" dirty="0"/>
              <a:t>）介面與串列（</a:t>
            </a:r>
            <a:r>
              <a:rPr lang="en-US" altLang="zh-TW" dirty="0"/>
              <a:t>serial</a:t>
            </a:r>
            <a:r>
              <a:rPr lang="zh-TW" altLang="en-US" dirty="0"/>
              <a:t>）介面，並列介面一次可以傳輸</a:t>
            </a:r>
            <a:r>
              <a:rPr lang="en-US" altLang="zh-TW" dirty="0"/>
              <a:t>8 </a:t>
            </a:r>
            <a:r>
              <a:rPr lang="zh-TW" altLang="en-US" dirty="0"/>
              <a:t>位元或更多位元的資料，而串列介面一次只能傳輸</a:t>
            </a:r>
            <a:r>
              <a:rPr lang="en-US" altLang="zh-TW" dirty="0"/>
              <a:t>1 </a:t>
            </a:r>
            <a:r>
              <a:rPr lang="zh-TW" altLang="en-US" dirty="0"/>
              <a:t>位元的資料。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6-1 </a:t>
            </a:r>
            <a:r>
              <a:rPr lang="zh-TW" altLang="en-US" dirty="0"/>
              <a:t>認識串列通訊</a:t>
            </a:r>
          </a:p>
        </p:txBody>
      </p:sp>
    </p:spTree>
    <p:extLst>
      <p:ext uri="{BB962C8B-B14F-4D97-AF65-F5344CB8AC3E}">
        <p14:creationId xmlns:p14="http://schemas.microsoft.com/office/powerpoint/2010/main" val="1465067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0688"/>
            <a:ext cx="6895102" cy="584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391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00" lvl="4" indent="0">
              <a:buNone/>
            </a:pPr>
            <a:r>
              <a:rPr lang="zh-TW" altLang="en-US" b="1" dirty="0"/>
              <a:t>練習</a:t>
            </a:r>
            <a:endParaRPr lang="en-US" altLang="zh-TW" b="1" dirty="0"/>
          </a:p>
          <a:p>
            <a:pPr lvl="4"/>
            <a:r>
              <a:rPr lang="zh-TW" altLang="en-US" dirty="0"/>
              <a:t>設計</a:t>
            </a:r>
            <a:r>
              <a:rPr lang="en-US" altLang="zh-TW" dirty="0"/>
              <a:t>Arduino </a:t>
            </a:r>
            <a:r>
              <a:rPr lang="zh-TW" altLang="en-US" dirty="0"/>
              <a:t>程式，使用電腦鍵盤控制四個</a:t>
            </a:r>
            <a:r>
              <a:rPr lang="en-US" altLang="zh-TW" dirty="0"/>
              <a:t>LED </a:t>
            </a:r>
            <a:r>
              <a:rPr lang="zh-TW" altLang="en-US" dirty="0"/>
              <a:t>的移位方向。按鍵</a:t>
            </a:r>
            <a:r>
              <a:rPr lang="en-US" altLang="zh-TW" dirty="0"/>
              <a:t>R</a:t>
            </a:r>
            <a:r>
              <a:rPr lang="zh-TW" altLang="en-US" dirty="0"/>
              <a:t>：</a:t>
            </a:r>
            <a:r>
              <a:rPr lang="en-US" altLang="zh-TW" dirty="0"/>
              <a:t>LED </a:t>
            </a:r>
            <a:r>
              <a:rPr lang="zh-TW" altLang="en-US" dirty="0"/>
              <a:t>每秒單燈右移一次，按鍵</a:t>
            </a:r>
            <a:r>
              <a:rPr lang="en-US" altLang="zh-TW" dirty="0"/>
              <a:t>L</a:t>
            </a:r>
            <a:r>
              <a:rPr lang="zh-TW" altLang="en-US" dirty="0"/>
              <a:t>：</a:t>
            </a:r>
            <a:r>
              <a:rPr lang="en-US" altLang="zh-TW" dirty="0"/>
              <a:t>LED </a:t>
            </a:r>
            <a:r>
              <a:rPr lang="zh-TW" altLang="en-US" dirty="0"/>
              <a:t>每秒單燈左移一次，按鍵</a:t>
            </a:r>
            <a:r>
              <a:rPr lang="en-US" altLang="zh-TW" dirty="0"/>
              <a:t>F</a:t>
            </a:r>
            <a:r>
              <a:rPr lang="zh-TW" altLang="en-US" dirty="0"/>
              <a:t>：四個</a:t>
            </a:r>
            <a:r>
              <a:rPr lang="en-US" altLang="zh-TW" dirty="0"/>
              <a:t>LED </a:t>
            </a:r>
            <a:r>
              <a:rPr lang="zh-TW" altLang="en-US" dirty="0"/>
              <a:t>同時閃爍一次。</a:t>
            </a:r>
          </a:p>
          <a:p>
            <a:pPr lvl="4"/>
            <a:r>
              <a:rPr lang="zh-TW" altLang="en-US" dirty="0"/>
              <a:t>設計</a:t>
            </a:r>
            <a:r>
              <a:rPr lang="en-US" altLang="zh-TW" dirty="0"/>
              <a:t>Arduino </a:t>
            </a:r>
            <a:r>
              <a:rPr lang="zh-TW" altLang="en-US" dirty="0"/>
              <a:t>程式，使用電腦鍵盤控制四個</a:t>
            </a:r>
            <a:r>
              <a:rPr lang="en-US" altLang="zh-TW" dirty="0"/>
              <a:t>LED </a:t>
            </a:r>
            <a:r>
              <a:rPr lang="zh-TW" altLang="en-US" dirty="0"/>
              <a:t>的移位方向。按鍵</a:t>
            </a:r>
            <a:r>
              <a:rPr lang="en-US" altLang="zh-TW" dirty="0"/>
              <a:t>R</a:t>
            </a:r>
            <a:r>
              <a:rPr lang="zh-TW" altLang="en-US" dirty="0"/>
              <a:t>：</a:t>
            </a:r>
            <a:r>
              <a:rPr lang="en-US" altLang="zh-TW" dirty="0"/>
              <a:t>LED </a:t>
            </a:r>
            <a:r>
              <a:rPr lang="zh-TW" altLang="en-US" dirty="0"/>
              <a:t>每秒單燈</a:t>
            </a:r>
            <a:r>
              <a:rPr lang="zh-TW" altLang="en-US" b="1" dirty="0"/>
              <a:t>閃爍</a:t>
            </a:r>
            <a:r>
              <a:rPr lang="zh-TW" altLang="en-US" dirty="0"/>
              <a:t>右移一次，按鍵</a:t>
            </a:r>
            <a:r>
              <a:rPr lang="en-US" altLang="zh-TW" dirty="0"/>
              <a:t>L</a:t>
            </a:r>
            <a:r>
              <a:rPr lang="zh-TW" altLang="en-US" dirty="0"/>
              <a:t>：</a:t>
            </a:r>
            <a:r>
              <a:rPr lang="en-US" altLang="zh-TW" dirty="0"/>
              <a:t>LED </a:t>
            </a:r>
            <a:r>
              <a:rPr lang="zh-TW" altLang="en-US" dirty="0"/>
              <a:t>每秒單燈</a:t>
            </a:r>
            <a:r>
              <a:rPr lang="zh-TW" altLang="en-US" b="1" dirty="0"/>
              <a:t>閃爍</a:t>
            </a:r>
            <a:r>
              <a:rPr lang="zh-TW" altLang="en-US" dirty="0"/>
              <a:t>左移一次，按鍵</a:t>
            </a:r>
            <a:r>
              <a:rPr lang="en-US" altLang="zh-TW" dirty="0"/>
              <a:t>F</a:t>
            </a:r>
            <a:r>
              <a:rPr lang="zh-TW" altLang="en-US" dirty="0"/>
              <a:t>：四個</a:t>
            </a:r>
            <a:r>
              <a:rPr lang="en-US" altLang="zh-TW" dirty="0"/>
              <a:t>LED </a:t>
            </a:r>
            <a:r>
              <a:rPr lang="zh-TW" altLang="en-US" dirty="0"/>
              <a:t>同時閃爍一次。</a:t>
            </a:r>
          </a:p>
        </p:txBody>
      </p:sp>
    </p:spTree>
    <p:extLst>
      <p:ext uri="{BB962C8B-B14F-4D97-AF65-F5344CB8AC3E}">
        <p14:creationId xmlns:p14="http://schemas.microsoft.com/office/powerpoint/2010/main" val="2137717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A4098EE-C405-40DA-900D-FA3B4C06C6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8D55244-AB18-4C29-A995-216012460718}"/>
              </a:ext>
            </a:extLst>
          </p:cNvPr>
          <p:cNvGrpSpPr/>
          <p:nvPr/>
        </p:nvGrpSpPr>
        <p:grpSpPr>
          <a:xfrm>
            <a:off x="1979712" y="2420888"/>
            <a:ext cx="5930369" cy="2592288"/>
            <a:chOff x="1979712" y="2420888"/>
            <a:chExt cx="5930369" cy="2592288"/>
          </a:xfrm>
        </p:grpSpPr>
        <p:pic>
          <p:nvPicPr>
            <p:cNvPr id="4" name="圖形 3" descr="行銷">
              <a:extLst>
                <a:ext uri="{FF2B5EF4-FFF2-40B4-BE49-F238E27FC236}">
                  <a16:creationId xmlns:a16="http://schemas.microsoft.com/office/drawing/2014/main" id="{7DEEC32A-2C74-4E47-BEA8-9E2771C10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79712" y="2420888"/>
              <a:ext cx="2592288" cy="2592288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27AD279-8631-4B73-8434-D964A8C362D1}"/>
                </a:ext>
              </a:extLst>
            </p:cNvPr>
            <p:cNvSpPr/>
            <p:nvPr/>
          </p:nvSpPr>
          <p:spPr>
            <a:xfrm>
              <a:off x="4283968" y="2780928"/>
              <a:ext cx="3626113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4800" b="1" cap="none" spc="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920784"/>
                  </a:solidFill>
                  <a:effectLst/>
                </a:rPr>
                <a:t>THE</a:t>
              </a:r>
              <a:r>
                <a:rPr lang="en-US" altLang="zh-TW" sz="4800" b="1" cap="none" spc="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FFC000"/>
                  </a:solidFill>
                  <a:effectLst/>
                </a:rPr>
                <a:t> </a:t>
              </a:r>
              <a:r>
                <a:rPr lang="en-US" altLang="zh-TW" sz="4800" b="1" cap="none" spc="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920784"/>
                  </a:solidFill>
                  <a:effectLst/>
                </a:rPr>
                <a:t>END</a:t>
              </a:r>
              <a:r>
                <a:rPr lang="zh-TW" altLang="en-US" sz="4800" b="1" cap="none" spc="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920784"/>
                  </a:solidFill>
                  <a:effectLst/>
                </a:rPr>
                <a:t>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37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6-1-1 RS-232 </a:t>
            </a:r>
            <a:r>
              <a:rPr lang="zh-TW" altLang="en-US" dirty="0"/>
              <a:t>介面</a:t>
            </a:r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RS-232C </a:t>
            </a:r>
            <a:r>
              <a:rPr lang="zh-TW" altLang="en-US" dirty="0"/>
              <a:t>串列介面在電腦中的</a:t>
            </a:r>
            <a:r>
              <a:rPr lang="zh-TW" altLang="en-US" b="1" dirty="0"/>
              <a:t>代號是</a:t>
            </a:r>
            <a:r>
              <a:rPr lang="en-US" altLang="zh-TW" b="1" dirty="0" err="1"/>
              <a:t>COMnn</a:t>
            </a:r>
            <a:r>
              <a:rPr lang="zh-TW" altLang="en-US" dirty="0"/>
              <a:t>，其中</a:t>
            </a:r>
            <a:r>
              <a:rPr lang="en-US" altLang="zh-TW" dirty="0" err="1"/>
              <a:t>nn</a:t>
            </a:r>
            <a:r>
              <a:rPr lang="en-US" altLang="zh-TW" dirty="0"/>
              <a:t> </a:t>
            </a:r>
            <a:r>
              <a:rPr lang="zh-TW" altLang="en-US" dirty="0"/>
              <a:t>是由電腦作業系統配置的裝置編號。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7200800" cy="2298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172400" cy="144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96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6-1-2 USB </a:t>
            </a:r>
            <a:r>
              <a:rPr lang="zh-TW" altLang="en-US" dirty="0"/>
              <a:t>介面</a:t>
            </a:r>
          </a:p>
          <a:p>
            <a:pPr lvl="3"/>
            <a:r>
              <a:rPr lang="zh-TW" altLang="en-US" dirty="0"/>
              <a:t>如圖</a:t>
            </a:r>
            <a:r>
              <a:rPr lang="en-US" altLang="zh-TW" dirty="0"/>
              <a:t>6-2 </a:t>
            </a:r>
            <a:r>
              <a:rPr lang="zh-TW" altLang="en-US" dirty="0"/>
              <a:t>所示通用串列匯流排（</a:t>
            </a:r>
            <a:r>
              <a:rPr lang="en-US" altLang="zh-TW" dirty="0"/>
              <a:t>Universal Serial Bus</a:t>
            </a:r>
            <a:r>
              <a:rPr lang="zh-TW" altLang="en-US" dirty="0"/>
              <a:t>，簡記</a:t>
            </a:r>
            <a:r>
              <a:rPr lang="en-US" altLang="zh-TW" dirty="0"/>
              <a:t>USB</a:t>
            </a:r>
            <a:r>
              <a:rPr lang="zh-TW" altLang="en-US" dirty="0"/>
              <a:t>），是由</a:t>
            </a:r>
            <a:r>
              <a:rPr lang="en-US" altLang="zh-TW" dirty="0"/>
              <a:t>Intel</a:t>
            </a:r>
            <a:r>
              <a:rPr lang="zh-TW" altLang="en-US" dirty="0"/>
              <a:t>、</a:t>
            </a:r>
            <a:r>
              <a:rPr lang="en-US" altLang="zh-TW" dirty="0"/>
              <a:t>Microsoft</a:t>
            </a:r>
            <a:r>
              <a:rPr lang="zh-TW" altLang="en-US" dirty="0"/>
              <a:t>、</a:t>
            </a:r>
            <a:r>
              <a:rPr lang="en-US" altLang="zh-TW" dirty="0"/>
              <a:t>Compaq </a:t>
            </a:r>
            <a:r>
              <a:rPr lang="zh-TW" altLang="en-US" dirty="0"/>
              <a:t>等幾家大廠所推動的一種串列介面標準，具有</a:t>
            </a:r>
            <a:r>
              <a:rPr lang="zh-TW" altLang="en-US" b="1" dirty="0"/>
              <a:t>隨插即用</a:t>
            </a:r>
            <a:r>
              <a:rPr lang="zh-TW" altLang="en-US" dirty="0"/>
              <a:t>、</a:t>
            </a:r>
            <a:r>
              <a:rPr lang="zh-TW" altLang="en-US" b="1" dirty="0"/>
              <a:t>熱插拔</a:t>
            </a:r>
            <a:r>
              <a:rPr lang="zh-TW" altLang="en-US" dirty="0"/>
              <a:t>等特性。所謂熱插拔就是在電腦開機的狀態下，就可隨插即用。</a:t>
            </a:r>
            <a:endParaRPr lang="en-US" altLang="zh-TW" dirty="0"/>
          </a:p>
          <a:p>
            <a:pPr lvl="3"/>
            <a:r>
              <a:rPr lang="zh-TW" altLang="en-US" dirty="0"/>
              <a:t>早期</a:t>
            </a:r>
            <a:r>
              <a:rPr lang="en-US" altLang="zh-TW" dirty="0"/>
              <a:t>USB1.1 </a:t>
            </a:r>
            <a:r>
              <a:rPr lang="zh-TW" altLang="en-US" dirty="0"/>
              <a:t>介面傳輸速度為</a:t>
            </a:r>
            <a:r>
              <a:rPr lang="en-US" altLang="zh-TW" dirty="0"/>
              <a:t>12Mbps</a:t>
            </a:r>
            <a:r>
              <a:rPr lang="zh-TW" altLang="en-US" dirty="0"/>
              <a:t>，</a:t>
            </a:r>
            <a:r>
              <a:rPr lang="en-US" altLang="zh-TW" dirty="0"/>
              <a:t>USB 2.0 </a:t>
            </a:r>
            <a:r>
              <a:rPr lang="zh-TW" altLang="en-US" dirty="0"/>
              <a:t>可達</a:t>
            </a:r>
            <a:r>
              <a:rPr lang="en-US" altLang="zh-TW" dirty="0"/>
              <a:t>480Mbps</a:t>
            </a:r>
            <a:r>
              <a:rPr lang="zh-TW" altLang="en-US" dirty="0"/>
              <a:t>，而</a:t>
            </a:r>
            <a:r>
              <a:rPr lang="en-US" altLang="zh-TW" dirty="0"/>
              <a:t>USB3.0 </a:t>
            </a:r>
            <a:r>
              <a:rPr lang="zh-TW" altLang="en-US" dirty="0"/>
              <a:t>更可達</a:t>
            </a:r>
            <a:r>
              <a:rPr lang="en-US" altLang="zh-TW" dirty="0"/>
              <a:t>5Gbps</a:t>
            </a:r>
            <a:r>
              <a:rPr lang="zh-TW" altLang="en-US" dirty="0"/>
              <a:t>。</a:t>
            </a:r>
            <a:r>
              <a:rPr lang="en-US" altLang="zh-TW" dirty="0"/>
              <a:t>USB4.0 </a:t>
            </a:r>
            <a:r>
              <a:rPr lang="zh-TW" altLang="en-US" dirty="0"/>
              <a:t>的傳輸速率為</a:t>
            </a:r>
            <a:r>
              <a:rPr lang="en-US" altLang="zh-TW" dirty="0"/>
              <a:t>40 </a:t>
            </a:r>
            <a:r>
              <a:rPr lang="en-US" altLang="zh-TW" dirty="0" err="1"/>
              <a:t>Gbps</a:t>
            </a:r>
            <a:r>
              <a:rPr lang="en-US" altLang="zh-TW" dirty="0"/>
              <a:t> </a:t>
            </a:r>
            <a:r>
              <a:rPr lang="zh-TW" altLang="en-US" dirty="0"/>
              <a:t>且</a:t>
            </a:r>
            <a:r>
              <a:rPr lang="en-US" altLang="zh-TW" dirty="0"/>
              <a:t>100%</a:t>
            </a:r>
            <a:r>
              <a:rPr lang="zh-TW" altLang="en-US" dirty="0"/>
              <a:t>採用</a:t>
            </a:r>
            <a:r>
              <a:rPr lang="en-US" altLang="zh-TW" dirty="0"/>
              <a:t>Type-C </a:t>
            </a:r>
            <a:r>
              <a:rPr lang="zh-TW" altLang="en-US" dirty="0"/>
              <a:t>型式的接頭，連接無方向性，是目前功能最全、體積最小、速度最快的</a:t>
            </a:r>
            <a:r>
              <a:rPr lang="en-US" altLang="zh-TW" dirty="0"/>
              <a:t>USB </a:t>
            </a:r>
            <a:r>
              <a:rPr lang="zh-TW" altLang="en-US" dirty="0"/>
              <a:t>接口。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93096"/>
            <a:ext cx="7622430" cy="186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46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6-1-3 Arduino </a:t>
            </a:r>
            <a:r>
              <a:rPr lang="zh-TW" altLang="en-US" dirty="0"/>
              <a:t>串列介面</a:t>
            </a:r>
            <a:endParaRPr lang="en-US" altLang="zh-TW" dirty="0"/>
          </a:p>
          <a:p>
            <a:pPr lvl="3"/>
            <a:r>
              <a:rPr lang="zh-TW" altLang="en-US" dirty="0"/>
              <a:t>一個標準的</a:t>
            </a:r>
            <a:r>
              <a:rPr lang="en-US" altLang="zh-TW" dirty="0"/>
              <a:t>Arduino </a:t>
            </a:r>
            <a:r>
              <a:rPr lang="zh-TW" altLang="en-US" dirty="0"/>
              <a:t>板至少有一個硬體串列埠，使用數位</a:t>
            </a:r>
            <a:r>
              <a:rPr lang="en-US" altLang="zh-TW" dirty="0"/>
              <a:t>0</a:t>
            </a:r>
            <a:r>
              <a:rPr lang="zh-TW" altLang="en-US" dirty="0"/>
              <a:t>（</a:t>
            </a:r>
            <a:r>
              <a:rPr lang="en-US" altLang="zh-TW" dirty="0"/>
              <a:t>RXD</a:t>
            </a:r>
            <a:r>
              <a:rPr lang="zh-TW" altLang="en-US" dirty="0"/>
              <a:t>：接收埠）及數位腳</a:t>
            </a:r>
            <a:r>
              <a:rPr lang="en-US" altLang="zh-TW" dirty="0"/>
              <a:t>1</a:t>
            </a:r>
            <a:r>
              <a:rPr lang="zh-TW" altLang="en-US" dirty="0"/>
              <a:t>（</a:t>
            </a:r>
            <a:r>
              <a:rPr lang="en-US" altLang="zh-TW" dirty="0"/>
              <a:t>TXD</a:t>
            </a:r>
            <a:r>
              <a:rPr lang="zh-TW" altLang="en-US" dirty="0"/>
              <a:t>：傳送埠）與電腦連線互動。在</a:t>
            </a:r>
            <a:r>
              <a:rPr lang="en-US" altLang="zh-TW" dirty="0"/>
              <a:t>Arduino IDE </a:t>
            </a:r>
            <a:r>
              <a:rPr lang="zh-TW" altLang="en-US" dirty="0"/>
              <a:t>中內建序列埠監控程式（</a:t>
            </a:r>
            <a:r>
              <a:rPr lang="en-US" altLang="zh-TW" dirty="0"/>
              <a:t>Serial Monitor</a:t>
            </a:r>
            <a:r>
              <a:rPr lang="zh-TW" altLang="en-US" dirty="0"/>
              <a:t>）來顯示</a:t>
            </a:r>
            <a:r>
              <a:rPr lang="en-US" altLang="zh-TW" dirty="0"/>
              <a:t>Arduino </a:t>
            </a:r>
            <a:r>
              <a:rPr lang="zh-TW" altLang="en-US" dirty="0"/>
              <a:t>板所傳輸的文、數字資料內容。</a:t>
            </a:r>
            <a:r>
              <a:rPr lang="en-US" altLang="zh-TW" dirty="0"/>
              <a:t>Arduino </a:t>
            </a:r>
            <a:r>
              <a:rPr lang="zh-TW" altLang="en-US" dirty="0"/>
              <a:t>提供</a:t>
            </a:r>
            <a:r>
              <a:rPr lang="en-US" altLang="zh-TW" b="1" dirty="0"/>
              <a:t>Serial </a:t>
            </a:r>
            <a:r>
              <a:rPr lang="zh-TW" altLang="en-US" b="1" dirty="0"/>
              <a:t>串列函式庫，用來簡化串列通訊的複雜性</a:t>
            </a:r>
            <a:r>
              <a:rPr lang="zh-TW" altLang="en-US" dirty="0"/>
              <a:t>，使用者可以輕鬆使用</a:t>
            </a:r>
            <a:r>
              <a:rPr lang="en-US" altLang="zh-TW" dirty="0"/>
              <a:t>Serial </a:t>
            </a:r>
            <a:r>
              <a:rPr lang="zh-TW" altLang="en-US" dirty="0"/>
              <a:t>函式庫來設定連線，傳送及接收資料。</a:t>
            </a:r>
          </a:p>
        </p:txBody>
      </p:sp>
    </p:spTree>
    <p:extLst>
      <p:ext uri="{BB962C8B-B14F-4D97-AF65-F5344CB8AC3E}">
        <p14:creationId xmlns:p14="http://schemas.microsoft.com/office/powerpoint/2010/main" val="289346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要建立一個串列通訊連線，必須有相同的</a:t>
            </a:r>
            <a:r>
              <a:rPr lang="zh-TW" altLang="en-US" b="1" dirty="0"/>
              <a:t>通訊協定</a:t>
            </a:r>
            <a:r>
              <a:rPr lang="zh-TW" altLang="en-US" dirty="0"/>
              <a:t>及</a:t>
            </a:r>
            <a:r>
              <a:rPr lang="zh-TW" altLang="en-US" b="1" dirty="0"/>
              <a:t>傳輸速率</a:t>
            </a:r>
            <a:r>
              <a:rPr lang="zh-TW" altLang="en-US" dirty="0"/>
              <a:t>。所謂「通訊協定」是指資料的傳輸格式，如圖</a:t>
            </a:r>
            <a:r>
              <a:rPr lang="en-US" altLang="zh-TW" dirty="0"/>
              <a:t>6-3 </a:t>
            </a:r>
            <a:r>
              <a:rPr lang="zh-TW" altLang="en-US" dirty="0"/>
              <a:t>所示串列埠通訊協定，由</a:t>
            </a:r>
            <a:r>
              <a:rPr lang="en-US" altLang="zh-TW" dirty="0"/>
              <a:t>1 </a:t>
            </a:r>
            <a:r>
              <a:rPr lang="zh-TW" altLang="en-US" dirty="0"/>
              <a:t>個開始位元、</a:t>
            </a:r>
            <a:r>
              <a:rPr lang="en-US" altLang="zh-TW" dirty="0"/>
              <a:t>8 </a:t>
            </a:r>
            <a:r>
              <a:rPr lang="zh-TW" altLang="en-US" dirty="0"/>
              <a:t>個資料位元及</a:t>
            </a:r>
            <a:r>
              <a:rPr lang="en-US" altLang="zh-TW" dirty="0"/>
              <a:t>1 </a:t>
            </a:r>
            <a:r>
              <a:rPr lang="zh-TW" altLang="en-US" dirty="0"/>
              <a:t>個停止位元所組成。</a:t>
            </a:r>
            <a:endParaRPr lang="en-US" altLang="zh-TW" dirty="0"/>
          </a:p>
          <a:p>
            <a:pPr lvl="3"/>
            <a:r>
              <a:rPr lang="zh-TW" altLang="en-US" b="1" dirty="0"/>
              <a:t>傳輸速率</a:t>
            </a:r>
            <a:r>
              <a:rPr lang="zh-TW" altLang="en-US" dirty="0"/>
              <a:t>又稱為</a:t>
            </a:r>
            <a:r>
              <a:rPr lang="zh-TW" altLang="en-US" b="1" dirty="0"/>
              <a:t>鮑率</a:t>
            </a:r>
            <a:r>
              <a:rPr lang="zh-TW" altLang="en-US" dirty="0"/>
              <a:t>（</a:t>
            </a:r>
            <a:r>
              <a:rPr lang="en-US" altLang="zh-TW" b="1" dirty="0" err="1"/>
              <a:t>Baudrate</a:t>
            </a:r>
            <a:r>
              <a:rPr lang="zh-TW" altLang="en-US" dirty="0"/>
              <a:t>），是指每秒中可以傳輸的單位，單位通常是指位元數。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6-2 </a:t>
            </a:r>
            <a:r>
              <a:rPr lang="zh-TW" altLang="en-US" dirty="0"/>
              <a:t>函式說明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84984"/>
            <a:ext cx="6985955" cy="257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79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我們可以點選</a:t>
            </a:r>
            <a:r>
              <a:rPr lang="en-US" altLang="zh-TW" dirty="0"/>
              <a:t>【</a:t>
            </a:r>
            <a:r>
              <a:rPr lang="zh-TW" altLang="en-US" dirty="0"/>
              <a:t>工具</a:t>
            </a:r>
            <a:r>
              <a:rPr lang="en-US" altLang="zh-TW" dirty="0"/>
              <a:t>】【</a:t>
            </a:r>
            <a:r>
              <a:rPr lang="zh-TW" altLang="en-US" dirty="0"/>
              <a:t>序列埠監控視窗</a:t>
            </a:r>
            <a:r>
              <a:rPr lang="en-US" altLang="zh-TW" dirty="0"/>
              <a:t>】</a:t>
            </a:r>
            <a:r>
              <a:rPr lang="zh-TW" altLang="en-US" dirty="0"/>
              <a:t>或按下       鈕，來開啟如圖</a:t>
            </a:r>
            <a:r>
              <a:rPr lang="en-US" altLang="zh-TW" dirty="0"/>
              <a:t>6-4 </a:t>
            </a:r>
            <a:r>
              <a:rPr lang="zh-TW" altLang="en-US" dirty="0"/>
              <a:t>所示</a:t>
            </a:r>
            <a:r>
              <a:rPr lang="en-US" altLang="zh-TW" dirty="0"/>
              <a:t>Arduino IDE </a:t>
            </a:r>
            <a:r>
              <a:rPr lang="zh-TW" altLang="en-US" dirty="0"/>
              <a:t>內建序列埠通訊軟體</a:t>
            </a:r>
            <a:r>
              <a:rPr lang="en-US" altLang="zh-TW" dirty="0"/>
              <a:t>Serial Monitor</a:t>
            </a:r>
            <a:r>
              <a:rPr lang="zh-TW" altLang="en-US" dirty="0"/>
              <a:t>。系統自動配置序列埠，此處為</a:t>
            </a:r>
            <a:r>
              <a:rPr lang="en-US" altLang="zh-TW" dirty="0"/>
              <a:t>COM3</a:t>
            </a:r>
            <a:r>
              <a:rPr lang="zh-TW" altLang="en-US" dirty="0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764704"/>
            <a:ext cx="3524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44824"/>
            <a:ext cx="4312865" cy="310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94" y="5085184"/>
            <a:ext cx="7446963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46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6-2-2 </a:t>
            </a:r>
            <a:r>
              <a:rPr lang="en-US" altLang="zh-TW" dirty="0" err="1"/>
              <a:t>Serial.print</a:t>
            </a:r>
            <a:r>
              <a:rPr lang="en-US" altLang="zh-TW" dirty="0"/>
              <a:t>( ) </a:t>
            </a:r>
            <a:r>
              <a:rPr lang="zh-TW" altLang="en-US" dirty="0"/>
              <a:t>函式</a:t>
            </a:r>
            <a:endParaRPr lang="en-US" altLang="zh-TW" dirty="0"/>
          </a:p>
          <a:p>
            <a:pPr lvl="3"/>
            <a:r>
              <a:rPr lang="en-US" altLang="zh-TW" dirty="0" err="1"/>
              <a:t>Serial.print</a:t>
            </a:r>
            <a:r>
              <a:rPr lang="en-US" altLang="zh-TW" dirty="0"/>
              <a:t>( ) </a:t>
            </a:r>
            <a:r>
              <a:rPr lang="zh-TW" altLang="en-US" dirty="0"/>
              <a:t>函式的功用是將</a:t>
            </a:r>
            <a:r>
              <a:rPr lang="en-US" altLang="zh-TW" b="1" dirty="0"/>
              <a:t>ASCII </a:t>
            </a:r>
            <a:r>
              <a:rPr lang="zh-TW" altLang="en-US" b="1" dirty="0"/>
              <a:t>文字或數值輸出到序列埠</a:t>
            </a:r>
            <a:r>
              <a:rPr lang="zh-TW" altLang="en-US" dirty="0"/>
              <a:t>，有兩個參數可以使用：第一個參數</a:t>
            </a:r>
            <a:r>
              <a:rPr lang="en-US" altLang="zh-TW" dirty="0" err="1"/>
              <a:t>val</a:t>
            </a:r>
            <a:r>
              <a:rPr lang="en-US" altLang="zh-TW" dirty="0"/>
              <a:t> </a:t>
            </a:r>
            <a:r>
              <a:rPr lang="zh-TW" altLang="en-US" dirty="0"/>
              <a:t>設定所要輸出的文字或數值，第二個參數</a:t>
            </a:r>
            <a:r>
              <a:rPr lang="en-US" altLang="zh-TW" dirty="0"/>
              <a:t>format </a:t>
            </a:r>
            <a:r>
              <a:rPr lang="zh-TW" altLang="en-US" dirty="0"/>
              <a:t>設定數值的格式，有</a:t>
            </a:r>
            <a:r>
              <a:rPr lang="en-US" altLang="zh-TW" dirty="0"/>
              <a:t>BIN</a:t>
            </a:r>
            <a:r>
              <a:rPr lang="zh-TW" altLang="en-US" dirty="0"/>
              <a:t>（二進位）、</a:t>
            </a:r>
            <a:r>
              <a:rPr lang="en-US" altLang="zh-TW" dirty="0"/>
              <a:t>OCT</a:t>
            </a:r>
            <a:r>
              <a:rPr lang="zh-TW" altLang="en-US" dirty="0"/>
              <a:t>（八進位）、</a:t>
            </a:r>
            <a:r>
              <a:rPr lang="en-US" altLang="zh-TW" dirty="0"/>
              <a:t>DEC</a:t>
            </a:r>
            <a:r>
              <a:rPr lang="zh-TW" altLang="en-US" dirty="0"/>
              <a:t>（十進位）及</a:t>
            </a:r>
            <a:r>
              <a:rPr lang="en-US" altLang="zh-TW" dirty="0"/>
              <a:t>HEX</a:t>
            </a:r>
            <a:r>
              <a:rPr lang="zh-TW" altLang="en-US" dirty="0"/>
              <a:t>（十六進位）等四種數值格式可以選擇，預設輸出格式為十進位。如果</a:t>
            </a:r>
            <a:r>
              <a:rPr lang="en-US" altLang="zh-TW" dirty="0" err="1"/>
              <a:t>val</a:t>
            </a:r>
            <a:r>
              <a:rPr lang="en-US" altLang="zh-TW" dirty="0"/>
              <a:t> </a:t>
            </a:r>
            <a:r>
              <a:rPr lang="zh-TW" altLang="en-US" dirty="0"/>
              <a:t>參數是實數，預設輸出兩位小數位數，可以使用</a:t>
            </a:r>
            <a:r>
              <a:rPr lang="en-US" altLang="zh-TW" dirty="0"/>
              <a:t>format </a:t>
            </a:r>
            <a:r>
              <a:rPr lang="zh-TW" altLang="en-US" dirty="0"/>
              <a:t>參數設定輸出小數的位數，並以四捨五入方式進位。</a:t>
            </a:r>
          </a:p>
        </p:txBody>
      </p:sp>
    </p:spTree>
    <p:extLst>
      <p:ext uri="{BB962C8B-B14F-4D97-AF65-F5344CB8AC3E}">
        <p14:creationId xmlns:p14="http://schemas.microsoft.com/office/powerpoint/2010/main" val="4077334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20007</TotalTime>
  <Words>1577</Words>
  <Application>Microsoft Office PowerPoint</Application>
  <PresentationFormat>如螢幕大小 (4:3)</PresentationFormat>
  <Paragraphs>110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微軟正黑體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6-1 認識串列通訊</vt:lpstr>
      <vt:lpstr>PowerPoint 簡報</vt:lpstr>
      <vt:lpstr>PowerPoint 簡報</vt:lpstr>
      <vt:lpstr>PowerPoint 簡報</vt:lpstr>
      <vt:lpstr>6-2 函式說明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6-3 實作練習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sonala_shih 石辰蓁</cp:lastModifiedBy>
  <cp:revision>2063</cp:revision>
  <dcterms:created xsi:type="dcterms:W3CDTF">2011-06-06T16:54:13Z</dcterms:created>
  <dcterms:modified xsi:type="dcterms:W3CDTF">2021-09-07T08:02:25Z</dcterms:modified>
</cp:coreProperties>
</file>