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Ubuntu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Mono-regular.fntdata"/><Relationship Id="rId50" Type="http://schemas.openxmlformats.org/officeDocument/2006/relationships/slide" Target="slides/slide46.xml"/><Relationship Id="rId53" Type="http://schemas.openxmlformats.org/officeDocument/2006/relationships/font" Target="fonts/UbuntuMono-italic.fntdata"/><Relationship Id="rId52" Type="http://schemas.openxmlformats.org/officeDocument/2006/relationships/font" Target="fonts/UbuntuMon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Ubuntu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4e77b58dd0_26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4e77b58dd0_2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075fcc2d9_1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5fcc2d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void+main(String%5B%5D+args)+%7B%0A++++++String+x+%3D+%22%22%3B%0A++++++String+y+%3D+%22%22%3B%0A++++++x+%3D+%2210101010101100011010111010111111%22%3B%0A++++++y+%3D+%220100000100100001010011110101101000111001010110000001000001100010%22%3B%0A+++%7D%0A%7D&amp;mode=ed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075fcc2d9_1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5fcc2d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void+main(String%5B%5D+args)+%7B%0A++++++String+x+%3D+%22%22%3B%0A++++++String+y+%3D+%22%22%3B%0A++++++x+%3D+%2210101010101100011010111010111111%22%3B%0A++++++y+%3D+%220100000100100001010011110101101000111001010110000001000001100010%22%3B%0A+++%7D%0A%7D&amp;mode=ed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25e60afb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25e60a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void+main(String%5B%5D+args)+%7B%0A++++++String+x+%3D+%22%22%3B%0A++++++String+y+%3D+%22%22%3B%0A++++++x+%3D+%2210101010101100011010111010111111%22%3B%0A++++++y+%3D+%220100000100100001010011110101101000111001010110000001000001100010%22%3B%0A+++%7D%0A%7D&amp;mode=ed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623af57f4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23af57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5e60afb_0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5e60af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075fcc2d9_1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75fcc2d9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075fcc2d9_1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75fcc2d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626d1a737_0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26d1a7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1626d1a737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26d1a7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5e60afb_0_1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5e60af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g2ef906f752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2ef906f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25e60afb_0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25e60a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25e60afb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25e60a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1075fcc2d9_1_1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75fcc2d9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1623af57f4_0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23af57f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1623af57f4_0_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623af57f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1623af57f4_0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23af57f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623af57f4_0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23af57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1623af57f4_0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23af57f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1623af57f4_0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23af57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1623af57f4_0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23af57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1c268c8d38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1c268c8d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1623af57f4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23af57f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PassingCopiesBits+%7B%0Apublic+static+double+average(double+a,+double+b)+%7B%0A++++return+(a+%2B+b)+/+2%3B%0A%7D%0A%0Apublic+static+void+main(String%5B%5D+args)+%7B%0A++++double+x+%3D+5.5%3B%09%0A++++double+y+%3D+10.5%3B%0A++++double+avg+%3D+average(x,+y)%3B%0A%7D%0A%7D+%0A&amp;mode=display&amp;curInstr=4</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9ac7788e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9ac7788e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1c310031_0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1c310031_0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1cb73bb3_0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1cb73bb3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PollQuestions+%7B%0A+++public+static+void+main(String%5B%5D+args)+%7B%0A++++++Walrus+walrus+%3D+new+Walrus(3500,+10.5)%3B%0A++++++int+x+%3D+9%3B%0A++++++%0A++++++doStuff(walrus,+x)%3B%0A++++++System.out.println(walrus)%3B%0A++++++System.out.println(x)%3B%0A+++%7D%0A+++%0A+++public+static+void+doStuff(Walrus+W,+int+x)+%7B%0A++++++W.weight+%3D+W.weight+-+100%3B%0A++++++x+%3D+x+-+5%3B%0A+++%7D%0A+++%0A+++public+static+class+Walrus+%7B%0A++++++public+int+weight%3B%0A++++++public+double+tuskSize%3B%0A++++++%0A++++++public+Walrus(int+w,+double+ts)+%7B%0A+++++++++weight+%3D+w%3B%0A+++++++++tuskSize+%3D+ts%3B%0A++++++%7D%0A%0A++++++public+String+toString()+%7B%0A+++++++++return+String.format(%22weight%3A+%25d,+tusk+size%3A+%25.2f%22,+weight,+tuskSize)%3B%0A++++++%7D%0A+++%7D%0A%7D&amp;mode=display&amp;curInstr=0</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626d1a737_5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626d1a73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25e60afb_0_1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25e60a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http://docs.oracle.com/javase/specs/jls/se7/html/jls-4.html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25e60afb_0_1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25e60af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minutes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9ac7788e_1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9ac7788e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Took 35 minutes to get here spring 2017.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54994bf9b48989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54994bf9b48989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toString for easiness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1c310031_0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1c310031_0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61bc67ccb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61bc67cc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1cb73bb3_0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1cb73bb3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1c310031_01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1c310031_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54994bf9b48989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54994bf9b48989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25e60afb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25e60af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25e60afb_0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25e60af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s.princeton.edu/~cos126/java_visualize/#code=public+class+HelloWorldMaker+%7B%0A+++private+static+class+HelloWorld+%7B%0A++++++int+x+%3D+5%3B%0A+++%7D%0A+++%0A+++public+static+void+main(String%5B%5D+args)+%7B%0A+++%09HelloWorld+hw+%3D+new+HelloWorld()%3B%0A+++%7D%0A%7D&amp;mode=display&amp;curInstr=13</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825e60afb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25e60af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825e60afb_0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825e60a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1622ca78c2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622ca7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bc67ccb_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bc67ccb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075fcc2d9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5fcc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075fcc2d9_0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75fcc2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void+main(String%5B%5D+args)+%7B%0A++++++String+x+%3D+%22%22%3B%0A++++++String+y+%3D+%22%22%3B%0A++++++x+%3D+%2210101010101100011010111010111111%22%3B%0A++++++y+%3D+%220100000100100001010011110101101000111001010110000001000001100010%22%3B%0A+++%7D%0A%7D&amp;mode=ed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075fcc2d9_1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5fcc2d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void+main(String%5B%5D+args)+%7B%0A++++++String+x+%3D+%22%22%3B%0A++++++String+y+%3D+%22%22%3B%0A++++++x+%3D+%2210101010101100011010111010111111%22%3B%0A++++++y+%3D+%220100000100100001010011110101101000111001010110000001000001100010%22%3B%0A+++%7D%0A%7D&amp;mode=ed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cscircles.cemc.uwaterloo.ca/java_visualize/#code=public+class+PollQuestions+%7B%0A+++public+static+void+main(String%5B%5D+args%29+%7B%0A++++++int+x+%3D+5%3B%0A++++++int+y%3B%0A++++++y+%3D+x%3B%0A++++++x+%3D+2%3B%0A++++++System.out.println(%22x+is%3A+%22+%2B+x%29%3B%0A++++++System.out.println(%22y+is%3A+%22+%2B+y%29%3B++++++%0A+++%7D%0A%7D&amp;mode=display&amp;curInstr=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http://cscircles.cemc.uwaterloo.ca/java_visualize/#code=public+class+PollQuestions+%7B%0A+++public+static+void+main(String%5B%5D+args)+%7B%0A++++++Walrus+a+%3D+new+Walrus(1000,+8.3)%3B++++%0A+++%7D%0A+++%0A+++public+static+class+Walrus+%7B%0A++++++public+int+weight%3B%0A++++++public+double+tuskSize%3B%0A++++++%0A++++++public+Walrus(int+w,+double+ts)+%7B%0A+++++++++weight+%3D+w%3B%0A+++++++++tuskSize+%3D+ts%3B%0A++++++%7D%0A+++%7D%0A%7D&amp;mode=ed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datastructur.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goo.gl/ngsxk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hyperlink" Target="https://www.youtube.com/watch?v=qnmxD_21D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31.png"/><Relationship Id="rId7"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cscircles.cemc.uwaterloo.ca/java_visualize/#code=public+class+PollQuestions+%7B%0A+++public+static+void+main(String%5B%5D+args)+%7B%0A++++++Walrus+a+%3D+new+Walrus(1000,+8.3)%3B%0A++++++Walrus+b%3B%0A++++++b+%3D+a%3B%0A++++++b.weight+%3D+5%3B%0A++++++System.out.println(a)%3B%0A++++++System.out.println(b)%3B++++++%0A%0A++++++int+x+%3D+5%3B%0A++++++int+y%3B%0A++++++y+%3D+x%3B%0A++++++x+%3D+2%3B%0A++++++System.out.println(%22x+is%3A+%22+%2B+x)%3B%0A++++++System.out.println(%22y+is%3A+%22+%2B+y)%3B++++++%0A+++%7D%0A+++%0A+++public+static+class+Walrus+%7B%0A++++++public+int+weight%3B%0A++++++public+double+tuskSize%3B%0A++++++%0A++++++public+Walrus(int+w,+double+ts)+%7B%0A+++++++++weight+%3D+w%3B%0A+++++++++tuskSize+%3D+ts%3B%0A++++++%7D%0A%0A++++++public+String+toString()+%7B%0A+++++++++return+String.format(%22weight%3A+%25d,+tusk+size%3A+%25.2f%22,+weight,+tuskSize)%3B%0A++++++%7D%0A+++%7D%0A%7D&amp;mode=edit"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Pre-Announcement</a:t>
            </a:r>
            <a:endParaRPr/>
          </a:p>
        </p:txBody>
      </p:sp>
      <p:sp>
        <p:nvSpPr>
          <p:cNvPr id="30" name="Google Shape;30;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So(ph/f)ia LaunchPAD is here.</a:t>
            </a:r>
            <a:endParaRPr/>
          </a:p>
          <a:p>
            <a:pPr indent="-355600" lvl="0" marL="457200" rtl="0" algn="l">
              <a:spcBef>
                <a:spcPts val="600"/>
              </a:spcBef>
              <a:spcAft>
                <a:spcPts val="0"/>
              </a:spcAft>
              <a:buSzPts val="2000"/>
              <a:buChar char="●"/>
            </a:pPr>
            <a:r>
              <a:rPr lang="en"/>
              <a:t>Computer Science club on campus.</a:t>
            </a:r>
            <a:endParaRPr/>
          </a:p>
          <a:p>
            <a:pPr indent="-355600" lvl="0" marL="457200" rtl="0" algn="l">
              <a:spcBef>
                <a:spcPts val="0"/>
              </a:spcBef>
              <a:spcAft>
                <a:spcPts val="0"/>
              </a:spcAft>
              <a:buSzPts val="2000"/>
              <a:buChar char="●"/>
            </a:pPr>
            <a:r>
              <a:rPr lang="en"/>
              <a:t>Machine Learning, AI, etc. projects.</a:t>
            </a:r>
            <a:endParaRPr/>
          </a:p>
          <a:p>
            <a:pPr indent="-355600" lvl="0" marL="457200" rtl="0" algn="l">
              <a:spcBef>
                <a:spcPts val="0"/>
              </a:spcBef>
              <a:spcAft>
                <a:spcPts val="0"/>
              </a:spcAft>
              <a:buSzPts val="2000"/>
              <a:buChar char="●"/>
            </a:pPr>
            <a:r>
              <a:rPr lang="en"/>
              <a:t>Form 6-8 person teams. Project based on research paper or corporate project.</a:t>
            </a:r>
            <a:endParaRPr/>
          </a:p>
          <a:p>
            <a:pPr indent="-355600" lvl="0" marL="457200" rtl="0" algn="l">
              <a:spcBef>
                <a:spcPts val="0"/>
              </a:spcBef>
              <a:spcAft>
                <a:spcPts val="0"/>
              </a:spcAft>
              <a:buSzPts val="2000"/>
              <a:buChar char="●"/>
            </a:pPr>
            <a:r>
              <a:rPr lang="en"/>
              <a:t>No machine learning, no problem.</a:t>
            </a:r>
            <a:endParaRPr/>
          </a:p>
          <a:p>
            <a:pPr indent="-355600" lvl="0" marL="457200" rtl="0" algn="l">
              <a:spcBef>
                <a:spcPts val="0"/>
              </a:spcBef>
              <a:spcAft>
                <a:spcPts val="0"/>
              </a:spcAft>
              <a:buSzPts val="2000"/>
              <a:buChar char="●"/>
            </a:pPr>
            <a:r>
              <a:rPr lang="en"/>
              <a:t>If you are interested come to an infosession this week. </a:t>
            </a:r>
            <a:endParaRPr/>
          </a:p>
          <a:p>
            <a:pPr indent="-355600" lvl="1" marL="914400" rtl="0" algn="l">
              <a:spcBef>
                <a:spcPts val="0"/>
              </a:spcBef>
              <a:spcAft>
                <a:spcPts val="0"/>
              </a:spcAft>
              <a:buSzPts val="2000"/>
              <a:buChar char="○"/>
            </a:pPr>
            <a:r>
              <a:rPr lang="en"/>
              <a:t>8-10 today in HP auditorium (in Soda)</a:t>
            </a:r>
            <a:endParaRPr/>
          </a:p>
          <a:p>
            <a:pPr indent="-355600" lvl="0" marL="457200" rtl="0" algn="l">
              <a:spcBef>
                <a:spcPts val="0"/>
              </a:spcBef>
              <a:spcAft>
                <a:spcPts val="0"/>
              </a:spcAft>
              <a:buSzPts val="2000"/>
              <a:buChar char="●"/>
            </a:pPr>
            <a:r>
              <a:rPr lang="en"/>
              <a:t>They are also going to bring you fliers.</a:t>
            </a:r>
            <a:endParaRPr/>
          </a:p>
          <a:p>
            <a:pPr indent="-355600" lvl="1" marL="914400" rtl="0" algn="l">
              <a:spcBef>
                <a:spcPts val="0"/>
              </a:spcBef>
              <a:spcAft>
                <a:spcPts val="0"/>
              </a:spcAft>
              <a:buSzPts val="2000"/>
              <a:buChar char="○"/>
            </a:pPr>
            <a:r>
              <a:rPr lang="en"/>
              <a:t>You must accept them whether interested or not.</a:t>
            </a:r>
            <a:endParaRPr/>
          </a:p>
          <a:p>
            <a:pPr indent="-355600" lvl="0" marL="457200" rtl="0" algn="l">
              <a:spcBef>
                <a:spcPts val="0"/>
              </a:spcBef>
              <a:spcAft>
                <a:spcPts val="0"/>
              </a:spcAft>
              <a:buSzPts val="2000"/>
              <a:buChar char="●"/>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Declaring a Variable (Simplified)</a:t>
            </a:r>
            <a:endParaRPr/>
          </a:p>
        </p:txBody>
      </p:sp>
      <p:sp>
        <p:nvSpPr>
          <p:cNvPr id="100" name="Google Shape;100;p17"/>
          <p:cNvSpPr txBox="1"/>
          <p:nvPr>
            <p:ph idx="1" type="body"/>
          </p:nvPr>
        </p:nvSpPr>
        <p:spPr>
          <a:xfrm>
            <a:off x="243000" y="556500"/>
            <a:ext cx="8443800" cy="25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When you declare a variable of a certain type in Java:</a:t>
            </a:r>
            <a:endParaRPr/>
          </a:p>
          <a:p>
            <a:pPr indent="-355600" lvl="0" marL="457200" rtl="0" algn="l">
              <a:spcBef>
                <a:spcPts val="600"/>
              </a:spcBef>
              <a:spcAft>
                <a:spcPts val="0"/>
              </a:spcAft>
              <a:buSzPts val="2000"/>
              <a:buChar char="●"/>
            </a:pPr>
            <a:r>
              <a:rPr lang="en"/>
              <a:t>Your computer sets aside exactly enough bits to hold a thing of that type.</a:t>
            </a:r>
            <a:endParaRPr/>
          </a:p>
          <a:p>
            <a:pPr indent="-355600" lvl="1" marL="914400" rtl="0" algn="l">
              <a:spcBef>
                <a:spcPts val="0"/>
              </a:spcBef>
              <a:spcAft>
                <a:spcPts val="0"/>
              </a:spcAft>
              <a:buSzPts val="2000"/>
              <a:buChar char="○"/>
            </a:pPr>
            <a:r>
              <a:rPr lang="en"/>
              <a:t>Example: Declaring an int sets aside a “box” of 32 bits.</a:t>
            </a:r>
            <a:endParaRPr/>
          </a:p>
          <a:p>
            <a:pPr indent="-355600" lvl="1" marL="914400" rtl="0" algn="l">
              <a:spcBef>
                <a:spcPts val="0"/>
              </a:spcBef>
              <a:spcAft>
                <a:spcPts val="0"/>
              </a:spcAft>
              <a:buSzPts val="2000"/>
              <a:buChar char="○"/>
            </a:pPr>
            <a:r>
              <a:rPr lang="en"/>
              <a:t>Example: Declaring a double sets aside a box of 64 bits.</a:t>
            </a:r>
            <a:endParaRPr/>
          </a:p>
          <a:p>
            <a:pPr indent="-355600" lvl="0" marL="457200" rtl="0" algn="l">
              <a:spcBef>
                <a:spcPts val="0"/>
              </a:spcBef>
              <a:spcAft>
                <a:spcPts val="0"/>
              </a:spcAft>
              <a:buSzPts val="2000"/>
              <a:buChar char="●"/>
            </a:pPr>
            <a:r>
              <a:rPr lang="en"/>
              <a:t>Java creates an internal table that maps each variable name to a location.</a:t>
            </a:r>
            <a:endParaRPr/>
          </a:p>
          <a:p>
            <a:pPr indent="-355600" lvl="0" marL="457200" rtl="0" algn="l">
              <a:spcBef>
                <a:spcPts val="0"/>
              </a:spcBef>
              <a:spcAft>
                <a:spcPts val="0"/>
              </a:spcAft>
              <a:buSzPts val="2000"/>
              <a:buChar char="●"/>
            </a:pPr>
            <a:r>
              <a:rPr lang="en"/>
              <a:t>Java does NOT write anything into the reserved boxes.</a:t>
            </a:r>
            <a:endParaRPr/>
          </a:p>
          <a:p>
            <a:pPr indent="-355600" lvl="1" marL="914400" rtl="0" algn="l">
              <a:spcBef>
                <a:spcPts val="0"/>
              </a:spcBef>
              <a:spcAft>
                <a:spcPts val="0"/>
              </a:spcAft>
              <a:buSzPts val="2000"/>
              <a:buChar char="○"/>
            </a:pPr>
            <a:r>
              <a:rPr lang="en"/>
              <a:t>For safety, Java will not let access a variable that is uninitialized.</a:t>
            </a:r>
            <a:endParaRPr/>
          </a:p>
        </p:txBody>
      </p:sp>
      <p:sp>
        <p:nvSpPr>
          <p:cNvPr id="101" name="Google Shape;101;p17"/>
          <p:cNvSpPr txBox="1"/>
          <p:nvPr/>
        </p:nvSpPr>
        <p:spPr>
          <a:xfrm>
            <a:off x="243000" y="3490800"/>
            <a:ext cx="2643300" cy="151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x = -1431195969;</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y = 567213.112;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F92672"/>
              </a:solidFill>
              <a:highlight>
                <a:srgbClr val="EFEFEF"/>
              </a:highlight>
              <a:latin typeface="Consolas"/>
              <a:ea typeface="Consolas"/>
              <a:cs typeface="Consolas"/>
              <a:sym typeface="Consolas"/>
            </a:endParaRPr>
          </a:p>
        </p:txBody>
      </p:sp>
      <p:pic>
        <p:nvPicPr>
          <p:cNvPr id="102" name="Google Shape;102;p17"/>
          <p:cNvPicPr preferRelativeResize="0"/>
          <p:nvPr/>
        </p:nvPicPr>
        <p:blipFill>
          <a:blip r:embed="rId3">
            <a:alphaModFix/>
          </a:blip>
          <a:stretch>
            <a:fillRect/>
          </a:stretch>
        </p:blipFill>
        <p:spPr>
          <a:xfrm>
            <a:off x="2976550" y="3490800"/>
            <a:ext cx="3190875" cy="333375"/>
          </a:xfrm>
          <a:prstGeom prst="rect">
            <a:avLst/>
          </a:prstGeom>
          <a:noFill/>
          <a:ln>
            <a:noFill/>
          </a:ln>
        </p:spPr>
      </p:pic>
      <p:pic>
        <p:nvPicPr>
          <p:cNvPr id="103" name="Google Shape;103;p17"/>
          <p:cNvPicPr preferRelativeResize="0"/>
          <p:nvPr/>
        </p:nvPicPr>
        <p:blipFill>
          <a:blip r:embed="rId4">
            <a:alphaModFix/>
          </a:blip>
          <a:stretch>
            <a:fillRect/>
          </a:stretch>
        </p:blipFill>
        <p:spPr>
          <a:xfrm>
            <a:off x="2972495" y="4205175"/>
            <a:ext cx="6115050" cy="323850"/>
          </a:xfrm>
          <a:prstGeom prst="rect">
            <a:avLst/>
          </a:prstGeom>
          <a:noFill/>
          <a:ln>
            <a:noFill/>
          </a:ln>
        </p:spPr>
      </p:pic>
      <p:cxnSp>
        <p:nvCxnSpPr>
          <p:cNvPr id="104" name="Google Shape;104;p17"/>
          <p:cNvCxnSpPr/>
          <p:nvPr/>
        </p:nvCxnSpPr>
        <p:spPr>
          <a:xfrm>
            <a:off x="74039" y="4328855"/>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105" name="Google Shape;105;p17"/>
          <p:cNvPicPr preferRelativeResize="0"/>
          <p:nvPr/>
        </p:nvPicPr>
        <p:blipFill>
          <a:blip r:embed="rId5">
            <a:alphaModFix/>
          </a:blip>
          <a:stretch>
            <a:fillRect/>
          </a:stretch>
        </p:blipFill>
        <p:spPr>
          <a:xfrm>
            <a:off x="3281338" y="3561890"/>
            <a:ext cx="2886075" cy="17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Declaring a Variable (Simplified)</a:t>
            </a:r>
            <a:endParaRPr/>
          </a:p>
        </p:txBody>
      </p:sp>
      <p:sp>
        <p:nvSpPr>
          <p:cNvPr id="111" name="Google Shape;111;p18"/>
          <p:cNvSpPr txBox="1"/>
          <p:nvPr>
            <p:ph idx="1" type="body"/>
          </p:nvPr>
        </p:nvSpPr>
        <p:spPr>
          <a:xfrm>
            <a:off x="243000" y="556500"/>
            <a:ext cx="8443800" cy="25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When you declare a variable of a certain type in Java:</a:t>
            </a:r>
            <a:endParaRPr/>
          </a:p>
          <a:p>
            <a:pPr indent="-355600" lvl="0" marL="457200" rtl="0" algn="l">
              <a:spcBef>
                <a:spcPts val="600"/>
              </a:spcBef>
              <a:spcAft>
                <a:spcPts val="0"/>
              </a:spcAft>
              <a:buSzPts val="2000"/>
              <a:buChar char="●"/>
            </a:pPr>
            <a:r>
              <a:rPr lang="en"/>
              <a:t>Your computer sets aside exactly enough bits to hold a thing of that type.</a:t>
            </a:r>
            <a:endParaRPr/>
          </a:p>
          <a:p>
            <a:pPr indent="-355600" lvl="1" marL="914400" rtl="0" algn="l">
              <a:spcBef>
                <a:spcPts val="0"/>
              </a:spcBef>
              <a:spcAft>
                <a:spcPts val="0"/>
              </a:spcAft>
              <a:buSzPts val="2000"/>
              <a:buChar char="○"/>
            </a:pPr>
            <a:r>
              <a:rPr lang="en"/>
              <a:t>Example: Declaring an int sets aside a “box” of 32 bits.</a:t>
            </a:r>
            <a:endParaRPr/>
          </a:p>
          <a:p>
            <a:pPr indent="-355600" lvl="1" marL="914400" rtl="0" algn="l">
              <a:spcBef>
                <a:spcPts val="0"/>
              </a:spcBef>
              <a:spcAft>
                <a:spcPts val="0"/>
              </a:spcAft>
              <a:buSzPts val="2000"/>
              <a:buChar char="○"/>
            </a:pPr>
            <a:r>
              <a:rPr lang="en"/>
              <a:t>Example: Declaring a double sets aside a box of 64 bits.</a:t>
            </a:r>
            <a:endParaRPr/>
          </a:p>
          <a:p>
            <a:pPr indent="-355600" lvl="0" marL="457200" rtl="0" algn="l">
              <a:spcBef>
                <a:spcPts val="0"/>
              </a:spcBef>
              <a:spcAft>
                <a:spcPts val="0"/>
              </a:spcAft>
              <a:buSzPts val="2000"/>
              <a:buChar char="●"/>
            </a:pPr>
            <a:r>
              <a:rPr lang="en"/>
              <a:t>Java creates an internal table that maps each variable name to a location.</a:t>
            </a:r>
            <a:endParaRPr/>
          </a:p>
          <a:p>
            <a:pPr indent="-355600" lvl="0" marL="457200" rtl="0" algn="l">
              <a:spcBef>
                <a:spcPts val="0"/>
              </a:spcBef>
              <a:spcAft>
                <a:spcPts val="0"/>
              </a:spcAft>
              <a:buSzPts val="2000"/>
              <a:buChar char="●"/>
            </a:pPr>
            <a:r>
              <a:rPr lang="en"/>
              <a:t>Java does NOT write anything into the reserved boxes.</a:t>
            </a:r>
            <a:endParaRPr/>
          </a:p>
          <a:p>
            <a:pPr indent="-355600" lvl="1" marL="914400" rtl="0" algn="l">
              <a:spcBef>
                <a:spcPts val="0"/>
              </a:spcBef>
              <a:spcAft>
                <a:spcPts val="0"/>
              </a:spcAft>
              <a:buSzPts val="2000"/>
              <a:buChar char="○"/>
            </a:pPr>
            <a:r>
              <a:rPr lang="en"/>
              <a:t>For safety, Java will not let access a variable that is uninitialized.</a:t>
            </a:r>
            <a:endParaRPr/>
          </a:p>
        </p:txBody>
      </p:sp>
      <p:sp>
        <p:nvSpPr>
          <p:cNvPr id="112" name="Google Shape;112;p18"/>
          <p:cNvSpPr txBox="1"/>
          <p:nvPr/>
        </p:nvSpPr>
        <p:spPr>
          <a:xfrm>
            <a:off x="243000" y="3490800"/>
            <a:ext cx="2643300" cy="151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x = -1431195969;</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y = 567213.112;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F92672"/>
              </a:solidFill>
              <a:highlight>
                <a:srgbClr val="EFEFEF"/>
              </a:highlight>
              <a:latin typeface="Consolas"/>
              <a:ea typeface="Consolas"/>
              <a:cs typeface="Consolas"/>
              <a:sym typeface="Consolas"/>
            </a:endParaRPr>
          </a:p>
        </p:txBody>
      </p:sp>
      <p:pic>
        <p:nvPicPr>
          <p:cNvPr id="113" name="Google Shape;113;p18"/>
          <p:cNvPicPr preferRelativeResize="0"/>
          <p:nvPr/>
        </p:nvPicPr>
        <p:blipFill>
          <a:blip r:embed="rId3">
            <a:alphaModFix/>
          </a:blip>
          <a:stretch>
            <a:fillRect/>
          </a:stretch>
        </p:blipFill>
        <p:spPr>
          <a:xfrm>
            <a:off x="2976550" y="3490800"/>
            <a:ext cx="3190875" cy="333375"/>
          </a:xfrm>
          <a:prstGeom prst="rect">
            <a:avLst/>
          </a:prstGeom>
          <a:noFill/>
          <a:ln>
            <a:noFill/>
          </a:ln>
        </p:spPr>
      </p:pic>
      <p:pic>
        <p:nvPicPr>
          <p:cNvPr id="114" name="Google Shape;114;p18"/>
          <p:cNvPicPr preferRelativeResize="0"/>
          <p:nvPr/>
        </p:nvPicPr>
        <p:blipFill>
          <a:blip r:embed="rId4">
            <a:alphaModFix/>
          </a:blip>
          <a:stretch>
            <a:fillRect/>
          </a:stretch>
        </p:blipFill>
        <p:spPr>
          <a:xfrm>
            <a:off x="2972495" y="4205175"/>
            <a:ext cx="6115050" cy="323850"/>
          </a:xfrm>
          <a:prstGeom prst="rect">
            <a:avLst/>
          </a:prstGeom>
          <a:noFill/>
          <a:ln>
            <a:noFill/>
          </a:ln>
        </p:spPr>
      </p:pic>
      <p:cxnSp>
        <p:nvCxnSpPr>
          <p:cNvPr id="115" name="Google Shape;115;p18"/>
          <p:cNvCxnSpPr/>
          <p:nvPr/>
        </p:nvCxnSpPr>
        <p:spPr>
          <a:xfrm>
            <a:off x="64171" y="4609603"/>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116" name="Google Shape;116;p18"/>
          <p:cNvPicPr preferRelativeResize="0"/>
          <p:nvPr/>
        </p:nvPicPr>
        <p:blipFill>
          <a:blip r:embed="rId5">
            <a:alphaModFix/>
          </a:blip>
          <a:stretch>
            <a:fillRect/>
          </a:stretch>
        </p:blipFill>
        <p:spPr>
          <a:xfrm>
            <a:off x="3312800" y="4281375"/>
            <a:ext cx="5657850" cy="171450"/>
          </a:xfrm>
          <a:prstGeom prst="rect">
            <a:avLst/>
          </a:prstGeom>
          <a:noFill/>
          <a:ln>
            <a:noFill/>
          </a:ln>
        </p:spPr>
      </p:pic>
      <p:pic>
        <p:nvPicPr>
          <p:cNvPr id="117" name="Google Shape;117;p18"/>
          <p:cNvPicPr preferRelativeResize="0"/>
          <p:nvPr/>
        </p:nvPicPr>
        <p:blipFill>
          <a:blip r:embed="rId6">
            <a:alphaModFix/>
          </a:blip>
          <a:stretch>
            <a:fillRect/>
          </a:stretch>
        </p:blipFill>
        <p:spPr>
          <a:xfrm>
            <a:off x="3281338" y="3561890"/>
            <a:ext cx="2886075" cy="17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Simplified Box Notation</a:t>
            </a:r>
            <a:endParaRPr/>
          </a:p>
        </p:txBody>
      </p:sp>
      <p:sp>
        <p:nvSpPr>
          <p:cNvPr id="123" name="Google Shape;123;p19"/>
          <p:cNvSpPr txBox="1"/>
          <p:nvPr>
            <p:ph idx="1" type="body"/>
          </p:nvPr>
        </p:nvSpPr>
        <p:spPr>
          <a:xfrm>
            <a:off x="243000" y="556500"/>
            <a:ext cx="8443800" cy="25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use simplified box notation from here on out:</a:t>
            </a:r>
            <a:endParaRPr/>
          </a:p>
          <a:p>
            <a:pPr indent="-355600" lvl="0" marL="457200" rtl="0" algn="l">
              <a:spcBef>
                <a:spcPts val="600"/>
              </a:spcBef>
              <a:spcAft>
                <a:spcPts val="0"/>
              </a:spcAft>
              <a:buSzPts val="2000"/>
              <a:buChar char="●"/>
            </a:pPr>
            <a:r>
              <a:rPr lang="en"/>
              <a:t>Instead of writing memory box contents in binary, we’ll write them in human readable symbols.</a:t>
            </a:r>
            <a:endParaRPr/>
          </a:p>
          <a:p>
            <a:pPr indent="0" lvl="0" marL="0" rtl="0" algn="l">
              <a:spcBef>
                <a:spcPts val="600"/>
              </a:spcBef>
              <a:spcAft>
                <a:spcPts val="0"/>
              </a:spcAft>
              <a:buNone/>
            </a:pPr>
            <a:r>
              <a:t/>
            </a:r>
            <a:endParaRPr/>
          </a:p>
        </p:txBody>
      </p:sp>
      <p:sp>
        <p:nvSpPr>
          <p:cNvPr id="124" name="Google Shape;124;p19"/>
          <p:cNvSpPr txBox="1"/>
          <p:nvPr/>
        </p:nvSpPr>
        <p:spPr>
          <a:xfrm>
            <a:off x="243000" y="3490800"/>
            <a:ext cx="2643300" cy="151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x = -1431195969;</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y = 567213.112;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F92672"/>
              </a:solidFill>
              <a:highlight>
                <a:srgbClr val="EFEFEF"/>
              </a:highlight>
              <a:latin typeface="Consolas"/>
              <a:ea typeface="Consolas"/>
              <a:cs typeface="Consolas"/>
              <a:sym typeface="Consolas"/>
            </a:endParaRPr>
          </a:p>
        </p:txBody>
      </p:sp>
      <p:pic>
        <p:nvPicPr>
          <p:cNvPr id="125" name="Google Shape;125;p19"/>
          <p:cNvPicPr preferRelativeResize="0"/>
          <p:nvPr/>
        </p:nvPicPr>
        <p:blipFill>
          <a:blip r:embed="rId3">
            <a:alphaModFix/>
          </a:blip>
          <a:stretch>
            <a:fillRect/>
          </a:stretch>
        </p:blipFill>
        <p:spPr>
          <a:xfrm>
            <a:off x="3602388" y="3566988"/>
            <a:ext cx="2124075" cy="409575"/>
          </a:xfrm>
          <a:prstGeom prst="rect">
            <a:avLst/>
          </a:prstGeom>
          <a:noFill/>
          <a:ln>
            <a:noFill/>
          </a:ln>
        </p:spPr>
      </p:pic>
      <p:pic>
        <p:nvPicPr>
          <p:cNvPr id="126" name="Google Shape;126;p19"/>
          <p:cNvPicPr preferRelativeResize="0"/>
          <p:nvPr/>
        </p:nvPicPr>
        <p:blipFill>
          <a:blip r:embed="rId4">
            <a:alphaModFix/>
          </a:blip>
          <a:stretch>
            <a:fillRect/>
          </a:stretch>
        </p:blipFill>
        <p:spPr>
          <a:xfrm>
            <a:off x="3630963" y="4344563"/>
            <a:ext cx="2066925" cy="4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Golden Rule of Equals (GRoE)</a:t>
            </a:r>
            <a:endParaRPr/>
          </a:p>
        </p:txBody>
      </p:sp>
      <p:sp>
        <p:nvSpPr>
          <p:cNvPr id="132" name="Google Shape;132;p20"/>
          <p:cNvSpPr txBox="1"/>
          <p:nvPr>
            <p:ph idx="1" type="body"/>
          </p:nvPr>
        </p:nvSpPr>
        <p:spPr>
          <a:xfrm>
            <a:off x="243000" y="556500"/>
            <a:ext cx="84438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y and x:</a:t>
            </a:r>
            <a:endParaRPr/>
          </a:p>
          <a:p>
            <a:pPr indent="-355600" lvl="0" marL="457200" rtl="0" algn="l">
              <a:spcBef>
                <a:spcPts val="600"/>
              </a:spcBef>
              <a:spcAft>
                <a:spcPts val="0"/>
              </a:spcAft>
              <a:buSzPts val="2000"/>
              <a:buChar char="●"/>
            </a:pPr>
            <a:r>
              <a:rPr lang="en">
                <a:latin typeface="Consolas"/>
                <a:ea typeface="Consolas"/>
                <a:cs typeface="Consolas"/>
                <a:sym typeface="Consolas"/>
              </a:rPr>
              <a:t>y = x</a:t>
            </a:r>
            <a:r>
              <a:rPr lang="en"/>
              <a:t> </a:t>
            </a:r>
            <a:r>
              <a:rPr b="1" lang="en"/>
              <a:t>copies</a:t>
            </a:r>
            <a:r>
              <a:rPr lang="en"/>
              <a:t> all the bits from x into y.</a:t>
            </a:r>
            <a:endParaRPr/>
          </a:p>
          <a:p>
            <a:pPr indent="0" lvl="0" marL="0" rtl="0" algn="l">
              <a:spcBef>
                <a:spcPts val="600"/>
              </a:spcBef>
              <a:spcAft>
                <a:spcPts val="0"/>
              </a:spcAft>
              <a:buNone/>
            </a:pPr>
            <a:br>
              <a:rPr lang="en"/>
            </a:br>
            <a:r>
              <a:rPr lang="en"/>
              <a:t>Example from earlier: </a:t>
            </a:r>
            <a:r>
              <a:rPr lang="en" u="sng">
                <a:solidFill>
                  <a:schemeClr val="hlink"/>
                </a:solidFill>
                <a:hlinkClick r:id="rId3"/>
              </a:rPr>
              <a:t>Link</a:t>
            </a:r>
            <a:endParaRPr/>
          </a:p>
        </p:txBody>
      </p:sp>
      <p:sp>
        <p:nvSpPr>
          <p:cNvPr id="133" name="Google Shape;133;p20"/>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
                                        <p:tgtEl>
                                          <p:spTgt spid="1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37" name="Shape 137"/>
        <p:cNvGrpSpPr/>
        <p:nvPr/>
      </p:nvGrpSpPr>
      <p:grpSpPr>
        <a:xfrm>
          <a:off x="0" y="0"/>
          <a:ext cx="0" cy="0"/>
          <a:chOff x="0" y="0"/>
          <a:chExt cx="0" cy="0"/>
        </a:xfrm>
      </p:grpSpPr>
      <p:sp>
        <p:nvSpPr>
          <p:cNvPr id="138" name="Google Shape;138;p2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Reference Types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Types</a:t>
            </a:r>
            <a:endParaRPr/>
          </a:p>
        </p:txBody>
      </p:sp>
      <p:sp>
        <p:nvSpPr>
          <p:cNvPr id="144" name="Google Shape;144;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8 primitive types in Java: </a:t>
            </a:r>
            <a:endParaRPr/>
          </a:p>
          <a:p>
            <a:pPr indent="-355600" lvl="0" marL="457200" rtl="0" algn="l">
              <a:spcBef>
                <a:spcPts val="600"/>
              </a:spcBef>
              <a:spcAft>
                <a:spcPts val="0"/>
              </a:spcAft>
              <a:buSzPts val="2000"/>
              <a:buChar char="●"/>
            </a:pPr>
            <a:r>
              <a:rPr lang="en"/>
              <a:t>byte, short, </a:t>
            </a:r>
            <a:r>
              <a:rPr b="1" lang="en"/>
              <a:t>int</a:t>
            </a:r>
            <a:r>
              <a:rPr lang="en"/>
              <a:t>, long, float, </a:t>
            </a:r>
            <a:r>
              <a:rPr b="1" lang="en"/>
              <a:t>double</a:t>
            </a:r>
            <a:r>
              <a:rPr lang="en"/>
              <a:t>, boolean, char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Everything else, including arrays, is a </a:t>
            </a:r>
            <a:r>
              <a:rPr b="1" lang="en"/>
              <a:t>reference type</a:t>
            </a:r>
            <a:r>
              <a:rPr lang="en"/>
              <a:t>.</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Instantiations</a:t>
            </a:r>
            <a:endParaRPr/>
          </a:p>
        </p:txBody>
      </p:sp>
      <p:sp>
        <p:nvSpPr>
          <p:cNvPr id="150" name="Google Shape;150;p23"/>
          <p:cNvSpPr txBox="1"/>
          <p:nvPr>
            <p:ph idx="1" type="body"/>
          </p:nvPr>
        </p:nvSpPr>
        <p:spPr>
          <a:xfrm>
            <a:off x="243000" y="556500"/>
            <a:ext cx="8443800" cy="432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instantiate an Object (e.g. Dog, Walrus, Planet):</a:t>
            </a:r>
            <a:endParaRPr/>
          </a:p>
          <a:p>
            <a:pPr indent="-355600" lvl="0" marL="457200" rtl="0" algn="l">
              <a:spcBef>
                <a:spcPts val="600"/>
              </a:spcBef>
              <a:spcAft>
                <a:spcPts val="0"/>
              </a:spcAft>
              <a:buSzPts val="2000"/>
              <a:buChar char="●"/>
            </a:pPr>
            <a:r>
              <a:rPr lang="en"/>
              <a:t>Java first allocates a box of bits for each instance variable of the class and fills them with a default value (e.g. 0, null).</a:t>
            </a:r>
            <a:endParaRPr/>
          </a:p>
          <a:p>
            <a:pPr indent="-355600" lvl="0" marL="457200" rtl="0" algn="l">
              <a:spcBef>
                <a:spcPts val="0"/>
              </a:spcBef>
              <a:spcAft>
                <a:spcPts val="0"/>
              </a:spcAft>
              <a:buSzPts val="2000"/>
              <a:buChar char="●"/>
            </a:pPr>
            <a:r>
              <a:rPr lang="en"/>
              <a:t>The constructor then usually fills every such box with some other value.</a:t>
            </a:r>
            <a:endParaRPr/>
          </a:p>
        </p:txBody>
      </p:sp>
      <p:pic>
        <p:nvPicPr>
          <p:cNvPr id="151" name="Google Shape;151;p23"/>
          <p:cNvPicPr preferRelativeResize="0"/>
          <p:nvPr/>
        </p:nvPicPr>
        <p:blipFill>
          <a:blip r:embed="rId3">
            <a:alphaModFix/>
          </a:blip>
          <a:stretch>
            <a:fillRect/>
          </a:stretch>
        </p:blipFill>
        <p:spPr>
          <a:xfrm>
            <a:off x="6653725" y="3306300"/>
            <a:ext cx="1466850" cy="1085850"/>
          </a:xfrm>
          <a:prstGeom prst="rect">
            <a:avLst/>
          </a:prstGeom>
          <a:noFill/>
          <a:ln>
            <a:noFill/>
          </a:ln>
        </p:spPr>
      </p:pic>
      <p:sp>
        <p:nvSpPr>
          <p:cNvPr id="152" name="Google Shape;152;p23"/>
          <p:cNvSpPr txBox="1"/>
          <p:nvPr/>
        </p:nvSpPr>
        <p:spPr>
          <a:xfrm>
            <a:off x="152400" y="2161708"/>
            <a:ext cx="5150400" cy="2815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 class</a:t>
            </a:r>
            <a:r>
              <a:rPr lang="en" sz="1900">
                <a:solidFill>
                  <a:schemeClr val="dk1"/>
                </a:solidFill>
                <a:highlight>
                  <a:srgbClr val="EFEFEF"/>
                </a:highlight>
                <a:latin typeface="Consolas"/>
                <a:ea typeface="Consolas"/>
                <a:cs typeface="Consolas"/>
                <a:sym typeface="Consolas"/>
              </a:rPr>
              <a:t> Walrus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weight;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tuskSize;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Walrus(</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w,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ts)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weight = w;</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tuskSize = ts;</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grpSp>
        <p:nvGrpSpPr>
          <p:cNvPr id="153" name="Google Shape;153;p23"/>
          <p:cNvGrpSpPr/>
          <p:nvPr/>
        </p:nvGrpSpPr>
        <p:grpSpPr>
          <a:xfrm>
            <a:off x="5503921" y="2403482"/>
            <a:ext cx="3425250" cy="495300"/>
            <a:chOff x="5503921" y="2403482"/>
            <a:chExt cx="3425250" cy="495300"/>
          </a:xfrm>
        </p:grpSpPr>
        <p:sp>
          <p:nvSpPr>
            <p:cNvPr id="154" name="Google Shape;154;p23"/>
            <p:cNvSpPr txBox="1"/>
            <p:nvPr/>
          </p:nvSpPr>
          <p:spPr>
            <a:xfrm>
              <a:off x="5721271" y="2403482"/>
              <a:ext cx="32079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Walrus(1000, 8.3);</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cxnSp>
          <p:nvCxnSpPr>
            <p:cNvPr id="155" name="Google Shape;155;p23"/>
            <p:cNvCxnSpPr/>
            <p:nvPr/>
          </p:nvCxnSpPr>
          <p:spPr>
            <a:xfrm>
              <a:off x="5503921" y="2669120"/>
              <a:ext cx="286200" cy="0"/>
            </a:xfrm>
            <a:prstGeom prst="straightConnector1">
              <a:avLst/>
            </a:prstGeom>
            <a:noFill/>
            <a:ln cap="flat" cmpd="sng" w="9525">
              <a:solidFill>
                <a:srgbClr val="BE0712"/>
              </a:solidFill>
              <a:prstDash val="solid"/>
              <a:round/>
              <a:headEnd len="med" w="med" type="none"/>
              <a:tailEnd len="med" w="med" type="triangle"/>
            </a:ln>
          </p:spPr>
        </p:cxnSp>
      </p:grpSp>
      <p:grpSp>
        <p:nvGrpSpPr>
          <p:cNvPr id="156" name="Google Shape;156;p23"/>
          <p:cNvGrpSpPr/>
          <p:nvPr/>
        </p:nvGrpSpPr>
        <p:grpSpPr>
          <a:xfrm>
            <a:off x="5732713" y="3506567"/>
            <a:ext cx="910500" cy="740046"/>
            <a:chOff x="5732713" y="3506567"/>
            <a:chExt cx="910500" cy="740046"/>
          </a:xfrm>
        </p:grpSpPr>
        <p:sp>
          <p:nvSpPr>
            <p:cNvPr id="157" name="Google Shape;157;p23"/>
            <p:cNvSpPr/>
            <p:nvPr/>
          </p:nvSpPr>
          <p:spPr>
            <a:xfrm>
              <a:off x="6421575" y="3559375"/>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6423844" y="3929813"/>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5732713" y="3506567"/>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 bits</a:t>
              </a:r>
              <a:endParaRPr/>
            </a:p>
          </p:txBody>
        </p:sp>
        <p:sp>
          <p:nvSpPr>
            <p:cNvPr id="160" name="Google Shape;160;p23"/>
            <p:cNvSpPr txBox="1"/>
            <p:nvPr/>
          </p:nvSpPr>
          <p:spPr>
            <a:xfrm>
              <a:off x="5732713" y="3879274"/>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grpSp>
      <p:sp>
        <p:nvSpPr>
          <p:cNvPr id="161" name="Google Shape;161;p23"/>
          <p:cNvSpPr txBox="1"/>
          <p:nvPr/>
        </p:nvSpPr>
        <p:spPr>
          <a:xfrm>
            <a:off x="6653725" y="2898775"/>
            <a:ext cx="1065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Demo Link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Instantiations</a:t>
            </a:r>
            <a:endParaRPr/>
          </a:p>
        </p:txBody>
      </p:sp>
      <p:sp>
        <p:nvSpPr>
          <p:cNvPr id="167" name="Google Shape;167;p24"/>
          <p:cNvSpPr txBox="1"/>
          <p:nvPr>
            <p:ph idx="1" type="body"/>
          </p:nvPr>
        </p:nvSpPr>
        <p:spPr>
          <a:xfrm>
            <a:off x="243000" y="556500"/>
            <a:ext cx="8443800" cy="432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instantiate an Object (e.g. Dog, Walrus, Planet):</a:t>
            </a:r>
            <a:endParaRPr/>
          </a:p>
          <a:p>
            <a:pPr indent="-355600" lvl="0" marL="457200" rtl="0" algn="l">
              <a:spcBef>
                <a:spcPts val="600"/>
              </a:spcBef>
              <a:spcAft>
                <a:spcPts val="0"/>
              </a:spcAft>
              <a:buSzPts val="2000"/>
              <a:buChar char="●"/>
            </a:pPr>
            <a:r>
              <a:rPr lang="en"/>
              <a:t>Java first allocates a box of bits for each instance variable of the class and fills them with a default value (e.g. 0, null).</a:t>
            </a:r>
            <a:endParaRPr/>
          </a:p>
          <a:p>
            <a:pPr indent="-355600" lvl="0" marL="457200" rtl="0" algn="l">
              <a:spcBef>
                <a:spcPts val="0"/>
              </a:spcBef>
              <a:spcAft>
                <a:spcPts val="0"/>
              </a:spcAft>
              <a:buSzPts val="2000"/>
              <a:buChar char="●"/>
            </a:pPr>
            <a:r>
              <a:rPr lang="en"/>
              <a:t>The constructor then usually fills every such box with some other value.</a:t>
            </a:r>
            <a:endParaRPr/>
          </a:p>
        </p:txBody>
      </p:sp>
      <p:pic>
        <p:nvPicPr>
          <p:cNvPr id="168" name="Google Shape;168;p24"/>
          <p:cNvPicPr preferRelativeResize="0"/>
          <p:nvPr/>
        </p:nvPicPr>
        <p:blipFill>
          <a:blip r:embed="rId3">
            <a:alphaModFix/>
          </a:blip>
          <a:stretch>
            <a:fillRect/>
          </a:stretch>
        </p:blipFill>
        <p:spPr>
          <a:xfrm>
            <a:off x="6653725" y="3306300"/>
            <a:ext cx="1466850" cy="1085850"/>
          </a:xfrm>
          <a:prstGeom prst="rect">
            <a:avLst/>
          </a:prstGeom>
          <a:noFill/>
          <a:ln>
            <a:noFill/>
          </a:ln>
        </p:spPr>
      </p:pic>
      <p:grpSp>
        <p:nvGrpSpPr>
          <p:cNvPr id="169" name="Google Shape;169;p24"/>
          <p:cNvGrpSpPr/>
          <p:nvPr/>
        </p:nvGrpSpPr>
        <p:grpSpPr>
          <a:xfrm>
            <a:off x="5503921" y="2403482"/>
            <a:ext cx="3425250" cy="495300"/>
            <a:chOff x="5503921" y="2403482"/>
            <a:chExt cx="3425250" cy="495300"/>
          </a:xfrm>
        </p:grpSpPr>
        <p:sp>
          <p:nvSpPr>
            <p:cNvPr id="170" name="Google Shape;170;p24"/>
            <p:cNvSpPr txBox="1"/>
            <p:nvPr/>
          </p:nvSpPr>
          <p:spPr>
            <a:xfrm>
              <a:off x="5721271" y="2403482"/>
              <a:ext cx="32079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Walrus(1000, 8.3);</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cxnSp>
          <p:nvCxnSpPr>
            <p:cNvPr id="171" name="Google Shape;171;p24"/>
            <p:cNvCxnSpPr/>
            <p:nvPr/>
          </p:nvCxnSpPr>
          <p:spPr>
            <a:xfrm>
              <a:off x="5503921" y="2669120"/>
              <a:ext cx="286200" cy="0"/>
            </a:xfrm>
            <a:prstGeom prst="straightConnector1">
              <a:avLst/>
            </a:prstGeom>
            <a:noFill/>
            <a:ln cap="flat" cmpd="sng" w="9525">
              <a:solidFill>
                <a:srgbClr val="BE0712"/>
              </a:solidFill>
              <a:prstDash val="solid"/>
              <a:round/>
              <a:headEnd len="med" w="med" type="none"/>
              <a:tailEnd len="med" w="med" type="triangle"/>
            </a:ln>
          </p:spPr>
        </p:cxnSp>
      </p:grpSp>
      <p:grpSp>
        <p:nvGrpSpPr>
          <p:cNvPr id="172" name="Google Shape;172;p24"/>
          <p:cNvGrpSpPr/>
          <p:nvPr/>
        </p:nvGrpSpPr>
        <p:grpSpPr>
          <a:xfrm>
            <a:off x="5732713" y="3506567"/>
            <a:ext cx="910500" cy="740046"/>
            <a:chOff x="5732713" y="3506567"/>
            <a:chExt cx="910500" cy="740046"/>
          </a:xfrm>
        </p:grpSpPr>
        <p:sp>
          <p:nvSpPr>
            <p:cNvPr id="173" name="Google Shape;173;p24"/>
            <p:cNvSpPr/>
            <p:nvPr/>
          </p:nvSpPr>
          <p:spPr>
            <a:xfrm>
              <a:off x="6421575" y="3559375"/>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6423844" y="3929813"/>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nvSpPr>
          <p:spPr>
            <a:xfrm>
              <a:off x="5732713" y="3506567"/>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 bits</a:t>
              </a:r>
              <a:endParaRPr/>
            </a:p>
          </p:txBody>
        </p:sp>
        <p:sp>
          <p:nvSpPr>
            <p:cNvPr id="176" name="Google Shape;176;p24"/>
            <p:cNvSpPr txBox="1"/>
            <p:nvPr/>
          </p:nvSpPr>
          <p:spPr>
            <a:xfrm>
              <a:off x="5732713" y="3879274"/>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grpSp>
      <p:sp>
        <p:nvSpPr>
          <p:cNvPr id="177" name="Google Shape;177;p24"/>
          <p:cNvSpPr txBox="1"/>
          <p:nvPr/>
        </p:nvSpPr>
        <p:spPr>
          <a:xfrm>
            <a:off x="279475" y="2212875"/>
            <a:ext cx="4620900" cy="27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a:t>
            </a:r>
            <a:r>
              <a:rPr lang="en">
                <a:latin typeface="Consolas"/>
                <a:ea typeface="Consolas"/>
                <a:cs typeface="Consolas"/>
                <a:sym typeface="Consolas"/>
              </a:rPr>
              <a:t>0000000000000000000000000000</a:t>
            </a:r>
            <a:r>
              <a:rPr lang="en">
                <a:solidFill>
                  <a:schemeClr val="dk1"/>
                </a:solidFill>
                <a:latin typeface="Consolas"/>
                <a:ea typeface="Consolas"/>
                <a:cs typeface="Consolas"/>
                <a:sym typeface="Consolas"/>
              </a:rPr>
              <a:t>00000000000000000000000000000000000000000000000000000000000000000000000000000000000000000000000000000000000000000000000</a:t>
            </a:r>
            <a:r>
              <a:rPr lang="en">
                <a:solidFill>
                  <a:srgbClr val="208920"/>
                </a:solidFill>
                <a:highlight>
                  <a:srgbClr val="EFEFEF"/>
                </a:highlight>
                <a:latin typeface="Consolas"/>
                <a:ea typeface="Consolas"/>
                <a:cs typeface="Consolas"/>
                <a:sym typeface="Consolas"/>
              </a:rPr>
              <a:t>00000000000000000000001111101000</a:t>
            </a:r>
            <a:r>
              <a:rPr lang="en">
                <a:solidFill>
                  <a:srgbClr val="1072BD"/>
                </a:solidFill>
                <a:highlight>
                  <a:srgbClr val="EFEFEF"/>
                </a:highlight>
                <a:latin typeface="Consolas"/>
                <a:ea typeface="Consolas"/>
                <a:cs typeface="Consolas"/>
                <a:sym typeface="Consolas"/>
              </a:rPr>
              <a:t>0100000000100000100110011001100110011001100110011001100110011010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a:solidFill>
                <a:schemeClr val="dk1"/>
              </a:solidFill>
              <a:latin typeface="Consolas"/>
              <a:ea typeface="Consolas"/>
              <a:cs typeface="Consolas"/>
              <a:sym typeface="Consolas"/>
            </a:endParaRPr>
          </a:p>
        </p:txBody>
      </p:sp>
      <p:sp>
        <p:nvSpPr>
          <p:cNvPr id="178" name="Google Shape;178;p24"/>
          <p:cNvSpPr txBox="1"/>
          <p:nvPr/>
        </p:nvSpPr>
        <p:spPr>
          <a:xfrm>
            <a:off x="4905525" y="4372550"/>
            <a:ext cx="2923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Green is </a:t>
            </a:r>
            <a:r>
              <a:rPr lang="en">
                <a:solidFill>
                  <a:srgbClr val="208920"/>
                </a:solidFill>
                <a:highlight>
                  <a:srgbClr val="EFEFEF"/>
                </a:highlight>
                <a:latin typeface="Calibri"/>
                <a:ea typeface="Calibri"/>
                <a:cs typeface="Calibri"/>
                <a:sym typeface="Calibri"/>
              </a:rPr>
              <a:t>weight</a:t>
            </a:r>
            <a:r>
              <a:rPr lang="en">
                <a:latin typeface="Calibri"/>
                <a:ea typeface="Calibri"/>
                <a:cs typeface="Calibri"/>
                <a:sym typeface="Calibri"/>
              </a:rPr>
              <a:t>, blue is </a:t>
            </a:r>
            <a:r>
              <a:rPr lang="en">
                <a:solidFill>
                  <a:srgbClr val="1072BD"/>
                </a:solidFill>
                <a:highlight>
                  <a:srgbClr val="EFEFEF"/>
                </a:highlight>
                <a:latin typeface="Calibri"/>
                <a:ea typeface="Calibri"/>
                <a:cs typeface="Calibri"/>
                <a:sym typeface="Calibri"/>
              </a:rPr>
              <a:t>tuskSize</a:t>
            </a:r>
            <a:r>
              <a:rPr lang="en">
                <a:latin typeface="Calibri"/>
                <a:ea typeface="Calibri"/>
                <a:cs typeface="Calibri"/>
                <a:sym typeface="Calibri"/>
              </a:rPr>
              <a:t>.</a:t>
            </a:r>
            <a:endParaRPr>
              <a:latin typeface="Calibri"/>
              <a:ea typeface="Calibri"/>
              <a:cs typeface="Calibri"/>
              <a:sym typeface="Calibri"/>
            </a:endParaRPr>
          </a:p>
        </p:txBody>
      </p:sp>
      <p:sp>
        <p:nvSpPr>
          <p:cNvPr id="179" name="Google Shape;179;p24"/>
          <p:cNvSpPr txBox="1"/>
          <p:nvPr/>
        </p:nvSpPr>
        <p:spPr>
          <a:xfrm>
            <a:off x="4701100" y="4760175"/>
            <a:ext cx="43725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 reality, total Walrus size is slightly larger than 96 bits.)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Instantiations</a:t>
            </a:r>
            <a:endParaRPr/>
          </a:p>
        </p:txBody>
      </p:sp>
      <p:sp>
        <p:nvSpPr>
          <p:cNvPr id="185" name="Google Shape;185;p25"/>
          <p:cNvSpPr txBox="1"/>
          <p:nvPr>
            <p:ph idx="1" type="body"/>
          </p:nvPr>
        </p:nvSpPr>
        <p:spPr>
          <a:xfrm>
            <a:off x="243000" y="556500"/>
            <a:ext cx="8443800" cy="432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think of </a:t>
            </a:r>
            <a:r>
              <a:rPr lang="en">
                <a:latin typeface="Consolas"/>
                <a:ea typeface="Consolas"/>
                <a:cs typeface="Consolas"/>
                <a:sym typeface="Consolas"/>
              </a:rPr>
              <a:t>new</a:t>
            </a:r>
            <a:r>
              <a:rPr lang="en"/>
              <a:t> as returning the address of the newly created object.</a:t>
            </a:r>
            <a:endParaRPr/>
          </a:p>
          <a:p>
            <a:pPr indent="-355600" lvl="0" marL="457200" rtl="0" algn="l">
              <a:spcBef>
                <a:spcPts val="600"/>
              </a:spcBef>
              <a:spcAft>
                <a:spcPts val="0"/>
              </a:spcAft>
              <a:buSzPts val="2000"/>
              <a:buChar char="●"/>
            </a:pPr>
            <a:r>
              <a:rPr lang="en"/>
              <a:t>Addresses in Java are 64 bits.</a:t>
            </a:r>
            <a:endParaRPr/>
          </a:p>
          <a:p>
            <a:pPr indent="-355600" lvl="0" marL="457200" rtl="0" algn="l">
              <a:spcBef>
                <a:spcPts val="0"/>
              </a:spcBef>
              <a:spcAft>
                <a:spcPts val="0"/>
              </a:spcAft>
              <a:buSzPts val="2000"/>
              <a:buChar char="●"/>
            </a:pPr>
            <a:r>
              <a:rPr lang="en"/>
              <a:t>Example (rough picture): If object is created in memory location 2384723423, then new returns 2384723423.</a:t>
            </a:r>
            <a:endParaRPr/>
          </a:p>
        </p:txBody>
      </p:sp>
      <p:pic>
        <p:nvPicPr>
          <p:cNvPr id="186" name="Google Shape;186;p25"/>
          <p:cNvPicPr preferRelativeResize="0"/>
          <p:nvPr/>
        </p:nvPicPr>
        <p:blipFill>
          <a:blip r:embed="rId3">
            <a:alphaModFix/>
          </a:blip>
          <a:stretch>
            <a:fillRect/>
          </a:stretch>
        </p:blipFill>
        <p:spPr>
          <a:xfrm>
            <a:off x="6653725" y="3687300"/>
            <a:ext cx="1466850" cy="1085850"/>
          </a:xfrm>
          <a:prstGeom prst="rect">
            <a:avLst/>
          </a:prstGeom>
          <a:noFill/>
          <a:ln>
            <a:noFill/>
          </a:ln>
        </p:spPr>
      </p:pic>
      <p:grpSp>
        <p:nvGrpSpPr>
          <p:cNvPr id="187" name="Google Shape;187;p25"/>
          <p:cNvGrpSpPr/>
          <p:nvPr/>
        </p:nvGrpSpPr>
        <p:grpSpPr>
          <a:xfrm>
            <a:off x="5732713" y="3887567"/>
            <a:ext cx="910500" cy="740046"/>
            <a:chOff x="5732713" y="3506567"/>
            <a:chExt cx="910500" cy="740046"/>
          </a:xfrm>
        </p:grpSpPr>
        <p:sp>
          <p:nvSpPr>
            <p:cNvPr id="188" name="Google Shape;188;p25"/>
            <p:cNvSpPr/>
            <p:nvPr/>
          </p:nvSpPr>
          <p:spPr>
            <a:xfrm>
              <a:off x="6421575" y="3559375"/>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6423844" y="3929813"/>
              <a:ext cx="126900" cy="3168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txBox="1"/>
            <p:nvPr/>
          </p:nvSpPr>
          <p:spPr>
            <a:xfrm>
              <a:off x="5732713" y="3506567"/>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 bits</a:t>
              </a:r>
              <a:endParaRPr/>
            </a:p>
          </p:txBody>
        </p:sp>
        <p:sp>
          <p:nvSpPr>
            <p:cNvPr id="191" name="Google Shape;191;p25"/>
            <p:cNvSpPr txBox="1"/>
            <p:nvPr/>
          </p:nvSpPr>
          <p:spPr>
            <a:xfrm>
              <a:off x="5732713" y="3879274"/>
              <a:ext cx="9105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grpSp>
      <p:sp>
        <p:nvSpPr>
          <p:cNvPr id="192" name="Google Shape;192;p25"/>
          <p:cNvSpPr txBox="1"/>
          <p:nvPr/>
        </p:nvSpPr>
        <p:spPr>
          <a:xfrm>
            <a:off x="5240096" y="2753907"/>
            <a:ext cx="32079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Walrus(1000, 8.3);</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sp>
        <p:nvSpPr>
          <p:cNvPr id="193" name="Google Shape;193;p25"/>
          <p:cNvSpPr/>
          <p:nvPr/>
        </p:nvSpPr>
        <p:spPr>
          <a:xfrm>
            <a:off x="7140900" y="2184100"/>
            <a:ext cx="1749000" cy="495300"/>
          </a:xfrm>
          <a:prstGeom prst="wedgeRoundRectCallout">
            <a:avLst>
              <a:gd fmla="val -20833" name="adj1"/>
              <a:gd fmla="val 62500"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600"/>
              </a:spcBef>
              <a:spcAft>
                <a:spcPts val="0"/>
              </a:spcAft>
              <a:buNone/>
            </a:pPr>
            <a:r>
              <a:rPr lang="en" sz="2000">
                <a:solidFill>
                  <a:schemeClr val="dk1"/>
                </a:solidFill>
                <a:latin typeface="Calibri"/>
                <a:ea typeface="Calibri"/>
                <a:cs typeface="Calibri"/>
                <a:sym typeface="Calibri"/>
              </a:rPr>
              <a:t>2384723423</a:t>
            </a:r>
            <a:endParaRPr/>
          </a:p>
        </p:txBody>
      </p:sp>
      <p:sp>
        <p:nvSpPr>
          <p:cNvPr id="194" name="Google Shape;194;p25"/>
          <p:cNvSpPr txBox="1"/>
          <p:nvPr/>
        </p:nvSpPr>
        <p:spPr>
          <a:xfrm>
            <a:off x="279475" y="2212875"/>
            <a:ext cx="4620900" cy="27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a:t>
            </a:r>
            <a:r>
              <a:rPr lang="en">
                <a:latin typeface="Consolas"/>
                <a:ea typeface="Consolas"/>
                <a:cs typeface="Consolas"/>
                <a:sym typeface="Consolas"/>
              </a:rPr>
              <a:t>0000000000000000000000000000</a:t>
            </a:r>
            <a:r>
              <a:rPr lang="en">
                <a:solidFill>
                  <a:schemeClr val="dk1"/>
                </a:solidFill>
                <a:latin typeface="Consolas"/>
                <a:ea typeface="Consolas"/>
                <a:cs typeface="Consolas"/>
                <a:sym typeface="Consolas"/>
              </a:rPr>
              <a:t>00000000000000000000000000000000000000000000000000000000000000000000000000000000000000000000000000000000000000000000000</a:t>
            </a:r>
            <a:r>
              <a:rPr lang="en">
                <a:solidFill>
                  <a:srgbClr val="208920"/>
                </a:solidFill>
                <a:highlight>
                  <a:srgbClr val="EFEFEF"/>
                </a:highlight>
                <a:latin typeface="Consolas"/>
                <a:ea typeface="Consolas"/>
                <a:cs typeface="Consolas"/>
                <a:sym typeface="Consolas"/>
              </a:rPr>
              <a:t>00000000000000000000001111101000</a:t>
            </a:r>
            <a:r>
              <a:rPr lang="en">
                <a:solidFill>
                  <a:srgbClr val="1072BD"/>
                </a:solidFill>
                <a:highlight>
                  <a:srgbClr val="EFEFEF"/>
                </a:highlight>
                <a:latin typeface="Consolas"/>
                <a:ea typeface="Consolas"/>
                <a:cs typeface="Consolas"/>
                <a:sym typeface="Consolas"/>
              </a:rPr>
              <a:t>0100000000100000100110011001100110011001100110011001100110011010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a:solidFill>
                <a:schemeClr val="dk1"/>
              </a:solidFill>
              <a:latin typeface="Consolas"/>
              <a:ea typeface="Consolas"/>
              <a:cs typeface="Consolas"/>
              <a:sym typeface="Consolas"/>
            </a:endParaRPr>
          </a:p>
        </p:txBody>
      </p:sp>
      <p:cxnSp>
        <p:nvCxnSpPr>
          <p:cNvPr id="195" name="Google Shape;195;p25"/>
          <p:cNvCxnSpPr/>
          <p:nvPr/>
        </p:nvCxnSpPr>
        <p:spPr>
          <a:xfrm flipH="1">
            <a:off x="1945650" y="2155975"/>
            <a:ext cx="1081500" cy="776100"/>
          </a:xfrm>
          <a:prstGeom prst="straightConnector1">
            <a:avLst/>
          </a:prstGeom>
          <a:noFill/>
          <a:ln cap="flat" cmpd="sng" w="9525">
            <a:solidFill>
              <a:srgbClr val="BE0712"/>
            </a:solidFill>
            <a:prstDash val="solid"/>
            <a:round/>
            <a:headEnd len="med" w="med" type="none"/>
            <a:tailEnd len="med" w="med" type="triangle"/>
          </a:ln>
        </p:spPr>
      </p:cxnSp>
      <p:sp>
        <p:nvSpPr>
          <p:cNvPr id="196" name="Google Shape;196;p25"/>
          <p:cNvSpPr txBox="1"/>
          <p:nvPr/>
        </p:nvSpPr>
        <p:spPr>
          <a:xfrm>
            <a:off x="2918325" y="1947975"/>
            <a:ext cx="2245500" cy="2907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000">
                <a:solidFill>
                  <a:srgbClr val="BE0712"/>
                </a:solidFill>
                <a:latin typeface="Calibri"/>
                <a:ea typeface="Calibri"/>
                <a:cs typeface="Calibri"/>
                <a:sym typeface="Calibri"/>
              </a:rPr>
              <a:t>2384723423</a:t>
            </a:r>
            <a:r>
              <a:rPr baseline="30000" lang="en" sz="2000">
                <a:solidFill>
                  <a:srgbClr val="BE0712"/>
                </a:solidFill>
                <a:latin typeface="Calibri"/>
                <a:ea typeface="Calibri"/>
                <a:cs typeface="Calibri"/>
                <a:sym typeface="Calibri"/>
              </a:rPr>
              <a:t>th</a:t>
            </a:r>
            <a:r>
              <a:rPr lang="en" sz="2000">
                <a:solidFill>
                  <a:srgbClr val="BE0712"/>
                </a:solidFill>
                <a:latin typeface="Calibri"/>
                <a:ea typeface="Calibri"/>
                <a:cs typeface="Calibri"/>
                <a:sym typeface="Calibri"/>
              </a:rPr>
              <a:t> bit</a:t>
            </a:r>
            <a:endParaRPr>
              <a:solidFill>
                <a:srgbClr val="BE071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Type Variable Declarations</a:t>
            </a:r>
            <a:endParaRPr/>
          </a:p>
        </p:txBody>
      </p:sp>
      <p:sp>
        <p:nvSpPr>
          <p:cNvPr id="202" name="Google Shape;202;p26"/>
          <p:cNvSpPr txBox="1"/>
          <p:nvPr>
            <p:ph idx="1" type="body"/>
          </p:nvPr>
        </p:nvSpPr>
        <p:spPr>
          <a:xfrm>
            <a:off x="243000" y="556500"/>
            <a:ext cx="87606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declare a variable of any reference type (Walrus, Dog, Planet):</a:t>
            </a:r>
            <a:endParaRPr/>
          </a:p>
          <a:p>
            <a:pPr indent="-355600" lvl="0" marL="457200" rtl="0" algn="l">
              <a:spcBef>
                <a:spcPts val="600"/>
              </a:spcBef>
              <a:spcAft>
                <a:spcPts val="0"/>
              </a:spcAft>
              <a:buSzPts val="2000"/>
              <a:buChar char="●"/>
            </a:pPr>
            <a:r>
              <a:rPr lang="en"/>
              <a:t>Java allocates exactly a box of size 64 bits, no matter what type of object.</a:t>
            </a:r>
            <a:endParaRPr/>
          </a:p>
          <a:p>
            <a:pPr indent="-355600" lvl="0" marL="457200" rtl="0" algn="l">
              <a:spcBef>
                <a:spcPts val="0"/>
              </a:spcBef>
              <a:spcAft>
                <a:spcPts val="0"/>
              </a:spcAft>
              <a:buSzPts val="2000"/>
              <a:buChar char="●"/>
            </a:pPr>
            <a:r>
              <a:rPr lang="en"/>
              <a:t>These bits can be either set to:</a:t>
            </a:r>
            <a:endParaRPr/>
          </a:p>
          <a:p>
            <a:pPr indent="-355600" lvl="1" marL="914400" rtl="0" algn="l">
              <a:spcBef>
                <a:spcPts val="0"/>
              </a:spcBef>
              <a:spcAft>
                <a:spcPts val="0"/>
              </a:spcAft>
              <a:buSzPts val="2000"/>
              <a:buChar char="○"/>
            </a:pPr>
            <a:r>
              <a:rPr lang="en"/>
              <a:t>Null (all zeros).</a:t>
            </a:r>
            <a:endParaRPr/>
          </a:p>
          <a:p>
            <a:pPr indent="-355600" lvl="1" marL="914400" rtl="0" algn="l">
              <a:spcBef>
                <a:spcPts val="0"/>
              </a:spcBef>
              <a:spcAft>
                <a:spcPts val="0"/>
              </a:spcAft>
              <a:buSzPts val="2000"/>
              <a:buChar char="○"/>
            </a:pPr>
            <a:r>
              <a:rPr lang="en"/>
              <a:t>The 64 bit “address” of a specific instance of that class (returned by </a:t>
            </a:r>
            <a:r>
              <a:rPr b="1" lang="en">
                <a:solidFill>
                  <a:srgbClr val="9C20EE"/>
                </a:solidFill>
              </a:rPr>
              <a:t>new</a:t>
            </a:r>
            <a:r>
              <a:rPr lang="en"/>
              <a:t>).</a:t>
            </a:r>
            <a:endParaRPr/>
          </a:p>
        </p:txBody>
      </p:sp>
      <p:grpSp>
        <p:nvGrpSpPr>
          <p:cNvPr id="203" name="Google Shape;203;p26"/>
          <p:cNvGrpSpPr/>
          <p:nvPr/>
        </p:nvGrpSpPr>
        <p:grpSpPr>
          <a:xfrm>
            <a:off x="116725" y="3553713"/>
            <a:ext cx="8832725" cy="1493200"/>
            <a:chOff x="116725" y="3553713"/>
            <a:chExt cx="8832725" cy="1493200"/>
          </a:xfrm>
        </p:grpSpPr>
        <p:grpSp>
          <p:nvGrpSpPr>
            <p:cNvPr id="204" name="Google Shape;204;p26"/>
            <p:cNvGrpSpPr/>
            <p:nvPr/>
          </p:nvGrpSpPr>
          <p:grpSpPr>
            <a:xfrm>
              <a:off x="116825" y="3553713"/>
              <a:ext cx="8832625" cy="1493200"/>
              <a:chOff x="116825" y="3553713"/>
              <a:chExt cx="8832625" cy="1493200"/>
            </a:xfrm>
          </p:grpSpPr>
          <p:sp>
            <p:nvSpPr>
              <p:cNvPr id="205" name="Google Shape;205;p26"/>
              <p:cNvSpPr txBox="1"/>
              <p:nvPr/>
            </p:nvSpPr>
            <p:spPr>
              <a:xfrm>
                <a:off x="166800" y="3553713"/>
                <a:ext cx="5279700" cy="78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someWalrus;</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someWalrus = </a:t>
                </a:r>
                <a:r>
                  <a:rPr b="1" lang="en" sz="1900">
                    <a:solidFill>
                      <a:srgbClr val="9C20EE"/>
                    </a:solidFill>
                    <a:latin typeface="Consolas"/>
                    <a:ea typeface="Consolas"/>
                    <a:cs typeface="Consolas"/>
                    <a:sym typeface="Consolas"/>
                  </a:rPr>
                  <a:t>new</a:t>
                </a:r>
                <a:r>
                  <a:rPr lang="en" sz="1900">
                    <a:solidFill>
                      <a:schemeClr val="dk1"/>
                    </a:solidFill>
                    <a:latin typeface="Consolas"/>
                    <a:ea typeface="Consolas"/>
                    <a:cs typeface="Consolas"/>
                    <a:sym typeface="Consolas"/>
                  </a:rPr>
                  <a:t> Walrus(1000, 8.3)</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p:txBody>
          </p:sp>
          <p:pic>
            <p:nvPicPr>
              <p:cNvPr id="206" name="Google Shape;206;p26"/>
              <p:cNvPicPr preferRelativeResize="0"/>
              <p:nvPr/>
            </p:nvPicPr>
            <p:blipFill>
              <a:blip r:embed="rId3">
                <a:alphaModFix/>
              </a:blip>
              <a:stretch>
                <a:fillRect/>
              </a:stretch>
            </p:blipFill>
            <p:spPr>
              <a:xfrm>
                <a:off x="116825" y="4678125"/>
                <a:ext cx="7108501" cy="286275"/>
              </a:xfrm>
              <a:prstGeom prst="rect">
                <a:avLst/>
              </a:prstGeom>
              <a:noFill/>
              <a:ln>
                <a:noFill/>
              </a:ln>
            </p:spPr>
          </p:pic>
          <p:pic>
            <p:nvPicPr>
              <p:cNvPr id="207" name="Google Shape;207;p26"/>
              <p:cNvPicPr preferRelativeResize="0"/>
              <p:nvPr/>
            </p:nvPicPr>
            <p:blipFill>
              <a:blip r:embed="rId4">
                <a:alphaModFix/>
              </a:blip>
              <a:stretch>
                <a:fillRect/>
              </a:stretch>
            </p:blipFill>
            <p:spPr>
              <a:xfrm>
                <a:off x="7482600" y="3961063"/>
                <a:ext cx="1466850" cy="1085850"/>
              </a:xfrm>
              <a:prstGeom prst="rect">
                <a:avLst/>
              </a:prstGeom>
              <a:noFill/>
              <a:ln>
                <a:noFill/>
              </a:ln>
            </p:spPr>
          </p:pic>
          <p:sp>
            <p:nvSpPr>
              <p:cNvPr id="208" name="Google Shape;208;p26"/>
              <p:cNvSpPr/>
              <p:nvPr/>
            </p:nvSpPr>
            <p:spPr>
              <a:xfrm>
                <a:off x="7290525" y="4164335"/>
                <a:ext cx="192000" cy="7899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nvSpPr>
            <p:spPr>
              <a:xfrm>
                <a:off x="6751258" y="4072357"/>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96 bits</a:t>
                </a:r>
                <a:endParaRPr/>
              </a:p>
            </p:txBody>
          </p:sp>
        </p:grpSp>
        <p:sp>
          <p:nvSpPr>
            <p:cNvPr id="210" name="Google Shape;210;p26"/>
            <p:cNvSpPr/>
            <p:nvPr/>
          </p:nvSpPr>
          <p:spPr>
            <a:xfrm rot="5400000">
              <a:off x="3586825" y="1023350"/>
              <a:ext cx="140400" cy="70806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txBox="1"/>
            <p:nvPr/>
          </p:nvSpPr>
          <p:spPr>
            <a:xfrm>
              <a:off x="3749583" y="4262211"/>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grpSp>
      <p:grpSp>
        <p:nvGrpSpPr>
          <p:cNvPr id="212" name="Google Shape;212;p26"/>
          <p:cNvGrpSpPr/>
          <p:nvPr/>
        </p:nvGrpSpPr>
        <p:grpSpPr>
          <a:xfrm>
            <a:off x="2986800" y="2334122"/>
            <a:ext cx="6115050" cy="1127526"/>
            <a:chOff x="2986800" y="2334122"/>
            <a:chExt cx="6115050" cy="1127526"/>
          </a:xfrm>
        </p:grpSpPr>
        <p:grpSp>
          <p:nvGrpSpPr>
            <p:cNvPr id="213" name="Google Shape;213;p26"/>
            <p:cNvGrpSpPr/>
            <p:nvPr/>
          </p:nvGrpSpPr>
          <p:grpSpPr>
            <a:xfrm>
              <a:off x="2986800" y="2334122"/>
              <a:ext cx="6115050" cy="1127526"/>
              <a:chOff x="2986800" y="2410322"/>
              <a:chExt cx="6115050" cy="1127526"/>
            </a:xfrm>
          </p:grpSpPr>
          <p:sp>
            <p:nvSpPr>
              <p:cNvPr id="214" name="Google Shape;214;p26"/>
              <p:cNvSpPr txBox="1"/>
              <p:nvPr/>
            </p:nvSpPr>
            <p:spPr>
              <a:xfrm>
                <a:off x="4741425" y="2410322"/>
                <a:ext cx="2605800" cy="78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someWalrus;</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someWalrus = null;</a:t>
                </a:r>
                <a:endParaRPr sz="1900">
                  <a:solidFill>
                    <a:schemeClr val="dk1"/>
                  </a:solidFill>
                  <a:highlight>
                    <a:srgbClr val="EFEFEF"/>
                  </a:highlight>
                  <a:latin typeface="Consolas"/>
                  <a:ea typeface="Consolas"/>
                  <a:cs typeface="Consolas"/>
                  <a:sym typeface="Consolas"/>
                </a:endParaRPr>
              </a:p>
            </p:txBody>
          </p:sp>
          <p:pic>
            <p:nvPicPr>
              <p:cNvPr id="215" name="Google Shape;215;p26"/>
              <p:cNvPicPr preferRelativeResize="0"/>
              <p:nvPr/>
            </p:nvPicPr>
            <p:blipFill>
              <a:blip r:embed="rId5">
                <a:alphaModFix/>
              </a:blip>
              <a:stretch>
                <a:fillRect/>
              </a:stretch>
            </p:blipFill>
            <p:spPr>
              <a:xfrm>
                <a:off x="2986800" y="3242650"/>
                <a:ext cx="6115050" cy="295198"/>
              </a:xfrm>
              <a:prstGeom prst="rect">
                <a:avLst/>
              </a:prstGeom>
              <a:noFill/>
              <a:ln>
                <a:noFill/>
              </a:ln>
            </p:spPr>
          </p:pic>
        </p:grpSp>
        <p:sp>
          <p:nvSpPr>
            <p:cNvPr id="216" name="Google Shape;216;p26"/>
            <p:cNvSpPr txBox="1"/>
            <p:nvPr/>
          </p:nvSpPr>
          <p:spPr>
            <a:xfrm>
              <a:off x="3083592" y="2876605"/>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 name="Shape 34"/>
        <p:cNvGrpSpPr/>
        <p:nvPr/>
      </p:nvGrpSpPr>
      <p:grpSpPr>
        <a:xfrm>
          <a:off x="0" y="0"/>
          <a:ext cx="0" cy="0"/>
          <a:chOff x="0" y="0"/>
          <a:chExt cx="0" cy="0"/>
        </a:xfrm>
      </p:grpSpPr>
      <p:sp>
        <p:nvSpPr>
          <p:cNvPr id="35" name="Google Shape;35;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a:t>
            </a:r>
            <a:endParaRPr/>
          </a:p>
        </p:txBody>
      </p:sp>
      <p:sp>
        <p:nvSpPr>
          <p:cNvPr id="36" name="Google Shape;36;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Tips on how to use live lecture time (similar tips apply for video lectures):</a:t>
            </a:r>
            <a:endParaRPr/>
          </a:p>
          <a:p>
            <a:pPr indent="-355600" lvl="0" marL="457200" rtl="0" algn="l">
              <a:spcBef>
                <a:spcPts val="600"/>
              </a:spcBef>
              <a:spcAft>
                <a:spcPts val="0"/>
              </a:spcAft>
              <a:buSzPts val="2000"/>
              <a:buChar char="●"/>
            </a:pPr>
            <a:r>
              <a:rPr lang="en"/>
              <a:t>Don’t try to transcribe everything I’m saying. There’s webcasts with really good quality captions for that.</a:t>
            </a:r>
            <a:endParaRPr/>
          </a:p>
          <a:p>
            <a:pPr indent="-355600" lvl="0" marL="457200" rtl="0" algn="l">
              <a:spcBef>
                <a:spcPts val="0"/>
              </a:spcBef>
              <a:spcAft>
                <a:spcPts val="0"/>
              </a:spcAft>
              <a:buSzPts val="2000"/>
              <a:buChar char="●"/>
            </a:pPr>
            <a:r>
              <a:rPr lang="en"/>
              <a:t>Instead, try to construct your own understanding as we go, and write down a summary of the mental model you’re building in your head. </a:t>
            </a:r>
            <a:endParaRPr/>
          </a:p>
          <a:p>
            <a:pPr indent="-355600" lvl="0" marL="457200" rtl="0" algn="l">
              <a:spcBef>
                <a:spcPts val="0"/>
              </a:spcBef>
              <a:spcAft>
                <a:spcPts val="0"/>
              </a:spcAft>
              <a:buSzPts val="2000"/>
              <a:buChar char="●"/>
            </a:pPr>
            <a:r>
              <a:rPr lang="en"/>
              <a:t>If you don’t understand something, make a note of the time and place it occurs in lecture, and go look at the lecture video later. Then:</a:t>
            </a:r>
            <a:endParaRPr/>
          </a:p>
          <a:p>
            <a:pPr indent="-355600" lvl="1" marL="914400" rtl="0" algn="l">
              <a:spcBef>
                <a:spcPts val="0"/>
              </a:spcBef>
              <a:spcAft>
                <a:spcPts val="0"/>
              </a:spcAft>
              <a:buSzPts val="2000"/>
              <a:buChar char="○"/>
            </a:pPr>
            <a:r>
              <a:rPr lang="en"/>
              <a:t>Watch the part of the video that leads up to where you got lost. If possible, attempt to guess what I’m going to say (or if it’s programming, try to write the code). Then watch and see how your guess compares to what I actually do.</a:t>
            </a:r>
            <a:endParaRPr/>
          </a:p>
          <a:p>
            <a:pPr indent="-355600" lvl="0" marL="457200" rtl="0" algn="l">
              <a:spcBef>
                <a:spcPts val="0"/>
              </a:spcBef>
              <a:spcAft>
                <a:spcPts val="0"/>
              </a:spcAft>
              <a:buSzPts val="2000"/>
              <a:buChar char="●"/>
            </a:pPr>
            <a:r>
              <a:rPr lang="en"/>
              <a:t>Live lecture threads on Piazza</a:t>
            </a:r>
            <a:endParaRPr/>
          </a:p>
          <a:p>
            <a:pPr indent="-355600" lvl="1" marL="914400" rtl="0" algn="l">
              <a:spcBef>
                <a:spcPts val="0"/>
              </a:spcBef>
              <a:spcAft>
                <a:spcPts val="0"/>
              </a:spcAft>
              <a:buSzPts val="2000"/>
              <a:buChar char="○"/>
            </a:pPr>
            <a:r>
              <a:rPr lang="en"/>
              <a:t>Post your questions 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7"/>
          <p:cNvPicPr preferRelativeResize="0"/>
          <p:nvPr/>
        </p:nvPicPr>
        <p:blipFill>
          <a:blip r:embed="rId3">
            <a:alphaModFix/>
          </a:blip>
          <a:stretch>
            <a:fillRect/>
          </a:stretch>
        </p:blipFill>
        <p:spPr>
          <a:xfrm>
            <a:off x="4945338" y="3927588"/>
            <a:ext cx="3857625" cy="1152525"/>
          </a:xfrm>
          <a:prstGeom prst="rect">
            <a:avLst/>
          </a:prstGeom>
          <a:noFill/>
          <a:ln cap="flat" cmpd="sng" w="9525">
            <a:solidFill>
              <a:srgbClr val="434343"/>
            </a:solidFill>
            <a:prstDash val="solid"/>
            <a:round/>
            <a:headEnd len="sm" w="sm" type="none"/>
            <a:tailEnd len="sm" w="sm" type="none"/>
          </a:ln>
        </p:spPr>
      </p:pic>
      <p:sp>
        <p:nvSpPr>
          <p:cNvPr id="222" name="Google Shape;222;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Type Variable Declarations</a:t>
            </a:r>
            <a:endParaRPr/>
          </a:p>
        </p:txBody>
      </p:sp>
      <p:sp>
        <p:nvSpPr>
          <p:cNvPr id="223" name="Google Shape;223;p27"/>
          <p:cNvSpPr txBox="1"/>
          <p:nvPr>
            <p:ph idx="1" type="body"/>
          </p:nvPr>
        </p:nvSpPr>
        <p:spPr>
          <a:xfrm>
            <a:off x="243000" y="556500"/>
            <a:ext cx="84438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The 64 bit addresses are meaningless to us as humans, so we’ll represent:</a:t>
            </a:r>
            <a:endParaRPr/>
          </a:p>
          <a:p>
            <a:pPr indent="-355600" lvl="0" marL="457200" rtl="0" algn="l">
              <a:spcBef>
                <a:spcPts val="600"/>
              </a:spcBef>
              <a:spcAft>
                <a:spcPts val="0"/>
              </a:spcAft>
              <a:buSzPts val="2000"/>
              <a:buChar char="●"/>
            </a:pPr>
            <a:r>
              <a:rPr lang="en"/>
              <a:t>All zero addresses with “null”.</a:t>
            </a:r>
            <a:endParaRPr/>
          </a:p>
          <a:p>
            <a:pPr indent="-355600" lvl="0" marL="457200" rtl="0" algn="l">
              <a:spcBef>
                <a:spcPts val="0"/>
              </a:spcBef>
              <a:spcAft>
                <a:spcPts val="0"/>
              </a:spcAft>
              <a:buSzPts val="2000"/>
              <a:buChar char="●"/>
            </a:pPr>
            <a:r>
              <a:rPr lang="en"/>
              <a:t>Non-zero addresses as arrows.</a:t>
            </a:r>
            <a:endParaRPr/>
          </a:p>
          <a:p>
            <a:pPr indent="0" lvl="0" marL="0" rtl="0" algn="l">
              <a:spcBef>
                <a:spcPts val="600"/>
              </a:spcBef>
              <a:spcAft>
                <a:spcPts val="0"/>
              </a:spcAft>
              <a:buNone/>
            </a:pPr>
            <a:r>
              <a:rPr lang="en"/>
              <a:t>This is sometimes called “box and pointer” notation.</a:t>
            </a:r>
            <a:endParaRPr/>
          </a:p>
        </p:txBody>
      </p:sp>
      <p:sp>
        <p:nvSpPr>
          <p:cNvPr id="224" name="Google Shape;224;p27"/>
          <p:cNvSpPr txBox="1"/>
          <p:nvPr/>
        </p:nvSpPr>
        <p:spPr>
          <a:xfrm>
            <a:off x="6607145" y="4734145"/>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96 bits</a:t>
            </a:r>
            <a:endParaRPr/>
          </a:p>
        </p:txBody>
      </p:sp>
      <p:pic>
        <p:nvPicPr>
          <p:cNvPr id="225" name="Google Shape;225;p27"/>
          <p:cNvPicPr preferRelativeResize="0"/>
          <p:nvPr/>
        </p:nvPicPr>
        <p:blipFill>
          <a:blip r:embed="rId4">
            <a:alphaModFix/>
          </a:blip>
          <a:stretch>
            <a:fillRect/>
          </a:stretch>
        </p:blipFill>
        <p:spPr>
          <a:xfrm>
            <a:off x="5244225" y="3212050"/>
            <a:ext cx="1600200" cy="342900"/>
          </a:xfrm>
          <a:prstGeom prst="rect">
            <a:avLst/>
          </a:prstGeom>
          <a:noFill/>
          <a:ln>
            <a:noFill/>
          </a:ln>
        </p:spPr>
      </p:pic>
      <p:sp>
        <p:nvSpPr>
          <p:cNvPr id="226" name="Google Shape;226;p27"/>
          <p:cNvSpPr txBox="1"/>
          <p:nvPr/>
        </p:nvSpPr>
        <p:spPr>
          <a:xfrm>
            <a:off x="5438868" y="3462188"/>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sp>
        <p:nvSpPr>
          <p:cNvPr id="227" name="Google Shape;227;p27"/>
          <p:cNvSpPr txBox="1"/>
          <p:nvPr/>
        </p:nvSpPr>
        <p:spPr>
          <a:xfrm>
            <a:off x="5126559" y="4490332"/>
            <a:ext cx="8604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bits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Types Obey the Golden Rule of Equals</a:t>
            </a:r>
            <a:endParaRPr/>
          </a:p>
        </p:txBody>
      </p:sp>
      <p:sp>
        <p:nvSpPr>
          <p:cNvPr id="233" name="Google Shape;233;p28"/>
          <p:cNvSpPr txBox="1"/>
          <p:nvPr>
            <p:ph idx="1" type="body"/>
          </p:nvPr>
        </p:nvSpPr>
        <p:spPr>
          <a:xfrm>
            <a:off x="243000" y="556500"/>
            <a:ext cx="84438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Just as with primitive types, the equals sign copies the bits.</a:t>
            </a:r>
            <a:endParaRPr/>
          </a:p>
          <a:p>
            <a:pPr indent="-355600" lvl="0" marL="457200" rtl="0" algn="l">
              <a:spcBef>
                <a:spcPts val="600"/>
              </a:spcBef>
              <a:spcAft>
                <a:spcPts val="0"/>
              </a:spcAft>
              <a:buSzPts val="2000"/>
              <a:buChar char="●"/>
            </a:pPr>
            <a:r>
              <a:rPr lang="en"/>
              <a:t>In terms of our visual metaphor, we “copy” the arrow by making the arrow in the </a:t>
            </a:r>
            <a:r>
              <a:rPr lang="en">
                <a:latin typeface="Consolas"/>
                <a:ea typeface="Consolas"/>
                <a:cs typeface="Consolas"/>
                <a:sym typeface="Consolas"/>
              </a:rPr>
              <a:t>b</a:t>
            </a:r>
            <a:r>
              <a:rPr lang="en"/>
              <a:t> box point at the same instance as </a:t>
            </a:r>
            <a:r>
              <a:rPr lang="en">
                <a:latin typeface="Consolas"/>
                <a:ea typeface="Consolas"/>
                <a:cs typeface="Consolas"/>
                <a:sym typeface="Consolas"/>
              </a:rPr>
              <a:t>a</a:t>
            </a:r>
            <a:r>
              <a:rPr lang="en"/>
              <a:t>.</a:t>
            </a:r>
            <a:endParaRPr/>
          </a:p>
        </p:txBody>
      </p:sp>
      <p:sp>
        <p:nvSpPr>
          <p:cNvPr id="234" name="Google Shape;234;p28"/>
          <p:cNvSpPr txBox="1"/>
          <p:nvPr/>
        </p:nvSpPr>
        <p:spPr>
          <a:xfrm>
            <a:off x="1386000" y="1989700"/>
            <a:ext cx="5279700" cy="132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a;</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 = new Walrus(1000, 8.3);</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Walrus b;</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b = a;</a:t>
            </a:r>
            <a:endParaRPr sz="1900">
              <a:solidFill>
                <a:schemeClr val="dk1"/>
              </a:solidFill>
              <a:highlight>
                <a:srgbClr val="EFEFEF"/>
              </a:highlight>
              <a:latin typeface="Consolas"/>
              <a:ea typeface="Consolas"/>
              <a:cs typeface="Consolas"/>
              <a:sym typeface="Consolas"/>
            </a:endParaRPr>
          </a:p>
        </p:txBody>
      </p:sp>
      <p:cxnSp>
        <p:nvCxnSpPr>
          <p:cNvPr id="235" name="Google Shape;235;p28"/>
          <p:cNvCxnSpPr/>
          <p:nvPr/>
        </p:nvCxnSpPr>
        <p:spPr>
          <a:xfrm>
            <a:off x="1051382" y="2239748"/>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236" name="Google Shape;236;p28"/>
          <p:cNvPicPr preferRelativeResize="0"/>
          <p:nvPr/>
        </p:nvPicPr>
        <p:blipFill>
          <a:blip r:embed="rId3">
            <a:alphaModFix/>
          </a:blip>
          <a:stretch>
            <a:fillRect/>
          </a:stretch>
        </p:blipFill>
        <p:spPr>
          <a:xfrm>
            <a:off x="3501363" y="3737988"/>
            <a:ext cx="962025" cy="962025"/>
          </a:xfrm>
          <a:prstGeom prst="rect">
            <a:avLst/>
          </a:prstGeom>
          <a:noFill/>
          <a:ln>
            <a:noFill/>
          </a:ln>
        </p:spPr>
      </p:pic>
      <p:sp>
        <p:nvSpPr>
          <p:cNvPr id="237" name="Google Shape;237;p28"/>
          <p:cNvSpPr txBox="1"/>
          <p:nvPr/>
        </p:nvSpPr>
        <p:spPr>
          <a:xfrm>
            <a:off x="4108975" y="4678075"/>
            <a:ext cx="14958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r>
              <a:rPr lang="en">
                <a:latin typeface="Calibri"/>
                <a:ea typeface="Calibri"/>
                <a:cs typeface="Calibri"/>
                <a:sym typeface="Calibri"/>
              </a:rPr>
              <a:t> is 64 bits</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Reference Types Obey the Golden Rule of Equals</a:t>
            </a:r>
            <a:endParaRPr/>
          </a:p>
        </p:txBody>
      </p:sp>
      <p:cxnSp>
        <p:nvCxnSpPr>
          <p:cNvPr id="243" name="Google Shape;243;p29"/>
          <p:cNvCxnSpPr/>
          <p:nvPr/>
        </p:nvCxnSpPr>
        <p:spPr>
          <a:xfrm>
            <a:off x="1051382" y="2528646"/>
            <a:ext cx="286200" cy="0"/>
          </a:xfrm>
          <a:prstGeom prst="straightConnector1">
            <a:avLst/>
          </a:prstGeom>
          <a:noFill/>
          <a:ln cap="flat" cmpd="sng" w="9525">
            <a:solidFill>
              <a:srgbClr val="BE0712"/>
            </a:solidFill>
            <a:prstDash val="solid"/>
            <a:round/>
            <a:headEnd len="med" w="med" type="none"/>
            <a:tailEnd len="med" w="med" type="triangle"/>
          </a:ln>
        </p:spPr>
      </p:cxnSp>
      <p:sp>
        <p:nvSpPr>
          <p:cNvPr id="244" name="Google Shape;244;p29"/>
          <p:cNvSpPr txBox="1"/>
          <p:nvPr/>
        </p:nvSpPr>
        <p:spPr>
          <a:xfrm>
            <a:off x="1386000" y="1989700"/>
            <a:ext cx="5279700" cy="132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a;</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 = new Walrus(1000, 8.3);</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b;</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b = a;</a:t>
            </a:r>
            <a:endParaRPr sz="1900">
              <a:solidFill>
                <a:schemeClr val="dk1"/>
              </a:solidFill>
              <a:highlight>
                <a:srgbClr val="EFEFEF"/>
              </a:highlight>
              <a:latin typeface="Consolas"/>
              <a:ea typeface="Consolas"/>
              <a:cs typeface="Consolas"/>
              <a:sym typeface="Consolas"/>
            </a:endParaRPr>
          </a:p>
        </p:txBody>
      </p:sp>
      <p:pic>
        <p:nvPicPr>
          <p:cNvPr id="245" name="Google Shape;245;p29"/>
          <p:cNvPicPr preferRelativeResize="0"/>
          <p:nvPr/>
        </p:nvPicPr>
        <p:blipFill>
          <a:blip r:embed="rId3">
            <a:alphaModFix/>
          </a:blip>
          <a:stretch>
            <a:fillRect/>
          </a:stretch>
        </p:blipFill>
        <p:spPr>
          <a:xfrm>
            <a:off x="1957388" y="3452813"/>
            <a:ext cx="4314825" cy="1590675"/>
          </a:xfrm>
          <a:prstGeom prst="rect">
            <a:avLst/>
          </a:prstGeom>
          <a:noFill/>
          <a:ln>
            <a:noFill/>
          </a:ln>
        </p:spPr>
      </p:pic>
      <p:sp>
        <p:nvSpPr>
          <p:cNvPr id="246" name="Google Shape;246;p29"/>
          <p:cNvSpPr txBox="1"/>
          <p:nvPr/>
        </p:nvSpPr>
        <p:spPr>
          <a:xfrm>
            <a:off x="2005750" y="4488225"/>
            <a:ext cx="14958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r>
              <a:rPr lang="en">
                <a:latin typeface="Calibri"/>
                <a:ea typeface="Calibri"/>
                <a:cs typeface="Calibri"/>
                <a:sym typeface="Calibri"/>
              </a:rPr>
              <a:t> is 64 bits</a:t>
            </a:r>
            <a:endParaRPr>
              <a:latin typeface="Calibri"/>
              <a:ea typeface="Calibri"/>
              <a:cs typeface="Calibri"/>
              <a:sym typeface="Calibri"/>
            </a:endParaRPr>
          </a:p>
        </p:txBody>
      </p:sp>
      <p:sp>
        <p:nvSpPr>
          <p:cNvPr id="247" name="Google Shape;247;p29"/>
          <p:cNvSpPr txBox="1"/>
          <p:nvPr/>
        </p:nvSpPr>
        <p:spPr>
          <a:xfrm>
            <a:off x="4117600" y="3288725"/>
            <a:ext cx="23985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a:t>
            </a:r>
            <a:r>
              <a:rPr lang="en">
                <a:latin typeface="Consolas"/>
                <a:ea typeface="Consolas"/>
                <a:cs typeface="Consolas"/>
                <a:sym typeface="Consolas"/>
              </a:rPr>
              <a:t>Walrus</a:t>
            </a:r>
            <a:r>
              <a:rPr lang="en">
                <a:latin typeface="Calibri"/>
                <a:ea typeface="Calibri"/>
                <a:cs typeface="Calibri"/>
                <a:sym typeface="Calibri"/>
              </a:rPr>
              <a:t> shown is 96 bits.</a:t>
            </a:r>
            <a:endParaRPr>
              <a:latin typeface="Calibri"/>
              <a:ea typeface="Calibri"/>
              <a:cs typeface="Calibri"/>
              <a:sym typeface="Calibri"/>
            </a:endParaRPr>
          </a:p>
        </p:txBody>
      </p:sp>
      <p:sp>
        <p:nvSpPr>
          <p:cNvPr id="248" name="Google Shape;248;p29"/>
          <p:cNvSpPr txBox="1"/>
          <p:nvPr>
            <p:ph idx="1" type="body"/>
          </p:nvPr>
        </p:nvSpPr>
        <p:spPr>
          <a:xfrm>
            <a:off x="243000" y="556500"/>
            <a:ext cx="84438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Just as with primitive types, the equals sign copies the bits.</a:t>
            </a:r>
            <a:endParaRPr/>
          </a:p>
          <a:p>
            <a:pPr indent="-355600" lvl="0" marL="457200" rtl="0" algn="l">
              <a:spcBef>
                <a:spcPts val="600"/>
              </a:spcBef>
              <a:spcAft>
                <a:spcPts val="0"/>
              </a:spcAft>
              <a:buSzPts val="2000"/>
              <a:buChar char="●"/>
            </a:pPr>
            <a:r>
              <a:rPr lang="en"/>
              <a:t>In terms of our visual metaphor, we “copy” the arrow by making the arrow in the </a:t>
            </a:r>
            <a:r>
              <a:rPr lang="en">
                <a:latin typeface="Consolas"/>
                <a:ea typeface="Consolas"/>
                <a:cs typeface="Consolas"/>
                <a:sym typeface="Consolas"/>
              </a:rPr>
              <a:t>b</a:t>
            </a:r>
            <a:r>
              <a:rPr lang="en"/>
              <a:t> box point at the same instance as </a:t>
            </a:r>
            <a:r>
              <a:rPr lang="en">
                <a:latin typeface="Consolas"/>
                <a:ea typeface="Consolas"/>
                <a:cs typeface="Consolas"/>
                <a:sym typeface="Consolas"/>
              </a:rPr>
              <a:t>a</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Reference Types Obey the Golden Rule of Equals</a:t>
            </a:r>
            <a:endParaRPr/>
          </a:p>
        </p:txBody>
      </p:sp>
      <p:cxnSp>
        <p:nvCxnSpPr>
          <p:cNvPr id="254" name="Google Shape;254;p30"/>
          <p:cNvCxnSpPr/>
          <p:nvPr/>
        </p:nvCxnSpPr>
        <p:spPr>
          <a:xfrm>
            <a:off x="1051382" y="2814727"/>
            <a:ext cx="286200" cy="0"/>
          </a:xfrm>
          <a:prstGeom prst="straightConnector1">
            <a:avLst/>
          </a:prstGeom>
          <a:noFill/>
          <a:ln cap="flat" cmpd="sng" w="9525">
            <a:solidFill>
              <a:srgbClr val="BE0712"/>
            </a:solidFill>
            <a:prstDash val="solid"/>
            <a:round/>
            <a:headEnd len="med" w="med" type="none"/>
            <a:tailEnd len="med" w="med" type="triangle"/>
          </a:ln>
        </p:spPr>
      </p:cxnSp>
      <p:sp>
        <p:nvSpPr>
          <p:cNvPr id="255" name="Google Shape;255;p30"/>
          <p:cNvSpPr txBox="1"/>
          <p:nvPr/>
        </p:nvSpPr>
        <p:spPr>
          <a:xfrm>
            <a:off x="1386000" y="1989700"/>
            <a:ext cx="5279700" cy="132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a;</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 = new Walrus(1000, 8.3);</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b;</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b = a;</a:t>
            </a:r>
            <a:endParaRPr sz="1900">
              <a:solidFill>
                <a:schemeClr val="dk1"/>
              </a:solidFill>
              <a:highlight>
                <a:srgbClr val="EFEFEF"/>
              </a:highlight>
              <a:latin typeface="Consolas"/>
              <a:ea typeface="Consolas"/>
              <a:cs typeface="Consolas"/>
              <a:sym typeface="Consolas"/>
            </a:endParaRPr>
          </a:p>
        </p:txBody>
      </p:sp>
      <p:pic>
        <p:nvPicPr>
          <p:cNvPr id="256" name="Google Shape;256;p30"/>
          <p:cNvPicPr preferRelativeResize="0"/>
          <p:nvPr/>
        </p:nvPicPr>
        <p:blipFill>
          <a:blip r:embed="rId3">
            <a:alphaModFix/>
          </a:blip>
          <a:stretch>
            <a:fillRect/>
          </a:stretch>
        </p:blipFill>
        <p:spPr>
          <a:xfrm>
            <a:off x="2004000" y="3394388"/>
            <a:ext cx="4248150" cy="1571625"/>
          </a:xfrm>
          <a:prstGeom prst="rect">
            <a:avLst/>
          </a:prstGeom>
          <a:noFill/>
          <a:ln>
            <a:noFill/>
          </a:ln>
        </p:spPr>
      </p:pic>
      <p:sp>
        <p:nvSpPr>
          <p:cNvPr id="257" name="Google Shape;257;p30"/>
          <p:cNvSpPr txBox="1"/>
          <p:nvPr/>
        </p:nvSpPr>
        <p:spPr>
          <a:xfrm>
            <a:off x="6710650" y="3857000"/>
            <a:ext cx="2068500" cy="9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b is currently undefined, not null!</a:t>
            </a:r>
            <a:endParaRPr/>
          </a:p>
        </p:txBody>
      </p:sp>
      <p:sp>
        <p:nvSpPr>
          <p:cNvPr id="258" name="Google Shape;258;p30"/>
          <p:cNvSpPr txBox="1"/>
          <p:nvPr/>
        </p:nvSpPr>
        <p:spPr>
          <a:xfrm>
            <a:off x="2005750" y="4793025"/>
            <a:ext cx="15714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r>
              <a:rPr lang="en">
                <a:latin typeface="Calibri"/>
                <a:ea typeface="Calibri"/>
                <a:cs typeface="Calibri"/>
                <a:sym typeface="Calibri"/>
              </a:rPr>
              <a:t> and </a:t>
            </a:r>
            <a:r>
              <a:rPr lang="en">
                <a:latin typeface="Consolas"/>
                <a:ea typeface="Consolas"/>
                <a:cs typeface="Consolas"/>
                <a:sym typeface="Consolas"/>
              </a:rPr>
              <a:t>b</a:t>
            </a:r>
            <a:r>
              <a:rPr lang="en">
                <a:latin typeface="Calibri"/>
                <a:ea typeface="Calibri"/>
                <a:cs typeface="Calibri"/>
                <a:sym typeface="Calibri"/>
              </a:rPr>
              <a:t> are 64 bits</a:t>
            </a:r>
            <a:endParaRPr>
              <a:latin typeface="Calibri"/>
              <a:ea typeface="Calibri"/>
              <a:cs typeface="Calibri"/>
              <a:sym typeface="Calibri"/>
            </a:endParaRPr>
          </a:p>
        </p:txBody>
      </p:sp>
      <p:sp>
        <p:nvSpPr>
          <p:cNvPr id="259" name="Google Shape;259;p30"/>
          <p:cNvSpPr txBox="1"/>
          <p:nvPr/>
        </p:nvSpPr>
        <p:spPr>
          <a:xfrm>
            <a:off x="4117600" y="3235309"/>
            <a:ext cx="23985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a:t>
            </a:r>
            <a:r>
              <a:rPr lang="en">
                <a:latin typeface="Consolas"/>
                <a:ea typeface="Consolas"/>
                <a:cs typeface="Consolas"/>
                <a:sym typeface="Consolas"/>
              </a:rPr>
              <a:t>Walrus</a:t>
            </a:r>
            <a:r>
              <a:rPr lang="en">
                <a:latin typeface="Calibri"/>
                <a:ea typeface="Calibri"/>
                <a:cs typeface="Calibri"/>
                <a:sym typeface="Calibri"/>
              </a:rPr>
              <a:t> shown is 96 bits.</a:t>
            </a:r>
            <a:endParaRPr>
              <a:latin typeface="Calibri"/>
              <a:ea typeface="Calibri"/>
              <a:cs typeface="Calibri"/>
              <a:sym typeface="Calibri"/>
            </a:endParaRPr>
          </a:p>
        </p:txBody>
      </p:sp>
      <p:sp>
        <p:nvSpPr>
          <p:cNvPr id="260" name="Google Shape;260;p30"/>
          <p:cNvSpPr txBox="1"/>
          <p:nvPr>
            <p:ph idx="1" type="body"/>
          </p:nvPr>
        </p:nvSpPr>
        <p:spPr>
          <a:xfrm>
            <a:off x="243000" y="556500"/>
            <a:ext cx="84438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Just as with primitive types, the equals sign copies the bits.</a:t>
            </a:r>
            <a:endParaRPr/>
          </a:p>
          <a:p>
            <a:pPr indent="-355600" lvl="0" marL="457200" rtl="0" algn="l">
              <a:spcBef>
                <a:spcPts val="600"/>
              </a:spcBef>
              <a:spcAft>
                <a:spcPts val="0"/>
              </a:spcAft>
              <a:buSzPts val="2000"/>
              <a:buChar char="●"/>
            </a:pPr>
            <a:r>
              <a:rPr lang="en"/>
              <a:t>In terms of our visual metaphor, we “copy” the arrow by making the arrow in the </a:t>
            </a:r>
            <a:r>
              <a:rPr lang="en">
                <a:latin typeface="Consolas"/>
                <a:ea typeface="Consolas"/>
                <a:cs typeface="Consolas"/>
                <a:sym typeface="Consolas"/>
              </a:rPr>
              <a:t>b</a:t>
            </a:r>
            <a:r>
              <a:rPr lang="en"/>
              <a:t> box point at the same instance as </a:t>
            </a:r>
            <a:r>
              <a:rPr lang="en">
                <a:latin typeface="Consolas"/>
                <a:ea typeface="Consolas"/>
                <a:cs typeface="Consolas"/>
                <a:sym typeface="Consolas"/>
              </a:rPr>
              <a:t>a</a:t>
            </a: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Reference Types Obey the Golden Rule of Equals</a:t>
            </a:r>
            <a:endParaRPr/>
          </a:p>
        </p:txBody>
      </p:sp>
      <p:cxnSp>
        <p:nvCxnSpPr>
          <p:cNvPr id="266" name="Google Shape;266;p31"/>
          <p:cNvCxnSpPr/>
          <p:nvPr/>
        </p:nvCxnSpPr>
        <p:spPr>
          <a:xfrm>
            <a:off x="1051382" y="3119527"/>
            <a:ext cx="286200" cy="0"/>
          </a:xfrm>
          <a:prstGeom prst="straightConnector1">
            <a:avLst/>
          </a:prstGeom>
          <a:noFill/>
          <a:ln cap="flat" cmpd="sng" w="9525">
            <a:solidFill>
              <a:srgbClr val="BE0712"/>
            </a:solidFill>
            <a:prstDash val="solid"/>
            <a:round/>
            <a:headEnd len="med" w="med" type="none"/>
            <a:tailEnd len="med" w="med" type="triangle"/>
          </a:ln>
        </p:spPr>
      </p:cxnSp>
      <p:sp>
        <p:nvSpPr>
          <p:cNvPr id="267" name="Google Shape;267;p31"/>
          <p:cNvSpPr txBox="1"/>
          <p:nvPr/>
        </p:nvSpPr>
        <p:spPr>
          <a:xfrm>
            <a:off x="1386000" y="1989700"/>
            <a:ext cx="5279700" cy="132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a;</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 = new Walrus(1000, 8.3);</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Walrus b;</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b = a;</a:t>
            </a:r>
            <a:endParaRPr sz="1900">
              <a:solidFill>
                <a:schemeClr val="dk1"/>
              </a:solidFill>
              <a:highlight>
                <a:srgbClr val="EFEFEF"/>
              </a:highlight>
              <a:latin typeface="Consolas"/>
              <a:ea typeface="Consolas"/>
              <a:cs typeface="Consolas"/>
              <a:sym typeface="Consolas"/>
            </a:endParaRPr>
          </a:p>
        </p:txBody>
      </p:sp>
      <p:pic>
        <p:nvPicPr>
          <p:cNvPr id="268" name="Google Shape;268;p31"/>
          <p:cNvPicPr preferRelativeResize="0"/>
          <p:nvPr/>
        </p:nvPicPr>
        <p:blipFill>
          <a:blip r:embed="rId3">
            <a:alphaModFix/>
          </a:blip>
          <a:stretch>
            <a:fillRect/>
          </a:stretch>
        </p:blipFill>
        <p:spPr>
          <a:xfrm>
            <a:off x="1963147" y="3391678"/>
            <a:ext cx="4324350" cy="1571625"/>
          </a:xfrm>
          <a:prstGeom prst="rect">
            <a:avLst/>
          </a:prstGeom>
          <a:noFill/>
          <a:ln>
            <a:noFill/>
          </a:ln>
        </p:spPr>
      </p:pic>
      <p:sp>
        <p:nvSpPr>
          <p:cNvPr id="269" name="Google Shape;269;p31"/>
          <p:cNvSpPr txBox="1"/>
          <p:nvPr/>
        </p:nvSpPr>
        <p:spPr>
          <a:xfrm>
            <a:off x="2005750" y="4793025"/>
            <a:ext cx="15714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r>
              <a:rPr lang="en">
                <a:latin typeface="Calibri"/>
                <a:ea typeface="Calibri"/>
                <a:cs typeface="Calibri"/>
                <a:sym typeface="Calibri"/>
              </a:rPr>
              <a:t> and </a:t>
            </a:r>
            <a:r>
              <a:rPr lang="en">
                <a:latin typeface="Consolas"/>
                <a:ea typeface="Consolas"/>
                <a:cs typeface="Consolas"/>
                <a:sym typeface="Consolas"/>
              </a:rPr>
              <a:t>b</a:t>
            </a:r>
            <a:r>
              <a:rPr lang="en">
                <a:latin typeface="Calibri"/>
                <a:ea typeface="Calibri"/>
                <a:cs typeface="Calibri"/>
                <a:sym typeface="Calibri"/>
              </a:rPr>
              <a:t> are 64 bits</a:t>
            </a:r>
            <a:endParaRPr>
              <a:latin typeface="Calibri"/>
              <a:ea typeface="Calibri"/>
              <a:cs typeface="Calibri"/>
              <a:sym typeface="Calibri"/>
            </a:endParaRPr>
          </a:p>
        </p:txBody>
      </p:sp>
      <p:sp>
        <p:nvSpPr>
          <p:cNvPr id="270" name="Google Shape;270;p31"/>
          <p:cNvSpPr txBox="1"/>
          <p:nvPr/>
        </p:nvSpPr>
        <p:spPr>
          <a:xfrm>
            <a:off x="4117600" y="3235309"/>
            <a:ext cx="23985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 </a:t>
            </a:r>
            <a:r>
              <a:rPr lang="en">
                <a:latin typeface="Consolas"/>
                <a:ea typeface="Consolas"/>
                <a:cs typeface="Consolas"/>
                <a:sym typeface="Consolas"/>
              </a:rPr>
              <a:t>Walrus</a:t>
            </a:r>
            <a:r>
              <a:rPr lang="en">
                <a:latin typeface="Calibri"/>
                <a:ea typeface="Calibri"/>
                <a:cs typeface="Calibri"/>
                <a:sym typeface="Calibri"/>
              </a:rPr>
              <a:t> shown is 96 bits.</a:t>
            </a:r>
            <a:endParaRPr>
              <a:latin typeface="Calibri"/>
              <a:ea typeface="Calibri"/>
              <a:cs typeface="Calibri"/>
              <a:sym typeface="Calibri"/>
            </a:endParaRPr>
          </a:p>
        </p:txBody>
      </p:sp>
      <p:sp>
        <p:nvSpPr>
          <p:cNvPr id="271" name="Google Shape;271;p31"/>
          <p:cNvSpPr txBox="1"/>
          <p:nvPr>
            <p:ph idx="1" type="body"/>
          </p:nvPr>
        </p:nvSpPr>
        <p:spPr>
          <a:xfrm>
            <a:off x="243000" y="556500"/>
            <a:ext cx="8443800" cy="18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Just as with primitive types, the equals sign copies the bits.</a:t>
            </a:r>
            <a:endParaRPr/>
          </a:p>
          <a:p>
            <a:pPr indent="-355600" lvl="0" marL="457200" rtl="0" algn="l">
              <a:spcBef>
                <a:spcPts val="600"/>
              </a:spcBef>
              <a:spcAft>
                <a:spcPts val="0"/>
              </a:spcAft>
              <a:buSzPts val="2000"/>
              <a:buChar char="●"/>
            </a:pPr>
            <a:r>
              <a:rPr lang="en"/>
              <a:t>In terms of our visual metaphor, we “copy” the arrow by making the arrow in the </a:t>
            </a:r>
            <a:r>
              <a:rPr lang="en">
                <a:latin typeface="Consolas"/>
                <a:ea typeface="Consolas"/>
                <a:cs typeface="Consolas"/>
                <a:sym typeface="Consolas"/>
              </a:rPr>
              <a:t>b</a:t>
            </a:r>
            <a:r>
              <a:rPr lang="en"/>
              <a:t> box point at the same instance as </a:t>
            </a:r>
            <a:r>
              <a:rPr lang="en">
                <a:latin typeface="Consolas"/>
                <a:ea typeface="Consolas"/>
                <a:cs typeface="Consolas"/>
                <a:sym typeface="Consolas"/>
              </a:rPr>
              <a:t>a</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75" name="Shape 275"/>
        <p:cNvGrpSpPr/>
        <p:nvPr/>
      </p:nvGrpSpPr>
      <p:grpSpPr>
        <a:xfrm>
          <a:off x="0" y="0"/>
          <a:ext cx="0" cy="0"/>
          <a:chOff x="0" y="0"/>
          <a:chExt cx="0" cy="0"/>
        </a:xfrm>
      </p:grpSpPr>
      <p:sp>
        <p:nvSpPr>
          <p:cNvPr id="276" name="Google Shape;276;p3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Parameter Passing</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Golden Rule of Equals (and Parameter Passing)</a:t>
            </a:r>
            <a:endParaRPr/>
          </a:p>
        </p:txBody>
      </p:sp>
      <p:sp>
        <p:nvSpPr>
          <p:cNvPr id="282" name="Google Shape;282;p33"/>
          <p:cNvSpPr txBox="1"/>
          <p:nvPr>
            <p:ph idx="1" type="body"/>
          </p:nvPr>
        </p:nvSpPr>
        <p:spPr>
          <a:xfrm>
            <a:off x="243000" y="556500"/>
            <a:ext cx="86196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b and a:</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a:t>
            </a:r>
            <a:r>
              <a:rPr lang="en"/>
              <a:t> all the bits from a into b.</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Passing parameters obeys the same rule: Simply </a:t>
            </a:r>
            <a:r>
              <a:rPr b="1" lang="en"/>
              <a:t>copy the bits </a:t>
            </a:r>
            <a:r>
              <a:rPr lang="en"/>
              <a:t>to the new scope</a:t>
            </a:r>
            <a:r>
              <a:rPr b="1" lang="en"/>
              <a:t>.</a:t>
            </a:r>
            <a:endParaRPr b="1"/>
          </a:p>
        </p:txBody>
      </p:sp>
      <p:sp>
        <p:nvSpPr>
          <p:cNvPr id="283" name="Google Shape;283;p33"/>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txBox="1"/>
          <p:nvPr/>
        </p:nvSpPr>
        <p:spPr>
          <a:xfrm>
            <a:off x="243000" y="2218700"/>
            <a:ext cx="6857700" cy="284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 </a:t>
            </a:r>
            <a:r>
              <a:rPr lang="en" sz="1900">
                <a:solidFill>
                  <a:schemeClr val="dk1"/>
                </a:solidFill>
                <a:highlight>
                  <a:srgbClr val="EFEFEF"/>
                </a:highlight>
                <a:latin typeface="Consolas"/>
                <a:ea typeface="Consolas"/>
                <a:cs typeface="Consolas"/>
                <a:sym typeface="Consolas"/>
              </a:rPr>
              <a:t>average(</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b)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(a + b) / 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x = 5.5;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 = 10.5;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avg = average(x, y);</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grpSp>
        <p:nvGrpSpPr>
          <p:cNvPr id="285" name="Google Shape;285;p33"/>
          <p:cNvGrpSpPr/>
          <p:nvPr/>
        </p:nvGrpSpPr>
        <p:grpSpPr>
          <a:xfrm>
            <a:off x="428046" y="3536525"/>
            <a:ext cx="7760704" cy="571500"/>
            <a:chOff x="428046" y="3536525"/>
            <a:chExt cx="7760704" cy="571500"/>
          </a:xfrm>
        </p:grpSpPr>
        <p:cxnSp>
          <p:nvCxnSpPr>
            <p:cNvPr id="286" name="Google Shape;286;p33"/>
            <p:cNvCxnSpPr/>
            <p:nvPr/>
          </p:nvCxnSpPr>
          <p:spPr>
            <a:xfrm>
              <a:off x="428046" y="3901528"/>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287" name="Google Shape;287;p33"/>
            <p:cNvPicPr preferRelativeResize="0"/>
            <p:nvPr/>
          </p:nvPicPr>
          <p:blipFill>
            <a:blip r:embed="rId3">
              <a:alphaModFix/>
            </a:blip>
            <a:stretch>
              <a:fillRect/>
            </a:stretch>
          </p:blipFill>
          <p:spPr>
            <a:xfrm>
              <a:off x="7445800" y="3536525"/>
              <a:ext cx="742950" cy="5715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Golden Rule of Equals (and Parameter Passing)</a:t>
            </a:r>
            <a:endParaRPr/>
          </a:p>
        </p:txBody>
      </p:sp>
      <p:sp>
        <p:nvSpPr>
          <p:cNvPr id="293" name="Google Shape;293;p34"/>
          <p:cNvSpPr txBox="1"/>
          <p:nvPr>
            <p:ph idx="1" type="body"/>
          </p:nvPr>
        </p:nvSpPr>
        <p:spPr>
          <a:xfrm>
            <a:off x="243000" y="556500"/>
            <a:ext cx="86196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b and a:</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a:t>
            </a:r>
            <a:r>
              <a:rPr lang="en"/>
              <a:t> all the bits from a into b.</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Passing parameters obeys the same rule: Simply </a:t>
            </a:r>
            <a:r>
              <a:rPr b="1" lang="en"/>
              <a:t>copy the bits </a:t>
            </a:r>
            <a:r>
              <a:rPr lang="en"/>
              <a:t>to the new scope</a:t>
            </a:r>
            <a:r>
              <a:rPr b="1" lang="en"/>
              <a:t>.</a:t>
            </a:r>
            <a:endParaRPr b="1"/>
          </a:p>
          <a:p>
            <a:pPr indent="0" lvl="0" marL="0" rtl="0" algn="l">
              <a:spcBef>
                <a:spcPts val="600"/>
              </a:spcBef>
              <a:spcAft>
                <a:spcPts val="0"/>
              </a:spcAft>
              <a:buNone/>
            </a:pPr>
            <a:r>
              <a:t/>
            </a:r>
            <a:endParaRPr/>
          </a:p>
        </p:txBody>
      </p:sp>
      <p:sp>
        <p:nvSpPr>
          <p:cNvPr id="294" name="Google Shape;294;p34"/>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txBox="1"/>
          <p:nvPr/>
        </p:nvSpPr>
        <p:spPr>
          <a:xfrm>
            <a:off x="243000" y="2218700"/>
            <a:ext cx="6857700" cy="284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 </a:t>
            </a:r>
            <a:r>
              <a:rPr lang="en" sz="1900">
                <a:solidFill>
                  <a:schemeClr val="dk1"/>
                </a:solidFill>
                <a:highlight>
                  <a:srgbClr val="EFEFEF"/>
                </a:highlight>
                <a:latin typeface="Consolas"/>
                <a:ea typeface="Consolas"/>
                <a:cs typeface="Consolas"/>
                <a:sym typeface="Consolas"/>
              </a:rPr>
              <a:t>average(</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b)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(a + b) / 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x = 5.5;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 = 10.5;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avg = average(x, y);</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grpSp>
        <p:nvGrpSpPr>
          <p:cNvPr id="296" name="Google Shape;296;p34"/>
          <p:cNvGrpSpPr/>
          <p:nvPr/>
        </p:nvGrpSpPr>
        <p:grpSpPr>
          <a:xfrm>
            <a:off x="428046" y="3536525"/>
            <a:ext cx="7760704" cy="571500"/>
            <a:chOff x="428046" y="3536525"/>
            <a:chExt cx="7760704" cy="571500"/>
          </a:xfrm>
        </p:grpSpPr>
        <p:cxnSp>
          <p:nvCxnSpPr>
            <p:cNvPr id="297" name="Google Shape;297;p34"/>
            <p:cNvCxnSpPr/>
            <p:nvPr/>
          </p:nvCxnSpPr>
          <p:spPr>
            <a:xfrm>
              <a:off x="428046" y="3901528"/>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298" name="Google Shape;298;p34"/>
            <p:cNvPicPr preferRelativeResize="0"/>
            <p:nvPr/>
          </p:nvPicPr>
          <p:blipFill>
            <a:blip r:embed="rId3">
              <a:alphaModFix/>
            </a:blip>
            <a:stretch>
              <a:fillRect/>
            </a:stretch>
          </p:blipFill>
          <p:spPr>
            <a:xfrm>
              <a:off x="7445800" y="3536525"/>
              <a:ext cx="742950" cy="5715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Golden Rule of Equals (and Parameter Passing)</a:t>
            </a:r>
            <a:endParaRPr/>
          </a:p>
        </p:txBody>
      </p:sp>
      <p:sp>
        <p:nvSpPr>
          <p:cNvPr id="304" name="Google Shape;304;p35"/>
          <p:cNvSpPr txBox="1"/>
          <p:nvPr>
            <p:ph idx="1" type="body"/>
          </p:nvPr>
        </p:nvSpPr>
        <p:spPr>
          <a:xfrm>
            <a:off x="243000" y="556500"/>
            <a:ext cx="87489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b and a:</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a:t>
            </a:r>
            <a:r>
              <a:rPr lang="en"/>
              <a:t> all the bits from a into b.</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Passing parameters obeys the same rule: Simply </a:t>
            </a:r>
            <a:r>
              <a:rPr b="1" lang="en"/>
              <a:t>copy the bits </a:t>
            </a:r>
            <a:r>
              <a:rPr lang="en"/>
              <a:t>to the new scope</a:t>
            </a:r>
            <a:r>
              <a:rPr b="1" lang="en"/>
              <a:t>.</a:t>
            </a:r>
            <a:endParaRPr b="1"/>
          </a:p>
          <a:p>
            <a:pPr indent="0" lvl="0" marL="0" rtl="0" algn="l">
              <a:spcBef>
                <a:spcPts val="600"/>
              </a:spcBef>
              <a:spcAft>
                <a:spcPts val="0"/>
              </a:spcAft>
              <a:buNone/>
            </a:pPr>
            <a:r>
              <a:t/>
            </a:r>
            <a:endParaRPr/>
          </a:p>
        </p:txBody>
      </p:sp>
      <p:sp>
        <p:nvSpPr>
          <p:cNvPr id="305" name="Google Shape;305;p35"/>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243000" y="2218700"/>
            <a:ext cx="6857700" cy="284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 </a:t>
            </a:r>
            <a:r>
              <a:rPr lang="en" sz="1900">
                <a:solidFill>
                  <a:schemeClr val="dk1"/>
                </a:solidFill>
                <a:highlight>
                  <a:srgbClr val="EFEFEF"/>
                </a:highlight>
                <a:latin typeface="Consolas"/>
                <a:ea typeface="Consolas"/>
                <a:cs typeface="Consolas"/>
                <a:sym typeface="Consolas"/>
              </a:rPr>
              <a:t>average(</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b)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(a + b) / 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x = 5.5;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 = 10.5;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avg = average(x, y);</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cxnSp>
        <p:nvCxnSpPr>
          <p:cNvPr id="307" name="Google Shape;307;p35"/>
          <p:cNvCxnSpPr/>
          <p:nvPr/>
        </p:nvCxnSpPr>
        <p:spPr>
          <a:xfrm>
            <a:off x="428046" y="4176824"/>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308" name="Google Shape;308;p35"/>
          <p:cNvPicPr preferRelativeResize="0"/>
          <p:nvPr/>
        </p:nvPicPr>
        <p:blipFill>
          <a:blip r:embed="rId3">
            <a:alphaModFix/>
          </a:blip>
          <a:stretch>
            <a:fillRect/>
          </a:stretch>
        </p:blipFill>
        <p:spPr>
          <a:xfrm>
            <a:off x="7445800" y="3536525"/>
            <a:ext cx="742950" cy="571500"/>
          </a:xfrm>
          <a:prstGeom prst="rect">
            <a:avLst/>
          </a:prstGeom>
          <a:noFill/>
          <a:ln>
            <a:noFill/>
          </a:ln>
        </p:spPr>
      </p:pic>
      <p:pic>
        <p:nvPicPr>
          <p:cNvPr id="309" name="Google Shape;309;p35"/>
          <p:cNvPicPr preferRelativeResize="0"/>
          <p:nvPr/>
        </p:nvPicPr>
        <p:blipFill>
          <a:blip r:embed="rId4">
            <a:alphaModFix/>
          </a:blip>
          <a:stretch>
            <a:fillRect/>
          </a:stretch>
        </p:blipFill>
        <p:spPr>
          <a:xfrm>
            <a:off x="7441025" y="3536525"/>
            <a:ext cx="752475" cy="838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Golden Rule of Equals (and Parameter Passing)</a:t>
            </a:r>
            <a:endParaRPr/>
          </a:p>
        </p:txBody>
      </p:sp>
      <p:sp>
        <p:nvSpPr>
          <p:cNvPr id="315" name="Google Shape;315;p36"/>
          <p:cNvSpPr txBox="1"/>
          <p:nvPr>
            <p:ph idx="1" type="body"/>
          </p:nvPr>
        </p:nvSpPr>
        <p:spPr>
          <a:xfrm>
            <a:off x="243000" y="556500"/>
            <a:ext cx="86271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b and a:</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a:t>
            </a:r>
            <a:r>
              <a:rPr lang="en"/>
              <a:t> all the bits from a into b.</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Passing parameters obeys the same rule: Simply </a:t>
            </a:r>
            <a:r>
              <a:rPr b="1" lang="en"/>
              <a:t>copy the bits </a:t>
            </a:r>
            <a:r>
              <a:rPr lang="en"/>
              <a:t>to the new scope</a:t>
            </a:r>
            <a:r>
              <a:rPr b="1" lang="en"/>
              <a:t>.</a:t>
            </a:r>
            <a:endParaRPr b="1"/>
          </a:p>
          <a:p>
            <a:pPr indent="0" lvl="0" marL="0" rtl="0" algn="l">
              <a:spcBef>
                <a:spcPts val="600"/>
              </a:spcBef>
              <a:spcAft>
                <a:spcPts val="0"/>
              </a:spcAft>
              <a:buNone/>
            </a:pPr>
            <a:r>
              <a:t/>
            </a:r>
            <a:endParaRPr/>
          </a:p>
        </p:txBody>
      </p:sp>
      <p:sp>
        <p:nvSpPr>
          <p:cNvPr id="316" name="Google Shape;316;p36"/>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txBox="1"/>
          <p:nvPr/>
        </p:nvSpPr>
        <p:spPr>
          <a:xfrm>
            <a:off x="243000" y="2218700"/>
            <a:ext cx="6857700" cy="284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 </a:t>
            </a:r>
            <a:r>
              <a:rPr lang="en" sz="1900">
                <a:solidFill>
                  <a:schemeClr val="dk1"/>
                </a:solidFill>
                <a:highlight>
                  <a:srgbClr val="EFEFEF"/>
                </a:highlight>
                <a:latin typeface="Consolas"/>
                <a:ea typeface="Consolas"/>
                <a:cs typeface="Consolas"/>
                <a:sym typeface="Consolas"/>
              </a:rPr>
              <a:t>average(</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b)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(a + b) / 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x = 5.5;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 = 10.5;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avg = average(x, y);</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cxnSp>
        <p:nvCxnSpPr>
          <p:cNvPr id="318" name="Google Shape;318;p36"/>
          <p:cNvCxnSpPr/>
          <p:nvPr/>
        </p:nvCxnSpPr>
        <p:spPr>
          <a:xfrm>
            <a:off x="437881" y="4457070"/>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319" name="Google Shape;319;p36"/>
          <p:cNvPicPr preferRelativeResize="0"/>
          <p:nvPr/>
        </p:nvPicPr>
        <p:blipFill>
          <a:blip r:embed="rId3">
            <a:alphaModFix/>
          </a:blip>
          <a:stretch>
            <a:fillRect/>
          </a:stretch>
        </p:blipFill>
        <p:spPr>
          <a:xfrm>
            <a:off x="7445800" y="3536525"/>
            <a:ext cx="742950" cy="571500"/>
          </a:xfrm>
          <a:prstGeom prst="rect">
            <a:avLst/>
          </a:prstGeom>
          <a:noFill/>
          <a:ln>
            <a:noFill/>
          </a:ln>
        </p:spPr>
      </p:pic>
      <p:pic>
        <p:nvPicPr>
          <p:cNvPr id="320" name="Google Shape;320;p36"/>
          <p:cNvPicPr preferRelativeResize="0"/>
          <p:nvPr/>
        </p:nvPicPr>
        <p:blipFill>
          <a:blip r:embed="rId4">
            <a:alphaModFix/>
          </a:blip>
          <a:stretch>
            <a:fillRect/>
          </a:stretch>
        </p:blipFill>
        <p:spPr>
          <a:xfrm>
            <a:off x="7441025" y="3536525"/>
            <a:ext cx="752475"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 name="Shape 40"/>
        <p:cNvGrpSpPr/>
        <p:nvPr/>
      </p:nvGrpSpPr>
      <p:grpSpPr>
        <a:xfrm>
          <a:off x="0" y="0"/>
          <a:ext cx="0" cy="0"/>
          <a:chOff x="0" y="0"/>
          <a:chExt cx="0" cy="0"/>
        </a:xfrm>
      </p:grpSpPr>
      <p:sp>
        <p:nvSpPr>
          <p:cNvPr id="41" name="Google Shape;41;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a:p>
        </p:txBody>
      </p:sp>
      <p:sp>
        <p:nvSpPr>
          <p:cNvPr id="42" name="Google Shape;42;p10"/>
          <p:cNvSpPr txBox="1"/>
          <p:nvPr>
            <p:ph idx="1" type="subTitle"/>
          </p:nvPr>
        </p:nvSpPr>
        <p:spPr>
          <a:xfrm>
            <a:off x="161925" y="2688525"/>
            <a:ext cx="5765700" cy="16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 References and Recursion</a:t>
            </a:r>
            <a:endParaRPr/>
          </a:p>
          <a:p>
            <a:pPr indent="-381000" lvl="0" marL="457200" rtl="0" algn="l">
              <a:spcBef>
                <a:spcPts val="0"/>
              </a:spcBef>
              <a:spcAft>
                <a:spcPts val="0"/>
              </a:spcAft>
              <a:buSzPts val="2400"/>
              <a:buChar char="●"/>
            </a:pPr>
            <a:r>
              <a:rPr lang="en"/>
              <a:t>Primitive Types</a:t>
            </a:r>
            <a:endParaRPr/>
          </a:p>
          <a:p>
            <a:pPr indent="-381000" lvl="0" marL="457200" rtl="0" algn="l">
              <a:spcBef>
                <a:spcPts val="0"/>
              </a:spcBef>
              <a:spcAft>
                <a:spcPts val="0"/>
              </a:spcAft>
              <a:buSzPts val="2400"/>
              <a:buChar char="●"/>
            </a:pPr>
            <a:r>
              <a:rPr lang="en"/>
              <a:t>Reference Types</a:t>
            </a:r>
            <a:endParaRPr/>
          </a:p>
          <a:p>
            <a:pPr indent="-381000" lvl="0" marL="457200" rtl="0" algn="l">
              <a:spcBef>
                <a:spcPts val="0"/>
              </a:spcBef>
              <a:spcAft>
                <a:spcPts val="0"/>
              </a:spcAft>
              <a:buSzPts val="2400"/>
              <a:buChar char="●"/>
            </a:pPr>
            <a:r>
              <a:rPr lang="en"/>
              <a:t>Linked Data Structures</a:t>
            </a:r>
            <a:endParaRPr/>
          </a:p>
        </p:txBody>
      </p:sp>
      <p:pic>
        <p:nvPicPr>
          <p:cNvPr id="43" name="Google Shape;43;p10"/>
          <p:cNvPicPr preferRelativeResize="0"/>
          <p:nvPr/>
        </p:nvPicPr>
        <p:blipFill>
          <a:blip r:embed="rId3">
            <a:alphaModFix/>
          </a:blip>
          <a:stretch>
            <a:fillRect/>
          </a:stretch>
        </p:blipFill>
        <p:spPr>
          <a:xfrm>
            <a:off x="8686800" y="4983478"/>
            <a:ext cx="457200" cy="160022"/>
          </a:xfrm>
          <a:prstGeom prst="rect">
            <a:avLst/>
          </a:prstGeom>
          <a:noFill/>
          <a:ln>
            <a:noFill/>
          </a:ln>
        </p:spPr>
      </p:pic>
      <p:sp>
        <p:nvSpPr>
          <p:cNvPr id="44" name="Google Shape;44;p10"/>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4"/>
              </a:rPr>
              <a:t>datastructur.es</a:t>
            </a:r>
            <a:endParaRPr sz="6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Golden Rule of Equals (and Parameter Passing)</a:t>
            </a:r>
            <a:endParaRPr/>
          </a:p>
        </p:txBody>
      </p:sp>
      <p:sp>
        <p:nvSpPr>
          <p:cNvPr id="326" name="Google Shape;326;p37"/>
          <p:cNvSpPr txBox="1"/>
          <p:nvPr>
            <p:ph idx="1" type="body"/>
          </p:nvPr>
        </p:nvSpPr>
        <p:spPr>
          <a:xfrm>
            <a:off x="243000" y="556500"/>
            <a:ext cx="8665200" cy="179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variables b and a:</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a:t>
            </a:r>
            <a:r>
              <a:rPr lang="en"/>
              <a:t> all the bits from a into b.</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Passing parameters obeys the same rule: Simply </a:t>
            </a:r>
            <a:r>
              <a:rPr b="1" lang="en"/>
              <a:t>copy the bits </a:t>
            </a:r>
            <a:r>
              <a:rPr lang="en"/>
              <a:t>to the new scope</a:t>
            </a:r>
            <a:r>
              <a:rPr b="1" lang="en"/>
              <a:t>.</a:t>
            </a:r>
            <a:endParaRPr b="1"/>
          </a:p>
          <a:p>
            <a:pPr indent="0" lvl="0" marL="0" rtl="0" algn="l">
              <a:spcBef>
                <a:spcPts val="600"/>
              </a:spcBef>
              <a:spcAft>
                <a:spcPts val="0"/>
              </a:spcAft>
              <a:buNone/>
            </a:pPr>
            <a:r>
              <a:t/>
            </a:r>
            <a:endParaRPr/>
          </a:p>
        </p:txBody>
      </p:sp>
      <p:sp>
        <p:nvSpPr>
          <p:cNvPr id="327" name="Google Shape;327;p37"/>
          <p:cNvSpPr txBox="1"/>
          <p:nvPr/>
        </p:nvSpPr>
        <p:spPr>
          <a:xfrm>
            <a:off x="560575" y="2671075"/>
            <a:ext cx="14556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txBox="1"/>
          <p:nvPr/>
        </p:nvSpPr>
        <p:spPr>
          <a:xfrm>
            <a:off x="243000" y="2218700"/>
            <a:ext cx="6857700" cy="284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 </a:t>
            </a:r>
            <a:r>
              <a:rPr lang="en" sz="1900">
                <a:solidFill>
                  <a:schemeClr val="dk1"/>
                </a:solidFill>
                <a:highlight>
                  <a:srgbClr val="EFEFEF"/>
                </a:highlight>
                <a:latin typeface="Consolas"/>
                <a:ea typeface="Consolas"/>
                <a:cs typeface="Consolas"/>
                <a:sym typeface="Consolas"/>
              </a:rPr>
              <a:t>average(</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b)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(a + b) / 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x = 5.5;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 = 10.5;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avg = average(x, y);</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208920"/>
              </a:solidFill>
              <a:highlight>
                <a:srgbClr val="EFEFEF"/>
              </a:highlight>
              <a:latin typeface="Consolas"/>
              <a:ea typeface="Consolas"/>
              <a:cs typeface="Consolas"/>
              <a:sym typeface="Consolas"/>
            </a:endParaRPr>
          </a:p>
        </p:txBody>
      </p:sp>
      <p:pic>
        <p:nvPicPr>
          <p:cNvPr id="329" name="Google Shape;329;p37"/>
          <p:cNvPicPr preferRelativeResize="0"/>
          <p:nvPr/>
        </p:nvPicPr>
        <p:blipFill>
          <a:blip r:embed="rId3">
            <a:alphaModFix/>
          </a:blip>
          <a:stretch>
            <a:fillRect/>
          </a:stretch>
        </p:blipFill>
        <p:spPr>
          <a:xfrm>
            <a:off x="7445800" y="3536525"/>
            <a:ext cx="742950" cy="571500"/>
          </a:xfrm>
          <a:prstGeom prst="rect">
            <a:avLst/>
          </a:prstGeom>
          <a:noFill/>
          <a:ln>
            <a:noFill/>
          </a:ln>
        </p:spPr>
      </p:pic>
      <p:pic>
        <p:nvPicPr>
          <p:cNvPr id="330" name="Google Shape;330;p37"/>
          <p:cNvPicPr preferRelativeResize="0"/>
          <p:nvPr/>
        </p:nvPicPr>
        <p:blipFill>
          <a:blip r:embed="rId4">
            <a:alphaModFix/>
          </a:blip>
          <a:stretch>
            <a:fillRect/>
          </a:stretch>
        </p:blipFill>
        <p:spPr>
          <a:xfrm>
            <a:off x="7441025" y="3536525"/>
            <a:ext cx="752475" cy="838200"/>
          </a:xfrm>
          <a:prstGeom prst="rect">
            <a:avLst/>
          </a:prstGeom>
          <a:noFill/>
          <a:ln>
            <a:noFill/>
          </a:ln>
        </p:spPr>
      </p:pic>
      <p:cxnSp>
        <p:nvCxnSpPr>
          <p:cNvPr id="331" name="Google Shape;331;p37"/>
          <p:cNvCxnSpPr/>
          <p:nvPr/>
        </p:nvCxnSpPr>
        <p:spPr>
          <a:xfrm>
            <a:off x="29500" y="2480251"/>
            <a:ext cx="286200" cy="0"/>
          </a:xfrm>
          <a:prstGeom prst="straightConnector1">
            <a:avLst/>
          </a:prstGeom>
          <a:noFill/>
          <a:ln cap="flat" cmpd="sng" w="9525">
            <a:solidFill>
              <a:srgbClr val="BE0712"/>
            </a:solidFill>
            <a:prstDash val="solid"/>
            <a:round/>
            <a:headEnd len="med" w="med" type="none"/>
            <a:tailEnd len="med" w="med" type="triangle"/>
          </a:ln>
        </p:spPr>
      </p:cxnSp>
      <p:pic>
        <p:nvPicPr>
          <p:cNvPr id="332" name="Google Shape;332;p37"/>
          <p:cNvPicPr preferRelativeResize="0"/>
          <p:nvPr/>
        </p:nvPicPr>
        <p:blipFill>
          <a:blip r:embed="rId5">
            <a:alphaModFix/>
          </a:blip>
          <a:stretch>
            <a:fillRect/>
          </a:stretch>
        </p:blipFill>
        <p:spPr>
          <a:xfrm>
            <a:off x="7441025" y="2295313"/>
            <a:ext cx="876300" cy="847725"/>
          </a:xfrm>
          <a:prstGeom prst="rect">
            <a:avLst/>
          </a:prstGeom>
          <a:noFill/>
          <a:ln>
            <a:noFill/>
          </a:ln>
        </p:spPr>
      </p:pic>
      <p:grpSp>
        <p:nvGrpSpPr>
          <p:cNvPr id="333" name="Google Shape;333;p37"/>
          <p:cNvGrpSpPr/>
          <p:nvPr/>
        </p:nvGrpSpPr>
        <p:grpSpPr>
          <a:xfrm>
            <a:off x="5298775" y="1122775"/>
            <a:ext cx="2791800" cy="743475"/>
            <a:chOff x="6213175" y="1122775"/>
            <a:chExt cx="2791800" cy="743475"/>
          </a:xfrm>
        </p:grpSpPr>
        <p:sp>
          <p:nvSpPr>
            <p:cNvPr id="334" name="Google Shape;334;p37"/>
            <p:cNvSpPr txBox="1"/>
            <p:nvPr/>
          </p:nvSpPr>
          <p:spPr>
            <a:xfrm>
              <a:off x="6213175" y="1122775"/>
              <a:ext cx="27918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also called pass by value.</a:t>
              </a:r>
              <a:endParaRPr>
                <a:solidFill>
                  <a:srgbClr val="BE0712"/>
                </a:solidFill>
              </a:endParaRPr>
            </a:p>
          </p:txBody>
        </p:sp>
        <p:cxnSp>
          <p:nvCxnSpPr>
            <p:cNvPr id="335" name="Google Shape;335;p37"/>
            <p:cNvCxnSpPr/>
            <p:nvPr/>
          </p:nvCxnSpPr>
          <p:spPr>
            <a:xfrm flipH="1">
              <a:off x="7464775" y="1471750"/>
              <a:ext cx="462900" cy="394500"/>
            </a:xfrm>
            <a:prstGeom prst="straightConnector1">
              <a:avLst/>
            </a:prstGeom>
            <a:noFill/>
            <a:ln cap="flat" cmpd="sng" w="9525">
              <a:solidFill>
                <a:srgbClr val="BE071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Golden Rule: Summary</a:t>
            </a:r>
            <a:endParaRPr/>
          </a:p>
        </p:txBody>
      </p:sp>
      <p:sp>
        <p:nvSpPr>
          <p:cNvPr id="341" name="Google Shape;341;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9 types of variables in Java:</a:t>
            </a:r>
            <a:endParaRPr/>
          </a:p>
          <a:p>
            <a:pPr indent="-355600" lvl="0" marL="457200" rtl="0" algn="l">
              <a:spcBef>
                <a:spcPts val="600"/>
              </a:spcBef>
              <a:spcAft>
                <a:spcPts val="0"/>
              </a:spcAft>
              <a:buSzPts val="2000"/>
              <a:buChar char="●"/>
            </a:pPr>
            <a:r>
              <a:rPr lang="en"/>
              <a:t>8 primitive types (byte, short, int, long, float, double, boolean, char).</a:t>
            </a:r>
            <a:endParaRPr/>
          </a:p>
          <a:p>
            <a:pPr indent="-355600" lvl="0" marL="457200" rtl="0" algn="l">
              <a:spcBef>
                <a:spcPts val="0"/>
              </a:spcBef>
              <a:spcAft>
                <a:spcPts val="0"/>
              </a:spcAft>
              <a:buSzPts val="2000"/>
              <a:buChar char="●"/>
            </a:pPr>
            <a:r>
              <a:rPr lang="en"/>
              <a:t>The 9th type is references to Objects (an arrow). References may be null.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box-and-pointer notation, each variable is drawn as a labeled box and values are shown in the box. </a:t>
            </a:r>
            <a:endParaRPr/>
          </a:p>
          <a:p>
            <a:pPr indent="-355600" lvl="0" marL="457200" rtl="0" algn="l">
              <a:spcBef>
                <a:spcPts val="600"/>
              </a:spcBef>
              <a:spcAft>
                <a:spcPts val="0"/>
              </a:spcAft>
              <a:buSzPts val="2000"/>
              <a:buChar char="●"/>
            </a:pPr>
            <a:r>
              <a:rPr lang="en"/>
              <a:t>Addresses are represented by arrows to object instances.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golden rule:</a:t>
            </a:r>
            <a:endParaRPr/>
          </a:p>
          <a:p>
            <a:pPr indent="-355600" lvl="0" marL="457200" rtl="0" algn="l">
              <a:spcBef>
                <a:spcPts val="600"/>
              </a:spcBef>
              <a:spcAft>
                <a:spcPts val="0"/>
              </a:spcAft>
              <a:buSzPts val="2000"/>
              <a:buChar char="●"/>
            </a:pPr>
            <a:r>
              <a:rPr lang="en">
                <a:latin typeface="Consolas"/>
                <a:ea typeface="Consolas"/>
                <a:cs typeface="Consolas"/>
                <a:sym typeface="Consolas"/>
              </a:rPr>
              <a:t>b = a </a:t>
            </a:r>
            <a:r>
              <a:rPr b="1" lang="en"/>
              <a:t>copies the bits</a:t>
            </a:r>
            <a:r>
              <a:rPr lang="en"/>
              <a:t> from a into b.</a:t>
            </a:r>
            <a:endParaRPr/>
          </a:p>
          <a:p>
            <a:pPr indent="-355600" lvl="0" marL="457200" rtl="0" algn="l">
              <a:spcBef>
                <a:spcPts val="0"/>
              </a:spcBef>
              <a:spcAft>
                <a:spcPts val="0"/>
              </a:spcAft>
              <a:buSzPts val="2000"/>
              <a:buChar char="●"/>
            </a:pPr>
            <a:r>
              <a:rPr lang="en"/>
              <a:t>Passing parameters </a:t>
            </a:r>
            <a:r>
              <a:rPr b="1" lang="en"/>
              <a:t>copies the bits</a:t>
            </a:r>
            <a:r>
              <a:rPr lang="en"/>
              <a:t>.</a:t>
            </a:r>
            <a:endParaRPr/>
          </a:p>
          <a:p>
            <a:pPr indent="0" lvl="0" marL="0" rtl="0" algn="l">
              <a:spcBef>
                <a:spcPts val="600"/>
              </a:spcBef>
              <a:spcAft>
                <a:spcPts val="0"/>
              </a:spcAft>
              <a:buNone/>
            </a:pPr>
            <a:r>
              <a:t/>
            </a:r>
            <a:endParaRPr/>
          </a:p>
        </p:txBody>
      </p:sp>
      <p:pic>
        <p:nvPicPr>
          <p:cNvPr id="342" name="Google Shape;342;p38"/>
          <p:cNvPicPr preferRelativeResize="0"/>
          <p:nvPr/>
        </p:nvPicPr>
        <p:blipFill>
          <a:blip r:embed="rId3">
            <a:alphaModFix/>
          </a:blip>
          <a:stretch>
            <a:fillRect/>
          </a:stretch>
        </p:blipFill>
        <p:spPr>
          <a:xfrm>
            <a:off x="5588677" y="3171165"/>
            <a:ext cx="3286125" cy="192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00"/>
                                        <p:tgtEl>
                                          <p:spTgt spid="3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100"/>
                                        <p:tgtEl>
                                          <p:spTgt spid="3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100"/>
                                        <p:tgtEl>
                                          <p:spTgt spid="3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100"/>
                                        <p:tgtEl>
                                          <p:spTgt spid="3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100"/>
                                        <p:tgtEl>
                                          <p:spTgt spid="3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8" st="8"/>
                                            </p:txEl>
                                          </p:spTgt>
                                        </p:tgtEl>
                                        <p:attrNameLst>
                                          <p:attrName>style.visibility</p:attrName>
                                        </p:attrNameLst>
                                      </p:cBhvr>
                                      <p:to>
                                        <p:strVal val="visible"/>
                                      </p:to>
                                    </p:set>
                                    <p:animEffect filter="fade" transition="in">
                                      <p:cBhvr>
                                        <p:cTn dur="100"/>
                                        <p:tgtEl>
                                          <p:spTgt spid="3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9" st="9"/>
                                            </p:txEl>
                                          </p:spTgt>
                                        </p:tgtEl>
                                        <p:attrNameLst>
                                          <p:attrName>style.visibility</p:attrName>
                                        </p:attrNameLst>
                                      </p:cBhvr>
                                      <p:to>
                                        <p:strVal val="visible"/>
                                      </p:to>
                                    </p:set>
                                    <p:animEffect filter="fade" transition="in">
                                      <p:cBhvr>
                                        <p:cTn dur="100"/>
                                        <p:tgtEl>
                                          <p:spTgt spid="3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0" st="10"/>
                                            </p:txEl>
                                          </p:spTgt>
                                        </p:tgtEl>
                                        <p:attrNameLst>
                                          <p:attrName>style.visibility</p:attrName>
                                        </p:attrNameLst>
                                      </p:cBhvr>
                                      <p:to>
                                        <p:strVal val="visible"/>
                                      </p:to>
                                    </p:set>
                                    <p:animEffect filter="fade" transition="in">
                                      <p:cBhvr>
                                        <p:cTn dur="100"/>
                                        <p:tgtEl>
                                          <p:spTgt spid="34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346" name="Shape 346"/>
        <p:cNvGrpSpPr/>
        <p:nvPr/>
      </p:nvGrpSpPr>
      <p:grpSpPr>
        <a:xfrm>
          <a:off x="0" y="0"/>
          <a:ext cx="0" cy="0"/>
          <a:chOff x="0" y="0"/>
          <a:chExt cx="0" cy="0"/>
        </a:xfrm>
      </p:grpSpPr>
      <p:sp>
        <p:nvSpPr>
          <p:cNvPr id="347" name="Google Shape;347;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Your Understanding: </a:t>
            </a:r>
            <a:r>
              <a:rPr lang="en"/>
              <a:t>yellkey.com/</a:t>
            </a:r>
            <a:r>
              <a:rPr lang="en">
                <a:solidFill>
                  <a:srgbClr val="208920"/>
                </a:solidFill>
              </a:rPr>
              <a:t>others</a:t>
            </a:r>
            <a:endParaRPr>
              <a:solidFill>
                <a:srgbClr val="38761D"/>
              </a:solidFill>
            </a:endParaRPr>
          </a:p>
        </p:txBody>
      </p:sp>
      <p:sp>
        <p:nvSpPr>
          <p:cNvPr id="348" name="Google Shape;348;p39"/>
          <p:cNvSpPr txBox="1"/>
          <p:nvPr/>
        </p:nvSpPr>
        <p:spPr>
          <a:xfrm>
            <a:off x="3342550" y="2055200"/>
            <a:ext cx="5702100" cy="3015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Walrus</a:t>
            </a:r>
            <a:r>
              <a:rPr lang="en" sz="1700">
                <a:solidFill>
                  <a:schemeClr val="dk1"/>
                </a:solidFill>
                <a:highlight>
                  <a:srgbClr val="EFEFEF"/>
                </a:highlight>
                <a:latin typeface="Consolas"/>
                <a:ea typeface="Consolas"/>
                <a:cs typeface="Consolas"/>
                <a:sym typeface="Consolas"/>
              </a:rPr>
              <a:t> walrus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Walrus(3500, 10.5);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doStuff(walrus,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System.out.println(walrus);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doStuff(</a:t>
            </a:r>
            <a:r>
              <a:rPr lang="en" sz="1700">
                <a:solidFill>
                  <a:srgbClr val="208920"/>
                </a:solidFill>
                <a:highlight>
                  <a:srgbClr val="EFEFEF"/>
                </a:highlight>
                <a:latin typeface="Consolas"/>
                <a:ea typeface="Consolas"/>
                <a:cs typeface="Consolas"/>
                <a:sym typeface="Consolas"/>
              </a:rPr>
              <a:t>Walrus</a:t>
            </a:r>
            <a:r>
              <a:rPr lang="en" sz="1700">
                <a:solidFill>
                  <a:schemeClr val="dk1"/>
                </a:solidFill>
                <a:highlight>
                  <a:srgbClr val="EFEFEF"/>
                </a:highlight>
                <a:latin typeface="Consolas"/>
                <a:ea typeface="Consolas"/>
                <a:cs typeface="Consolas"/>
                <a:sym typeface="Consolas"/>
              </a:rPr>
              <a:t> W,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W.weight = W.weight - 100;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x = x - 5;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p>
        </p:txBody>
      </p:sp>
      <p:sp>
        <p:nvSpPr>
          <p:cNvPr id="349" name="Google Shape;349;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Does the call to doStuff(walrus, x) have an affect on </a:t>
            </a:r>
            <a:r>
              <a:rPr lang="en">
                <a:latin typeface="Consolas"/>
                <a:ea typeface="Consolas"/>
                <a:cs typeface="Consolas"/>
                <a:sym typeface="Consolas"/>
              </a:rPr>
              <a:t>walrus</a:t>
            </a:r>
            <a:r>
              <a:rPr lang="en"/>
              <a:t> and/or main’s </a:t>
            </a:r>
            <a:r>
              <a:rPr lang="en">
                <a:latin typeface="Consolas"/>
                <a:ea typeface="Consolas"/>
                <a:cs typeface="Consolas"/>
                <a:sym typeface="Consolas"/>
              </a:rPr>
              <a:t>x</a:t>
            </a:r>
            <a:r>
              <a:rPr lang="en"/>
              <a:t>?</a:t>
            </a:r>
            <a:endParaRPr/>
          </a:p>
          <a:p>
            <a:pPr indent="-355600" lvl="0" marL="457200" rtl="0" algn="l">
              <a:spcBef>
                <a:spcPts val="600"/>
              </a:spcBef>
              <a:spcAft>
                <a:spcPts val="0"/>
              </a:spcAft>
              <a:buSzPts val="2000"/>
              <a:buAutoNum type="alphaUcPeriod"/>
            </a:pPr>
            <a:r>
              <a:rPr lang="en"/>
              <a:t>Neither will change.</a:t>
            </a:r>
            <a:endParaRPr/>
          </a:p>
          <a:p>
            <a:pPr indent="-355600" lvl="0" marL="457200" rtl="0" algn="l">
              <a:spcBef>
                <a:spcPts val="0"/>
              </a:spcBef>
              <a:spcAft>
                <a:spcPts val="0"/>
              </a:spcAft>
              <a:buSzPts val="2000"/>
              <a:buAutoNum type="alphaUcPeriod"/>
            </a:pPr>
            <a:r>
              <a:rPr lang="en">
                <a:latin typeface="Consolas"/>
                <a:ea typeface="Consolas"/>
                <a:cs typeface="Consolas"/>
                <a:sym typeface="Consolas"/>
              </a:rPr>
              <a:t>walrus</a:t>
            </a:r>
            <a:r>
              <a:rPr lang="en"/>
              <a:t> will lose 100 lbs, but main’s </a:t>
            </a:r>
            <a:r>
              <a:rPr lang="en">
                <a:latin typeface="Consolas"/>
                <a:ea typeface="Consolas"/>
                <a:cs typeface="Consolas"/>
                <a:sym typeface="Consolas"/>
              </a:rPr>
              <a:t>x</a:t>
            </a:r>
            <a:r>
              <a:rPr lang="en"/>
              <a:t> will not change.</a:t>
            </a:r>
            <a:endParaRPr/>
          </a:p>
          <a:p>
            <a:pPr indent="-355600" lvl="0" marL="457200" rtl="0" algn="l">
              <a:spcBef>
                <a:spcPts val="0"/>
              </a:spcBef>
              <a:spcAft>
                <a:spcPts val="0"/>
              </a:spcAft>
              <a:buSzPts val="2000"/>
              <a:buAutoNum type="alphaUcPeriod"/>
            </a:pPr>
            <a:r>
              <a:rPr lang="en">
                <a:latin typeface="Consolas"/>
                <a:ea typeface="Consolas"/>
                <a:cs typeface="Consolas"/>
                <a:sym typeface="Consolas"/>
              </a:rPr>
              <a:t>walrus</a:t>
            </a:r>
            <a:r>
              <a:rPr lang="en"/>
              <a:t> will not change, but main’s </a:t>
            </a:r>
            <a:r>
              <a:rPr lang="en">
                <a:latin typeface="Consolas"/>
                <a:ea typeface="Consolas"/>
                <a:cs typeface="Consolas"/>
                <a:sym typeface="Consolas"/>
              </a:rPr>
              <a:t>x</a:t>
            </a:r>
            <a:r>
              <a:rPr lang="en"/>
              <a:t> will decrease by 5.</a:t>
            </a:r>
            <a:endParaRPr/>
          </a:p>
          <a:p>
            <a:pPr indent="-355600" lvl="0" marL="457200" rtl="0" algn="l">
              <a:spcBef>
                <a:spcPts val="0"/>
              </a:spcBef>
              <a:spcAft>
                <a:spcPts val="0"/>
              </a:spcAft>
              <a:buSzPts val="2000"/>
              <a:buAutoNum type="alphaUcPeriod"/>
            </a:pPr>
            <a:r>
              <a:rPr lang="en"/>
              <a:t>Both will decrease.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353" name="Shape 353"/>
        <p:cNvGrpSpPr/>
        <p:nvPr/>
      </p:nvGrpSpPr>
      <p:grpSpPr>
        <a:xfrm>
          <a:off x="0" y="0"/>
          <a:ext cx="0" cy="0"/>
          <a:chOff x="0" y="0"/>
          <a:chExt cx="0" cy="0"/>
        </a:xfrm>
      </p:grpSpPr>
      <p:sp>
        <p:nvSpPr>
          <p:cNvPr id="354" name="Google Shape;354;p40"/>
          <p:cNvSpPr txBox="1"/>
          <p:nvPr>
            <p:ph type="title"/>
          </p:nvPr>
        </p:nvSpPr>
        <p:spPr>
          <a:xfrm>
            <a:off x="166800" y="92500"/>
            <a:ext cx="8229600" cy="4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Try to convince neighbor of your answer: </a:t>
            </a:r>
            <a:r>
              <a:rPr lang="en"/>
              <a:t>yellkey.com/</a:t>
            </a:r>
            <a:r>
              <a:rPr lang="en">
                <a:solidFill>
                  <a:srgbClr val="208920"/>
                </a:solidFill>
              </a:rPr>
              <a:t>public</a:t>
            </a:r>
            <a:endParaRPr/>
          </a:p>
        </p:txBody>
      </p:sp>
      <p:sp>
        <p:nvSpPr>
          <p:cNvPr id="355" name="Google Shape;355;p40"/>
          <p:cNvSpPr txBox="1"/>
          <p:nvPr>
            <p:ph idx="1" type="body"/>
          </p:nvPr>
        </p:nvSpPr>
        <p:spPr>
          <a:xfrm>
            <a:off x="243000" y="7851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Does the call to doStuff(walrus, x) have an affect on </a:t>
            </a:r>
            <a:r>
              <a:rPr lang="en">
                <a:latin typeface="Consolas"/>
                <a:ea typeface="Consolas"/>
                <a:cs typeface="Consolas"/>
                <a:sym typeface="Consolas"/>
              </a:rPr>
              <a:t>walrus</a:t>
            </a:r>
            <a:r>
              <a:rPr lang="en"/>
              <a:t> and/or main’s </a:t>
            </a:r>
            <a:r>
              <a:rPr lang="en">
                <a:latin typeface="Consolas"/>
                <a:ea typeface="Consolas"/>
                <a:cs typeface="Consolas"/>
                <a:sym typeface="Consolas"/>
              </a:rPr>
              <a:t>x</a:t>
            </a:r>
            <a:r>
              <a:rPr lang="en"/>
              <a:t>?</a:t>
            </a:r>
            <a:endParaRPr/>
          </a:p>
          <a:p>
            <a:pPr indent="-355600" lvl="0" marL="457200" rtl="0" algn="l">
              <a:spcBef>
                <a:spcPts val="600"/>
              </a:spcBef>
              <a:spcAft>
                <a:spcPts val="0"/>
              </a:spcAft>
              <a:buSzPts val="2000"/>
              <a:buAutoNum type="alphaUcPeriod"/>
            </a:pPr>
            <a:r>
              <a:rPr lang="en"/>
              <a:t>Neither will change.</a:t>
            </a:r>
            <a:endParaRPr/>
          </a:p>
          <a:p>
            <a:pPr indent="-355600" lvl="0" marL="457200" rtl="0" algn="l">
              <a:spcBef>
                <a:spcPts val="0"/>
              </a:spcBef>
              <a:spcAft>
                <a:spcPts val="0"/>
              </a:spcAft>
              <a:buSzPts val="2000"/>
              <a:buAutoNum type="alphaUcPeriod"/>
            </a:pPr>
            <a:r>
              <a:rPr lang="en">
                <a:latin typeface="Consolas"/>
                <a:ea typeface="Consolas"/>
                <a:cs typeface="Consolas"/>
                <a:sym typeface="Consolas"/>
              </a:rPr>
              <a:t>walrus</a:t>
            </a:r>
            <a:r>
              <a:rPr lang="en"/>
              <a:t> will lose 100 lbs, but main’s </a:t>
            </a:r>
            <a:r>
              <a:rPr lang="en">
                <a:latin typeface="Consolas"/>
                <a:ea typeface="Consolas"/>
                <a:cs typeface="Consolas"/>
                <a:sym typeface="Consolas"/>
              </a:rPr>
              <a:t>x</a:t>
            </a:r>
            <a:r>
              <a:rPr lang="en"/>
              <a:t> will not change.</a:t>
            </a:r>
            <a:endParaRPr/>
          </a:p>
          <a:p>
            <a:pPr indent="-355600" lvl="0" marL="457200" rtl="0" algn="l">
              <a:spcBef>
                <a:spcPts val="0"/>
              </a:spcBef>
              <a:spcAft>
                <a:spcPts val="0"/>
              </a:spcAft>
              <a:buSzPts val="2000"/>
              <a:buAutoNum type="alphaUcPeriod"/>
            </a:pPr>
            <a:r>
              <a:rPr lang="en">
                <a:latin typeface="Consolas"/>
                <a:ea typeface="Consolas"/>
                <a:cs typeface="Consolas"/>
                <a:sym typeface="Consolas"/>
              </a:rPr>
              <a:t>walrus</a:t>
            </a:r>
            <a:r>
              <a:rPr lang="en"/>
              <a:t> will not change, </a:t>
            </a:r>
            <a:r>
              <a:rPr lang="en"/>
              <a:t>but</a:t>
            </a:r>
            <a:r>
              <a:rPr lang="en"/>
              <a:t> main’s </a:t>
            </a:r>
            <a:r>
              <a:rPr lang="en">
                <a:latin typeface="Consolas"/>
                <a:ea typeface="Consolas"/>
                <a:cs typeface="Consolas"/>
                <a:sym typeface="Consolas"/>
              </a:rPr>
              <a:t>x</a:t>
            </a:r>
            <a:r>
              <a:rPr lang="en"/>
              <a:t> will decrease by 5.</a:t>
            </a:r>
            <a:endParaRPr/>
          </a:p>
          <a:p>
            <a:pPr indent="-355600" lvl="0" marL="457200" rtl="0" algn="l">
              <a:spcBef>
                <a:spcPts val="0"/>
              </a:spcBef>
              <a:spcAft>
                <a:spcPts val="0"/>
              </a:spcAft>
              <a:buSzPts val="2000"/>
              <a:buAutoNum type="alphaUcPeriod"/>
            </a:pPr>
            <a:r>
              <a:rPr lang="en"/>
              <a:t>Both will decrease.</a:t>
            </a:r>
            <a:endParaRPr/>
          </a:p>
        </p:txBody>
      </p:sp>
      <p:sp>
        <p:nvSpPr>
          <p:cNvPr id="356" name="Google Shape;356;p40"/>
          <p:cNvSpPr txBox="1"/>
          <p:nvPr/>
        </p:nvSpPr>
        <p:spPr>
          <a:xfrm>
            <a:off x="222025" y="3798425"/>
            <a:ext cx="25347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u="sng">
                <a:solidFill>
                  <a:schemeClr val="hlink"/>
                </a:solidFill>
                <a:hlinkClick r:id="rId3"/>
              </a:rPr>
              <a:t>http://goo.gl/ngsxkq</a:t>
            </a:r>
            <a:endParaRPr/>
          </a:p>
          <a:p>
            <a:pPr indent="0" lvl="0" marL="0" rtl="0" algn="l">
              <a:spcBef>
                <a:spcPts val="0"/>
              </a:spcBef>
              <a:spcAft>
                <a:spcPts val="0"/>
              </a:spcAft>
              <a:buNone/>
            </a:pPr>
            <a:r>
              <a:t/>
            </a:r>
            <a:endParaRPr/>
          </a:p>
        </p:txBody>
      </p:sp>
      <p:sp>
        <p:nvSpPr>
          <p:cNvPr id="357" name="Google Shape;357;p40"/>
          <p:cNvSpPr txBox="1"/>
          <p:nvPr/>
        </p:nvSpPr>
        <p:spPr>
          <a:xfrm>
            <a:off x="3342550" y="2277400"/>
            <a:ext cx="5702100" cy="286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Walrus</a:t>
            </a:r>
            <a:r>
              <a:rPr lang="en" sz="1600">
                <a:solidFill>
                  <a:schemeClr val="dk1"/>
                </a:solidFill>
                <a:highlight>
                  <a:srgbClr val="EFEFEF"/>
                </a:highlight>
                <a:latin typeface="Consolas"/>
                <a:ea typeface="Consolas"/>
                <a:cs typeface="Consolas"/>
                <a:sym typeface="Consolas"/>
              </a:rPr>
              <a:t> walrus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Walrus(3500, 10.5);</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 = 9;</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doStuff(walrus, x);</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System.out.println(walrus);</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System.out.println(x);</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doStuff(</a:t>
            </a:r>
            <a:r>
              <a:rPr lang="en" sz="1600">
                <a:solidFill>
                  <a:srgbClr val="208920"/>
                </a:solidFill>
                <a:highlight>
                  <a:srgbClr val="EFEFEF"/>
                </a:highlight>
                <a:latin typeface="Consolas"/>
                <a:ea typeface="Consolas"/>
                <a:cs typeface="Consolas"/>
                <a:sym typeface="Consolas"/>
              </a:rPr>
              <a:t>Walrus</a:t>
            </a:r>
            <a:r>
              <a:rPr lang="en" sz="1600">
                <a:solidFill>
                  <a:schemeClr val="dk1"/>
                </a:solidFill>
                <a:highlight>
                  <a:srgbClr val="EFEFEF"/>
                </a:highlight>
                <a:latin typeface="Consolas"/>
                <a:ea typeface="Consolas"/>
                <a:cs typeface="Consolas"/>
                <a:sym typeface="Consolas"/>
              </a:rPr>
              <a:t> W,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W.weight = W.weight - 100;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x = x - 5;</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61" name="Shape 361"/>
        <p:cNvGrpSpPr/>
        <p:nvPr/>
      </p:nvGrpSpPr>
      <p:grpSpPr>
        <a:xfrm>
          <a:off x="0" y="0"/>
          <a:ext cx="0" cy="0"/>
          <a:chOff x="0" y="0"/>
          <a:chExt cx="0" cy="0"/>
        </a:xfrm>
      </p:grpSpPr>
      <p:sp>
        <p:nvSpPr>
          <p:cNvPr id="362" name="Google Shape;362;p41"/>
          <p:cNvSpPr txBox="1"/>
          <p:nvPr>
            <p:ph type="title"/>
          </p:nvPr>
        </p:nvSpPr>
        <p:spPr>
          <a:xfrm>
            <a:off x="928950" y="1668850"/>
            <a:ext cx="7286100" cy="133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Instantiation of Arrays</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Declaration and Instantiation of Arrays</a:t>
            </a:r>
            <a:endParaRPr/>
          </a:p>
        </p:txBody>
      </p:sp>
      <p:sp>
        <p:nvSpPr>
          <p:cNvPr id="368" name="Google Shape;368;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are also Objects. As we’ve seen, objects are (usually)                        instantiated using the </a:t>
            </a:r>
            <a:r>
              <a:rPr b="1" i="1" lang="en"/>
              <a:t>new </a:t>
            </a:r>
            <a:r>
              <a:rPr lang="en"/>
              <a:t>keyword. </a:t>
            </a:r>
            <a:endParaRPr/>
          </a:p>
          <a:p>
            <a:pPr indent="-355600" lvl="0" marL="457200" rtl="0" algn="l">
              <a:spcBef>
                <a:spcPts val="600"/>
              </a:spcBef>
              <a:spcAft>
                <a:spcPts val="0"/>
              </a:spcAft>
              <a:buSzPts val="2000"/>
              <a:buFont typeface="Consolas"/>
              <a:buChar char="●"/>
            </a:pPr>
            <a:r>
              <a:rPr lang="en">
                <a:solidFill>
                  <a:srgbClr val="208920"/>
                </a:solidFill>
                <a:latin typeface="Consolas"/>
                <a:ea typeface="Consolas"/>
                <a:cs typeface="Consolas"/>
                <a:sym typeface="Consolas"/>
              </a:rPr>
              <a:t>Planet</a:t>
            </a:r>
            <a:r>
              <a:rPr lang="en">
                <a:latin typeface="Consolas"/>
                <a:ea typeface="Consolas"/>
                <a:cs typeface="Consolas"/>
                <a:sym typeface="Consolas"/>
              </a:rPr>
              <a:t> p = new Planet(0, 0, 0, 0, 0, “blah.png”);</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solidFill>
                  <a:srgbClr val="208920"/>
                </a:solidFill>
                <a:latin typeface="Consolas"/>
                <a:ea typeface="Consolas"/>
                <a:cs typeface="Consolas"/>
                <a:sym typeface="Consolas"/>
              </a:rPr>
              <a:t>int</a:t>
            </a:r>
            <a:r>
              <a:rPr lang="en">
                <a:latin typeface="Consolas"/>
                <a:ea typeface="Consolas"/>
                <a:cs typeface="Consolas"/>
                <a:sym typeface="Consolas"/>
              </a:rPr>
              <a:t>[] x = new int[]{0, 1, 2, 95, 4};</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rPr lang="en">
                <a:solidFill>
                  <a:srgbClr val="208920"/>
                </a:solidFill>
                <a:latin typeface="Consolas"/>
                <a:ea typeface="Consolas"/>
                <a:cs typeface="Consolas"/>
                <a:sym typeface="Consolas"/>
              </a:rPr>
              <a:t>int</a:t>
            </a:r>
            <a:r>
              <a:rPr lang="en">
                <a:latin typeface="Consolas"/>
                <a:ea typeface="Consolas"/>
                <a:cs typeface="Consolas"/>
                <a:sym typeface="Consolas"/>
              </a:rPr>
              <a:t>[] a;</a:t>
            </a:r>
            <a:endParaRPr>
              <a:latin typeface="Consolas"/>
              <a:ea typeface="Consolas"/>
              <a:cs typeface="Consolas"/>
              <a:sym typeface="Consolas"/>
            </a:endParaRPr>
          </a:p>
          <a:p>
            <a:pPr indent="-355600" lvl="0" marL="457200" rtl="0" algn="l">
              <a:spcBef>
                <a:spcPts val="600"/>
              </a:spcBef>
              <a:spcAft>
                <a:spcPts val="0"/>
              </a:spcAft>
              <a:buSzPts val="2000"/>
              <a:buChar char="●"/>
            </a:pPr>
            <a:r>
              <a:rPr lang="en"/>
              <a:t>Declaration creates a 64 bit box intended only for storing a reference to an int array. </a:t>
            </a:r>
            <a:r>
              <a:rPr b="1" lang="en"/>
              <a:t>No object is instantiated.</a:t>
            </a:r>
            <a:endParaRPr b="1"/>
          </a:p>
          <a:p>
            <a:pPr indent="0" lvl="0" marL="0" rtl="0" algn="l">
              <a:spcBef>
                <a:spcPts val="600"/>
              </a:spcBef>
              <a:spcAft>
                <a:spcPts val="0"/>
              </a:spcAft>
              <a:buNone/>
            </a:pPr>
            <a:r>
              <a:t/>
            </a:r>
            <a:endParaRPr/>
          </a:p>
        </p:txBody>
      </p:sp>
      <p:sp>
        <p:nvSpPr>
          <p:cNvPr id="369" name="Google Shape;369;p42"/>
          <p:cNvSpPr txBox="1"/>
          <p:nvPr/>
        </p:nvSpPr>
        <p:spPr>
          <a:xfrm>
            <a:off x="228600" y="3727800"/>
            <a:ext cx="8443800" cy="1263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onsolas"/>
                <a:ea typeface="Consolas"/>
                <a:cs typeface="Consolas"/>
                <a:sym typeface="Consolas"/>
              </a:rPr>
              <a:t>new int[]{0, 1, 2, 95, 4};</a:t>
            </a:r>
            <a:endParaRPr sz="2000">
              <a:solidFill>
                <a:schemeClr val="dk1"/>
              </a:solidFill>
              <a:latin typeface="Consolas"/>
              <a:ea typeface="Consolas"/>
              <a:cs typeface="Consolas"/>
              <a:sym typeface="Consolas"/>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Instantiates a new Object, in this case an int array.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Object is anonymous!</a:t>
            </a:r>
            <a:endParaRPr sz="2000">
              <a:solidFill>
                <a:schemeClr val="dk1"/>
              </a:solidFill>
              <a:latin typeface="Calibri"/>
              <a:ea typeface="Calibri"/>
              <a:cs typeface="Calibri"/>
              <a:sym typeface="Calibri"/>
            </a:endParaRPr>
          </a:p>
        </p:txBody>
      </p:sp>
      <p:pic>
        <p:nvPicPr>
          <p:cNvPr id="370" name="Google Shape;370;p42"/>
          <p:cNvPicPr preferRelativeResize="0"/>
          <p:nvPr/>
        </p:nvPicPr>
        <p:blipFill>
          <a:blip r:embed="rId3">
            <a:alphaModFix/>
          </a:blip>
          <a:stretch>
            <a:fillRect/>
          </a:stretch>
        </p:blipFill>
        <p:spPr>
          <a:xfrm>
            <a:off x="6547650" y="4054150"/>
            <a:ext cx="1962150" cy="752475"/>
          </a:xfrm>
          <a:prstGeom prst="rect">
            <a:avLst/>
          </a:prstGeom>
          <a:noFill/>
          <a:ln>
            <a:noFill/>
          </a:ln>
        </p:spPr>
      </p:pic>
      <p:cxnSp>
        <p:nvCxnSpPr>
          <p:cNvPr id="371" name="Google Shape;371;p42"/>
          <p:cNvCxnSpPr/>
          <p:nvPr/>
        </p:nvCxnSpPr>
        <p:spPr>
          <a:xfrm flipH="1">
            <a:off x="1415975" y="2367525"/>
            <a:ext cx="567000" cy="159600"/>
          </a:xfrm>
          <a:prstGeom prst="straightConnector1">
            <a:avLst/>
          </a:prstGeom>
          <a:noFill/>
          <a:ln cap="flat" cmpd="sng" w="19050">
            <a:solidFill>
              <a:srgbClr val="BE0712"/>
            </a:solidFill>
            <a:prstDash val="solid"/>
            <a:round/>
            <a:headEnd len="med" w="med" type="none"/>
            <a:tailEnd len="med" w="med" type="triangle"/>
          </a:ln>
        </p:spPr>
      </p:cxnSp>
      <p:sp>
        <p:nvSpPr>
          <p:cNvPr id="372" name="Google Shape;372;p42"/>
          <p:cNvSpPr txBox="1"/>
          <p:nvPr/>
        </p:nvSpPr>
        <p:spPr>
          <a:xfrm>
            <a:off x="2000696" y="2101709"/>
            <a:ext cx="18606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Declaration</a:t>
            </a:r>
            <a:endParaRPr>
              <a:solidFill>
                <a:srgbClr val="BE0712"/>
              </a:solidFill>
            </a:endParaRPr>
          </a:p>
        </p:txBody>
      </p:sp>
      <p:grpSp>
        <p:nvGrpSpPr>
          <p:cNvPr id="373" name="Google Shape;373;p42"/>
          <p:cNvGrpSpPr/>
          <p:nvPr/>
        </p:nvGrpSpPr>
        <p:grpSpPr>
          <a:xfrm>
            <a:off x="4027488" y="3611000"/>
            <a:ext cx="4368881" cy="407708"/>
            <a:chOff x="2401179" y="3611000"/>
            <a:chExt cx="4368881" cy="407708"/>
          </a:xfrm>
        </p:grpSpPr>
        <p:cxnSp>
          <p:nvCxnSpPr>
            <p:cNvPr id="374" name="Google Shape;374;p42"/>
            <p:cNvCxnSpPr/>
            <p:nvPr/>
          </p:nvCxnSpPr>
          <p:spPr>
            <a:xfrm flipH="1">
              <a:off x="2401179" y="3859108"/>
              <a:ext cx="567000" cy="159600"/>
            </a:xfrm>
            <a:prstGeom prst="straightConnector1">
              <a:avLst/>
            </a:prstGeom>
            <a:noFill/>
            <a:ln cap="flat" cmpd="sng" w="19050">
              <a:solidFill>
                <a:srgbClr val="BE0712"/>
              </a:solidFill>
              <a:prstDash val="solid"/>
              <a:round/>
              <a:headEnd len="med" w="med" type="none"/>
              <a:tailEnd len="med" w="med" type="triangle"/>
            </a:ln>
          </p:spPr>
        </p:cxnSp>
        <p:sp>
          <p:nvSpPr>
            <p:cNvPr id="375" name="Google Shape;375;p42"/>
            <p:cNvSpPr txBox="1"/>
            <p:nvPr/>
          </p:nvSpPr>
          <p:spPr>
            <a:xfrm>
              <a:off x="2968161" y="3611000"/>
              <a:ext cx="38019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Instantiation (HW0 covers this syntax)</a:t>
              </a:r>
              <a:endParaRPr>
                <a:solidFill>
                  <a:srgbClr val="BE0712"/>
                </a:solidFill>
              </a:endParaRPr>
            </a:p>
          </p:txBody>
        </p:sp>
      </p:grpSp>
      <p:sp>
        <p:nvSpPr>
          <p:cNvPr id="376" name="Google Shape;376;p42"/>
          <p:cNvSpPr txBox="1"/>
          <p:nvPr/>
        </p:nvSpPr>
        <p:spPr>
          <a:xfrm>
            <a:off x="5862725" y="4832725"/>
            <a:ext cx="3281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Minor technical note: I’m abusing the term instantiate a little by applying it to arrays.</a:t>
            </a:r>
            <a:endParaRPr sz="600"/>
          </a:p>
        </p:txBody>
      </p:sp>
      <p:pic>
        <p:nvPicPr>
          <p:cNvPr id="377" name="Google Shape;377;p42"/>
          <p:cNvPicPr preferRelativeResize="0"/>
          <p:nvPr/>
        </p:nvPicPr>
        <p:blipFill>
          <a:blip r:embed="rId4">
            <a:alphaModFix/>
          </a:blip>
          <a:stretch>
            <a:fillRect/>
          </a:stretch>
        </p:blipFill>
        <p:spPr>
          <a:xfrm>
            <a:off x="6812913" y="3231956"/>
            <a:ext cx="942975" cy="4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Assignment of Arrays</a:t>
            </a:r>
            <a:endParaRPr/>
          </a:p>
        </p:txBody>
      </p:sp>
      <p:sp>
        <p:nvSpPr>
          <p:cNvPr id="383" name="Google Shape;383;p43"/>
          <p:cNvSpPr txBox="1"/>
          <p:nvPr>
            <p:ph idx="1" type="body"/>
          </p:nvPr>
        </p:nvSpPr>
        <p:spPr>
          <a:xfrm>
            <a:off x="243000" y="556500"/>
            <a:ext cx="870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208920"/>
                </a:solidFill>
                <a:latin typeface="Consolas"/>
                <a:ea typeface="Consolas"/>
                <a:cs typeface="Consolas"/>
                <a:sym typeface="Consolas"/>
              </a:rPr>
              <a:t>int</a:t>
            </a:r>
            <a:r>
              <a:rPr lang="en">
                <a:latin typeface="Consolas"/>
                <a:ea typeface="Consolas"/>
                <a:cs typeface="Consolas"/>
                <a:sym typeface="Consolas"/>
              </a:rPr>
              <a:t>[] a = new int[]{0, 1, 2, 95, 4};</a:t>
            </a:r>
            <a:endParaRPr>
              <a:latin typeface="Consolas"/>
              <a:ea typeface="Consolas"/>
              <a:cs typeface="Consolas"/>
              <a:sym typeface="Consolas"/>
            </a:endParaRPr>
          </a:p>
          <a:p>
            <a:pPr indent="-355600" lvl="0" marL="457200" rtl="0" algn="l">
              <a:spcBef>
                <a:spcPts val="600"/>
              </a:spcBef>
              <a:spcAft>
                <a:spcPts val="0"/>
              </a:spcAft>
              <a:buSzPts val="2000"/>
              <a:buChar char="●"/>
            </a:pPr>
            <a:r>
              <a:rPr lang="en"/>
              <a:t>Creates a 64 bit box for storing an int array address. (declaration)</a:t>
            </a:r>
            <a:endParaRPr/>
          </a:p>
          <a:p>
            <a:pPr indent="-355600" lvl="0" marL="457200" rtl="0" algn="l">
              <a:spcBef>
                <a:spcPts val="0"/>
              </a:spcBef>
              <a:spcAft>
                <a:spcPts val="0"/>
              </a:spcAft>
              <a:buSzPts val="2000"/>
              <a:buChar char="●"/>
            </a:pPr>
            <a:r>
              <a:rPr lang="en"/>
              <a:t>Creates a new Object, in this case an int array. (instantiation)</a:t>
            </a:r>
            <a:endParaRPr/>
          </a:p>
          <a:p>
            <a:pPr indent="-355600" lvl="0" marL="457200" rtl="0" algn="l">
              <a:spcBef>
                <a:spcPts val="0"/>
              </a:spcBef>
              <a:spcAft>
                <a:spcPts val="0"/>
              </a:spcAft>
              <a:buSzPts val="2000"/>
              <a:buChar char="●"/>
            </a:pPr>
            <a:r>
              <a:rPr lang="en"/>
              <a:t>Puts the address of this new Object into the 64 bit box named a. (assignment)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Instantiated objects can be lost!</a:t>
            </a:r>
            <a:endParaRPr/>
          </a:p>
          <a:p>
            <a:pPr indent="-355600" lvl="0" marL="457200" rtl="0" algn="l">
              <a:spcBef>
                <a:spcPts val="600"/>
              </a:spcBef>
              <a:spcAft>
                <a:spcPts val="0"/>
              </a:spcAft>
              <a:buSzPts val="2000"/>
              <a:buChar char="●"/>
            </a:pPr>
            <a:r>
              <a:rPr lang="en"/>
              <a:t>If we were to reassign a to something else, we’d never be able to get the original Object back!</a:t>
            </a:r>
            <a:endParaRPr/>
          </a:p>
          <a:p>
            <a:pPr indent="0" lvl="0" marL="0" rtl="0" algn="l">
              <a:spcBef>
                <a:spcPts val="600"/>
              </a:spcBef>
              <a:spcAft>
                <a:spcPts val="0"/>
              </a:spcAft>
              <a:buNone/>
            </a:pPr>
            <a:r>
              <a:t/>
            </a:r>
            <a:endParaRPr/>
          </a:p>
        </p:txBody>
      </p:sp>
      <p:pic>
        <p:nvPicPr>
          <p:cNvPr id="384" name="Google Shape;384;p43"/>
          <p:cNvPicPr preferRelativeResize="0"/>
          <p:nvPr/>
        </p:nvPicPr>
        <p:blipFill>
          <a:blip r:embed="rId3">
            <a:alphaModFix/>
          </a:blip>
          <a:stretch>
            <a:fillRect/>
          </a:stretch>
        </p:blipFill>
        <p:spPr>
          <a:xfrm>
            <a:off x="5275900" y="3852400"/>
            <a:ext cx="3667125" cy="657225"/>
          </a:xfrm>
          <a:prstGeom prst="rect">
            <a:avLst/>
          </a:prstGeom>
          <a:noFill/>
          <a:ln>
            <a:noFill/>
          </a:ln>
        </p:spPr>
      </p:pic>
      <p:pic>
        <p:nvPicPr>
          <p:cNvPr id="385" name="Google Shape;385;p43"/>
          <p:cNvPicPr preferRelativeResize="0"/>
          <p:nvPr/>
        </p:nvPicPr>
        <p:blipFill>
          <a:blip r:embed="rId4">
            <a:alphaModFix/>
          </a:blip>
          <a:stretch>
            <a:fillRect/>
          </a:stretch>
        </p:blipFill>
        <p:spPr>
          <a:xfrm>
            <a:off x="5613900" y="3885738"/>
            <a:ext cx="2466975" cy="590550"/>
          </a:xfrm>
          <a:prstGeom prst="rect">
            <a:avLst/>
          </a:prstGeom>
          <a:noFill/>
          <a:ln>
            <a:noFill/>
          </a:ln>
        </p:spPr>
      </p:pic>
      <p:pic>
        <p:nvPicPr>
          <p:cNvPr id="386" name="Google Shape;386;p43"/>
          <p:cNvPicPr preferRelativeResize="0"/>
          <p:nvPr/>
        </p:nvPicPr>
        <p:blipFill>
          <a:blip r:embed="rId5">
            <a:alphaModFix/>
          </a:blip>
          <a:stretch>
            <a:fillRect/>
          </a:stretch>
        </p:blipFill>
        <p:spPr>
          <a:xfrm rot="1116000">
            <a:off x="6263375" y="4635150"/>
            <a:ext cx="1943100" cy="609600"/>
          </a:xfrm>
          <a:prstGeom prst="rect">
            <a:avLst/>
          </a:prstGeom>
          <a:noFill/>
          <a:ln>
            <a:noFill/>
          </a:ln>
        </p:spPr>
      </p:pic>
      <p:cxnSp>
        <p:nvCxnSpPr>
          <p:cNvPr id="387" name="Google Shape;387;p43"/>
          <p:cNvCxnSpPr/>
          <p:nvPr/>
        </p:nvCxnSpPr>
        <p:spPr>
          <a:xfrm flipH="1">
            <a:off x="5516550" y="653825"/>
            <a:ext cx="215400" cy="241200"/>
          </a:xfrm>
          <a:prstGeom prst="straightConnector1">
            <a:avLst/>
          </a:prstGeom>
          <a:noFill/>
          <a:ln cap="flat" cmpd="sng" w="19050">
            <a:solidFill>
              <a:srgbClr val="BE0712"/>
            </a:solidFill>
            <a:prstDash val="solid"/>
            <a:round/>
            <a:headEnd len="med" w="med" type="none"/>
            <a:tailEnd len="med" w="med" type="triangle"/>
          </a:ln>
        </p:spPr>
      </p:cxnSp>
      <p:sp>
        <p:nvSpPr>
          <p:cNvPr id="388" name="Google Shape;388;p43"/>
          <p:cNvSpPr txBox="1"/>
          <p:nvPr/>
        </p:nvSpPr>
        <p:spPr>
          <a:xfrm>
            <a:off x="4888013" y="34289"/>
            <a:ext cx="24084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Declaration, instantiation, and assignment.</a:t>
            </a:r>
            <a:endParaRPr>
              <a:solidFill>
                <a:srgbClr val="BE0712"/>
              </a:solidFill>
            </a:endParaRPr>
          </a:p>
        </p:txBody>
      </p:sp>
      <p:sp>
        <p:nvSpPr>
          <p:cNvPr id="389" name="Google Shape;389;p43"/>
          <p:cNvSpPr txBox="1"/>
          <p:nvPr/>
        </p:nvSpPr>
        <p:spPr>
          <a:xfrm>
            <a:off x="4138898" y="3359225"/>
            <a:ext cx="12132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E0712"/>
                </a:solidFill>
              </a:rPr>
              <a:t>Declaration</a:t>
            </a:r>
            <a:endParaRPr>
              <a:solidFill>
                <a:srgbClr val="BE0712"/>
              </a:solidFill>
            </a:endParaRPr>
          </a:p>
        </p:txBody>
      </p:sp>
      <p:sp>
        <p:nvSpPr>
          <p:cNvPr id="390" name="Google Shape;390;p43"/>
          <p:cNvSpPr txBox="1"/>
          <p:nvPr/>
        </p:nvSpPr>
        <p:spPr>
          <a:xfrm>
            <a:off x="7328630" y="3189259"/>
            <a:ext cx="18606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E0712"/>
                </a:solidFill>
              </a:rPr>
              <a:t>Instantiation</a:t>
            </a:r>
            <a:endParaRPr>
              <a:solidFill>
                <a:srgbClr val="BE0712"/>
              </a:solidFill>
            </a:endParaRPr>
          </a:p>
        </p:txBody>
      </p:sp>
      <p:sp>
        <p:nvSpPr>
          <p:cNvPr id="391" name="Google Shape;391;p43"/>
          <p:cNvSpPr txBox="1"/>
          <p:nvPr/>
        </p:nvSpPr>
        <p:spPr>
          <a:xfrm>
            <a:off x="5657561" y="3113050"/>
            <a:ext cx="12132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E0712"/>
                </a:solidFill>
              </a:rPr>
              <a:t>Assignment</a:t>
            </a:r>
            <a:endParaRPr>
              <a:solidFill>
                <a:srgbClr val="BE0712"/>
              </a:solidFill>
            </a:endParaRPr>
          </a:p>
        </p:txBody>
      </p:sp>
      <p:cxnSp>
        <p:nvCxnSpPr>
          <p:cNvPr id="392" name="Google Shape;392;p43"/>
          <p:cNvCxnSpPr>
            <a:stCxn id="389" idx="2"/>
          </p:cNvCxnSpPr>
          <p:nvPr/>
        </p:nvCxnSpPr>
        <p:spPr>
          <a:xfrm>
            <a:off x="4745498" y="3766925"/>
            <a:ext cx="587700" cy="135300"/>
          </a:xfrm>
          <a:prstGeom prst="straightConnector1">
            <a:avLst/>
          </a:prstGeom>
          <a:noFill/>
          <a:ln cap="flat" cmpd="sng" w="19050">
            <a:solidFill>
              <a:srgbClr val="BE0712"/>
            </a:solidFill>
            <a:prstDash val="solid"/>
            <a:round/>
            <a:headEnd len="med" w="med" type="none"/>
            <a:tailEnd len="med" w="med" type="triangle"/>
          </a:ln>
        </p:spPr>
      </p:cxnSp>
      <p:cxnSp>
        <p:nvCxnSpPr>
          <p:cNvPr id="393" name="Google Shape;393;p43"/>
          <p:cNvCxnSpPr>
            <a:stCxn id="390" idx="2"/>
          </p:cNvCxnSpPr>
          <p:nvPr/>
        </p:nvCxnSpPr>
        <p:spPr>
          <a:xfrm flipH="1">
            <a:off x="7762730" y="3596959"/>
            <a:ext cx="496200" cy="305400"/>
          </a:xfrm>
          <a:prstGeom prst="straightConnector1">
            <a:avLst/>
          </a:prstGeom>
          <a:noFill/>
          <a:ln cap="flat" cmpd="sng" w="19050">
            <a:solidFill>
              <a:srgbClr val="BE0712"/>
            </a:solidFill>
            <a:prstDash val="solid"/>
            <a:round/>
            <a:headEnd len="med" w="med" type="none"/>
            <a:tailEnd len="med" w="med" type="triangle"/>
          </a:ln>
        </p:spPr>
      </p:cxnSp>
      <p:cxnSp>
        <p:nvCxnSpPr>
          <p:cNvPr id="394" name="Google Shape;394;p43"/>
          <p:cNvCxnSpPr>
            <a:stCxn id="391" idx="2"/>
          </p:cNvCxnSpPr>
          <p:nvPr/>
        </p:nvCxnSpPr>
        <p:spPr>
          <a:xfrm flipH="1">
            <a:off x="5997461" y="3520750"/>
            <a:ext cx="266700" cy="4383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xit" presetID="10" presetSubtype="0">
                                  <p:stCondLst>
                                    <p:cond delay="0"/>
                                  </p:stCondLst>
                                  <p:childTnLst>
                                    <p:animEffect filter="fade" transition="out">
                                      <p:cBhvr>
                                        <p:cTn dur="1"/>
                                        <p:tgtEl>
                                          <p:spTgt spid="384"/>
                                        </p:tgtEl>
                                      </p:cBhvr>
                                    </p:animEffect>
                                    <p:set>
                                      <p:cBhvr>
                                        <p:cTn dur="1" fill="hold">
                                          <p:stCondLst>
                                            <p:cond delay="0"/>
                                          </p:stCondLst>
                                        </p:cTn>
                                        <p:tgtEl>
                                          <p:spTgt spid="3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98" name="Shape 398"/>
        <p:cNvGrpSpPr/>
        <p:nvPr/>
      </p:nvGrpSpPr>
      <p:grpSpPr>
        <a:xfrm>
          <a:off x="0" y="0"/>
          <a:ext cx="0" cy="0"/>
          <a:chOff x="0" y="0"/>
          <a:chExt cx="0" cy="0"/>
        </a:xfrm>
      </p:grpSpPr>
      <p:sp>
        <p:nvSpPr>
          <p:cNvPr id="399" name="Google Shape;399;p44"/>
          <p:cNvSpPr txBox="1"/>
          <p:nvPr>
            <p:ph type="title"/>
          </p:nvPr>
        </p:nvSpPr>
        <p:spPr>
          <a:xfrm>
            <a:off x="928950" y="2247450"/>
            <a:ext cx="7286100" cy="64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IntList and Linked Data Structures</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IntList</a:t>
            </a:r>
            <a:endParaRPr/>
          </a:p>
        </p:txBody>
      </p:sp>
      <p:sp>
        <p:nvSpPr>
          <p:cNvPr id="405" name="Google Shape;405;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define an </a:t>
            </a:r>
            <a:r>
              <a:rPr lang="en">
                <a:latin typeface="Consolas"/>
                <a:ea typeface="Consolas"/>
                <a:cs typeface="Consolas"/>
                <a:sym typeface="Consolas"/>
              </a:rPr>
              <a:t>IntList</a:t>
            </a:r>
            <a:r>
              <a:rPr lang="en"/>
              <a:t> as an object containing two member variables:</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int first;</a:t>
            </a:r>
            <a:endParaRPr>
              <a:latin typeface="Consolas"/>
              <a:ea typeface="Consolas"/>
              <a:cs typeface="Consolas"/>
              <a:sym typeface="Consolas"/>
            </a:endParaRPr>
          </a:p>
          <a:p>
            <a:pPr indent="-355600" lvl="0" marL="457200" rtl="0" algn="l">
              <a:spcBef>
                <a:spcPts val="0"/>
              </a:spcBef>
              <a:spcAft>
                <a:spcPts val="0"/>
              </a:spcAft>
              <a:buSzPts val="2000"/>
              <a:buFont typeface="Ubuntu Mono"/>
              <a:buChar char="●"/>
            </a:pPr>
            <a:r>
              <a:rPr lang="en">
                <a:latin typeface="Consolas"/>
                <a:ea typeface="Consolas"/>
                <a:cs typeface="Consolas"/>
                <a:sym typeface="Consolas"/>
              </a:rPr>
              <a:t>IntList rest;</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And define two versions of the same method:</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size()</a:t>
            </a:r>
            <a:endParaRPr>
              <a:latin typeface="Consolas"/>
              <a:ea typeface="Consolas"/>
              <a:cs typeface="Consolas"/>
              <a:sym typeface="Consolas"/>
            </a:endParaRPr>
          </a:p>
          <a:p>
            <a:pPr indent="-355600" lvl="0" marL="457200" rtl="0" algn="l">
              <a:spcBef>
                <a:spcPts val="0"/>
              </a:spcBef>
              <a:spcAft>
                <a:spcPts val="0"/>
              </a:spcAft>
              <a:buSzPts val="2000"/>
              <a:buChar char="●"/>
            </a:pPr>
            <a:r>
              <a:rPr lang="en">
                <a:latin typeface="Consolas"/>
                <a:ea typeface="Consolas"/>
                <a:cs typeface="Consolas"/>
                <a:sym typeface="Consolas"/>
              </a:rPr>
              <a:t>iterativeSize()</a:t>
            </a:r>
            <a:br>
              <a:rPr lang="en"/>
            </a:br>
            <a:br>
              <a:rPr lang="en"/>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409" name="Shape 409"/>
        <p:cNvGrpSpPr/>
        <p:nvPr/>
      </p:nvGrpSpPr>
      <p:grpSpPr>
        <a:xfrm>
          <a:off x="0" y="0"/>
          <a:ext cx="0" cy="0"/>
          <a:chOff x="0" y="0"/>
          <a:chExt cx="0" cy="0"/>
        </a:xfrm>
      </p:grpSpPr>
      <p:sp>
        <p:nvSpPr>
          <p:cNvPr id="410" name="Google Shape;410;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411" name="Google Shape;411;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Write a method </a:t>
            </a:r>
            <a:r>
              <a:rPr lang="en">
                <a:latin typeface="Consolas"/>
                <a:ea typeface="Consolas"/>
                <a:cs typeface="Consolas"/>
                <a:sym typeface="Consolas"/>
              </a:rPr>
              <a:t>int get(int i)</a:t>
            </a:r>
            <a:r>
              <a:rPr lang="en"/>
              <a:t> that returns the ith item in the list.</a:t>
            </a:r>
            <a:endParaRPr/>
          </a:p>
          <a:p>
            <a:pPr indent="-355600" lvl="0" marL="457200" rtl="0" algn="l">
              <a:spcBef>
                <a:spcPts val="600"/>
              </a:spcBef>
              <a:spcAft>
                <a:spcPts val="0"/>
              </a:spcAft>
              <a:buSzPts val="2000"/>
              <a:buChar char="●"/>
            </a:pPr>
            <a:r>
              <a:rPr lang="en"/>
              <a:t>For simplicity, OK to assume the item exists.</a:t>
            </a:r>
            <a:endParaRPr/>
          </a:p>
          <a:p>
            <a:pPr indent="-355600" lvl="0" marL="457200" rtl="0" algn="l">
              <a:spcBef>
                <a:spcPts val="0"/>
              </a:spcBef>
              <a:spcAft>
                <a:spcPts val="0"/>
              </a:spcAft>
              <a:buSzPts val="2000"/>
              <a:buChar char="●"/>
            </a:pPr>
            <a:r>
              <a:rPr lang="en"/>
              <a:t>Front item is the 0th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Ways to work:</a:t>
            </a:r>
            <a:endParaRPr/>
          </a:p>
          <a:p>
            <a:pPr indent="-355600" lvl="0" marL="457200" rtl="0" algn="l">
              <a:spcBef>
                <a:spcPts val="600"/>
              </a:spcBef>
              <a:spcAft>
                <a:spcPts val="0"/>
              </a:spcAft>
              <a:buSzPts val="2000"/>
              <a:buChar char="●"/>
            </a:pPr>
            <a:r>
              <a:rPr lang="en"/>
              <a:t>Paper (best)</a:t>
            </a:r>
            <a:endParaRPr/>
          </a:p>
          <a:p>
            <a:pPr indent="-355600" lvl="0" marL="457200" rtl="0" algn="l">
              <a:spcBef>
                <a:spcPts val="0"/>
              </a:spcBef>
              <a:spcAft>
                <a:spcPts val="0"/>
              </a:spcAft>
              <a:buSzPts val="2000"/>
              <a:buChar char="●"/>
            </a:pPr>
            <a:r>
              <a:rPr lang="en"/>
              <a:t>Laptop (see lectureCode repo)</a:t>
            </a:r>
            <a:endParaRPr/>
          </a:p>
          <a:p>
            <a:pPr indent="-355600" lvl="1" marL="914400" rtl="0" algn="l">
              <a:spcBef>
                <a:spcPts val="0"/>
              </a:spcBef>
              <a:spcAft>
                <a:spcPts val="0"/>
              </a:spcAft>
              <a:buSzPts val="2000"/>
              <a:buChar char="○"/>
            </a:pPr>
            <a:r>
              <a:rPr lang="en"/>
              <a:t>exercises/lists1/IntList.java</a:t>
            </a:r>
            <a:endParaRPr/>
          </a:p>
          <a:p>
            <a:pPr indent="-355600" lvl="0" marL="457200" rtl="0" algn="l">
              <a:spcBef>
                <a:spcPts val="0"/>
              </a:spcBef>
              <a:spcAft>
                <a:spcPts val="0"/>
              </a:spcAft>
              <a:buSzPts val="2000"/>
              <a:buChar char="●"/>
            </a:pPr>
            <a:r>
              <a:rPr lang="en"/>
              <a:t>In your head (worst)</a:t>
            </a:r>
            <a:endParaRPr/>
          </a:p>
        </p:txBody>
      </p:sp>
      <p:sp>
        <p:nvSpPr>
          <p:cNvPr id="412" name="Google Shape;412;p46"/>
          <p:cNvSpPr txBox="1"/>
          <p:nvPr/>
        </p:nvSpPr>
        <p:spPr>
          <a:xfrm>
            <a:off x="4271875" y="1432275"/>
            <a:ext cx="4769100" cy="366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9C20EE"/>
                </a:solidFill>
                <a:highlight>
                  <a:srgbClr val="EFEFEF"/>
                </a:highlight>
                <a:latin typeface="Consolas"/>
                <a:ea typeface="Consolas"/>
                <a:cs typeface="Consolas"/>
                <a:sym typeface="Consolas"/>
              </a:rPr>
              <a:t>public class</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IntList</a:t>
            </a: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int</a:t>
            </a:r>
            <a:r>
              <a:rPr lang="en" sz="1500">
                <a:solidFill>
                  <a:schemeClr val="dk1"/>
                </a:solidFill>
                <a:highlight>
                  <a:srgbClr val="EFEFEF"/>
                </a:highlight>
                <a:latin typeface="Consolas"/>
                <a:ea typeface="Consolas"/>
                <a:cs typeface="Consolas"/>
                <a:sym typeface="Consolas"/>
              </a:rPr>
              <a:t> first;</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IntList</a:t>
            </a:r>
            <a:r>
              <a:rPr lang="en" sz="1500">
                <a:solidFill>
                  <a:schemeClr val="dk1"/>
                </a:solidFill>
                <a:highlight>
                  <a:srgbClr val="EFEFEF"/>
                </a:highlight>
                <a:latin typeface="Consolas"/>
                <a:ea typeface="Consolas"/>
                <a:cs typeface="Consolas"/>
                <a:sym typeface="Consolas"/>
              </a:rPr>
              <a:t> rest;</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IntList(</a:t>
            </a:r>
            <a:r>
              <a:rPr lang="en" sz="1500">
                <a:solidFill>
                  <a:srgbClr val="208920"/>
                </a:solidFill>
                <a:highlight>
                  <a:srgbClr val="EFEFEF"/>
                </a:highlight>
                <a:latin typeface="Consolas"/>
                <a:ea typeface="Consolas"/>
                <a:cs typeface="Consolas"/>
                <a:sym typeface="Consolas"/>
              </a:rPr>
              <a:t>int</a:t>
            </a:r>
            <a:r>
              <a:rPr lang="en" sz="1500">
                <a:solidFill>
                  <a:schemeClr val="dk1"/>
                </a:solidFill>
                <a:highlight>
                  <a:srgbClr val="EFEFEF"/>
                </a:highlight>
                <a:latin typeface="Consolas"/>
                <a:ea typeface="Consolas"/>
                <a:cs typeface="Consolas"/>
                <a:sym typeface="Consolas"/>
              </a:rPr>
              <a:t> f, </a:t>
            </a:r>
            <a:r>
              <a:rPr lang="en" sz="1500">
                <a:solidFill>
                  <a:srgbClr val="208920"/>
                </a:solidFill>
                <a:highlight>
                  <a:srgbClr val="EFEFEF"/>
                </a:highlight>
                <a:latin typeface="Consolas"/>
                <a:ea typeface="Consolas"/>
                <a:cs typeface="Consolas"/>
                <a:sym typeface="Consolas"/>
              </a:rPr>
              <a:t>IntList</a:t>
            </a:r>
            <a:r>
              <a:rPr lang="en" sz="1500">
                <a:solidFill>
                  <a:schemeClr val="dk1"/>
                </a:solidFill>
                <a:highlight>
                  <a:srgbClr val="EFEFEF"/>
                </a:highlight>
                <a:latin typeface="Consolas"/>
                <a:ea typeface="Consolas"/>
                <a:cs typeface="Consolas"/>
                <a:sym typeface="Consolas"/>
              </a:rPr>
              <a:t> r)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first = f;</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rest = r;</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i="1" lang="en" sz="1500">
                <a:solidFill>
                  <a:srgbClr val="AC2020"/>
                </a:solidFill>
                <a:highlight>
                  <a:srgbClr val="EFEFEF"/>
                </a:highlight>
                <a:latin typeface="Consolas"/>
                <a:ea typeface="Consolas"/>
                <a:cs typeface="Consolas"/>
                <a:sym typeface="Consolas"/>
              </a:rPr>
              <a:t>/** Return the size of this IntList. */</a:t>
            </a:r>
            <a:endParaRPr i="1" sz="15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int</a:t>
            </a:r>
            <a:r>
              <a:rPr lang="en" sz="1500">
                <a:solidFill>
                  <a:schemeClr val="dk1"/>
                </a:solidFill>
                <a:highlight>
                  <a:srgbClr val="EFEFEF"/>
                </a:highlight>
                <a:latin typeface="Consolas"/>
                <a:ea typeface="Consolas"/>
                <a:cs typeface="Consolas"/>
                <a:sym typeface="Consolas"/>
              </a:rPr>
              <a:t> size()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if</a:t>
            </a:r>
            <a:r>
              <a:rPr lang="en" sz="1500">
                <a:solidFill>
                  <a:schemeClr val="dk1"/>
                </a:solidFill>
                <a:highlight>
                  <a:srgbClr val="EFEFEF"/>
                </a:highlight>
                <a:latin typeface="Consolas"/>
                <a:ea typeface="Consolas"/>
                <a:cs typeface="Consolas"/>
                <a:sym typeface="Consolas"/>
              </a:rPr>
              <a:t> (rest == null)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return</a:t>
            </a:r>
            <a:r>
              <a:rPr lang="en" sz="1500">
                <a:solidFill>
                  <a:schemeClr val="dk1"/>
                </a:solidFill>
                <a:highlight>
                  <a:srgbClr val="EFEFEF"/>
                </a:highlight>
                <a:latin typeface="Consolas"/>
                <a:ea typeface="Consolas"/>
                <a:cs typeface="Consolas"/>
                <a:sym typeface="Consolas"/>
              </a:rPr>
              <a:t> 1;</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return</a:t>
            </a:r>
            <a:r>
              <a:rPr lang="en" sz="1500">
                <a:solidFill>
                  <a:schemeClr val="dk1"/>
                </a:solidFill>
                <a:highlight>
                  <a:srgbClr val="EFEFEF"/>
                </a:highlight>
                <a:latin typeface="Consolas"/>
                <a:ea typeface="Consolas"/>
                <a:cs typeface="Consolas"/>
                <a:sym typeface="Consolas"/>
              </a:rPr>
              <a:t> 1 + </a:t>
            </a:r>
            <a:r>
              <a:rPr b="1" lang="en" sz="1500">
                <a:solidFill>
                  <a:srgbClr val="9C20EE"/>
                </a:solidFill>
                <a:highlight>
                  <a:srgbClr val="EFEFEF"/>
                </a:highlight>
                <a:latin typeface="Consolas"/>
                <a:ea typeface="Consolas"/>
                <a:cs typeface="Consolas"/>
                <a:sym typeface="Consolas"/>
              </a:rPr>
              <a:t>this</a:t>
            </a:r>
            <a:r>
              <a:rPr lang="en" sz="1500">
                <a:solidFill>
                  <a:schemeClr val="dk1"/>
                </a:solidFill>
                <a:highlight>
                  <a:srgbClr val="EFEFEF"/>
                </a:highlight>
                <a:latin typeface="Consolas"/>
                <a:ea typeface="Consolas"/>
                <a:cs typeface="Consolas"/>
                <a:sym typeface="Consolas"/>
              </a:rPr>
              <a:t>.rest.size();</a:t>
            </a:r>
            <a:endParaRPr sz="15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p:txBody>
      </p:sp>
      <p:pic>
        <p:nvPicPr>
          <p:cNvPr id="413" name="Google Shape;413;p46"/>
          <p:cNvPicPr preferRelativeResize="0"/>
          <p:nvPr/>
        </p:nvPicPr>
        <p:blipFill>
          <a:blip r:embed="rId3">
            <a:alphaModFix/>
          </a:blip>
          <a:stretch>
            <a:fillRect/>
          </a:stretch>
        </p:blipFill>
        <p:spPr>
          <a:xfrm>
            <a:off x="94148" y="3929925"/>
            <a:ext cx="2889173" cy="678650"/>
          </a:xfrm>
          <a:prstGeom prst="rect">
            <a:avLst/>
          </a:prstGeom>
          <a:noFill/>
          <a:ln cap="flat" cmpd="sng" w="9525">
            <a:solidFill>
              <a:srgbClr val="000000"/>
            </a:solidFill>
            <a:prstDash val="solid"/>
            <a:round/>
            <a:headEnd len="sm" w="sm" type="none"/>
            <a:tailEnd len="sm" w="sm" type="none"/>
          </a:ln>
        </p:spPr>
      </p:pic>
      <p:sp>
        <p:nvSpPr>
          <p:cNvPr id="414" name="Google Shape;414;p46"/>
          <p:cNvSpPr txBox="1"/>
          <p:nvPr/>
        </p:nvSpPr>
        <p:spPr>
          <a:xfrm>
            <a:off x="2520906" y="4555039"/>
            <a:ext cx="1533000" cy="52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EFEFEF"/>
                </a:highlight>
                <a:latin typeface="Consolas"/>
                <a:ea typeface="Consolas"/>
                <a:cs typeface="Consolas"/>
                <a:sym typeface="Consolas"/>
              </a:rPr>
              <a:t>L.get(0): 5</a:t>
            </a:r>
            <a:endParaRPr>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a:solidFill>
                  <a:schemeClr val="dk1"/>
                </a:solidFill>
                <a:highlight>
                  <a:srgbClr val="EFEFEF"/>
                </a:highlight>
                <a:latin typeface="Consolas"/>
                <a:ea typeface="Consolas"/>
                <a:cs typeface="Consolas"/>
                <a:sym typeface="Consolas"/>
              </a:rPr>
              <a:t>L.get(1): 10</a:t>
            </a:r>
            <a:endParaRPr b="1">
              <a:solidFill>
                <a:srgbClr val="9C20EE"/>
              </a:solidFill>
              <a:highlight>
                <a:srgbClr val="EFEFEF"/>
              </a:highlight>
              <a:latin typeface="Consolas"/>
              <a:ea typeface="Consolas"/>
              <a:cs typeface="Consolas"/>
              <a:sym typeface="Consolas"/>
            </a:endParaRPr>
          </a:p>
        </p:txBody>
      </p:sp>
      <p:sp>
        <p:nvSpPr>
          <p:cNvPr id="415" name="Google Shape;415;p46"/>
          <p:cNvSpPr txBox="1"/>
          <p:nvPr/>
        </p:nvSpPr>
        <p:spPr>
          <a:xfrm>
            <a:off x="3871925" y="-52350"/>
            <a:ext cx="5184300" cy="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the video online for a solution: </a:t>
            </a:r>
            <a:r>
              <a:rPr lang="en" u="sng">
                <a:solidFill>
                  <a:schemeClr val="hlink"/>
                </a:solidFill>
                <a:hlinkClick r:id="rId4"/>
              </a:rPr>
              <a:t>https://www.youtube.com/watch?v=qnmxD_21DNk</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48" name="Shape 48"/>
        <p:cNvGrpSpPr/>
        <p:nvPr/>
      </p:nvGrpSpPr>
      <p:grpSpPr>
        <a:xfrm>
          <a:off x="0" y="0"/>
          <a:ext cx="0" cy="0"/>
          <a:chOff x="0" y="0"/>
          <a:chExt cx="0" cy="0"/>
        </a:xfrm>
      </p:grpSpPr>
      <p:sp>
        <p:nvSpPr>
          <p:cNvPr id="49" name="Google Shape;49;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Poll Test: yellkey.com/</a:t>
            </a:r>
            <a:r>
              <a:rPr lang="en">
                <a:solidFill>
                  <a:srgbClr val="208920"/>
                </a:solidFill>
              </a:rPr>
              <a:t>explain</a:t>
            </a:r>
            <a:endParaRPr>
              <a:solidFill>
                <a:srgbClr val="208920"/>
              </a:solidFill>
            </a:endParaRPr>
          </a:p>
        </p:txBody>
      </p:sp>
      <p:sp>
        <p:nvSpPr>
          <p:cNvPr id="50" name="Google Shape;50;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this working?</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lang="en"/>
              <a:t>No</a:t>
            </a:r>
            <a:endParaRPr/>
          </a:p>
          <a:p>
            <a:pPr indent="-355600" lvl="0" marL="457200" rtl="0" algn="l">
              <a:spcBef>
                <a:spcPts val="0"/>
              </a:spcBef>
              <a:spcAft>
                <a:spcPts val="0"/>
              </a:spcAft>
              <a:buSzPts val="2000"/>
              <a:buAutoNum type="alphaUcPeriod"/>
            </a:pPr>
            <a:r>
              <a:rPr lang="en"/>
              <a:t>Cyborgs don’t feel pain.</a:t>
            </a:r>
            <a:endParaRPr b="1">
              <a:solidFill>
                <a:srgbClr val="38761D"/>
              </a:solidFill>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These polls are not part of your grade. They are here to:</a:t>
            </a:r>
            <a:endParaRPr/>
          </a:p>
          <a:p>
            <a:pPr indent="-355600" lvl="0" marL="457200" rtl="0" algn="l">
              <a:spcBef>
                <a:spcPts val="600"/>
              </a:spcBef>
              <a:spcAft>
                <a:spcPts val="0"/>
              </a:spcAft>
              <a:buSzPts val="2000"/>
              <a:buChar char="●"/>
            </a:pPr>
            <a:r>
              <a:rPr lang="en"/>
              <a:t>Make lecture more interactive.</a:t>
            </a:r>
            <a:endParaRPr/>
          </a:p>
          <a:p>
            <a:pPr indent="-355600" lvl="0" marL="457200" rtl="0" algn="l">
              <a:spcBef>
                <a:spcPts val="0"/>
              </a:spcBef>
              <a:spcAft>
                <a:spcPts val="0"/>
              </a:spcAft>
              <a:buSzPts val="2000"/>
              <a:buChar char="●"/>
            </a:pPr>
            <a:r>
              <a:rPr lang="en"/>
              <a:t>Give me anonymous feedback on your understanding.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419" name="Shape 419"/>
        <p:cNvGrpSpPr/>
        <p:nvPr/>
      </p:nvGrpSpPr>
      <p:grpSpPr>
        <a:xfrm>
          <a:off x="0" y="0"/>
          <a:ext cx="0" cy="0"/>
          <a:chOff x="0" y="0"/>
          <a:chExt cx="0" cy="0"/>
        </a:xfrm>
      </p:grpSpPr>
      <p:sp>
        <p:nvSpPr>
          <p:cNvPr id="420" name="Google Shape;420;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lang="en"/>
              <a:t>yellkey.com/</a:t>
            </a:r>
            <a:r>
              <a:rPr lang="en">
                <a:solidFill>
                  <a:srgbClr val="208920"/>
                </a:solidFill>
              </a:rPr>
              <a:t>iterate</a:t>
            </a:r>
            <a:endParaRPr>
              <a:solidFill>
                <a:srgbClr val="208920"/>
              </a:solidFill>
            </a:endParaRPr>
          </a:p>
        </p:txBody>
      </p:sp>
      <p:sp>
        <p:nvSpPr>
          <p:cNvPr id="421" name="Google Shape;421;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your comfort level with recursive data structure code?</a:t>
            </a:r>
            <a:endParaRPr/>
          </a:p>
          <a:p>
            <a:pPr indent="-355600" lvl="0" marL="457200" rtl="0" algn="l">
              <a:spcBef>
                <a:spcPts val="600"/>
              </a:spcBef>
              <a:spcAft>
                <a:spcPts val="0"/>
              </a:spcAft>
              <a:buSzPts val="2000"/>
              <a:buAutoNum type="alphaUcPeriod"/>
            </a:pPr>
            <a:r>
              <a:rPr lang="en"/>
              <a:t>Very comfortable.</a:t>
            </a:r>
            <a:endParaRPr/>
          </a:p>
          <a:p>
            <a:pPr indent="-355600" lvl="0" marL="457200" rtl="0" algn="l">
              <a:spcBef>
                <a:spcPts val="0"/>
              </a:spcBef>
              <a:spcAft>
                <a:spcPts val="0"/>
              </a:spcAft>
              <a:buSzPts val="2000"/>
              <a:buAutoNum type="alphaUcPeriod"/>
            </a:pPr>
            <a:r>
              <a:rPr lang="en"/>
              <a:t>Comfortable.</a:t>
            </a:r>
            <a:endParaRPr/>
          </a:p>
          <a:p>
            <a:pPr indent="-355600" lvl="0" marL="457200" rtl="0" algn="l">
              <a:spcBef>
                <a:spcPts val="0"/>
              </a:spcBef>
              <a:spcAft>
                <a:spcPts val="0"/>
              </a:spcAft>
              <a:buSzPts val="2000"/>
              <a:buAutoNum type="alphaUcPeriod"/>
            </a:pPr>
            <a:r>
              <a:rPr lang="en"/>
              <a:t>Somewhat comfortable.</a:t>
            </a:r>
            <a:endParaRPr/>
          </a:p>
          <a:p>
            <a:pPr indent="-355600" lvl="0" marL="457200" rtl="0" algn="l">
              <a:spcBef>
                <a:spcPts val="0"/>
              </a:spcBef>
              <a:spcAft>
                <a:spcPts val="0"/>
              </a:spcAft>
              <a:buSzPts val="2000"/>
              <a:buAutoNum type="alphaUcPeriod"/>
            </a:pPr>
            <a:r>
              <a:rPr lang="en"/>
              <a:t>I have never done this.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ExtraIntListPractice.java</a:t>
            </a:r>
            <a:endParaRPr/>
          </a:p>
        </p:txBody>
      </p:sp>
      <p:sp>
        <p:nvSpPr>
          <p:cNvPr id="427" name="Google Shape;427;p48"/>
          <p:cNvSpPr txBox="1"/>
          <p:nvPr>
            <p:ph idx="1" type="body"/>
          </p:nvPr>
        </p:nvSpPr>
        <p:spPr>
          <a:xfrm>
            <a:off x="243000" y="556500"/>
            <a:ext cx="8691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further practice with IntLists, fill out the code for the methods listed below in the </a:t>
            </a:r>
            <a:r>
              <a:rPr b="1" lang="en"/>
              <a:t>lists1/exercises/ExtraIntListPractice.java</a:t>
            </a:r>
            <a:r>
              <a:rPr lang="en"/>
              <a:t> in </a:t>
            </a:r>
            <a:r>
              <a:rPr b="1" lang="en"/>
              <a:t>lectureCode </a:t>
            </a:r>
            <a:r>
              <a:rPr lang="en"/>
              <a:t>github directory.</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public static IntList incrList(IntList L, int x)</a:t>
            </a:r>
            <a:endParaRPr>
              <a:latin typeface="Consolas"/>
              <a:ea typeface="Consolas"/>
              <a:cs typeface="Consolas"/>
              <a:sym typeface="Consolas"/>
            </a:endParaRPr>
          </a:p>
          <a:p>
            <a:pPr indent="-355600" lvl="1" marL="914400" rtl="0" algn="l">
              <a:spcBef>
                <a:spcPts val="0"/>
              </a:spcBef>
              <a:spcAft>
                <a:spcPts val="0"/>
              </a:spcAft>
              <a:buSzPts val="2000"/>
              <a:buChar char="○"/>
            </a:pPr>
            <a:r>
              <a:rPr lang="en"/>
              <a:t>Returns an IntList identical to L, but with all values incremented by x.</a:t>
            </a:r>
            <a:endParaRPr/>
          </a:p>
          <a:p>
            <a:pPr indent="-355600" lvl="1" marL="914400" rtl="0" algn="l">
              <a:spcBef>
                <a:spcPts val="0"/>
              </a:spcBef>
              <a:spcAft>
                <a:spcPts val="0"/>
              </a:spcAft>
              <a:buSzPts val="2000"/>
              <a:buChar char="○"/>
            </a:pPr>
            <a:r>
              <a:rPr lang="en"/>
              <a:t>Values in L cannot change!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public static IntList dincrList(IntList L, int x)</a:t>
            </a:r>
            <a:endParaRPr>
              <a:latin typeface="Consolas"/>
              <a:ea typeface="Consolas"/>
              <a:cs typeface="Consolas"/>
              <a:sym typeface="Consolas"/>
            </a:endParaRPr>
          </a:p>
          <a:p>
            <a:pPr indent="-355600" lvl="1" marL="914400" rtl="0" algn="l">
              <a:spcBef>
                <a:spcPts val="0"/>
              </a:spcBef>
              <a:spcAft>
                <a:spcPts val="0"/>
              </a:spcAft>
              <a:buSzPts val="2000"/>
              <a:buChar char="○"/>
            </a:pPr>
            <a:r>
              <a:rPr lang="en"/>
              <a:t>Returns an IntList identical to L, but with all values incremented by x.</a:t>
            </a:r>
            <a:endParaRPr/>
          </a:p>
          <a:p>
            <a:pPr indent="-355600" lvl="1" marL="914400" rtl="0" algn="l">
              <a:spcBef>
                <a:spcPts val="0"/>
              </a:spcBef>
              <a:spcAft>
                <a:spcPts val="0"/>
              </a:spcAft>
              <a:buSzPts val="2000"/>
              <a:buChar char="○"/>
            </a:pPr>
            <a:r>
              <a:rPr lang="en"/>
              <a:t>Not allowed to use ‘new’ (to save memory).</a:t>
            </a:r>
            <a:endParaRPr/>
          </a:p>
        </p:txBody>
      </p:sp>
      <p:pic>
        <p:nvPicPr>
          <p:cNvPr id="428" name="Google Shape;428;p48"/>
          <p:cNvPicPr preferRelativeResize="0"/>
          <p:nvPr/>
        </p:nvPicPr>
        <p:blipFill>
          <a:blip r:embed="rId3">
            <a:alphaModFix/>
          </a:blip>
          <a:stretch>
            <a:fillRect/>
          </a:stretch>
        </p:blipFill>
        <p:spPr>
          <a:xfrm>
            <a:off x="6248375" y="2069125"/>
            <a:ext cx="2335450" cy="916725"/>
          </a:xfrm>
          <a:prstGeom prst="rect">
            <a:avLst/>
          </a:prstGeom>
          <a:noFill/>
          <a:ln>
            <a:noFill/>
          </a:ln>
        </p:spPr>
      </p:pic>
      <p:sp>
        <p:nvSpPr>
          <p:cNvPr id="429" name="Google Shape;429;p48"/>
          <p:cNvSpPr txBox="1"/>
          <p:nvPr/>
        </p:nvSpPr>
        <p:spPr>
          <a:xfrm>
            <a:off x="5958900" y="2068025"/>
            <a:ext cx="231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L</a:t>
            </a:r>
            <a:endParaRPr sz="1800">
              <a:latin typeface="Ubuntu Mono"/>
              <a:ea typeface="Ubuntu Mono"/>
              <a:cs typeface="Ubuntu Mono"/>
              <a:sym typeface="Ubuntu Mono"/>
            </a:endParaRPr>
          </a:p>
        </p:txBody>
      </p:sp>
      <p:sp>
        <p:nvSpPr>
          <p:cNvPr id="430" name="Google Shape;430;p48"/>
          <p:cNvSpPr txBox="1"/>
          <p:nvPr/>
        </p:nvSpPr>
        <p:spPr>
          <a:xfrm>
            <a:off x="5954950" y="2500975"/>
            <a:ext cx="231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Q</a:t>
            </a:r>
            <a:endParaRPr sz="1800">
              <a:latin typeface="Ubuntu Mono"/>
              <a:ea typeface="Ubuntu Mono"/>
              <a:cs typeface="Ubuntu Mono"/>
              <a:sym typeface="Ubuntu Mono"/>
            </a:endParaRPr>
          </a:p>
        </p:txBody>
      </p:sp>
      <p:pic>
        <p:nvPicPr>
          <p:cNvPr id="431" name="Google Shape;431;p48"/>
          <p:cNvPicPr preferRelativeResize="0"/>
          <p:nvPr/>
        </p:nvPicPr>
        <p:blipFill>
          <a:blip r:embed="rId4">
            <a:alphaModFix/>
          </a:blip>
          <a:stretch>
            <a:fillRect/>
          </a:stretch>
        </p:blipFill>
        <p:spPr>
          <a:xfrm>
            <a:off x="6325781" y="3811670"/>
            <a:ext cx="2491794" cy="964325"/>
          </a:xfrm>
          <a:prstGeom prst="rect">
            <a:avLst/>
          </a:prstGeom>
          <a:noFill/>
          <a:ln>
            <a:noFill/>
          </a:ln>
        </p:spPr>
      </p:pic>
      <p:sp>
        <p:nvSpPr>
          <p:cNvPr id="432" name="Google Shape;432;p48"/>
          <p:cNvSpPr txBox="1"/>
          <p:nvPr/>
        </p:nvSpPr>
        <p:spPr>
          <a:xfrm>
            <a:off x="6014625" y="4264400"/>
            <a:ext cx="231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Q</a:t>
            </a:r>
            <a:endParaRPr sz="1800">
              <a:latin typeface="Ubuntu Mono"/>
              <a:ea typeface="Ubuntu Mono"/>
              <a:cs typeface="Ubuntu Mono"/>
              <a:sym typeface="Ubuntu Mono"/>
            </a:endParaRPr>
          </a:p>
        </p:txBody>
      </p:sp>
      <p:sp>
        <p:nvSpPr>
          <p:cNvPr id="433" name="Google Shape;433;p48"/>
          <p:cNvSpPr txBox="1"/>
          <p:nvPr/>
        </p:nvSpPr>
        <p:spPr>
          <a:xfrm>
            <a:off x="6018575" y="3831450"/>
            <a:ext cx="231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L</a:t>
            </a:r>
            <a:endParaRPr sz="1800">
              <a:latin typeface="Ubuntu Mono"/>
              <a:ea typeface="Ubuntu Mono"/>
              <a:cs typeface="Ubuntu Mono"/>
              <a:sym typeface="Ubuntu Mono"/>
            </a:endParaRPr>
          </a:p>
        </p:txBody>
      </p:sp>
      <p:sp>
        <p:nvSpPr>
          <p:cNvPr id="434" name="Google Shape;434;p48"/>
          <p:cNvSpPr txBox="1"/>
          <p:nvPr/>
        </p:nvSpPr>
        <p:spPr>
          <a:xfrm>
            <a:off x="1090225" y="4773975"/>
            <a:ext cx="74565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week’s discussion also features optional IntList problems.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440" name="Google Shape;440;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44" name="Shape 444"/>
        <p:cNvGrpSpPr/>
        <p:nvPr/>
      </p:nvGrpSpPr>
      <p:grpSpPr>
        <a:xfrm>
          <a:off x="0" y="0"/>
          <a:ext cx="0" cy="0"/>
          <a:chOff x="0" y="0"/>
          <a:chExt cx="0" cy="0"/>
        </a:xfrm>
      </p:grpSpPr>
      <p:sp>
        <p:nvSpPr>
          <p:cNvPr id="445" name="Google Shape;445;p5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Old Deprecated Slides</a:t>
            </a:r>
            <a:endParaRPr sz="3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Aside on Class Instantiation</a:t>
            </a:r>
            <a:endParaRPr/>
          </a:p>
        </p:txBody>
      </p:sp>
      <p:sp>
        <p:nvSpPr>
          <p:cNvPr id="451" name="Google Shape;451;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Any class that we’ve created so far in 61B can be instantiated.</a:t>
            </a:r>
            <a:endParaRPr/>
          </a:p>
          <a:p>
            <a:pPr indent="-355600" lvl="0" marL="457200" rtl="0" algn="l">
              <a:spcBef>
                <a:spcPts val="600"/>
              </a:spcBef>
              <a:spcAft>
                <a:spcPts val="0"/>
              </a:spcAft>
              <a:buSzPts val="2000"/>
              <a:buChar char="●"/>
            </a:pPr>
            <a:r>
              <a:rPr lang="en"/>
              <a:t>Would be silly (but possible) to instantiate HelloWorld.</a:t>
            </a:r>
            <a:endParaRPr/>
          </a:p>
        </p:txBody>
      </p:sp>
      <p:pic>
        <p:nvPicPr>
          <p:cNvPr id="452" name="Google Shape;452;p51"/>
          <p:cNvPicPr preferRelativeResize="0"/>
          <p:nvPr/>
        </p:nvPicPr>
        <p:blipFill>
          <a:blip r:embed="rId3">
            <a:alphaModFix/>
          </a:blip>
          <a:stretch>
            <a:fillRect/>
          </a:stretch>
        </p:blipFill>
        <p:spPr>
          <a:xfrm>
            <a:off x="242988" y="1661175"/>
            <a:ext cx="6334125" cy="1381125"/>
          </a:xfrm>
          <a:prstGeom prst="rect">
            <a:avLst/>
          </a:prstGeom>
          <a:noFill/>
          <a:ln>
            <a:noFill/>
          </a:ln>
        </p:spPr>
      </p:pic>
      <p:pic>
        <p:nvPicPr>
          <p:cNvPr id="453" name="Google Shape;453;p51"/>
          <p:cNvPicPr preferRelativeResize="0"/>
          <p:nvPr/>
        </p:nvPicPr>
        <p:blipFill>
          <a:blip r:embed="rId4">
            <a:alphaModFix/>
          </a:blip>
          <a:stretch>
            <a:fillRect/>
          </a:stretch>
        </p:blipFill>
        <p:spPr>
          <a:xfrm>
            <a:off x="243000" y="3238113"/>
            <a:ext cx="6096000" cy="1276350"/>
          </a:xfrm>
          <a:prstGeom prst="rect">
            <a:avLst/>
          </a:prstGeom>
          <a:noFill/>
          <a:ln>
            <a:noFill/>
          </a:ln>
        </p:spPr>
      </p:pic>
      <p:pic>
        <p:nvPicPr>
          <p:cNvPr id="454" name="Google Shape;454;p51"/>
          <p:cNvPicPr preferRelativeResize="0"/>
          <p:nvPr/>
        </p:nvPicPr>
        <p:blipFill>
          <a:blip r:embed="rId5">
            <a:alphaModFix/>
          </a:blip>
          <a:stretch>
            <a:fillRect/>
          </a:stretch>
        </p:blipFill>
        <p:spPr>
          <a:xfrm>
            <a:off x="6837675" y="1921375"/>
            <a:ext cx="2166937" cy="495300"/>
          </a:xfrm>
          <a:prstGeom prst="rect">
            <a:avLst/>
          </a:prstGeom>
          <a:noFill/>
          <a:ln>
            <a:noFill/>
          </a:ln>
        </p:spPr>
      </p:pic>
      <p:pic>
        <p:nvPicPr>
          <p:cNvPr id="455" name="Google Shape;455;p51"/>
          <p:cNvPicPr preferRelativeResize="0"/>
          <p:nvPr/>
        </p:nvPicPr>
        <p:blipFill>
          <a:blip r:embed="rId6">
            <a:alphaModFix/>
          </a:blip>
          <a:stretch>
            <a:fillRect/>
          </a:stretch>
        </p:blipFill>
        <p:spPr>
          <a:xfrm>
            <a:off x="1969348" y="4438275"/>
            <a:ext cx="2860403" cy="495300"/>
          </a:xfrm>
          <a:prstGeom prst="rect">
            <a:avLst/>
          </a:prstGeom>
          <a:noFill/>
          <a:ln>
            <a:noFill/>
          </a:ln>
        </p:spPr>
      </p:pic>
      <p:sp>
        <p:nvSpPr>
          <p:cNvPr id="456" name="Google Shape;456;p51"/>
          <p:cNvSpPr txBox="1"/>
          <p:nvPr/>
        </p:nvSpPr>
        <p:spPr>
          <a:xfrm>
            <a:off x="1893150" y="4749300"/>
            <a:ext cx="51435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(nothing happens) -- HelloWorld.main does not run!!</a:t>
            </a:r>
            <a:endParaRPr/>
          </a:p>
        </p:txBody>
      </p:sp>
      <p:pic>
        <p:nvPicPr>
          <p:cNvPr id="457" name="Google Shape;457;p51"/>
          <p:cNvPicPr preferRelativeResize="0"/>
          <p:nvPr/>
        </p:nvPicPr>
        <p:blipFill>
          <a:blip r:embed="rId7">
            <a:alphaModFix/>
          </a:blip>
          <a:stretch>
            <a:fillRect/>
          </a:stretch>
        </p:blipFill>
        <p:spPr>
          <a:xfrm>
            <a:off x="6339000" y="2811025"/>
            <a:ext cx="2665625" cy="160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null</a:t>
            </a:r>
            <a:endParaRPr/>
          </a:p>
        </p:txBody>
      </p:sp>
      <p:sp>
        <p:nvSpPr>
          <p:cNvPr id="463" name="Google Shape;463;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(for better or worse) allows null references.</a:t>
            </a:r>
            <a:endParaRPr/>
          </a:p>
          <a:p>
            <a:pPr indent="-355600" lvl="0" marL="457200" rtl="0" algn="l">
              <a:spcBef>
                <a:spcPts val="600"/>
              </a:spcBef>
              <a:spcAft>
                <a:spcPts val="0"/>
              </a:spcAft>
              <a:buSzPts val="2000"/>
              <a:buChar char="●"/>
            </a:pPr>
            <a:r>
              <a:rPr lang="en"/>
              <a:t>Danger lurks: null references do NOT have instance variables. </a:t>
            </a:r>
            <a:endParaRPr/>
          </a:p>
          <a:p>
            <a:pPr indent="-355600" lvl="1" marL="914400" rtl="0" algn="l">
              <a:spcBef>
                <a:spcPts val="0"/>
              </a:spcBef>
              <a:spcAft>
                <a:spcPts val="0"/>
              </a:spcAft>
              <a:buSzPts val="2000"/>
              <a:buChar char="○"/>
            </a:pPr>
            <a:r>
              <a:rPr lang="en"/>
              <a:t>Blame Sir Tony Hoare (more when we talk about Quicksort)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a:t>
            </a:r>
            <a:endParaRPr/>
          </a:p>
        </p:txBody>
      </p:sp>
      <p:pic>
        <p:nvPicPr>
          <p:cNvPr id="464" name="Google Shape;464;p52"/>
          <p:cNvPicPr preferRelativeResize="0"/>
          <p:nvPr/>
        </p:nvPicPr>
        <p:blipFill>
          <a:blip r:embed="rId3">
            <a:alphaModFix/>
          </a:blip>
          <a:stretch>
            <a:fillRect/>
          </a:stretch>
        </p:blipFill>
        <p:spPr>
          <a:xfrm>
            <a:off x="1643063" y="2347375"/>
            <a:ext cx="5705475" cy="1343025"/>
          </a:xfrm>
          <a:prstGeom prst="rect">
            <a:avLst/>
          </a:prstGeom>
          <a:noFill/>
          <a:ln>
            <a:noFill/>
          </a:ln>
        </p:spPr>
      </p:pic>
      <p:pic>
        <p:nvPicPr>
          <p:cNvPr id="465" name="Google Shape;465;p52"/>
          <p:cNvPicPr preferRelativeResize="0"/>
          <p:nvPr/>
        </p:nvPicPr>
        <p:blipFill>
          <a:blip r:embed="rId4">
            <a:alphaModFix/>
          </a:blip>
          <a:stretch>
            <a:fillRect/>
          </a:stretch>
        </p:blipFill>
        <p:spPr>
          <a:xfrm>
            <a:off x="871550" y="3959925"/>
            <a:ext cx="6553200" cy="89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is “Pass by Value”</a:t>
            </a:r>
            <a:endParaRPr/>
          </a:p>
        </p:txBody>
      </p:sp>
      <p:sp>
        <p:nvSpPr>
          <p:cNvPr id="471" name="Google Shape;471;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All method (and constructor) calls are pass by value!</a:t>
            </a:r>
            <a:endParaRPr/>
          </a:p>
          <a:p>
            <a:pPr indent="-355600" lvl="0" marL="457200" rtl="0" algn="l">
              <a:spcBef>
                <a:spcPts val="600"/>
              </a:spcBef>
              <a:spcAft>
                <a:spcPts val="0"/>
              </a:spcAft>
              <a:buSzPts val="2000"/>
              <a:buChar char="●"/>
            </a:pPr>
            <a:r>
              <a:rPr lang="en"/>
              <a:t>The exact contents of the container in the outside world are delivered to the containers in the function. If the container has an arrow, so be it.</a:t>
            </a:r>
            <a:endParaRPr/>
          </a:p>
        </p:txBody>
      </p:sp>
      <p:pic>
        <p:nvPicPr>
          <p:cNvPr id="472" name="Google Shape;472;p53"/>
          <p:cNvPicPr preferRelativeResize="0"/>
          <p:nvPr/>
        </p:nvPicPr>
        <p:blipFill>
          <a:blip r:embed="rId3">
            <a:alphaModFix/>
          </a:blip>
          <a:stretch>
            <a:fillRect/>
          </a:stretch>
        </p:blipFill>
        <p:spPr>
          <a:xfrm>
            <a:off x="619575" y="1802725"/>
            <a:ext cx="8067226" cy="314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Primitive Types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Polls: </a:t>
            </a:r>
            <a:r>
              <a:rPr lang="en"/>
              <a:t>yellkey.com/</a:t>
            </a:r>
            <a:r>
              <a:rPr lang="en">
                <a:solidFill>
                  <a:srgbClr val="208920"/>
                </a:solidFill>
              </a:rPr>
              <a:t>young</a:t>
            </a:r>
            <a:r>
              <a:rPr lang="en"/>
              <a:t> and yellkey.com/</a:t>
            </a:r>
            <a:r>
              <a:rPr lang="en">
                <a:solidFill>
                  <a:srgbClr val="208920"/>
                </a:solidFill>
              </a:rPr>
              <a:t>hand</a:t>
            </a:r>
            <a:endParaRPr>
              <a:solidFill>
                <a:srgbClr val="38761D"/>
              </a:solidFill>
            </a:endParaRPr>
          </a:p>
        </p:txBody>
      </p:sp>
      <p:sp>
        <p:nvSpPr>
          <p:cNvPr id="61" name="Google Shape;61;p13"/>
          <p:cNvSpPr txBox="1"/>
          <p:nvPr/>
        </p:nvSpPr>
        <p:spPr>
          <a:xfrm>
            <a:off x="203425" y="2545250"/>
            <a:ext cx="4347600" cy="12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Will the change to b affect a?</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A.   Yes</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B.   No</a:t>
            </a:r>
            <a:endParaRPr sz="2400">
              <a:latin typeface="Calibri"/>
              <a:ea typeface="Calibri"/>
              <a:cs typeface="Calibri"/>
              <a:sym typeface="Calibri"/>
            </a:endParaRPr>
          </a:p>
        </p:txBody>
      </p:sp>
      <p:sp>
        <p:nvSpPr>
          <p:cNvPr id="62" name="Google Shape;62;p13"/>
          <p:cNvSpPr txBox="1"/>
          <p:nvPr/>
        </p:nvSpPr>
        <p:spPr>
          <a:xfrm>
            <a:off x="264400" y="4423775"/>
            <a:ext cx="8534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Answer: </a:t>
            </a:r>
            <a:r>
              <a:rPr lang="en" sz="1800" u="sng">
                <a:solidFill>
                  <a:schemeClr val="hlink"/>
                </a:solidFill>
                <a:latin typeface="Calibri"/>
                <a:ea typeface="Calibri"/>
                <a:cs typeface="Calibri"/>
                <a:sym typeface="Calibri"/>
                <a:hlinkClick r:id="rId3"/>
              </a:rPr>
              <a:t>Visualizer</a:t>
            </a:r>
            <a:endParaRPr sz="1800">
              <a:latin typeface="Calibri"/>
              <a:ea typeface="Calibri"/>
              <a:cs typeface="Calibri"/>
              <a:sym typeface="Calibri"/>
            </a:endParaRPr>
          </a:p>
        </p:txBody>
      </p:sp>
      <p:pic>
        <p:nvPicPr>
          <p:cNvPr id="63" name="Google Shape;63;p13"/>
          <p:cNvPicPr preferRelativeResize="0"/>
          <p:nvPr/>
        </p:nvPicPr>
        <p:blipFill>
          <a:blip r:embed="rId4">
            <a:alphaModFix/>
          </a:blip>
          <a:stretch>
            <a:fillRect/>
          </a:stretch>
        </p:blipFill>
        <p:spPr>
          <a:xfrm>
            <a:off x="203425" y="756900"/>
            <a:ext cx="3857625" cy="1390650"/>
          </a:xfrm>
          <a:prstGeom prst="rect">
            <a:avLst/>
          </a:prstGeom>
          <a:noFill/>
          <a:ln>
            <a:noFill/>
          </a:ln>
        </p:spPr>
      </p:pic>
      <p:sp>
        <p:nvSpPr>
          <p:cNvPr id="64" name="Google Shape;64;p13"/>
          <p:cNvSpPr txBox="1"/>
          <p:nvPr/>
        </p:nvSpPr>
        <p:spPr>
          <a:xfrm>
            <a:off x="4679850" y="2545250"/>
            <a:ext cx="3906600" cy="12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Will the change to x affect y?</a:t>
            </a:r>
            <a:endParaRPr sz="2400">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   Yes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   No</a:t>
            </a:r>
            <a:endParaRPr sz="2400">
              <a:solidFill>
                <a:schemeClr val="dk1"/>
              </a:solidFill>
              <a:latin typeface="Calibri"/>
              <a:ea typeface="Calibri"/>
              <a:cs typeface="Calibri"/>
              <a:sym typeface="Calibri"/>
            </a:endParaRPr>
          </a:p>
        </p:txBody>
      </p:sp>
      <p:sp>
        <p:nvSpPr>
          <p:cNvPr id="65" name="Google Shape;65;p13"/>
          <p:cNvSpPr txBox="1"/>
          <p:nvPr/>
        </p:nvSpPr>
        <p:spPr>
          <a:xfrm>
            <a:off x="203425" y="753331"/>
            <a:ext cx="4402500" cy="1836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208920"/>
                </a:solidFill>
                <a:highlight>
                  <a:srgbClr val="EFEFEF"/>
                </a:highlight>
                <a:latin typeface="Consolas"/>
                <a:ea typeface="Consolas"/>
                <a:cs typeface="Consolas"/>
                <a:sym typeface="Consolas"/>
              </a:rPr>
              <a:t>Walrus</a:t>
            </a:r>
            <a:r>
              <a:rPr lang="en" sz="1800">
                <a:solidFill>
                  <a:schemeClr val="dk1"/>
                </a:solidFill>
                <a:highlight>
                  <a:srgbClr val="EFEFEF"/>
                </a:highlight>
                <a:latin typeface="Consolas"/>
                <a:ea typeface="Consolas"/>
                <a:cs typeface="Consolas"/>
                <a:sym typeface="Consolas"/>
              </a:rPr>
              <a:t> a = </a:t>
            </a:r>
            <a:r>
              <a:rPr b="1"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Walrus(1000, 8.3);</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208920"/>
                </a:solidFill>
                <a:highlight>
                  <a:srgbClr val="EFEFEF"/>
                </a:highlight>
                <a:latin typeface="Consolas"/>
                <a:ea typeface="Consolas"/>
                <a:cs typeface="Consolas"/>
                <a:sym typeface="Consolas"/>
              </a:rPr>
              <a:t>Walrus</a:t>
            </a:r>
            <a:r>
              <a:rPr lang="en" sz="1800">
                <a:solidFill>
                  <a:schemeClr val="dk1"/>
                </a:solidFill>
                <a:highlight>
                  <a:srgbClr val="EFEFEF"/>
                </a:highlight>
                <a:latin typeface="Consolas"/>
                <a:ea typeface="Consolas"/>
                <a:cs typeface="Consolas"/>
                <a:sym typeface="Consolas"/>
              </a:rPr>
              <a:t> b;</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b = a;</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b.weight = 5;</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System.out.println(a);</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System.out.println(b);</a:t>
            </a:r>
            <a:endParaRPr sz="1800">
              <a:solidFill>
                <a:schemeClr val="dk1"/>
              </a:solidFill>
              <a:highlight>
                <a:srgbClr val="EFEFEF"/>
              </a:highlight>
              <a:latin typeface="Consolas"/>
              <a:ea typeface="Consolas"/>
              <a:cs typeface="Consolas"/>
              <a:sym typeface="Consolas"/>
            </a:endParaRPr>
          </a:p>
        </p:txBody>
      </p:sp>
      <p:sp>
        <p:nvSpPr>
          <p:cNvPr id="66" name="Google Shape;66;p13"/>
          <p:cNvSpPr txBox="1"/>
          <p:nvPr/>
        </p:nvSpPr>
        <p:spPr>
          <a:xfrm>
            <a:off x="4683475" y="753331"/>
            <a:ext cx="4347600" cy="1836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 5;</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y;</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y = x;</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x = 2;</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System.out.println(</a:t>
            </a:r>
            <a:r>
              <a:rPr lang="en" sz="1800">
                <a:solidFill>
                  <a:srgbClr val="BD8D8B"/>
                </a:solidFill>
                <a:highlight>
                  <a:srgbClr val="EFEFEF"/>
                </a:highlight>
                <a:latin typeface="Consolas"/>
                <a:ea typeface="Consolas"/>
                <a:cs typeface="Consolas"/>
                <a:sym typeface="Consolas"/>
              </a:rPr>
              <a:t>"x is: "</a:t>
            </a:r>
            <a:r>
              <a:rPr lang="en" sz="1800">
                <a:solidFill>
                  <a:schemeClr val="dk1"/>
                </a:solidFill>
                <a:highlight>
                  <a:srgbClr val="EFEFEF"/>
                </a:highlight>
                <a:latin typeface="Consolas"/>
                <a:ea typeface="Consolas"/>
                <a:cs typeface="Consolas"/>
                <a:sym typeface="Consolas"/>
              </a:rPr>
              <a:t> + x);</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System.out.println(</a:t>
            </a:r>
            <a:r>
              <a:rPr lang="en" sz="1800">
                <a:solidFill>
                  <a:srgbClr val="BD8D8B"/>
                </a:solidFill>
                <a:highlight>
                  <a:srgbClr val="EFEFEF"/>
                </a:highlight>
                <a:latin typeface="Consolas"/>
                <a:ea typeface="Consolas"/>
                <a:cs typeface="Consolas"/>
                <a:sym typeface="Consolas"/>
              </a:rPr>
              <a:t>"y is: "</a:t>
            </a:r>
            <a:r>
              <a:rPr lang="en" sz="1800">
                <a:solidFill>
                  <a:schemeClr val="dk1"/>
                </a:solidFill>
                <a:highlight>
                  <a:srgbClr val="EFEFEF"/>
                </a:highlight>
                <a:latin typeface="Consolas"/>
                <a:ea typeface="Consolas"/>
                <a:cs typeface="Consolas"/>
                <a:sym typeface="Consolas"/>
              </a:rPr>
              <a:t> + y);      </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208920"/>
              </a:solidFill>
              <a:highlight>
                <a:srgbClr val="EFEFEF"/>
              </a:highlight>
              <a:latin typeface="Consolas"/>
              <a:ea typeface="Consolas"/>
              <a:cs typeface="Consolas"/>
              <a:sym typeface="Consolas"/>
            </a:endParaRPr>
          </a:p>
        </p:txBody>
      </p:sp>
      <p:sp>
        <p:nvSpPr>
          <p:cNvPr id="67" name="Google Shape;67;p13"/>
          <p:cNvSpPr txBox="1"/>
          <p:nvPr/>
        </p:nvSpPr>
        <p:spPr>
          <a:xfrm>
            <a:off x="593950" y="3782800"/>
            <a:ext cx="3339000" cy="642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weight: 5, tusk size: 8.30</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weight: 5, tusk size: 8.30</a:t>
            </a:r>
            <a:endParaRPr sz="1800">
              <a:highlight>
                <a:srgbClr val="000000"/>
              </a:highlight>
              <a:latin typeface="Consolas"/>
              <a:ea typeface="Consolas"/>
              <a:cs typeface="Consolas"/>
              <a:sym typeface="Consolas"/>
            </a:endParaRPr>
          </a:p>
        </p:txBody>
      </p:sp>
      <p:sp>
        <p:nvSpPr>
          <p:cNvPr id="68" name="Google Shape;68;p13"/>
          <p:cNvSpPr txBox="1"/>
          <p:nvPr/>
        </p:nvSpPr>
        <p:spPr>
          <a:xfrm>
            <a:off x="6118350" y="3782800"/>
            <a:ext cx="1029600" cy="642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x is: 2</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y is: 5</a:t>
            </a:r>
            <a:endParaRPr sz="1600">
              <a:solidFill>
                <a:srgbClr val="FFFFFF"/>
              </a:solidFill>
              <a:highlight>
                <a:srgbClr val="000000"/>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Bits</a:t>
            </a:r>
            <a:endParaRPr/>
          </a:p>
        </p:txBody>
      </p:sp>
      <p:sp>
        <p:nvSpPr>
          <p:cNvPr id="74" name="Google Shape;74;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computer stores information in “memory”.</a:t>
            </a:r>
            <a:endParaRPr/>
          </a:p>
          <a:p>
            <a:pPr indent="-355600" lvl="0" marL="457200" rtl="0" algn="l">
              <a:spcBef>
                <a:spcPts val="600"/>
              </a:spcBef>
              <a:spcAft>
                <a:spcPts val="0"/>
              </a:spcAft>
              <a:buSzPts val="2000"/>
              <a:buChar char="●"/>
            </a:pPr>
            <a:r>
              <a:rPr lang="en"/>
              <a:t>Information is stored in memory as a sequence of ones and zeros.</a:t>
            </a:r>
            <a:endParaRPr/>
          </a:p>
          <a:p>
            <a:pPr indent="-355600" lvl="1" marL="914400" rtl="0" algn="l">
              <a:spcBef>
                <a:spcPts val="0"/>
              </a:spcBef>
              <a:spcAft>
                <a:spcPts val="0"/>
              </a:spcAft>
              <a:buSzPts val="2000"/>
              <a:buChar char="○"/>
            </a:pPr>
            <a:r>
              <a:rPr lang="en"/>
              <a:t>Example: 72 stored as 01001000</a:t>
            </a:r>
            <a:endParaRPr/>
          </a:p>
          <a:p>
            <a:pPr indent="-355600" lvl="1" marL="914400" rtl="0" algn="l">
              <a:spcBef>
                <a:spcPts val="0"/>
              </a:spcBef>
              <a:spcAft>
                <a:spcPts val="0"/>
              </a:spcAft>
              <a:buSzPts val="2000"/>
              <a:buChar char="○"/>
            </a:pPr>
            <a:r>
              <a:rPr lang="en"/>
              <a:t>Example: 205.75 stored as … 01000011 01001101 11000000 00000000</a:t>
            </a:r>
            <a:endParaRPr/>
          </a:p>
          <a:p>
            <a:pPr indent="-355600" lvl="1" marL="914400" rtl="0" algn="l">
              <a:spcBef>
                <a:spcPts val="0"/>
              </a:spcBef>
              <a:spcAft>
                <a:spcPts val="0"/>
              </a:spcAft>
              <a:buSzPts val="2000"/>
              <a:buChar char="○"/>
            </a:pPr>
            <a:r>
              <a:rPr lang="en"/>
              <a:t>Example: The letter H stored as 01001000 (same as the number 72)</a:t>
            </a:r>
            <a:endParaRPr/>
          </a:p>
          <a:p>
            <a:pPr indent="-355600" lvl="1" marL="914400" rtl="0" algn="l">
              <a:spcBef>
                <a:spcPts val="0"/>
              </a:spcBef>
              <a:spcAft>
                <a:spcPts val="0"/>
              </a:spcAft>
              <a:buSzPts val="2000"/>
              <a:buChar char="○"/>
            </a:pPr>
            <a:r>
              <a:rPr lang="en"/>
              <a:t>Example: True stored as 00000001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Each Java type has a different way to interpret the bits:</a:t>
            </a:r>
            <a:endParaRPr/>
          </a:p>
          <a:p>
            <a:pPr indent="-355600" lvl="0" marL="457200" rtl="0" algn="l">
              <a:spcBef>
                <a:spcPts val="600"/>
              </a:spcBef>
              <a:spcAft>
                <a:spcPts val="0"/>
              </a:spcAft>
              <a:buSzPts val="2000"/>
              <a:buChar char="●"/>
            </a:pPr>
            <a:r>
              <a:rPr lang="en"/>
              <a:t>8 primitive types in Java: byte, short, </a:t>
            </a:r>
            <a:r>
              <a:rPr b="1" lang="en"/>
              <a:t>int</a:t>
            </a:r>
            <a:r>
              <a:rPr lang="en"/>
              <a:t>, long, float, </a:t>
            </a:r>
            <a:r>
              <a:rPr b="1" lang="en"/>
              <a:t>double</a:t>
            </a:r>
            <a:r>
              <a:rPr lang="en"/>
              <a:t>, boolean, char</a:t>
            </a:r>
            <a:endParaRPr/>
          </a:p>
          <a:p>
            <a:pPr indent="-355600" lvl="0" marL="457200" rtl="0" algn="l">
              <a:spcBef>
                <a:spcPts val="0"/>
              </a:spcBef>
              <a:spcAft>
                <a:spcPts val="0"/>
              </a:spcAft>
              <a:buSzPts val="2000"/>
              <a:buChar char="●"/>
            </a:pPr>
            <a:r>
              <a:rPr lang="en"/>
              <a:t>We won’t discuss the precise representations in much detail in 61B.</a:t>
            </a:r>
            <a:endParaRPr/>
          </a:p>
          <a:p>
            <a:pPr indent="-355600" lvl="1" marL="914400" rtl="0" algn="l">
              <a:spcBef>
                <a:spcPts val="0"/>
              </a:spcBef>
              <a:spcAft>
                <a:spcPts val="0"/>
              </a:spcAft>
              <a:buSzPts val="2000"/>
              <a:buChar char="○"/>
            </a:pPr>
            <a:r>
              <a:rPr lang="en"/>
              <a:t>Covered in much more detail in 61C.</a:t>
            </a:r>
            <a:endParaRPr/>
          </a:p>
        </p:txBody>
      </p:sp>
      <p:sp>
        <p:nvSpPr>
          <p:cNvPr id="75" name="Google Shape;75;p14"/>
          <p:cNvSpPr txBox="1"/>
          <p:nvPr/>
        </p:nvSpPr>
        <p:spPr>
          <a:xfrm>
            <a:off x="3358698" y="4708352"/>
            <a:ext cx="56187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Precise representations may vary from machine to machine.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Declaring a Variable (Simplified)</a:t>
            </a:r>
            <a:endParaRPr/>
          </a:p>
        </p:txBody>
      </p:sp>
      <p:sp>
        <p:nvSpPr>
          <p:cNvPr id="81" name="Google Shape;81;p15"/>
          <p:cNvSpPr txBox="1"/>
          <p:nvPr>
            <p:ph idx="1" type="body"/>
          </p:nvPr>
        </p:nvSpPr>
        <p:spPr>
          <a:xfrm>
            <a:off x="243000" y="556500"/>
            <a:ext cx="8443800" cy="25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you declare a variable of a certain type in Java:</a:t>
            </a:r>
            <a:endParaRPr/>
          </a:p>
          <a:p>
            <a:pPr indent="-355600" lvl="0" marL="457200" rtl="0" algn="l">
              <a:spcBef>
                <a:spcPts val="600"/>
              </a:spcBef>
              <a:spcAft>
                <a:spcPts val="0"/>
              </a:spcAft>
              <a:buSzPts val="2000"/>
              <a:buChar char="●"/>
            </a:pPr>
            <a:r>
              <a:rPr lang="en"/>
              <a:t>Your computer sets aside exactly enough bits to hold a thing of that type.</a:t>
            </a:r>
            <a:endParaRPr/>
          </a:p>
          <a:p>
            <a:pPr indent="-355600" lvl="1" marL="914400" marR="0" rtl="0" algn="l">
              <a:lnSpc>
                <a:spcPct val="100000"/>
              </a:lnSpc>
              <a:spcBef>
                <a:spcPts val="0"/>
              </a:spcBef>
              <a:spcAft>
                <a:spcPts val="0"/>
              </a:spcAft>
              <a:buClr>
                <a:schemeClr val="dk1"/>
              </a:buClr>
              <a:buSzPts val="2000"/>
              <a:buFont typeface="Calibri"/>
              <a:buChar char="○"/>
            </a:pPr>
            <a:r>
              <a:rPr lang="en"/>
              <a:t>Example: Declaring an int sets aside a “box” of 32 bits.</a:t>
            </a:r>
            <a:endParaRPr/>
          </a:p>
          <a:p>
            <a:pPr indent="-355600" lvl="1" marL="914400" rtl="0" algn="l">
              <a:spcBef>
                <a:spcPts val="0"/>
              </a:spcBef>
              <a:spcAft>
                <a:spcPts val="0"/>
              </a:spcAft>
              <a:buSzPts val="2000"/>
              <a:buChar char="○"/>
            </a:pPr>
            <a:r>
              <a:rPr lang="en"/>
              <a:t>Example: Declaring a double sets aside a box of 64 bits.</a:t>
            </a:r>
            <a:endParaRPr/>
          </a:p>
          <a:p>
            <a:pPr indent="-355600" lvl="0" marL="457200" rtl="0" algn="l">
              <a:spcBef>
                <a:spcPts val="0"/>
              </a:spcBef>
              <a:spcAft>
                <a:spcPts val="0"/>
              </a:spcAft>
              <a:buSzPts val="2000"/>
              <a:buChar char="●"/>
            </a:pPr>
            <a:r>
              <a:rPr lang="en"/>
              <a:t>Java creates an internal table that maps each variable name to a location.</a:t>
            </a:r>
            <a:endParaRPr/>
          </a:p>
          <a:p>
            <a:pPr indent="-355600" lvl="0" marL="457200" rtl="0" algn="l">
              <a:spcBef>
                <a:spcPts val="0"/>
              </a:spcBef>
              <a:spcAft>
                <a:spcPts val="0"/>
              </a:spcAft>
              <a:buSzPts val="2000"/>
              <a:buChar char="●"/>
            </a:pPr>
            <a:r>
              <a:rPr lang="en"/>
              <a:t>Java does NOT write anything into the reserved boxes.</a:t>
            </a:r>
            <a:endParaRPr/>
          </a:p>
          <a:p>
            <a:pPr indent="-355600" lvl="1" marL="914400" rtl="0" algn="l">
              <a:spcBef>
                <a:spcPts val="0"/>
              </a:spcBef>
              <a:spcAft>
                <a:spcPts val="0"/>
              </a:spcAft>
              <a:buSzPts val="2000"/>
              <a:buChar char="○"/>
            </a:pPr>
            <a:r>
              <a:rPr lang="en"/>
              <a:t>For safety, Java will not let access a variable that is uninitialized.</a:t>
            </a:r>
            <a:endParaRPr/>
          </a:p>
        </p:txBody>
      </p:sp>
      <p:sp>
        <p:nvSpPr>
          <p:cNvPr id="82" name="Google Shape;82;p15"/>
          <p:cNvSpPr txBox="1"/>
          <p:nvPr/>
        </p:nvSpPr>
        <p:spPr>
          <a:xfrm>
            <a:off x="243000" y="3490800"/>
            <a:ext cx="2643300" cy="151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x = -1431195969;</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y = 567213.112;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F92672"/>
              </a:solidFill>
              <a:highlight>
                <a:srgbClr val="EFEFEF"/>
              </a:highlight>
              <a:latin typeface="Consolas"/>
              <a:ea typeface="Consolas"/>
              <a:cs typeface="Consolas"/>
              <a:sym typeface="Consolas"/>
            </a:endParaRPr>
          </a:p>
        </p:txBody>
      </p:sp>
      <p:pic>
        <p:nvPicPr>
          <p:cNvPr id="83" name="Google Shape;83;p15"/>
          <p:cNvPicPr preferRelativeResize="0"/>
          <p:nvPr/>
        </p:nvPicPr>
        <p:blipFill>
          <a:blip r:embed="rId3">
            <a:alphaModFix/>
          </a:blip>
          <a:stretch>
            <a:fillRect/>
          </a:stretch>
        </p:blipFill>
        <p:spPr>
          <a:xfrm>
            <a:off x="2976550" y="3490800"/>
            <a:ext cx="3190875" cy="333375"/>
          </a:xfrm>
          <a:prstGeom prst="rect">
            <a:avLst/>
          </a:prstGeom>
          <a:noFill/>
          <a:ln>
            <a:noFill/>
          </a:ln>
        </p:spPr>
      </p:pic>
      <p:cxnSp>
        <p:nvCxnSpPr>
          <p:cNvPr id="84" name="Google Shape;84;p15"/>
          <p:cNvCxnSpPr/>
          <p:nvPr/>
        </p:nvCxnSpPr>
        <p:spPr>
          <a:xfrm>
            <a:off x="78987" y="3747561"/>
            <a:ext cx="286200" cy="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Declaring a Variable (Simplified)</a:t>
            </a:r>
            <a:endParaRPr/>
          </a:p>
        </p:txBody>
      </p:sp>
      <p:sp>
        <p:nvSpPr>
          <p:cNvPr id="90" name="Google Shape;90;p16"/>
          <p:cNvSpPr txBox="1"/>
          <p:nvPr>
            <p:ph idx="1" type="body"/>
          </p:nvPr>
        </p:nvSpPr>
        <p:spPr>
          <a:xfrm>
            <a:off x="243000" y="556500"/>
            <a:ext cx="8443800" cy="25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When you declare a variable of a certain type in Java:</a:t>
            </a:r>
            <a:endParaRPr/>
          </a:p>
          <a:p>
            <a:pPr indent="-355600" lvl="0" marL="457200" rtl="0" algn="l">
              <a:spcBef>
                <a:spcPts val="600"/>
              </a:spcBef>
              <a:spcAft>
                <a:spcPts val="0"/>
              </a:spcAft>
              <a:buSzPts val="2000"/>
              <a:buChar char="●"/>
            </a:pPr>
            <a:r>
              <a:rPr lang="en"/>
              <a:t>Your computer sets aside exactly enough bits to hold a thing of that type.</a:t>
            </a:r>
            <a:endParaRPr/>
          </a:p>
          <a:p>
            <a:pPr indent="-355600" lvl="1" marL="914400" rtl="0" algn="l">
              <a:spcBef>
                <a:spcPts val="0"/>
              </a:spcBef>
              <a:spcAft>
                <a:spcPts val="0"/>
              </a:spcAft>
              <a:buSzPts val="2000"/>
              <a:buChar char="○"/>
            </a:pPr>
            <a:r>
              <a:rPr lang="en"/>
              <a:t>Example: Declaring an int sets aside a “box” of 32 bits.</a:t>
            </a:r>
            <a:endParaRPr/>
          </a:p>
          <a:p>
            <a:pPr indent="-355600" lvl="1" marL="914400" rtl="0" algn="l">
              <a:spcBef>
                <a:spcPts val="0"/>
              </a:spcBef>
              <a:spcAft>
                <a:spcPts val="0"/>
              </a:spcAft>
              <a:buSzPts val="2000"/>
              <a:buChar char="○"/>
            </a:pPr>
            <a:r>
              <a:rPr lang="en"/>
              <a:t>Example: Declaring a double sets aside a box of 64 bits.</a:t>
            </a:r>
            <a:endParaRPr/>
          </a:p>
          <a:p>
            <a:pPr indent="-355600" lvl="0" marL="457200" rtl="0" algn="l">
              <a:spcBef>
                <a:spcPts val="0"/>
              </a:spcBef>
              <a:spcAft>
                <a:spcPts val="0"/>
              </a:spcAft>
              <a:buSzPts val="2000"/>
              <a:buChar char="●"/>
            </a:pPr>
            <a:r>
              <a:rPr lang="en"/>
              <a:t>Java creates an internal table that maps each variable name to a location.</a:t>
            </a:r>
            <a:endParaRPr/>
          </a:p>
          <a:p>
            <a:pPr indent="-355600" lvl="0" marL="457200" rtl="0" algn="l">
              <a:spcBef>
                <a:spcPts val="0"/>
              </a:spcBef>
              <a:spcAft>
                <a:spcPts val="0"/>
              </a:spcAft>
              <a:buSzPts val="2000"/>
              <a:buChar char="●"/>
            </a:pPr>
            <a:r>
              <a:rPr lang="en"/>
              <a:t>Java does NOT write anything into the reserved boxes.</a:t>
            </a:r>
            <a:endParaRPr/>
          </a:p>
          <a:p>
            <a:pPr indent="-355600" lvl="1" marL="914400" rtl="0" algn="l">
              <a:spcBef>
                <a:spcPts val="0"/>
              </a:spcBef>
              <a:spcAft>
                <a:spcPts val="0"/>
              </a:spcAft>
              <a:buSzPts val="2000"/>
              <a:buChar char="○"/>
            </a:pPr>
            <a:r>
              <a:rPr lang="en"/>
              <a:t>For safety, Java will not let access a variable that is uninitialized.</a:t>
            </a:r>
            <a:endParaRPr/>
          </a:p>
        </p:txBody>
      </p:sp>
      <p:sp>
        <p:nvSpPr>
          <p:cNvPr id="91" name="Google Shape;91;p16"/>
          <p:cNvSpPr txBox="1"/>
          <p:nvPr/>
        </p:nvSpPr>
        <p:spPr>
          <a:xfrm>
            <a:off x="243000" y="3490800"/>
            <a:ext cx="2643300" cy="151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x = -1431195969;</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y = 567213.112;</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F92672"/>
              </a:solidFill>
              <a:highlight>
                <a:srgbClr val="EFEFEF"/>
              </a:highlight>
              <a:latin typeface="Consolas"/>
              <a:ea typeface="Consolas"/>
              <a:cs typeface="Consolas"/>
              <a:sym typeface="Consolas"/>
            </a:endParaRPr>
          </a:p>
        </p:txBody>
      </p:sp>
      <p:pic>
        <p:nvPicPr>
          <p:cNvPr id="92" name="Google Shape;92;p16"/>
          <p:cNvPicPr preferRelativeResize="0"/>
          <p:nvPr/>
        </p:nvPicPr>
        <p:blipFill>
          <a:blip r:embed="rId3">
            <a:alphaModFix/>
          </a:blip>
          <a:stretch>
            <a:fillRect/>
          </a:stretch>
        </p:blipFill>
        <p:spPr>
          <a:xfrm>
            <a:off x="2976550" y="3490800"/>
            <a:ext cx="3190875" cy="333375"/>
          </a:xfrm>
          <a:prstGeom prst="rect">
            <a:avLst/>
          </a:prstGeom>
          <a:noFill/>
          <a:ln>
            <a:noFill/>
          </a:ln>
        </p:spPr>
      </p:pic>
      <p:pic>
        <p:nvPicPr>
          <p:cNvPr id="93" name="Google Shape;93;p16"/>
          <p:cNvPicPr preferRelativeResize="0"/>
          <p:nvPr/>
        </p:nvPicPr>
        <p:blipFill>
          <a:blip r:embed="rId4">
            <a:alphaModFix/>
          </a:blip>
          <a:stretch>
            <a:fillRect/>
          </a:stretch>
        </p:blipFill>
        <p:spPr>
          <a:xfrm>
            <a:off x="2972495" y="4205175"/>
            <a:ext cx="6115050" cy="323850"/>
          </a:xfrm>
          <a:prstGeom prst="rect">
            <a:avLst/>
          </a:prstGeom>
          <a:noFill/>
          <a:ln>
            <a:noFill/>
          </a:ln>
        </p:spPr>
      </p:pic>
      <p:cxnSp>
        <p:nvCxnSpPr>
          <p:cNvPr id="94" name="Google Shape;94;p16"/>
          <p:cNvCxnSpPr/>
          <p:nvPr/>
        </p:nvCxnSpPr>
        <p:spPr>
          <a:xfrm>
            <a:off x="69118" y="4028308"/>
            <a:ext cx="286200" cy="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