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Ubuntu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UbuntuMono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UbuntuMono-italic.fntdata"/><Relationship Id="rId23" Type="http://schemas.openxmlformats.org/officeDocument/2006/relationships/slide" Target="slides/slide19.xml"/><Relationship Id="rId45" Type="http://schemas.openxmlformats.org/officeDocument/2006/relationships/font" Target="fonts/Ubuntu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UbuntuMon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996ea012_0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3996ea012_0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830da6fb_0_1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830da6f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5071a2aa_0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5071a2a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e554d22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e554d2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7b9e15c_0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7b9e15c_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830da6fb_0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830da6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830da6fb_0_1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830da6f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78e4be9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978e4b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c5071a2aa_0_3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c5071a2a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5071a2aa_0_3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5071a2a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830da6fb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830da6f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 total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http://watchout4snakes.com/wo4snakes/Random/RandomPhrase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f4c92038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f4c920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minutes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f830da6fb_0_1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f830da6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5071a2aa_0_4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5071a2aa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minutes to get here going slow.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978e4be9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978e4b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1e554d22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1e554d2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d7b9e15c_0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d7b9e15c_0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978e4be9_2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978e4be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978e4be9_2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978e4be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1e554d22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1e554d2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c5071a2aa_0_2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c5071a2a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d7b9e15c_0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d7b9e15c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http://www.vet.upenn.edu/images/default-source/news-and-events/equimagine2.jpg?sfvrsn=0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c5071a2aa_0_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c5071a2a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minutes showing good way to test, not including this slide.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d7b9e15c_0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d7b9e15c_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d7b9e15c_0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d7b9e15c_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5071a2aa_0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5071a2a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https://thumbs.dreamstime.com/x/business-person-eating-pizza-computer-8427611.jpg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d7b9e15c_0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d7b9e15c_0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c54d240ea_6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c54d240ea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c54d240ea_6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c54d240ea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c54d240ea_6_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c54d240ea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1e554d22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1e554d2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c5071a2aa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c5071a2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https://www.fluffybooru.org/post/view/40111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f830da6fb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f830da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1cf28088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1cf28088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830da6fb_0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830da6f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4150!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5071a2aa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5071a2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5071a2aa_0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5071a2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Minecraft dog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5071a2aa_0_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5071a2a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junit.org/junit4/javadoc/4.12/org/junit/Asser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hyperlink" Target="http://ryantablada.com/post/red-green-refactor---a-tdd-fairytal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hyperlink" Target="https://thumbs.dreamstime.com/x/business-person-eating-pizza-computer-8427611.jp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automatedtestinginstitute.com/home/images/stories/Functional.jpg" TargetMode="External"/><Relationship Id="rId4" Type="http://schemas.openxmlformats.org/officeDocument/2006/relationships/hyperlink" Target="http://ryantablada.com/post/red-green-refactor---a-tdd-fairytal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Sd9H5akiY5M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slides for this lecture are particularly unhelpful without consulting either the textbook or the web videos. If you feel like you’re missing something, you are. See those resources instead.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Ad-Hoc Testing is Tedious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745550" y="2097250"/>
            <a:ext cx="3574200" cy="93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 static void sort(String[] inputs)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01950" y="667250"/>
            <a:ext cx="8540100" cy="421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 {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endParaRPr i="1" sz="11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testSort() {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String[] input = {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"beware"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"of"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"falling"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"rocks"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String[] expected = {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"beware"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"falling"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"of"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"rocks"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Sort.sort(input);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input.length; i += 1) {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</a:t>
            </a: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(!input[i].equals(expected[i])) {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   System.out.println(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"Mismatch at position 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i +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", expected: '"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expected[i] + 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"', but got '"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input[i] + </a:t>
            </a:r>
            <a:r>
              <a:rPr lang="en" sz="11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"'"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   </a:t>
            </a: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    }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testSort();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973850" y="2026412"/>
            <a:ext cx="6939900" cy="1441800"/>
          </a:xfrm>
          <a:prstGeom prst="rect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 flipH="1">
            <a:off x="6486152" y="1487473"/>
            <a:ext cx="387600" cy="444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7"/>
          <p:cNvSpPr txBox="1"/>
          <p:nvPr/>
        </p:nvSpPr>
        <p:spPr>
          <a:xfrm>
            <a:off x="5748050" y="891807"/>
            <a:ext cx="2874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JUnit saves us the trouble of writing code like this (and more!).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JUnit: A Library for Making Testing Easier (example below)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745550" y="2097250"/>
            <a:ext cx="3574200" cy="93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public static void sort(String[] inputs)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01950" y="667250"/>
            <a:ext cx="8540100" cy="421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Tests the sort method of the Sort class. */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String[] input = {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"cows"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"above"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"clouds"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String[] expected = {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"above"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"cows"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"clouds"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Sort.sort(input);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org.junit.Assert.assertArrayEquals(expected, input);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testSort();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Selection Sort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Sorting: Selection Sort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43000" y="556500"/>
            <a:ext cx="84438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Selection sorting a list of N items: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the smallest item.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Move it to the front.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Selection sort the remaining N-1 items (without touching front item!).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76075" y="4732200"/>
            <a:ext cx="5729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aside: Can prove correctness of this sort using invariants.</a:t>
            </a:r>
            <a:endParaRPr/>
          </a:p>
        </p:txBody>
      </p:sp>
      <p:grpSp>
        <p:nvGrpSpPr>
          <p:cNvPr id="126" name="Google Shape;126;p20"/>
          <p:cNvGrpSpPr/>
          <p:nvPr/>
        </p:nvGrpSpPr>
        <p:grpSpPr>
          <a:xfrm>
            <a:off x="3373850" y="2226248"/>
            <a:ext cx="1815500" cy="307200"/>
            <a:chOff x="6770625" y="2787998"/>
            <a:chExt cx="1815500" cy="307200"/>
          </a:xfrm>
        </p:grpSpPr>
        <p:sp>
          <p:nvSpPr>
            <p:cNvPr id="127" name="Google Shape;127;p20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20"/>
          <p:cNvSpPr/>
          <p:nvPr/>
        </p:nvSpPr>
        <p:spPr>
          <a:xfrm>
            <a:off x="3373850" y="2632823"/>
            <a:ext cx="307200" cy="30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675050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978827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4280027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580949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882149" y="2632823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3373850" y="3035748"/>
            <a:ext cx="1815500" cy="307200"/>
            <a:chOff x="6770625" y="3626198"/>
            <a:chExt cx="1815500" cy="307200"/>
          </a:xfrm>
        </p:grpSpPr>
        <p:sp>
          <p:nvSpPr>
            <p:cNvPr id="140" name="Google Shape;140;p20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20"/>
          <p:cNvGrpSpPr/>
          <p:nvPr/>
        </p:nvGrpSpPr>
        <p:grpSpPr>
          <a:xfrm>
            <a:off x="3373850" y="3440498"/>
            <a:ext cx="1815500" cy="307200"/>
            <a:chOff x="6770625" y="4032773"/>
            <a:chExt cx="1815500" cy="307200"/>
          </a:xfrm>
        </p:grpSpPr>
        <p:sp>
          <p:nvSpPr>
            <p:cNvPr id="147" name="Google Shape;147;p20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20"/>
          <p:cNvGrpSpPr/>
          <p:nvPr/>
        </p:nvGrpSpPr>
        <p:grpSpPr>
          <a:xfrm>
            <a:off x="3373850" y="3845248"/>
            <a:ext cx="1815500" cy="307200"/>
            <a:chOff x="6770625" y="4406998"/>
            <a:chExt cx="1815500" cy="307200"/>
          </a:xfrm>
        </p:grpSpPr>
        <p:sp>
          <p:nvSpPr>
            <p:cNvPr id="154" name="Google Shape;154;p20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3373850" y="4250445"/>
            <a:ext cx="1815500" cy="307200"/>
            <a:chOff x="6770625" y="4406998"/>
            <a:chExt cx="1815500" cy="307200"/>
          </a:xfrm>
        </p:grpSpPr>
        <p:sp>
          <p:nvSpPr>
            <p:cNvPr id="161" name="Google Shape;161;p20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0"/>
          <p:cNvSpPr txBox="1"/>
          <p:nvPr/>
        </p:nvSpPr>
        <p:spPr>
          <a:xfrm>
            <a:off x="5001693" y="2117900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397693" y="2530312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4397693" y="2934950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5006420" y="332876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4998078" y="3747692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Sorting: Selection Sort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243000" y="556500"/>
            <a:ext cx="84438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Selection sorting a list of N items: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the smallest item.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Move it to the front.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Selection sort the remaining N-1 items (without touching front item!).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6583825" y="2292423"/>
            <a:ext cx="1815500" cy="307200"/>
            <a:chOff x="6770625" y="2787998"/>
            <a:chExt cx="1815500" cy="307200"/>
          </a:xfrm>
        </p:grpSpPr>
        <p:sp>
          <p:nvSpPr>
            <p:cNvPr id="179" name="Google Shape;179;p21"/>
            <p:cNvSpPr/>
            <p:nvPr/>
          </p:nvSpPr>
          <p:spPr>
            <a:xfrm>
              <a:off x="67706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7071825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73756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7676802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79777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8278924" y="2787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1"/>
          <p:cNvSpPr/>
          <p:nvPr/>
        </p:nvSpPr>
        <p:spPr>
          <a:xfrm>
            <a:off x="6583825" y="2698998"/>
            <a:ext cx="307200" cy="30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885025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7188802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7490002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7790924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8092124" y="2698998"/>
            <a:ext cx="307200" cy="3072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21"/>
          <p:cNvGrpSpPr/>
          <p:nvPr/>
        </p:nvGrpSpPr>
        <p:grpSpPr>
          <a:xfrm>
            <a:off x="6583825" y="3101923"/>
            <a:ext cx="1815500" cy="307200"/>
            <a:chOff x="6770625" y="3626198"/>
            <a:chExt cx="1815500" cy="307200"/>
          </a:xfrm>
        </p:grpSpPr>
        <p:sp>
          <p:nvSpPr>
            <p:cNvPr id="192" name="Google Shape;192;p21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21"/>
          <p:cNvGrpSpPr/>
          <p:nvPr/>
        </p:nvGrpSpPr>
        <p:grpSpPr>
          <a:xfrm>
            <a:off x="6583825" y="3506673"/>
            <a:ext cx="1815500" cy="307200"/>
            <a:chOff x="6770625" y="4032773"/>
            <a:chExt cx="1815500" cy="307200"/>
          </a:xfrm>
        </p:grpSpPr>
        <p:sp>
          <p:nvSpPr>
            <p:cNvPr id="199" name="Google Shape;199;p21"/>
            <p:cNvSpPr/>
            <p:nvPr/>
          </p:nvSpPr>
          <p:spPr>
            <a:xfrm>
              <a:off x="6770625" y="4032773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7071825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7375602" y="4032773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7676802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79777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8278924" y="4032773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6583825" y="3911423"/>
            <a:ext cx="1815500" cy="307200"/>
            <a:chOff x="6770625" y="4406998"/>
            <a:chExt cx="1815500" cy="307200"/>
          </a:xfrm>
        </p:grpSpPr>
        <p:sp>
          <p:nvSpPr>
            <p:cNvPr id="206" name="Google Shape;206;p21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6583825" y="4316620"/>
            <a:ext cx="1815500" cy="307200"/>
            <a:chOff x="6770625" y="4406998"/>
            <a:chExt cx="1815500" cy="307200"/>
          </a:xfrm>
        </p:grpSpPr>
        <p:sp>
          <p:nvSpPr>
            <p:cNvPr id="213" name="Google Shape;213;p21"/>
            <p:cNvSpPr/>
            <p:nvPr/>
          </p:nvSpPr>
          <p:spPr>
            <a:xfrm>
              <a:off x="6770625" y="4406998"/>
              <a:ext cx="307200" cy="307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7071825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73756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676802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9777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278924" y="44069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1"/>
          <p:cNvSpPr txBox="1"/>
          <p:nvPr/>
        </p:nvSpPr>
        <p:spPr>
          <a:xfrm>
            <a:off x="8211668" y="2184075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7607668" y="259648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7607668" y="3001125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8216395" y="3394942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8208053" y="3813867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252250" y="2387425"/>
            <a:ext cx="61740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implementing this.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I’ll try to simulate as closely as possible how I think students might approach this problem to show how TDD helps.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shown in details in these slides. See lecture video.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Evolution of Our Design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243000" y="556500"/>
            <a:ext cx="84438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testSort: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sort skeleton: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Changed findSmallest: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3195500" y="153922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3195500" y="198305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3195500" y="2436625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3195500" y="289020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3195500" y="65244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3195500" y="1095400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3195500" y="3343775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38" name="Google Shape;238;p22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2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7213200" y="2406475"/>
            <a:ext cx="193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debugger to fix.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241" name="Google Shape;241;p22"/>
          <p:cNvCxnSpPr/>
          <p:nvPr/>
        </p:nvCxnSpPr>
        <p:spPr>
          <a:xfrm>
            <a:off x="8442314" y="2806800"/>
            <a:ext cx="0" cy="2523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2"/>
          <p:cNvCxnSpPr/>
          <p:nvPr/>
        </p:nvCxnSpPr>
        <p:spPr>
          <a:xfrm rot="10800000">
            <a:off x="8179200" y="30589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166800" y="4061700"/>
            <a:ext cx="84438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 we have all the </a:t>
            </a:r>
            <a:r>
              <a:rPr lang="en">
                <a:solidFill>
                  <a:srgbClr val="0000FF"/>
                </a:solidFill>
              </a:rPr>
              <a:t>helper methods</a:t>
            </a:r>
            <a:r>
              <a:rPr lang="en"/>
              <a:t> we need, as well as </a:t>
            </a:r>
            <a:r>
              <a:rPr lang="en">
                <a:solidFill>
                  <a:srgbClr val="38761D"/>
                </a:solidFill>
              </a:rPr>
              <a:t>tests</a:t>
            </a:r>
            <a:r>
              <a:rPr lang="en"/>
              <a:t> that make us pretty sure that they work! All that’s left is to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/>
              <a:t> method itself.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Tricky Problem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changing the signature of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 rot="-5400000">
            <a:off x="6093379" y="-1470750"/>
            <a:ext cx="149400" cy="4356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6731850" y="170975"/>
            <a:ext cx="17772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method signature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52" name="Google Shape;252;p23"/>
          <p:cNvCxnSpPr/>
          <p:nvPr/>
        </p:nvCxnSpPr>
        <p:spPr>
          <a:xfrm flipH="1">
            <a:off x="7192875" y="523850"/>
            <a:ext cx="135600" cy="14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3"/>
          <p:cNvSpPr txBox="1"/>
          <p:nvPr/>
        </p:nvSpPr>
        <p:spPr>
          <a:xfrm>
            <a:off x="619500" y="1423575"/>
            <a:ext cx="7690800" cy="189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smallest = findSmallest(x);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swap(inputs, 0, smallest);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recursive call??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Tricky Problem: Bad But Tempting Solution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changing the signature of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languages support sub-indexing into arrays. Java does not.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Bottom line: No way to get address of the middle of an array.</a:t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 rot="-5400000">
            <a:off x="6093379" y="-1470750"/>
            <a:ext cx="149400" cy="4356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6731850" y="170975"/>
            <a:ext cx="17772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method signature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62" name="Google Shape;262;p24"/>
          <p:cNvCxnSpPr/>
          <p:nvPr/>
        </p:nvCxnSpPr>
        <p:spPr>
          <a:xfrm flipH="1">
            <a:off x="7192875" y="523850"/>
            <a:ext cx="135600" cy="14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4"/>
          <p:cNvSpPr txBox="1"/>
          <p:nvPr/>
        </p:nvSpPr>
        <p:spPr>
          <a:xfrm>
            <a:off x="619500" y="1423575"/>
            <a:ext cx="7690800" cy="189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smallest = findSmallest(x);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swap(inputs, 0, smallest);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sort(x[1:]); ← Would be nice, but not possible!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Tricky Problem: Good Solution</a:t>
            </a:r>
            <a:endParaRPr/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changing the signature of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a)</a:t>
            </a:r>
            <a:r>
              <a:rPr lang="en"/>
              <a:t>, how can we use recursion? What might the recursive call look like?</a:t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 rot="-5400000">
            <a:off x="6093379" y="-1470750"/>
            <a:ext cx="149400" cy="4356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6731850" y="170975"/>
            <a:ext cx="17772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method signature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72" name="Google Shape;272;p25"/>
          <p:cNvCxnSpPr/>
          <p:nvPr/>
        </p:nvCxnSpPr>
        <p:spPr>
          <a:xfrm flipH="1">
            <a:off x="7192875" y="523850"/>
            <a:ext cx="135600" cy="14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5"/>
          <p:cNvSpPr txBox="1"/>
          <p:nvPr/>
        </p:nvSpPr>
        <p:spPr>
          <a:xfrm>
            <a:off x="619500" y="2812250"/>
            <a:ext cx="7690800" cy="220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Destructively sorts x starting at index k */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x, 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sort(x, k + 1);</a:t>
            </a:r>
            <a:endParaRPr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619500" y="1423575"/>
            <a:ext cx="7690800" cy="125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sort(String[] x)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sort(x, 0);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9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Design Flaw in findSmallest </a:t>
            </a:r>
            <a:endParaRPr/>
          </a:p>
        </p:txBody>
      </p:sp>
      <p:sp>
        <p:nvSpPr>
          <p:cNvPr id="280" name="Google Shape;280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didn’t properly account for how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r>
              <a:rPr lang="en"/>
              <a:t> would be used.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Want to find smallest item from among the last 4: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need another parameter so that it’s actually useful for sorting.</a:t>
            </a:r>
            <a:endParaRPr/>
          </a:p>
        </p:txBody>
      </p:sp>
      <p:grpSp>
        <p:nvGrpSpPr>
          <p:cNvPr id="281" name="Google Shape;281;p26"/>
          <p:cNvGrpSpPr/>
          <p:nvPr/>
        </p:nvGrpSpPr>
        <p:grpSpPr>
          <a:xfrm>
            <a:off x="6999824" y="1092738"/>
            <a:ext cx="1815500" cy="307200"/>
            <a:chOff x="6770625" y="3626198"/>
            <a:chExt cx="1815500" cy="307200"/>
          </a:xfrm>
        </p:grpSpPr>
        <p:sp>
          <p:nvSpPr>
            <p:cNvPr id="282" name="Google Shape;282;p26"/>
            <p:cNvSpPr/>
            <p:nvPr/>
          </p:nvSpPr>
          <p:spPr>
            <a:xfrm>
              <a:off x="67706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071825" y="3626198"/>
              <a:ext cx="307200" cy="3072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756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676802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9777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8278924" y="3626198"/>
              <a:ext cx="307200" cy="3072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26"/>
          <p:cNvSpPr txBox="1"/>
          <p:nvPr/>
        </p:nvSpPr>
        <p:spPr>
          <a:xfrm>
            <a:off x="8023667" y="991940"/>
            <a:ext cx="30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 on Autograders / Debugging</a:t>
            </a:r>
            <a:endParaRPr/>
          </a:p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43000" y="556500"/>
            <a:ext cx="8680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Autograder is not intended to be your debugging tool.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is a bad habit to rely on teacher provided tools for correctness.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Your LinkedListDeque is failing in the autograder, but works fine when you run the provided </a:t>
            </a:r>
            <a:r>
              <a:rPr lang="en"/>
              <a:t>are passing LinkedListDequeTest</a:t>
            </a:r>
            <a:r>
              <a:rPr lang="en"/>
              <a:t>.java file.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Approach #0: Assume the autograder is broken (unlikely but possible).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Approach #1: Visually inspect your code for errors. Sometimes works.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Approach #2: Ask for help in office hours / Piazza. OK, but slow!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Approach #3: Look inside LinkedListDequeTest.java to see how it works. Add your own tests that fail. Set breakpoints and use the visual debugger to figure out what’s going wrong.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We’ll be discussing this sort of approach today.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Evolution of our Design</a:t>
            </a:r>
            <a:endParaRPr/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243000" y="556500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testSort: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sort skeleton: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Changed 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Added helper method: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debugger to realize fundamental design flaw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3195500" y="153922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3195500" y="198305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3195500" y="2436625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3195500" y="289020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3195500" y="65244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3195500" y="1095400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3195500" y="3343775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7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3195500" y="3797350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inputs, int k)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7213200" y="2406475"/>
            <a:ext cx="193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debugger to fix.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306" name="Google Shape;306;p27"/>
          <p:cNvCxnSpPr/>
          <p:nvPr/>
        </p:nvCxnSpPr>
        <p:spPr>
          <a:xfrm>
            <a:off x="8442314" y="2806800"/>
            <a:ext cx="0" cy="2523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7"/>
          <p:cNvCxnSpPr/>
          <p:nvPr/>
        </p:nvCxnSpPr>
        <p:spPr>
          <a:xfrm rot="10800000">
            <a:off x="8179200" y="30589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Evolution of our Design</a:t>
            </a:r>
            <a:endParaRPr/>
          </a:p>
        </p:txBody>
      </p:sp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243000" y="556500"/>
            <a:ext cx="8443800" cy="4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testSort: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a sort skeleton: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testSwap: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Created swap: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Changed findSmallest: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Added helper method: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debugger to realize fundamental design flaw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findSmallest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Modified findSmallest:</a:t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3195500" y="1539222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3195500" y="198305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3195500" y="2436625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3195500" y="289020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swap(String[] input, int a, int b)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3195500" y="652447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3195500" y="1095400"/>
            <a:ext cx="3058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3195500" y="3343775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findSmallest(String[] input)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21" name="Google Shape;321;p28"/>
          <p:cNvCxnSpPr/>
          <p:nvPr/>
        </p:nvCxnSpPr>
        <p:spPr>
          <a:xfrm flipH="1">
            <a:off x="6655425" y="1473700"/>
            <a:ext cx="317700" cy="4386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8"/>
          <p:cNvSpPr txBox="1"/>
          <p:nvPr/>
        </p:nvSpPr>
        <p:spPr>
          <a:xfrm>
            <a:off x="6973125" y="751000"/>
            <a:ext cx="18525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Google to figure out how to compare strings.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3195500" y="3797350"/>
            <a:ext cx="38802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sort(String[] inputs, int k)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7213200" y="2406475"/>
            <a:ext cx="1930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Used debugger to fix.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325" name="Google Shape;325;p28"/>
          <p:cNvCxnSpPr/>
          <p:nvPr/>
        </p:nvCxnSpPr>
        <p:spPr>
          <a:xfrm>
            <a:off x="8442314" y="2806800"/>
            <a:ext cx="0" cy="2523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8"/>
          <p:cNvCxnSpPr/>
          <p:nvPr/>
        </p:nvCxnSpPr>
        <p:spPr>
          <a:xfrm rot="10800000">
            <a:off x="8179200" y="3058975"/>
            <a:ext cx="263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8"/>
          <p:cNvSpPr/>
          <p:nvPr/>
        </p:nvSpPr>
        <p:spPr>
          <a:xfrm>
            <a:off x="3195500" y="4628300"/>
            <a:ext cx="47325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int findSmallest(String[] input,</a:t>
            </a: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 int k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We’re Done!</a:t>
            </a:r>
            <a:endParaRPr/>
          </a:p>
        </p:txBody>
      </p:sp>
      <p:sp>
        <p:nvSpPr>
          <p:cNvPr id="333" name="Google Shape;333;p29"/>
          <p:cNvSpPr txBox="1"/>
          <p:nvPr>
            <p:ph idx="1" type="body"/>
          </p:nvPr>
        </p:nvSpPr>
        <p:spPr>
          <a:xfrm>
            <a:off x="243000" y="556500"/>
            <a:ext cx="8443800" cy="4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Often, development is an incremental process that involves lots of task switching and on the fly design modification.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Tests provide stability and scaffolding.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Provide confidence in basic units and mitigate possibility of breaking them.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Help you focus on one task at a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larger projects, tests also allow you to safely </a:t>
            </a:r>
            <a:r>
              <a:rPr b="1" lang="en"/>
              <a:t>refactor</a:t>
            </a:r>
            <a:r>
              <a:rPr lang="en"/>
              <a:t>! Sometimes code gets ugly, necessitating redesign and rewrites (see project 2).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remaining problem: Sure was annoying to have to constantly edit which tests were running. Let’s take care of that.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Simpler JUnit Tests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(using two new syntax tricks)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JUnit</a:t>
            </a:r>
            <a:endParaRPr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243000" y="556500"/>
            <a:ext cx="86769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Syntax #1: 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600"/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assertEquals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Tests that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/>
              <a:t> equals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actual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not, program terminates with verbose message.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already seen this throughout today.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JUnit does much more: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 methods like </a:t>
            </a:r>
            <a:r>
              <a:rPr lang="en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assertEquals</a:t>
            </a:r>
            <a:r>
              <a:rPr lang="en"/>
              <a:t> include </a:t>
            </a:r>
            <a:r>
              <a:rPr lang="en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assertFalse</a:t>
            </a:r>
            <a:r>
              <a:rPr lang="en"/>
              <a:t>, </a:t>
            </a:r>
            <a:r>
              <a:rPr lang="en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assertNotNull</a:t>
            </a:r>
            <a:r>
              <a:rPr lang="en"/>
              <a:t>, etc.,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http://junit.org/junit4/javadoc/4.12/org/junit/Assert.html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 more complex behavior to support more sophisticated testing.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See lab3.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JUnit</a:t>
            </a:r>
            <a:endParaRPr/>
          </a:p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243000" y="556500"/>
            <a:ext cx="86769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messages output by JUnit are kind of ugly, and invoking each test manually is annoying.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Syntax #2 (just trust me):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Annotate</a:t>
            </a:r>
            <a:r>
              <a:rPr lang="en"/>
              <a:t> each test with </a:t>
            </a:r>
            <a:r>
              <a:rPr b="1" lang="en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@org.junit.Test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Change all test methods to non-static.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a JUnit runner to run all tests and tabulate results.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IntelliJ provides a default runner/renderer. OK to delete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 want to use the command line instead, see the jh61b runner in the lab 3 supplement. Not preferred.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Rendered output is easier to read, no need to manually invoke tests!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There is a lot of black magic happening here! Just accept it all for now.</a:t>
            </a:r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5876475" y="1136513"/>
            <a:ext cx="33297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Yes this is weird, as it implies you’d be instantiating TestSort.java. In fact, JUnit runners do this. I don’t know why.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4604000" y="2500268"/>
            <a:ext cx="250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32"/>
          <p:cNvCxnSpPr>
            <a:stCxn id="351" idx="2"/>
            <a:endCxn id="352" idx="3"/>
          </p:cNvCxnSpPr>
          <p:nvPr/>
        </p:nvCxnSpPr>
        <p:spPr>
          <a:xfrm rot="5400000">
            <a:off x="5802075" y="947663"/>
            <a:ext cx="791700" cy="2686800"/>
          </a:xfrm>
          <a:prstGeom prst="bentConnector2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Better JUnit</a:t>
            </a:r>
            <a:endParaRPr/>
          </a:p>
        </p:txBody>
      </p:sp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annoying to type out the name of the library repeatedly, e.g. </a:t>
            </a:r>
            <a:r>
              <a:rPr b="1" lang="en"/>
              <a:t>org.junit.</a:t>
            </a:r>
            <a:r>
              <a:rPr lang="en"/>
              <a:t>Test and </a:t>
            </a:r>
            <a:r>
              <a:rPr b="1" lang="en"/>
              <a:t>org.junit.Assert.</a:t>
            </a:r>
            <a:r>
              <a:rPr lang="en"/>
              <a:t>assertEquals.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Syntax #3: To avoid this we’ll start every test file with: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org.junit.Test</a:t>
            </a:r>
            <a:r>
              <a:rPr lang="en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200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2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.*;</a:t>
            </a:r>
            <a:endParaRPr sz="2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will magically eliminate the need to type ‘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org.junit</a:t>
            </a:r>
            <a:r>
              <a:rPr lang="en"/>
              <a:t>’ or ‘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org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junit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/>
              <a:t>’ (more after the midterm on what these imports really mean).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>
            <p:ph type="title"/>
          </p:nvPr>
        </p:nvSpPr>
        <p:spPr>
          <a:xfrm>
            <a:off x="928950" y="1690800"/>
            <a:ext cx="7286100" cy="17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Testing Philosophy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(Web Video Only)</a:t>
            </a:r>
            <a:endParaRPr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idx="1" type="body"/>
          </p:nvPr>
        </p:nvSpPr>
        <p:spPr>
          <a:xfrm>
            <a:off x="243000" y="556500"/>
            <a:ext cx="4974900" cy="4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Magic autograder tells you code works.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use JUnit + jh61b libraries.</a:t>
            </a:r>
            <a:endParaRPr/>
          </a:p>
        </p:txBody>
      </p:sp>
      <p:sp>
        <p:nvSpPr>
          <p:cNvPr id="370" name="Google Shape;370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Tool #1: Autograder</a:t>
            </a:r>
            <a:endParaRPr/>
          </a:p>
        </p:txBody>
      </p:sp>
      <p:sp>
        <p:nvSpPr>
          <p:cNvPr id="371" name="Google Shape;371;p35"/>
          <p:cNvSpPr/>
          <p:nvPr/>
        </p:nvSpPr>
        <p:spPr>
          <a:xfrm>
            <a:off x="7348795" y="3449770"/>
            <a:ext cx="11238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243000" y="1532650"/>
            <a:ext cx="49524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time wasted on “boring” stuff.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Determines your grade.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Gamifies correctness.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Autograders don’t exist in real world.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may be hard to understand.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workflow.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control if grader breaks / misbehaves.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53108" y="1494975"/>
            <a:ext cx="1677469" cy="16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5"/>
          <p:cNvSpPr txBox="1"/>
          <p:nvPr/>
        </p:nvSpPr>
        <p:spPr>
          <a:xfrm>
            <a:off x="5758684" y="3042100"/>
            <a:ext cx="11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Autograder</a:t>
            </a:r>
            <a:endParaRPr/>
          </a:p>
        </p:txBody>
      </p:sp>
      <p:cxnSp>
        <p:nvCxnSpPr>
          <p:cNvPr id="375" name="Google Shape;375;p35"/>
          <p:cNvCxnSpPr>
            <a:stCxn id="373" idx="1"/>
            <a:endCxn id="371" idx="0"/>
          </p:cNvCxnSpPr>
          <p:nvPr/>
        </p:nvCxnSpPr>
        <p:spPr>
          <a:xfrm>
            <a:off x="6930577" y="2305875"/>
            <a:ext cx="980100" cy="11439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Autograder Driven Development (ADD)</a:t>
            </a:r>
            <a:endParaRPr/>
          </a:p>
        </p:txBody>
      </p:sp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243000" y="556500"/>
            <a:ext cx="88227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worst way to approach programming: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and (mostly) understand the spec.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Write entire program.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Compile. Fix all compilation errors.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Send to autograder. Get many errors.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Until correct, repeat randomly</a:t>
            </a:r>
            <a:r>
              <a:rPr lang="en"/>
              <a:t>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autograder.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 print statements to zero in on the bug.</a:t>
            </a:r>
            <a:endParaRPr/>
          </a:p>
        </p:txBody>
      </p:sp>
      <p:sp>
        <p:nvSpPr>
          <p:cNvPr id="382" name="Google Shape;382;p36"/>
          <p:cNvSpPr txBox="1"/>
          <p:nvPr/>
        </p:nvSpPr>
        <p:spPr>
          <a:xfrm>
            <a:off x="231325" y="4660300"/>
            <a:ext cx="8017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Print statements are not inherently evil. While they are a weak tool, they are very easy to use.</a:t>
            </a:r>
            <a:endParaRPr/>
          </a:p>
        </p:txBody>
      </p:sp>
      <p:sp>
        <p:nvSpPr>
          <p:cNvPr id="383" name="Google Shape;383;p36"/>
          <p:cNvSpPr txBox="1"/>
          <p:nvPr/>
        </p:nvSpPr>
        <p:spPr>
          <a:xfrm>
            <a:off x="5795675" y="936025"/>
            <a:ext cx="3234300" cy="260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91, 5, 0]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1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2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0, 5, 91]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4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[5, 12, 0, 63, 91]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Test Failed. Expected: ...  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36"/>
          <p:cNvSpPr txBox="1"/>
          <p:nvPr>
            <p:ph idx="1" type="body"/>
          </p:nvPr>
        </p:nvSpPr>
        <p:spPr>
          <a:xfrm>
            <a:off x="243000" y="3081033"/>
            <a:ext cx="88227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Make changes to code to try to fix bug.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workflow is slow and unsafe!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2019</a:t>
            </a:r>
            <a:endParaRPr/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161925" y="2688525"/>
            <a:ext cx="70389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7: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Simple JUnit test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Testing Philosophy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Selection Sort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Simpler JUnit Tests</a:t>
            </a:r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75" y="118778"/>
            <a:ext cx="4207875" cy="23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idx="1" type="body"/>
          </p:nvPr>
        </p:nvSpPr>
        <p:spPr>
          <a:xfrm>
            <a:off x="243000" y="556500"/>
            <a:ext cx="4644600" cy="4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Write tests for every “unit”.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JUnit makes this easy!</a:t>
            </a:r>
            <a:endParaRPr/>
          </a:p>
        </p:txBody>
      </p:sp>
      <p:sp>
        <p:nvSpPr>
          <p:cNvPr id="390" name="Google Shape;390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Tool #2: Unit Tests</a:t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6396100" y="1872900"/>
            <a:ext cx="11238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sort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4762521" y="1442763"/>
            <a:ext cx="13476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testSort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243000" y="1532650"/>
            <a:ext cx="49098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confidence in basic modules.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debugging time.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Clarify the task.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tests takes time.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provide false confidence.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test units that rely on others.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how do you test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5481800" y="2829750"/>
            <a:ext cx="11238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swap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7199800" y="2829750"/>
            <a:ext cx="17610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findSmallest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96" name="Google Shape;396;p37"/>
          <p:cNvCxnSpPr>
            <a:stCxn id="391" idx="2"/>
            <a:endCxn id="394" idx="0"/>
          </p:cNvCxnSpPr>
          <p:nvPr/>
        </p:nvCxnSpPr>
        <p:spPr>
          <a:xfrm flipH="1">
            <a:off x="6043600" y="2251200"/>
            <a:ext cx="914400" cy="57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7"/>
          <p:cNvCxnSpPr>
            <a:stCxn id="391" idx="2"/>
            <a:endCxn id="395" idx="0"/>
          </p:cNvCxnSpPr>
          <p:nvPr/>
        </p:nvCxnSpPr>
        <p:spPr>
          <a:xfrm>
            <a:off x="6958000" y="2251200"/>
            <a:ext cx="1122300" cy="57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7"/>
          <p:cNvSpPr/>
          <p:nvPr/>
        </p:nvSpPr>
        <p:spPr>
          <a:xfrm>
            <a:off x="4456371" y="3525088"/>
            <a:ext cx="13476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testSwap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603203" y="3806800"/>
            <a:ext cx="2214000" cy="378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testFindSmallest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00" name="Google Shape;400;p37"/>
          <p:cNvCxnSpPr>
            <a:stCxn id="392" idx="2"/>
            <a:endCxn id="391" idx="1"/>
          </p:cNvCxnSpPr>
          <p:nvPr/>
        </p:nvCxnSpPr>
        <p:spPr>
          <a:xfrm flipH="1" rot="-5400000">
            <a:off x="5795721" y="1461663"/>
            <a:ext cx="240900" cy="959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7"/>
          <p:cNvCxnSpPr>
            <a:stCxn id="398" idx="0"/>
            <a:endCxn id="394" idx="1"/>
          </p:cNvCxnSpPr>
          <p:nvPr/>
        </p:nvCxnSpPr>
        <p:spPr>
          <a:xfrm rot="-5400000">
            <a:off x="5052921" y="3096238"/>
            <a:ext cx="506100" cy="351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7"/>
          <p:cNvSpPr txBox="1"/>
          <p:nvPr/>
        </p:nvSpPr>
        <p:spPr>
          <a:xfrm>
            <a:off x="6765025" y="3815068"/>
            <a:ext cx="2790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37"/>
          <p:cNvCxnSpPr>
            <a:stCxn id="402" idx="0"/>
            <a:endCxn id="395" idx="1"/>
          </p:cNvCxnSpPr>
          <p:nvPr/>
        </p:nvCxnSpPr>
        <p:spPr>
          <a:xfrm rot="-5400000">
            <a:off x="6654025" y="3269368"/>
            <a:ext cx="796200" cy="295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(TDD)</a:t>
            </a:r>
            <a:endParaRPr/>
          </a:p>
        </p:txBody>
      </p:sp>
      <p:sp>
        <p:nvSpPr>
          <p:cNvPr id="409" name="Google Shape;409;p38"/>
          <p:cNvSpPr txBox="1"/>
          <p:nvPr>
            <p:ph idx="1" type="body"/>
          </p:nvPr>
        </p:nvSpPr>
        <p:spPr>
          <a:xfrm>
            <a:off x="243000" y="556500"/>
            <a:ext cx="84438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Steps to developing according to TDD: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Identify a new feature.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Write a unit test for that feature.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 the test. It should fail. </a:t>
            </a:r>
            <a:r>
              <a:rPr lang="en">
                <a:solidFill>
                  <a:srgbClr val="FF0000"/>
                </a:solidFill>
              </a:rPr>
              <a:t>(RED)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Write code that passes test. </a:t>
            </a:r>
            <a:r>
              <a:rPr lang="en">
                <a:solidFill>
                  <a:srgbClr val="6AA84F"/>
                </a:solidFill>
              </a:rPr>
              <a:t>(GREEN)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410" name="Google Shape;4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200" y="0"/>
            <a:ext cx="2729800" cy="26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777" y="2613375"/>
            <a:ext cx="2399546" cy="24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8"/>
          <p:cNvSpPr txBox="1"/>
          <p:nvPr/>
        </p:nvSpPr>
        <p:spPr>
          <a:xfrm>
            <a:off x="243343" y="2047945"/>
            <a:ext cx="678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is certifiably good!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 Refactor code to make it faster, cleaner, etc.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required in 61B. You might hate this!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testing is a good idea.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 perspective: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Red-Shirt, Red, Green, Refactor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Tale of Two Workflows</a:t>
            </a:r>
            <a:endParaRPr/>
          </a:p>
        </p:txBody>
      </p:sp>
      <p:pic>
        <p:nvPicPr>
          <p:cNvPr id="418" name="Google Shape;4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425" y="1727800"/>
            <a:ext cx="2981850" cy="29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TDD is an extreme departure from the naive workflow.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What’s best for you is probably in the middle.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9"/>
          <p:cNvSpPr txBox="1"/>
          <p:nvPr/>
        </p:nvSpPr>
        <p:spPr>
          <a:xfrm>
            <a:off x="243000" y="1892050"/>
            <a:ext cx="3234300" cy="260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python sort.py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91, 5, 0]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1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2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[63, 12, 0, 5, 91]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3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to this spot, lt is: 4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got here!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[5, 12, 0, 63, 91]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/>
          <p:nvPr/>
        </p:nvSpPr>
        <p:spPr>
          <a:xfrm>
            <a:off x="5217800" y="960588"/>
            <a:ext cx="3390900" cy="1621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243000" y="556500"/>
            <a:ext cx="8443800" cy="4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Idea: Tests cover many units at once.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 JUnit’s focus, but JUnit can do this.</a:t>
            </a:r>
            <a:endParaRPr/>
          </a:p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166800" y="92500"/>
            <a:ext cx="86007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 Tool #3: Integration Testing</a:t>
            </a: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4824175" y="3139425"/>
            <a:ext cx="2020800" cy="1421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5443575" y="1057450"/>
            <a:ext cx="11706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addFirst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30" name="Google Shape;430;p40"/>
          <p:cNvSpPr/>
          <p:nvPr/>
        </p:nvSpPr>
        <p:spPr>
          <a:xfrm>
            <a:off x="7165600" y="1055561"/>
            <a:ext cx="11238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31" name="Google Shape;431;p40"/>
          <p:cNvSpPr/>
          <p:nvPr/>
        </p:nvSpPr>
        <p:spPr>
          <a:xfrm>
            <a:off x="4979925" y="3308400"/>
            <a:ext cx="1730100" cy="1104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Some sort of script in Java, Python, etc. 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32" name="Google Shape;432;p40"/>
          <p:cNvCxnSpPr>
            <a:stCxn id="431" idx="0"/>
          </p:cNvCxnSpPr>
          <p:nvPr/>
        </p:nvCxnSpPr>
        <p:spPr>
          <a:xfrm rot="10800000">
            <a:off x="5844975" y="2949300"/>
            <a:ext cx="0" cy="35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40"/>
          <p:cNvSpPr txBox="1"/>
          <p:nvPr/>
        </p:nvSpPr>
        <p:spPr>
          <a:xfrm>
            <a:off x="6215300" y="2282975"/>
            <a:ext cx="1344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ArrayDeque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243000" y="1532650"/>
            <a:ext cx="46446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testing is not enough to ensure modules interact properly or that system works as expected.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tedious to do manually.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challenging to automate.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at highest level of abstraction may miss subtle or rare errors.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p40"/>
          <p:cNvCxnSpPr>
            <a:endCxn id="433" idx="2"/>
          </p:cNvCxnSpPr>
          <p:nvPr/>
        </p:nvCxnSpPr>
        <p:spPr>
          <a:xfrm rot="10800000">
            <a:off x="6887300" y="2631575"/>
            <a:ext cx="0" cy="328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6" name="Google Shape;4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255" y="3298125"/>
            <a:ext cx="1660595" cy="11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0"/>
          <p:cNvSpPr txBox="1"/>
          <p:nvPr/>
        </p:nvSpPr>
        <p:spPr>
          <a:xfrm>
            <a:off x="5362953" y="4539197"/>
            <a:ext cx="132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</a:t>
            </a:r>
            <a:endParaRPr/>
          </a:p>
        </p:txBody>
      </p:sp>
      <p:sp>
        <p:nvSpPr>
          <p:cNvPr id="438" name="Google Shape;438;p40"/>
          <p:cNvSpPr txBox="1"/>
          <p:nvPr/>
        </p:nvSpPr>
        <p:spPr>
          <a:xfrm>
            <a:off x="7630050" y="4539200"/>
            <a:ext cx="861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Manual</a:t>
            </a:r>
            <a:endParaRPr/>
          </a:p>
        </p:txBody>
      </p:sp>
      <p:cxnSp>
        <p:nvCxnSpPr>
          <p:cNvPr id="439" name="Google Shape;439;p40"/>
          <p:cNvCxnSpPr>
            <a:stCxn id="436" idx="0"/>
          </p:cNvCxnSpPr>
          <p:nvPr/>
        </p:nvCxnSpPr>
        <p:spPr>
          <a:xfrm rot="10800000">
            <a:off x="8060553" y="2971125"/>
            <a:ext cx="0" cy="32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0"/>
          <p:cNvCxnSpPr/>
          <p:nvPr/>
        </p:nvCxnSpPr>
        <p:spPr>
          <a:xfrm>
            <a:off x="5843825" y="2959200"/>
            <a:ext cx="2225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40"/>
          <p:cNvSpPr/>
          <p:nvPr/>
        </p:nvSpPr>
        <p:spPr>
          <a:xfrm>
            <a:off x="5437800" y="1649500"/>
            <a:ext cx="11706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7158600" y="1669263"/>
            <a:ext cx="1170600" cy="37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isEmpty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3" name="Google Shape;443;p40"/>
          <p:cNvSpPr txBox="1"/>
          <p:nvPr/>
        </p:nvSpPr>
        <p:spPr>
          <a:xfrm>
            <a:off x="5713425" y="1951600"/>
            <a:ext cx="6309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40"/>
          <p:cNvSpPr txBox="1"/>
          <p:nvPr/>
        </p:nvSpPr>
        <p:spPr>
          <a:xfrm>
            <a:off x="7412050" y="1956323"/>
            <a:ext cx="6309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Parting Thoughts</a:t>
            </a:r>
            <a:endParaRPr/>
          </a:p>
        </p:txBody>
      </p:sp>
      <p:sp>
        <p:nvSpPr>
          <p:cNvPr id="450" name="Google Shape;450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JUnit makes testing easy.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should write tests.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But not too many.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Only when they might be useful!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tests first when it feels appropriate [I do this a lot].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Lab 3, Project 1B, and Project 2 will give you practice!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Most of the class won’t require writing lots of tests (to save you time).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people really like TDD. Feel free to use it in 61B.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See today’s optional reading for thoughts from the creator of Ruby on Rails and others.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/>
          <p:nvPr>
            <p:ph type="title"/>
          </p:nvPr>
        </p:nvSpPr>
        <p:spPr>
          <a:xfrm>
            <a:off x="928950" y="2144100"/>
            <a:ext cx="7286100" cy="8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More On JUnit (Extra)</a:t>
            </a:r>
            <a:endParaRPr sz="4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Slide: What is an Annotation?</a:t>
            </a:r>
            <a:endParaRPr/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243000" y="556500"/>
            <a:ext cx="8676900" cy="4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Annotations (like org.junit.Test) don’t do anything on their own.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Runner uses reflections library to iterate through all methods with “Test” annotation. Pseudocode on next slide.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3"/>
          <p:cNvSpPr txBox="1"/>
          <p:nvPr/>
        </p:nvSpPr>
        <p:spPr>
          <a:xfrm>
            <a:off x="726600" y="1090800"/>
            <a:ext cx="7690800" cy="133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900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testSort()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Runner Pseudocode</a:t>
            </a:r>
            <a:endParaRPr/>
          </a:p>
        </p:txBody>
      </p:sp>
      <p:sp>
        <p:nvSpPr>
          <p:cNvPr id="468" name="Google Shape;468;p44"/>
          <p:cNvSpPr txBox="1"/>
          <p:nvPr/>
        </p:nvSpPr>
        <p:spPr>
          <a:xfrm>
            <a:off x="166800" y="1938800"/>
            <a:ext cx="8818200" cy="320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List&lt;Method&gt; L = getMethodsWithAnnotation(</a:t>
            </a:r>
            <a:r>
              <a:rPr lang="en" sz="19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TestSort.class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</a:t>
            </a:r>
            <a:r>
              <a:rPr lang="en" sz="19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org.junit.Test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numTests = L.size();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numPassed =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(Method m : L)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result r = m.execute();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(r.passed == true) { numPassed += 1;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(r.passed == false) { System.out.println(r.message);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System.out.println(numPassed + “/” + numTests + “ passed!”);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44"/>
          <p:cNvSpPr txBox="1"/>
          <p:nvPr>
            <p:ph idx="1" type="body"/>
          </p:nvPr>
        </p:nvSpPr>
        <p:spPr>
          <a:xfrm>
            <a:off x="243000" y="556500"/>
            <a:ext cx="86769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Runner uses reflections library to iterate through all methods with “Test” annotation.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475" name="Google Shape;475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Training montage: Wet Hot American Summer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Creepy hand picture (title slide):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http://www.automatedtestinginstitute.com/home/images/stories/Functional.jpg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Red-Green-Refactor image courtesy of a guy who has had issues with TDD: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http://ryantablada.com/post/red-green-refactor---a-tdd-fairytale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Usually Goes...</a:t>
            </a:r>
            <a:endParaRPr/>
          </a:p>
        </p:txBody>
      </p:sp>
      <p:pic>
        <p:nvPicPr>
          <p:cNvPr id="481" name="Google Shape;4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25" y="740201"/>
            <a:ext cx="7557152" cy="4250898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6"/>
          <p:cNvSpPr/>
          <p:nvPr/>
        </p:nvSpPr>
        <p:spPr>
          <a:xfrm>
            <a:off x="2494500" y="2928500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inputs)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46"/>
          <p:cNvSpPr/>
          <p:nvPr/>
        </p:nvSpPr>
        <p:spPr>
          <a:xfrm>
            <a:off x="6685400" y="1207175"/>
            <a:ext cx="1533600" cy="56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Autograder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4" name="Google Shape;48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291" y="-152400"/>
            <a:ext cx="53200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166800" y="92500"/>
            <a:ext cx="86163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Programmer Know That Their Code Works?</a:t>
            </a:r>
            <a:endParaRPr/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evidence did you have for Project 0 in 61B?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gave you some tests.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Running main and seeing if the planets move around in a proper planetary way.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real MVP: Autograder.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real world, programmers believe their code works because of </a:t>
            </a:r>
            <a:r>
              <a:rPr b="1" lang="en"/>
              <a:t>tests they write themselves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Knowing that it works for sure is usually impossible.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will be our new way.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166800" y="92500"/>
            <a:ext cx="86163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Programmer Know That Their Code Works?</a:t>
            </a:r>
            <a:endParaRPr/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evidence did you have for Project 0 in 61B?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gave you some tests.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Running main and seeing if the planets move around in a proper planetary way.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real MVP: Autograder.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real world, programmers believe their code works because of </a:t>
            </a:r>
            <a:r>
              <a:rPr b="1" lang="en"/>
              <a:t>tests they write themselves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Knowing that it works for sure is usually impossible.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will be our new way.</a:t>
            </a:r>
            <a:endParaRPr/>
          </a:p>
        </p:txBody>
      </p:sp>
      <p:pic>
        <p:nvPicPr>
          <p:cNvPr id="58" name="Google Shape;58;p12" title="A New W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400" y="288600"/>
            <a:ext cx="6088400" cy="4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Sorting: The McGuffin for Our Testing Adventure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243000" y="556500"/>
            <a:ext cx="90108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try out this new way™, we need a task to complete.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try to write a method that sorts arrays of Strings.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119000" y="2006850"/>
            <a:ext cx="69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{“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784900" y="2844825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119000" y="4311650"/>
            <a:ext cx="69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{“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" name="Google Shape;68;p13"/>
          <p:cNvCxnSpPr>
            <a:stCxn id="65" idx="2"/>
            <a:endCxn id="66" idx="0"/>
          </p:cNvCxnSpPr>
          <p:nvPr/>
        </p:nvCxnSpPr>
        <p:spPr>
          <a:xfrm>
            <a:off x="4572000" y="2405250"/>
            <a:ext cx="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6" idx="2"/>
            <a:endCxn id="67" idx="0"/>
          </p:cNvCxnSpPr>
          <p:nvPr/>
        </p:nvCxnSpPr>
        <p:spPr>
          <a:xfrm>
            <a:off x="4572000" y="3775725"/>
            <a:ext cx="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Old Way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65750" y="3957275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775" y="2194900"/>
            <a:ext cx="1649051" cy="159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4"/>
          <p:cNvCxnSpPr>
            <a:stCxn id="76" idx="1"/>
            <a:endCxn id="75" idx="0"/>
          </p:cNvCxnSpPr>
          <p:nvPr/>
        </p:nvCxnSpPr>
        <p:spPr>
          <a:xfrm flipH="1">
            <a:off x="1952975" y="2992063"/>
            <a:ext cx="1114800" cy="965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2764825" y="2024888"/>
            <a:ext cx="11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Autograder</a:t>
            </a:r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4652291" y="92488"/>
            <a:ext cx="4407300" cy="2958000"/>
            <a:chOff x="3296375" y="92488"/>
            <a:chExt cx="4407300" cy="2958000"/>
          </a:xfrm>
        </p:grpSpPr>
        <p:sp>
          <p:nvSpPr>
            <p:cNvPr id="80" name="Google Shape;80;p14"/>
            <p:cNvSpPr/>
            <p:nvPr/>
          </p:nvSpPr>
          <p:spPr>
            <a:xfrm flipH="1">
              <a:off x="3296375" y="92488"/>
              <a:ext cx="4407300" cy="2958000"/>
            </a:xfrm>
            <a:prstGeom prst="flowChartMagneticTap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1" name="Google Shape;8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83766" y="587799"/>
              <a:ext cx="3102900" cy="1827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Way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867518" y="2433527"/>
            <a:ext cx="11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Test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203468" y="2776440"/>
            <a:ext cx="2473200" cy="427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testSort()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" name="Google Shape;89;p15"/>
          <p:cNvCxnSpPr>
            <a:stCxn id="88" idx="1"/>
            <a:endCxn id="90" idx="0"/>
          </p:cNvCxnSpPr>
          <p:nvPr/>
        </p:nvCxnSpPr>
        <p:spPr>
          <a:xfrm flipH="1">
            <a:off x="1952768" y="2990190"/>
            <a:ext cx="1250700" cy="967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/>
          <p:nvPr/>
        </p:nvSpPr>
        <p:spPr>
          <a:xfrm>
            <a:off x="165750" y="3957275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static void sort(String[]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243000" y="556500"/>
            <a:ext cx="8365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this lecture we’ll write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000000"/>
                </a:solidFill>
              </a:rPr>
              <a:t>, as well as our own test for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rgbClr val="000000"/>
                </a:solidFill>
              </a:rPr>
              <a:t>Even crazier idea: We’ll start by writing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testSort</a:t>
            </a:r>
            <a:r>
              <a:rPr lang="en">
                <a:solidFill>
                  <a:srgbClr val="000000"/>
                </a:solidFill>
              </a:rPr>
              <a:t> first!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 Hoc Testing vs. JUnit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