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iq.codeus.net/static/media/userpics/piq_257076_400x400.png" TargetMode="External"/><Relationship Id="rId3" Type="http://schemas.openxmlformats.org/officeDocument/2006/relationships/hyperlink" Target="http://img.time2draw.com/2016/02/How-to-Draw-Squid-Sea-Animal-final-step-215x382.pn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c60d50676_54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1c60d50676_5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ce79706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ce7970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 + 7 minutes intro = 12 minutes?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ce79706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9ce7970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ce79706_0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9ce797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ce79706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ce797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ce79706_0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ce7970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ce79706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9ce7970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9ce79706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9ce7970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9ce79706_0_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9ce797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743cbacd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743cba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743cbacd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743cba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ce79706_0_3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09ce7970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9ce79706_0_4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9ce7970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5bda13e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c5bda1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5d63f7b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5d63f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743cbacd_0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743cba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 + 7 minutes intro = 12 minutes?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9ce79706_0_1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9ce7970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743cbacd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743cba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9ce79706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9ce7970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ce79706_0_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9ce7970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9ce79706_0_2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9ce797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 minutes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9ce79706_0_3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9ce7970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ce79706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9ce7970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9ce79706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9ce7970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9ce79706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9ce7970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9ce79706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9ce7970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9ce79706_0_2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9ce797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9ce79706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9ce7970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9ce79706_0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9ce797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9ce79706_0_3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9ce7970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617fc64e_34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0617fc64e_3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9ce79706_0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9ce7970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http://piq.codeus.net/static/media/userpics/piq_257076_400x400.png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http://img.time2draw.com/2016/02/How-to-Draw-Squid-Sea-Animal-final-step-215x382.png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9ce7970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09ce797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c5d63f7bc_0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c5d63f7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c5d63f7bc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c5d63f7b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5d63f7bc_0_2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c5d63f7b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c5d63f7bc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c5d63f7b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9ce79706_0_2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9ce7970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0617fc64e_34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0617fc64e_3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0617fc64e_34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0617fc64e_3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0617fc64e_34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0617fc64e_34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0617fc64e_34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0617fc64e_3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0617fc64e_34_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0617fc64e_3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ce79706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ce797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0617fc64e_34_1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0617fc64e_3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0617fc64e_3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0617fc64e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0617fc64e_34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0617fc64e_3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0617fc64e_34_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0617fc64e_3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346f2bf_1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346f2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0a346f2bf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0a346f2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0617fc64e_8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0617fc64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ce79706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9ce797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9ce79706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9ce797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9ce79706_0_3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9ce7970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ce79706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ce797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datastructur.es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ordnet.princeton.edu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eddit.com/r/berkeley/comments/3y9dpw/engineeringcs_students_who_consistently_get_bs/" TargetMode="External"/><Relationship Id="rId4" Type="http://schemas.openxmlformats.org/officeDocument/2006/relationships/hyperlink" Target="https://www.reddit.com/r/berkeley/comments/26bhvc/stem_majors_with_a_37_gpa_how_did_you_do_it/" TargetMode="External"/><Relationship Id="rId5" Type="http://schemas.openxmlformats.org/officeDocument/2006/relationships/hyperlink" Target="http://sp19.datastructur.es/materials/guides/study-guide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43000" y="556500"/>
            <a:ext cx="86421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Lab next week: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Peer code review for project 1. Attendance is </a:t>
            </a:r>
            <a:r>
              <a:rPr b="1" lang="en"/>
              <a:t>required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Goals: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Help break you of bad programming habits!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 good ideas.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Proj1B out Monday, maybe sooner. Study for exam.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Proj1B is shorter than proj0 and proj1A.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You’ll use your Deque to solve a problem involving “palindromes”, and will need to write your own tests.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Autograder for your code will be almost silent. We expect you to use your tests to fix your code.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Autograder will also test your tests (meta).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928950" y="1527550"/>
            <a:ext cx="7286100" cy="17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Hypernyms, Hyponyms, and Interface Inheritance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3000" y="556500"/>
            <a:ext cx="84438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natural languages (English, Spanish, Chinese, Tagalog, etc.), we have a concept known as a “hypernym” to deal with this problem.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Dog is a “hypernym” of poodle, malamute, yorkie, etc.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79875" y="208840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Washing your poodle: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1. Brush your poodle before a bath.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2. Use lukewarm water.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3. Talk to your poodle in a calm voice.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4. Use poodle shampoo.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5. Rinse well.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6. Air-dry.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7. Reward your poodle.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638450" y="2098150"/>
            <a:ext cx="43194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Washing your malamute: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1. Brush your malamute before a bath.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2. Use lukewarm water.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3. Talk to your malamute in a calm voice.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4. Use malamute shampoo.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5. Rinse well.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6. Air-dry. ...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7. Reward your malamute.</a:t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515500" y="180575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Washing your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1. Brush your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before a bath.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2. Use lukewarm water.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3. Talk to your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in a calm voice.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4. Use dog shampoo.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5. Rinse well.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6. Air-dry. 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7. Reward your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 and Hyponym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 the word hyponym for the opposite type of relationship.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“dog”: Hypernym of “poodle”, “malamute”, “</a:t>
            </a:r>
            <a:r>
              <a:rPr lang="en"/>
              <a:t>dachshund</a:t>
            </a:r>
            <a:r>
              <a:rPr lang="en"/>
              <a:t>”, etc.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“poodle”: Hyponym of “dog”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Hypernyms and hyponyms comprise a hierarchy.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dog “is-a” canine.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canine “is-a” carnivore.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carnivore “is-an” animal.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(for fun: see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WordNet project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380275" y="2596300"/>
            <a:ext cx="984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073750" y="3053475"/>
            <a:ext cx="1380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omnivore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391405" y="3053475"/>
            <a:ext cx="1380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herbivore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694925" y="3516475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carnivore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7852225" y="3982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feline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9"/>
          <p:cNvCxnSpPr>
            <a:stCxn id="114" idx="2"/>
            <a:endCxn id="115" idx="0"/>
          </p:cNvCxnSpPr>
          <p:nvPr/>
        </p:nvCxnSpPr>
        <p:spPr>
          <a:xfrm flipH="1">
            <a:off x="5764075" y="2913700"/>
            <a:ext cx="1108500" cy="13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>
            <a:stCxn id="114" idx="2"/>
            <a:endCxn id="116" idx="0"/>
          </p:cNvCxnSpPr>
          <p:nvPr/>
        </p:nvCxnSpPr>
        <p:spPr>
          <a:xfrm>
            <a:off x="6872575" y="2913700"/>
            <a:ext cx="1209000" cy="13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4" idx="2"/>
            <a:endCxn id="117" idx="0"/>
          </p:cNvCxnSpPr>
          <p:nvPr/>
        </p:nvCxnSpPr>
        <p:spPr>
          <a:xfrm>
            <a:off x="6872575" y="2913700"/>
            <a:ext cx="0" cy="60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17" idx="2"/>
            <a:endCxn id="118" idx="0"/>
          </p:cNvCxnSpPr>
          <p:nvPr/>
        </p:nvCxnSpPr>
        <p:spPr>
          <a:xfrm>
            <a:off x="6872575" y="3833875"/>
            <a:ext cx="1470300" cy="148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/>
          <p:nvPr/>
        </p:nvSpPr>
        <p:spPr>
          <a:xfrm>
            <a:off x="4943850" y="3995350"/>
            <a:ext cx="18783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canine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9"/>
          <p:cNvCxnSpPr>
            <a:stCxn id="117" idx="2"/>
            <a:endCxn id="123" idx="0"/>
          </p:cNvCxnSpPr>
          <p:nvPr/>
        </p:nvCxnSpPr>
        <p:spPr>
          <a:xfrm flipH="1">
            <a:off x="5882875" y="3833875"/>
            <a:ext cx="989700" cy="16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/>
          <p:nvPr/>
        </p:nvSpPr>
        <p:spPr>
          <a:xfrm>
            <a:off x="5160166" y="4592916"/>
            <a:ext cx="1452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9"/>
          <p:cNvCxnSpPr>
            <a:stCxn id="123" idx="2"/>
            <a:endCxn id="125" idx="0"/>
          </p:cNvCxnSpPr>
          <p:nvPr/>
        </p:nvCxnSpPr>
        <p:spPr>
          <a:xfrm>
            <a:off x="5883000" y="4328350"/>
            <a:ext cx="3300" cy="26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Hyponymic Relationships in Java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SLLists and ALists are both clearly some kind of “list”.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 is a hypernym of SLList and AList.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Expressing this in Java is a two-step process: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Step 1: Define a reference type for our hypernym (List61B.java).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Step 2: Specify that SLLists and ALists are hyponyms of that type.</a:t>
            </a:r>
            <a:br>
              <a:rPr lang="en"/>
            </a:b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5973175" y="3365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7395025" y="4058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20"/>
          <p:cNvCxnSpPr>
            <a:stCxn id="133" idx="2"/>
            <a:endCxn id="134" idx="0"/>
          </p:cNvCxnSpPr>
          <p:nvPr/>
        </p:nvCxnSpPr>
        <p:spPr>
          <a:xfrm>
            <a:off x="7150825" y="3683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0"/>
          <p:cNvSpPr/>
          <p:nvPr/>
        </p:nvSpPr>
        <p:spPr>
          <a:xfrm>
            <a:off x="5935350" y="4058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20"/>
          <p:cNvCxnSpPr>
            <a:stCxn id="133" idx="2"/>
            <a:endCxn id="136" idx="0"/>
          </p:cNvCxnSpPr>
          <p:nvPr/>
        </p:nvCxnSpPr>
        <p:spPr>
          <a:xfrm flipH="1">
            <a:off x="6454225" y="3683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Defining a List61B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243000" y="556500"/>
            <a:ext cx="8741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the new keyword </a:t>
            </a:r>
            <a:r>
              <a:rPr b="1" lang="en"/>
              <a:t>interface</a:t>
            </a:r>
            <a:r>
              <a:rPr lang="en"/>
              <a:t> instead of </a:t>
            </a:r>
            <a:r>
              <a:rPr b="1" lang="en"/>
              <a:t>class</a:t>
            </a:r>
            <a:r>
              <a:rPr lang="en"/>
              <a:t> to define a List61B.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Idea: Interface is a specification of what a List is able to do, not how to do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Defining a List61B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243000" y="556500"/>
            <a:ext cx="8741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the new keyword </a:t>
            </a:r>
            <a:r>
              <a:rPr b="1" lang="en"/>
              <a:t>interface</a:t>
            </a:r>
            <a:r>
              <a:rPr lang="en"/>
              <a:t> instead of </a:t>
            </a:r>
            <a:r>
              <a:rPr b="1" lang="en"/>
              <a:t>class</a:t>
            </a:r>
            <a:r>
              <a:rPr lang="en"/>
              <a:t> to define a List61B.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Idea: Interface is a specification of </a:t>
            </a:r>
            <a:r>
              <a:rPr b="1" lang="en" u="sng"/>
              <a:t>what</a:t>
            </a:r>
            <a:r>
              <a:rPr lang="en"/>
              <a:t> a List is able to do, </a:t>
            </a:r>
            <a:r>
              <a:rPr b="1" lang="en" u="sng"/>
              <a:t>not how</a:t>
            </a:r>
            <a:r>
              <a:rPr lang="en"/>
              <a:t> to do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342900" y="1903425"/>
            <a:ext cx="8373000" cy="303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addFirst(Item 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y);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getFirst();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getLast();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removeLast();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insert(Item x,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position);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5973175" y="26799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Implementing the List61B Interface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now: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the new </a:t>
            </a:r>
            <a:r>
              <a:rPr b="1" lang="en"/>
              <a:t>implements </a:t>
            </a:r>
            <a:r>
              <a:rPr lang="en"/>
              <a:t>keyword to tell the Java compiler that SLList and AList are hyponyms of List61B.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342900" y="2859275"/>
            <a:ext cx="8373000" cy="183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AList&lt;Item&gt;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x) {    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395025" y="42113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3"/>
          <p:cNvCxnSpPr>
            <a:stCxn id="159" idx="2"/>
            <a:endCxn id="160" idx="0"/>
          </p:cNvCxnSpPr>
          <p:nvPr/>
        </p:nvCxnSpPr>
        <p:spPr>
          <a:xfrm>
            <a:off x="7150825" y="38355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3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3"/>
          <p:cNvCxnSpPr>
            <a:stCxn id="159" idx="2"/>
            <a:endCxn id="162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WordUtils.java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now adjust our longest method to work on either kind of list: 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&lt;String&gt; list)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longestString = list.get(maxDex);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thisString = list.get(i);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(thisString.length() &gt; longestString.length())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maxDex = i;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list.get(maxDex);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4052250" y="1104541"/>
            <a:ext cx="211500" cy="21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4"/>
          <p:cNvCxnSpPr/>
          <p:nvPr/>
        </p:nvCxnSpPr>
        <p:spPr>
          <a:xfrm>
            <a:off x="4339875" y="977297"/>
            <a:ext cx="0" cy="351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4"/>
          <p:cNvCxnSpPr/>
          <p:nvPr/>
        </p:nvCxnSpPr>
        <p:spPr>
          <a:xfrm flipH="1">
            <a:off x="4442575" y="1124941"/>
            <a:ext cx="191100" cy="191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4"/>
          <p:cNvSpPr txBox="1"/>
          <p:nvPr/>
        </p:nvSpPr>
        <p:spPr>
          <a:xfrm>
            <a:off x="4596900" y="3353075"/>
            <a:ext cx="4470900" cy="134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AList&lt;String&gt; a = new AList&lt;&gt;();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a.addLast(“egg”); a.addLast(“boyz”);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longest(a);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928950" y="2062800"/>
            <a:ext cx="7286100" cy="10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Overriding vs. Overloading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243000" y="556500"/>
            <a:ext cx="88071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“subclass” has a method with the exact same signature as in the        “superclass”, we say the subclass </a:t>
            </a:r>
            <a:r>
              <a:rPr b="1" lang="en"/>
              <a:t>overrides</a:t>
            </a:r>
            <a:r>
              <a:rPr lang="en"/>
              <a:t> the method.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342900" y="3011675"/>
            <a:ext cx="8373000" cy="131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AList&lt;Item&gt;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x) {    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   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342900" y="1598625"/>
            <a:ext cx="8373000" cy="117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y);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2470050" y="4324775"/>
            <a:ext cx="424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overrides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addLast(Item)</a:t>
            </a:r>
            <a:endParaRPr sz="20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43000" y="556500"/>
            <a:ext cx="8754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Study for an Exam: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lots of practice problems, but...	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Carefully reflect on various techniques for solving them (best through discussion with peers).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Don’t look at solutions and try to “understand” them, or at least not until after you’ve already solved and discussed with others.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Help others work through problems. You learn a lot this way.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Draw on the experience of your peers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 1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 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http://sp19.datastructur.es/materials/guides/study-guide.html</a:t>
            </a:r>
            <a:r>
              <a:rPr lang="en"/>
              <a:t> for more.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 vs. Overloading</a:t>
            </a:r>
            <a:endParaRPr/>
          </a:p>
        </p:txBody>
      </p:sp>
      <p:grpSp>
        <p:nvGrpSpPr>
          <p:cNvPr id="194" name="Google Shape;194;p27"/>
          <p:cNvGrpSpPr/>
          <p:nvPr/>
        </p:nvGrpSpPr>
        <p:grpSpPr>
          <a:xfrm>
            <a:off x="4472100" y="2062380"/>
            <a:ext cx="4578000" cy="1448355"/>
            <a:chOff x="17725" y="2247825"/>
            <a:chExt cx="4578000" cy="1448355"/>
          </a:xfrm>
        </p:grpSpPr>
        <p:sp>
          <p:nvSpPr>
            <p:cNvPr id="195" name="Google Shape;195;p27"/>
            <p:cNvSpPr txBox="1"/>
            <p:nvPr/>
          </p:nvSpPr>
          <p:spPr>
            <a:xfrm>
              <a:off x="17725" y="2247825"/>
              <a:ext cx="4578000" cy="1159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Dog </a:t>
              </a:r>
              <a:r>
                <a:rPr b="1" lang="en" sz="12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implements</a:t>
              </a:r>
              <a:r>
                <a:rPr b="1" lang="en" sz="12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Animal </a:t>
              </a:r>
              <a:r>
                <a:rPr b="1"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1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(Dog x) {</a:t>
              </a:r>
              <a:endParaRPr b="1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...  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626500" y="3337080"/>
              <a:ext cx="3816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verloaded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27"/>
          <p:cNvGrpSpPr/>
          <p:nvPr/>
        </p:nvGrpSpPr>
        <p:grpSpPr>
          <a:xfrm>
            <a:off x="207800" y="2124150"/>
            <a:ext cx="4161000" cy="2938600"/>
            <a:chOff x="4496425" y="3057475"/>
            <a:chExt cx="4161000" cy="2938600"/>
          </a:xfrm>
        </p:grpSpPr>
        <p:sp>
          <p:nvSpPr>
            <p:cNvPr id="198" name="Google Shape;198;p27"/>
            <p:cNvSpPr txBox="1"/>
            <p:nvPr/>
          </p:nvSpPr>
          <p:spPr>
            <a:xfrm>
              <a:off x="4675525" y="3057475"/>
              <a:ext cx="3802800" cy="1036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 interface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Animal </a:t>
              </a:r>
              <a:r>
                <a:rPr b="1"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1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9" name="Google Shape;199;p27"/>
            <p:cNvSpPr txBox="1"/>
            <p:nvPr/>
          </p:nvSpPr>
          <p:spPr>
            <a:xfrm>
              <a:off x="4496425" y="4135175"/>
              <a:ext cx="4161000" cy="157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Pig </a:t>
              </a:r>
              <a:r>
                <a:rPr b="1" lang="en" sz="12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implements</a:t>
              </a:r>
              <a:r>
                <a:rPr b="1" lang="en" sz="12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Animal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1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System.out.print(“oink”);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0" name="Google Shape;200;p27"/>
            <p:cNvSpPr txBox="1"/>
            <p:nvPr/>
          </p:nvSpPr>
          <p:spPr>
            <a:xfrm>
              <a:off x="4974025" y="5636975"/>
              <a:ext cx="3264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Pig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 overrides </a:t>
              </a: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makeNoise()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243000" y="556500"/>
            <a:ext cx="8807100" cy="1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“subclass” has a method with the exact same signature as in the        “superclass”, we say the subclass </a:t>
            </a:r>
            <a:r>
              <a:rPr b="1" lang="en"/>
              <a:t>overrides</a:t>
            </a:r>
            <a:r>
              <a:rPr lang="en"/>
              <a:t> the method.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/>
              <a:t>’s sub</a:t>
            </a:r>
            <a:r>
              <a:rPr lang="en"/>
              <a:t>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Pig</a:t>
            </a:r>
            <a:r>
              <a:rPr lang="en"/>
              <a:t> overrides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method.</a:t>
            </a:r>
            <a:endParaRPr/>
          </a:p>
        </p:txBody>
      </p:sp>
      <p:grpSp>
        <p:nvGrpSpPr>
          <p:cNvPr id="202" name="Google Shape;202;p27"/>
          <p:cNvGrpSpPr/>
          <p:nvPr/>
        </p:nvGrpSpPr>
        <p:grpSpPr>
          <a:xfrm>
            <a:off x="4531000" y="3625650"/>
            <a:ext cx="4578000" cy="1409075"/>
            <a:chOff x="4531000" y="3625650"/>
            <a:chExt cx="4578000" cy="1409075"/>
          </a:xfrm>
        </p:grpSpPr>
        <p:sp>
          <p:nvSpPr>
            <p:cNvPr id="203" name="Google Shape;203;p27"/>
            <p:cNvSpPr txBox="1"/>
            <p:nvPr/>
          </p:nvSpPr>
          <p:spPr>
            <a:xfrm>
              <a:off x="4531000" y="3625650"/>
              <a:ext cx="4578000" cy="11595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Math </a:t>
              </a:r>
              <a:r>
                <a:rPr b="1"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1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abs(int a)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0000FF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20892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double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abs(double a)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4" name="Google Shape;204;p27"/>
            <p:cNvSpPr txBox="1"/>
            <p:nvPr/>
          </p:nvSpPr>
          <p:spPr>
            <a:xfrm>
              <a:off x="5461875" y="4675625"/>
              <a:ext cx="2192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abs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overloaded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7"/>
          <p:cNvSpPr txBox="1"/>
          <p:nvPr/>
        </p:nvSpPr>
        <p:spPr>
          <a:xfrm>
            <a:off x="239025" y="1559850"/>
            <a:ext cx="8596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with the same name but different signatures are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overloaded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</a:t>
            </a:r>
            <a:r>
              <a:rPr lang="en"/>
              <a:t>Step 2B: Adding the @Override Annotation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61b, we’ll always mark every overriding method with the </a:t>
            </a:r>
            <a:r>
              <a:rPr b="1" lang="en"/>
              <a:t>@Override</a:t>
            </a:r>
            <a:r>
              <a:rPr lang="en"/>
              <a:t> annotation.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Mark AList.java’s overriding methods with </a:t>
            </a:r>
            <a:r>
              <a:rPr b="1" lang="en"/>
              <a:t>@Override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only effect of this tag is that the code won’t compile if it is not actually an overriding method.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342900" y="2859275"/>
            <a:ext cx="8373000" cy="192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AList&lt;Item&gt;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0000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x) {    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7395025" y="42113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8"/>
          <p:cNvCxnSpPr>
            <a:stCxn id="213" idx="2"/>
            <a:endCxn id="214" idx="0"/>
          </p:cNvCxnSpPr>
          <p:nvPr/>
        </p:nvCxnSpPr>
        <p:spPr>
          <a:xfrm>
            <a:off x="7150825" y="38355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8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8"/>
          <p:cNvCxnSpPr>
            <a:stCxn id="213" idx="2"/>
            <a:endCxn id="216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subclass has a method with the exact same signature as in the        superclass, we say the subclass </a:t>
            </a:r>
            <a:r>
              <a:rPr b="1" lang="en"/>
              <a:t>overrides</a:t>
            </a:r>
            <a:r>
              <a:rPr lang="en"/>
              <a:t> the method.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Even if you don’t write @Override, subclass still overrides the method.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@Override is just an optional reminder that you’re overriding.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use @Override?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Main reason: Protects against typos.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 say @Override, but it the method isn’t actually overriding anything, you’ll get a compile error.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</a:t>
            </a:r>
            <a:r>
              <a:rPr b="1" lang="en" sz="19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addLats(Item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/>
              <a:t>Reminds programmer that method definition came from somewhere higher up in the inheritance hierarchy.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928950" y="2062800"/>
            <a:ext cx="7286100" cy="10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Interface Inheritance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243000" y="556500"/>
            <a:ext cx="8443800" cy="4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Specifying the capabilities of a subclass using the </a:t>
            </a:r>
            <a:r>
              <a:rPr b="1" lang="en"/>
              <a:t>implements                        </a:t>
            </a:r>
            <a:r>
              <a:rPr lang="en"/>
              <a:t>keyword is known as </a:t>
            </a:r>
            <a:r>
              <a:rPr b="1" lang="en" u="sng"/>
              <a:t>interface inheritance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Interface: The list of all method signatures.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Inheritance: The subclass “inherits” the interface from a superclass.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Specifies what the subclass can do, but not how.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Subclasses </a:t>
            </a:r>
            <a:r>
              <a:rPr lang="en" u="sng"/>
              <a:t>must</a:t>
            </a:r>
            <a:r>
              <a:rPr lang="en"/>
              <a:t> override all of these methods!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Will fail to compile otherwise.</a:t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5973175" y="2603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7395025" y="3296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31"/>
          <p:cNvCxnSpPr>
            <a:stCxn id="235" idx="2"/>
            <a:endCxn id="236" idx="0"/>
          </p:cNvCxnSpPr>
          <p:nvPr/>
        </p:nvCxnSpPr>
        <p:spPr>
          <a:xfrm>
            <a:off x="7150825" y="2921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1"/>
          <p:cNvSpPr/>
          <p:nvPr/>
        </p:nvSpPr>
        <p:spPr>
          <a:xfrm>
            <a:off x="5935350" y="3296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31"/>
          <p:cNvCxnSpPr>
            <a:stCxn id="235" idx="2"/>
            <a:endCxn id="238" idx="0"/>
          </p:cNvCxnSpPr>
          <p:nvPr/>
        </p:nvCxnSpPr>
        <p:spPr>
          <a:xfrm flipH="1">
            <a:off x="6454225" y="2921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1"/>
          <p:cNvSpPr txBox="1"/>
          <p:nvPr/>
        </p:nvSpPr>
        <p:spPr>
          <a:xfrm>
            <a:off x="342900" y="3173325"/>
            <a:ext cx="4457100" cy="176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addFirst(Item x);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proo();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5243150" y="4165827"/>
            <a:ext cx="35187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>
                <a:solidFill>
                  <a:srgbClr val="BE0712"/>
                </a:solidFill>
              </a:rPr>
              <a:t> doesn’t have a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proo()</a:t>
            </a:r>
            <a:r>
              <a:rPr lang="en">
                <a:solidFill>
                  <a:srgbClr val="BE0712"/>
                </a:solidFill>
              </a:rPr>
              <a:t> method,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>
                <a:solidFill>
                  <a:srgbClr val="BE0712"/>
                </a:solidFill>
              </a:rPr>
              <a:t> will not compile!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42" name="Google Shape;242;p31"/>
          <p:cNvCxnSpPr/>
          <p:nvPr/>
        </p:nvCxnSpPr>
        <p:spPr>
          <a:xfrm rot="10800000">
            <a:off x="6484950" y="3729875"/>
            <a:ext cx="0" cy="475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243000" y="556500"/>
            <a:ext cx="8443800" cy="4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Specifying the capabilities of a subclass using the </a:t>
            </a:r>
            <a:r>
              <a:rPr b="1" lang="en"/>
              <a:t>implements                        </a:t>
            </a:r>
            <a:r>
              <a:rPr lang="en"/>
              <a:t>keyword is known as </a:t>
            </a:r>
            <a:r>
              <a:rPr b="1" lang="en" u="sng"/>
              <a:t>interface inheritance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Interface: The list of all method signatures.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Inheritance: The subclass “inherits” the interface.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Specifies what the subclass can do, but not how.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Subclasses </a:t>
            </a:r>
            <a:r>
              <a:rPr lang="en" u="sng"/>
              <a:t>must</a:t>
            </a:r>
            <a:r>
              <a:rPr lang="en"/>
              <a:t> override all of these methods!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Such relationships can be multi-generational.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Figure: Interfaces in white, classes in green.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We’ll talk about this in a later lecture.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 is a powerful tool for generalizing code.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WordUtils.longest</a:t>
            </a:r>
            <a:r>
              <a:rPr lang="en"/>
              <a:t> works on SLLists, ALists, and even lists that have not yet been invented!</a:t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6380275" y="1910500"/>
            <a:ext cx="15411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Collection61B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5973175" y="2603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7395025" y="3296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2"/>
          <p:cNvCxnSpPr>
            <a:stCxn id="249" idx="2"/>
            <a:endCxn id="250" idx="0"/>
          </p:cNvCxnSpPr>
          <p:nvPr/>
        </p:nvCxnSpPr>
        <p:spPr>
          <a:xfrm>
            <a:off x="7150825" y="2227900"/>
            <a:ext cx="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2"/>
          <p:cNvCxnSpPr>
            <a:stCxn id="250" idx="2"/>
            <a:endCxn id="251" idx="0"/>
          </p:cNvCxnSpPr>
          <p:nvPr/>
        </p:nvCxnSpPr>
        <p:spPr>
          <a:xfrm>
            <a:off x="7150825" y="2921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32"/>
          <p:cNvSpPr/>
          <p:nvPr/>
        </p:nvSpPr>
        <p:spPr>
          <a:xfrm>
            <a:off x="5935350" y="3296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32"/>
          <p:cNvCxnSpPr>
            <a:stCxn id="250" idx="2"/>
            <a:endCxn id="254" idx="0"/>
          </p:cNvCxnSpPr>
          <p:nvPr/>
        </p:nvCxnSpPr>
        <p:spPr>
          <a:xfrm flipH="1">
            <a:off x="6454225" y="2921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the Bits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243000" y="556500"/>
            <a:ext cx="8443800" cy="20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seemingly contradictory facts: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#1: When you set x = y or pass a parameter, you’re just copying the bits.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#2: A memory box can only hold 64 bit addresses for the appropriate type.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can never hold the 64 bit address of 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163919" y="2177797"/>
            <a:ext cx="8373000" cy="139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List61B&lt;String&gt; list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647700" y="3462571"/>
            <a:ext cx="8373000" cy="161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List&lt;String&gt; a1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AList&lt;String&gt;();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a1.addLast(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WordUtils.longest(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4199850" y="2658150"/>
            <a:ext cx="3007700" cy="1953725"/>
          </a:xfrm>
          <a:custGeom>
            <a:rect b="b" l="l" r="r" t="t"/>
            <a:pathLst>
              <a:path extrusionOk="0" h="78149" w="120308">
                <a:moveTo>
                  <a:pt x="0" y="78149"/>
                </a:moveTo>
                <a:cubicBezTo>
                  <a:pt x="15772" y="77174"/>
                  <a:pt x="74605" y="75845"/>
                  <a:pt x="94630" y="72301"/>
                </a:cubicBezTo>
                <a:cubicBezTo>
                  <a:pt x="114655" y="68757"/>
                  <a:pt x="121477" y="65124"/>
                  <a:pt x="120148" y="56884"/>
                </a:cubicBezTo>
                <a:cubicBezTo>
                  <a:pt x="118819" y="48644"/>
                  <a:pt x="92061" y="32341"/>
                  <a:pt x="86656" y="22860"/>
                </a:cubicBezTo>
                <a:cubicBezTo>
                  <a:pt x="81251" y="13379"/>
                  <a:pt x="87542" y="3810"/>
                  <a:pt x="87719" y="0"/>
                </a:cubicBez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5" name="Google Shape;265;p33"/>
          <p:cNvSpPr txBox="1"/>
          <p:nvPr/>
        </p:nvSpPr>
        <p:spPr>
          <a:xfrm>
            <a:off x="7336475" y="3721400"/>
            <a:ext cx="17412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</a:rPr>
              <a:t>How can we copy the bits in </a:t>
            </a:r>
            <a:r>
              <a:rPr b="1" lang="en" sz="1600">
                <a:solidFill>
                  <a:srgbClr val="BE0712"/>
                </a:solidFill>
              </a:rPr>
              <a:t>a</a:t>
            </a:r>
            <a:r>
              <a:rPr b="1" lang="en" sz="1600">
                <a:solidFill>
                  <a:srgbClr val="BE0712"/>
                </a:solidFill>
              </a:rPr>
              <a:t>1</a:t>
            </a:r>
            <a:r>
              <a:rPr lang="en" sz="1600">
                <a:solidFill>
                  <a:srgbClr val="BE0712"/>
                </a:solidFill>
              </a:rPr>
              <a:t> to </a:t>
            </a:r>
            <a:r>
              <a:rPr b="1" lang="en" sz="1600">
                <a:solidFill>
                  <a:srgbClr val="BE0712"/>
                </a:solidFill>
              </a:rPr>
              <a:t>list</a:t>
            </a:r>
            <a:r>
              <a:rPr lang="en" sz="1600">
                <a:solidFill>
                  <a:srgbClr val="BE0712"/>
                </a:solidFill>
              </a:rPr>
              <a:t>?</a:t>
            </a:r>
            <a:endParaRPr sz="160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Copying the Bits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243000" y="556500"/>
            <a:ext cx="8443800" cy="20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Answer: If X is a superclass of Y, then memory boxes for X may contain 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AList is-a List.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Therefore List variables can hold ALList addresses.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163919" y="2177797"/>
            <a:ext cx="8373000" cy="139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List61B&lt;String&gt; list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647700" y="3462571"/>
            <a:ext cx="8373000" cy="161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AList&lt;String&gt; a1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AList&lt;String&gt;();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a1.addLast(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WordUtils.longest(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7336475" y="3721400"/>
            <a:ext cx="17412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E0712"/>
                </a:solidFill>
              </a:rPr>
              <a:t>How can we copy the bits in </a:t>
            </a:r>
            <a:r>
              <a:rPr b="1" lang="en" sz="1600">
                <a:solidFill>
                  <a:srgbClr val="BE0712"/>
                </a:solidFill>
              </a:rPr>
              <a:t>a</a:t>
            </a:r>
            <a:r>
              <a:rPr b="1" lang="en" sz="1600">
                <a:solidFill>
                  <a:srgbClr val="BE0712"/>
                </a:solidFill>
              </a:rPr>
              <a:t>1</a:t>
            </a:r>
            <a:r>
              <a:rPr lang="en" sz="1600">
                <a:solidFill>
                  <a:srgbClr val="BE0712"/>
                </a:solidFill>
              </a:rPr>
              <a:t> to </a:t>
            </a:r>
            <a:r>
              <a:rPr b="1" lang="en" sz="1600">
                <a:solidFill>
                  <a:srgbClr val="BE0712"/>
                </a:solidFill>
              </a:rPr>
              <a:t>list</a:t>
            </a:r>
            <a:r>
              <a:rPr lang="en" sz="1600">
                <a:solidFill>
                  <a:srgbClr val="BE0712"/>
                </a:solidFill>
              </a:rPr>
              <a:t>?</a:t>
            </a:r>
            <a:endParaRPr sz="1600">
              <a:solidFill>
                <a:srgbClr val="BE0712"/>
              </a:solidFill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4199850" y="2658150"/>
            <a:ext cx="3007700" cy="1953725"/>
          </a:xfrm>
          <a:custGeom>
            <a:rect b="b" l="l" r="r" t="t"/>
            <a:pathLst>
              <a:path extrusionOk="0" h="78149" w="120308">
                <a:moveTo>
                  <a:pt x="0" y="78149"/>
                </a:moveTo>
                <a:cubicBezTo>
                  <a:pt x="15772" y="77174"/>
                  <a:pt x="74605" y="75845"/>
                  <a:pt x="94630" y="72301"/>
                </a:cubicBezTo>
                <a:cubicBezTo>
                  <a:pt x="114655" y="68757"/>
                  <a:pt x="121477" y="65124"/>
                  <a:pt x="120148" y="56884"/>
                </a:cubicBezTo>
                <a:cubicBezTo>
                  <a:pt x="118819" y="48644"/>
                  <a:pt x="92061" y="32341"/>
                  <a:pt x="86656" y="22860"/>
                </a:cubicBezTo>
                <a:cubicBezTo>
                  <a:pt x="81251" y="13379"/>
                  <a:pt x="87542" y="3810"/>
                  <a:pt x="87719" y="0"/>
                </a:cubicBez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</a:t>
            </a:r>
            <a:r>
              <a:rPr lang="en">
                <a:solidFill>
                  <a:srgbClr val="208920"/>
                </a:solidFill>
              </a:rPr>
              <a:t>period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243000" y="556500"/>
            <a:ext cx="8443800" cy="31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code below compile? If so, what happens when it runs?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Will not compile.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Will compile, but will cause an error at runtime on the </a:t>
            </a:r>
            <a:r>
              <a:rPr b="1" lang="en"/>
              <a:t>new</a:t>
            </a:r>
            <a:r>
              <a:rPr lang="en"/>
              <a:t> line.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When it runs, an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variable, but it crashes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someList.addFirst()</a:t>
            </a:r>
            <a:r>
              <a:rPr lang="en"/>
              <a:t> since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/>
              <a:t> class doesn’t implement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When it runs, an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variable. Then the string “elk” is inserted into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/>
              <a:t>referred to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</p:txBody>
      </p:sp>
      <p:sp>
        <p:nvSpPr>
          <p:cNvPr id="282" name="Google Shape;282;p35"/>
          <p:cNvSpPr txBox="1"/>
          <p:nvPr/>
        </p:nvSpPr>
        <p:spPr>
          <a:xfrm>
            <a:off x="940975" y="3695700"/>
            <a:ext cx="7352400" cy="134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someList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	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243000" y="556500"/>
            <a:ext cx="8443800" cy="31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code below compile? If so, what happens when it runs?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Will not compile.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Will compile, but will cause an error at runtime on the </a:t>
            </a:r>
            <a:r>
              <a:rPr b="1" lang="en"/>
              <a:t>new</a:t>
            </a:r>
            <a:r>
              <a:rPr lang="en"/>
              <a:t> line.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When it runs, an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variable, but it crashes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someList.addFirst()</a:t>
            </a:r>
            <a:r>
              <a:rPr lang="en"/>
              <a:t> since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/>
              <a:t> class doesn’t implement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1" lang="en"/>
              <a:t>When it runs, an </a:t>
            </a:r>
            <a:r>
              <a:rPr b="1"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b="1" lang="en"/>
              <a:t> variable. Then the string “elk” is inserted into the </a:t>
            </a:r>
            <a:r>
              <a:rPr b="1"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b="1" lang="en"/>
              <a:t>referred to by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b="1" lang="en"/>
              <a:t>.</a:t>
            </a:r>
            <a:endParaRPr b="1"/>
          </a:p>
        </p:txBody>
      </p:sp>
      <p:sp>
        <p:nvSpPr>
          <p:cNvPr id="289" name="Google Shape;289;p36"/>
          <p:cNvSpPr txBox="1"/>
          <p:nvPr/>
        </p:nvSpPr>
        <p:spPr>
          <a:xfrm>
            <a:off x="940975" y="3695700"/>
            <a:ext cx="7352400" cy="134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someList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	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someList.addFirst(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2019</a:t>
            </a:r>
            <a:endParaRPr/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161925" y="2612325"/>
            <a:ext cx="6842700" cy="20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8: Interface and Implementation Inheritance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Problem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Hypernyms, Hyponyms, and Interface Inheritance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Implementation Inheritance: Default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Implementation Inheritance: Extends</a:t>
            </a:r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775" y="202325"/>
            <a:ext cx="1320775" cy="1308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7750" y="1932050"/>
            <a:ext cx="1320775" cy="1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567" y="3701200"/>
            <a:ext cx="1247145" cy="12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928950" y="1966125"/>
            <a:ext cx="7286100" cy="16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Implementation Inheritance: Default Methods</a:t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243000" y="556500"/>
            <a:ext cx="8465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Subclass inherits signatures, but NOT implementation.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better or worse, Java also allows </a:t>
            </a:r>
            <a:r>
              <a:rPr b="1" lang="en" u="sng"/>
              <a:t>implementation inheritance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Subclasses can inherit signatures AND implementation.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</a:t>
            </a:r>
            <a:r>
              <a:rPr b="1" lang="en"/>
              <a:t>default </a:t>
            </a:r>
            <a:r>
              <a:rPr lang="en"/>
              <a:t>keyword to spe</a:t>
            </a:r>
            <a:r>
              <a:rPr lang="en"/>
              <a:t>cify a method </a:t>
            </a:r>
            <a:r>
              <a:rPr lang="en"/>
              <a:t>that subclasses</a:t>
            </a:r>
            <a:r>
              <a:rPr lang="en"/>
              <a:t> should inherit from an </a:t>
            </a:r>
            <a:r>
              <a:rPr b="1" lang="en"/>
              <a:t>interface.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Let’s add a default print() method to List61B.java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Method Example: print()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342900" y="674275"/>
            <a:ext cx="8373000" cy="443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addFirst(Item x);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y);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getFirst();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getLast();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removeLast();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insert(Item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position);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size();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size(); i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System.out.print(get(i) +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yellkey.com</a:t>
            </a:r>
            <a:r>
              <a:rPr lang="en">
                <a:solidFill>
                  <a:srgbClr val="208920"/>
                </a:solidFill>
              </a:rPr>
              <a:t>/computer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print() method efficient?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Inefficient for AList and SLList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Efficient for AList, inefficient for SLList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Inefficient for AList, efficient for SLList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Efficient for both AList and 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342900" y="2348900"/>
            <a:ext cx="8373000" cy="272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size(); i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System.out.print(get(i) +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print() method efficient?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Inefficient for AList and SLList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1" lang="en"/>
              <a:t>Efficient for AList, inefficient for SLList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Inefficient for AList, efficient for SLList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Efficient for both AList and SLList</a:t>
            </a:r>
            <a:endParaRPr/>
          </a:p>
        </p:txBody>
      </p:sp>
      <p:sp>
        <p:nvSpPr>
          <p:cNvPr id="320" name="Google Shape;320;p41"/>
          <p:cNvSpPr txBox="1"/>
          <p:nvPr/>
        </p:nvSpPr>
        <p:spPr>
          <a:xfrm>
            <a:off x="342900" y="2348900"/>
            <a:ext cx="8373000" cy="272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List61B&lt;Item&gt;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size(); i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System.out.print(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get(i)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1" name="Google Shape;321;p41"/>
          <p:cNvCxnSpPr/>
          <p:nvPr/>
        </p:nvCxnSpPr>
        <p:spPr>
          <a:xfrm rot="10800000">
            <a:off x="4589425" y="3930125"/>
            <a:ext cx="458400" cy="264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41"/>
          <p:cNvSpPr txBox="1"/>
          <p:nvPr/>
        </p:nvSpPr>
        <p:spPr>
          <a:xfrm>
            <a:off x="5107175" y="4097075"/>
            <a:ext cx="32694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get has to seek all the way to the given item for SLists.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Default Methods</a:t>
            </a:r>
            <a:endParaRPr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don’t like a default method, you can override it.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Any call to print() on an SLList will use this method instead of default.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(optional) @Override to catch typos like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public void pirnt()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 txBox="1"/>
          <p:nvPr/>
        </p:nvSpPr>
        <p:spPr>
          <a:xfrm>
            <a:off x="342900" y="1927150"/>
            <a:ext cx="8373000" cy="314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SLList&lt;Item&gt; implements 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public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(Node p = sentinel.next; p != null; p = p.next)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  System.out.print(p.item + 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    	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System.out.println();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243000" y="556500"/>
            <a:ext cx="8635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that if X is a superclass of Y, then an X variable can hold a reference to a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print method do you think will run when the code below executes?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List.print()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SLList.print()</a:t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744275" y="2815850"/>
            <a:ext cx="7456200" cy="223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someList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someList.print();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243000" y="556500"/>
            <a:ext cx="8635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that if X is a superclass of Y, then an X variable can hold a reference to a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print method do you think will run when the code below executes?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List.print()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SLList.print() : And this is the sensible choice. But how does it work?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Before we can answer that, we need new terms: static and dynamic type.</a:t>
            </a:r>
            <a:endParaRPr/>
          </a:p>
        </p:txBody>
      </p:sp>
      <p:sp>
        <p:nvSpPr>
          <p:cNvPr id="343" name="Google Shape;343;p44"/>
          <p:cNvSpPr txBox="1"/>
          <p:nvPr/>
        </p:nvSpPr>
        <p:spPr>
          <a:xfrm>
            <a:off x="744275" y="2815850"/>
            <a:ext cx="7456200" cy="223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someList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someList.print();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928950" y="1803000"/>
            <a:ext cx="72861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Static and Dynamic Type, Dynamic Method Selection</a:t>
            </a:r>
            <a:endParaRPr sz="4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243000" y="556500"/>
            <a:ext cx="7342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6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LivingThing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356" name="Google Shape;356;p46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6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6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46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46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6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46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46"/>
          <p:cNvCxnSpPr/>
          <p:nvPr/>
        </p:nvCxnSpPr>
        <p:spPr>
          <a:xfrm>
            <a:off x="268600" y="3353425"/>
            <a:ext cx="2031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46"/>
          <p:cNvSpPr txBox="1"/>
          <p:nvPr/>
        </p:nvSpPr>
        <p:spPr>
          <a:xfrm>
            <a:off x="5580875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Technically requires a “cast”. See next lecture.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68" name="Google Shape;368;p46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AList and SLList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adding the insert methods from discussion 3, our AList and SLList classes have the following methods (exact same method signatures for both classes).</a:t>
            </a:r>
            <a:endParaRPr/>
          </a:p>
        </p:txBody>
      </p:sp>
      <p:sp>
        <p:nvSpPr>
          <p:cNvPr id="54" name="Google Shape;54;p11"/>
          <p:cNvSpPr txBox="1"/>
          <p:nvPr/>
        </p:nvSpPr>
        <p:spPr>
          <a:xfrm>
            <a:off x="243000" y="1408800"/>
            <a:ext cx="6093000" cy="352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AList&lt;Item&gt;{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insert(Item x, 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position)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addFirst(Item x)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addLast(Item i)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getFirst()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getLast()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get(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size()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 removeLast()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EFEFEF"/>
              </a:highlight>
            </a:endParaRPr>
          </a:p>
        </p:txBody>
      </p:sp>
      <p:sp>
        <p:nvSpPr>
          <p:cNvPr id="55" name="Google Shape;55;p11"/>
          <p:cNvSpPr txBox="1"/>
          <p:nvPr/>
        </p:nvSpPr>
        <p:spPr>
          <a:xfrm>
            <a:off x="4831050" y="2671425"/>
            <a:ext cx="4512300" cy="235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SLList&lt;Blorp&gt;{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SLList(Blorp x)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insert(Blorp item,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position)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addFirst(Blorp x)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addLast(Blorp x)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Blorp getFirst()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Blorp getLast()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Blorp get(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size()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Blorp removeLast()</a:t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243000" y="556500"/>
            <a:ext cx="7342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</a:t>
            </a:r>
            <a:r>
              <a:rPr lang="en"/>
              <a:t>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7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new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6" name="Google Shape;376;p47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47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7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47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47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7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47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7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p47"/>
          <p:cNvCxnSpPr/>
          <p:nvPr/>
        </p:nvCxnSpPr>
        <p:spPr>
          <a:xfrm>
            <a:off x="268600" y="3625163"/>
            <a:ext cx="2031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5" name="Google Shape;3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7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387" name="Google Shape;387;p47"/>
          <p:cNvCxnSpPr>
            <a:stCxn id="386" idx="2"/>
            <a:endCxn id="385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47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47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Technically requires a “cast”. See next lecture.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91" name="Google Shape;391;p47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397" name="Google Shape;397;p48"/>
          <p:cNvSpPr txBox="1"/>
          <p:nvPr>
            <p:ph idx="1" type="body"/>
          </p:nvPr>
        </p:nvSpPr>
        <p:spPr>
          <a:xfrm>
            <a:off x="243000" y="556500"/>
            <a:ext cx="7342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</a:t>
            </a:r>
            <a:r>
              <a:rPr lang="en"/>
              <a:t>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8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new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9" name="Google Shape;399;p48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8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8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48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48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8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8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48"/>
          <p:cNvCxnSpPr/>
          <p:nvPr/>
        </p:nvCxnSpPr>
        <p:spPr>
          <a:xfrm>
            <a:off x="268600" y="3920517"/>
            <a:ext cx="2031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48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48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48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8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413" name="Google Shape;413;p48"/>
          <p:cNvCxnSpPr>
            <a:stCxn id="412" idx="2"/>
            <a:endCxn id="411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48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415" name="Google Shape;415;p48"/>
          <p:cNvCxnSpPr>
            <a:stCxn id="414" idx="2"/>
            <a:endCxn id="411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48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48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48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48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48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Technically requires a “cast”. See next lecture.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21" name="Google Shape;421;p48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427" name="Google Shape;427;p49"/>
          <p:cNvSpPr txBox="1"/>
          <p:nvPr>
            <p:ph idx="1" type="body"/>
          </p:nvPr>
        </p:nvSpPr>
        <p:spPr>
          <a:xfrm>
            <a:off x="243000" y="556500"/>
            <a:ext cx="7342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9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new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9" name="Google Shape;429;p49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9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49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9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49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9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49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9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49"/>
          <p:cNvCxnSpPr/>
          <p:nvPr/>
        </p:nvCxnSpPr>
        <p:spPr>
          <a:xfrm>
            <a:off x="268600" y="4210518"/>
            <a:ext cx="2031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49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49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49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49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49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9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49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49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7" name="Google Shape;4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9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449" name="Google Shape;449;p49"/>
          <p:cNvCxnSpPr>
            <a:stCxn id="448" idx="2"/>
            <a:endCxn id="447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49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451" name="Google Shape;451;p49"/>
          <p:cNvCxnSpPr>
            <a:stCxn id="450" idx="2"/>
            <a:endCxn id="447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49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453" name="Google Shape;453;p49"/>
          <p:cNvCxnSpPr>
            <a:stCxn id="452" idx="2"/>
            <a:endCxn id="454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49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49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49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4" name="Google Shape;4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463" name="Google Shape;463;p50"/>
          <p:cNvSpPr txBox="1"/>
          <p:nvPr>
            <p:ph idx="1" type="body"/>
          </p:nvPr>
        </p:nvSpPr>
        <p:spPr>
          <a:xfrm>
            <a:off x="243000" y="556500"/>
            <a:ext cx="73425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0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LivingThing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Animal a1 = lt1;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Fox h1 =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Fox();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lt1 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Squid();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5" name="Google Shape;465;p50"/>
          <p:cNvCxnSpPr/>
          <p:nvPr/>
        </p:nvCxnSpPr>
        <p:spPr>
          <a:xfrm>
            <a:off x="5894475" y="3157000"/>
            <a:ext cx="31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0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0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50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50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0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Squid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0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p50"/>
          <p:cNvCxnSpPr/>
          <p:nvPr/>
        </p:nvCxnSpPr>
        <p:spPr>
          <a:xfrm>
            <a:off x="268600" y="4505871"/>
            <a:ext cx="203100" cy="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50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50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50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50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50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0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0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50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50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3" name="Google Shape;4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0"/>
          <p:cNvSpPr/>
          <p:nvPr/>
        </p:nvSpPr>
        <p:spPr>
          <a:xfrm>
            <a:off x="6050988" y="341935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485" name="Google Shape;485;p50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486" name="Google Shape;486;p50"/>
          <p:cNvCxnSpPr>
            <a:stCxn id="485" idx="2"/>
            <a:endCxn id="483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50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pic>
        <p:nvPicPr>
          <p:cNvPr id="488" name="Google Shape;4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053">
            <a:off x="3176983" y="3282965"/>
            <a:ext cx="372834" cy="662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50"/>
          <p:cNvCxnSpPr>
            <a:stCxn id="484" idx="0"/>
            <a:endCxn id="488" idx="2"/>
          </p:cNvCxnSpPr>
          <p:nvPr/>
        </p:nvCxnSpPr>
        <p:spPr>
          <a:xfrm rot="5400000">
            <a:off x="4560288" y="2312350"/>
            <a:ext cx="513600" cy="2727600"/>
          </a:xfrm>
          <a:prstGeom prst="curvedConnector5">
            <a:avLst>
              <a:gd fmla="val -24791" name="adj1"/>
              <a:gd fmla="val 71280" name="adj2"/>
              <a:gd fmla="val 87403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50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50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3" name="Google Shape;493;p50"/>
          <p:cNvCxnSpPr>
            <a:stCxn id="487" idx="2"/>
            <a:endCxn id="494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4" name="Google Shape;4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For Overridden Methods</a:t>
            </a:r>
            <a:endParaRPr/>
          </a:p>
        </p:txBody>
      </p:sp>
      <p:sp>
        <p:nvSpPr>
          <p:cNvPr id="500" name="Google Shape;500;p5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call a method of an object using a variable with: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compile-time type X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run-time type 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Then if Y </a:t>
            </a:r>
            <a:r>
              <a:rPr b="1" lang="en"/>
              <a:t>overrides</a:t>
            </a:r>
            <a:r>
              <a:rPr lang="en"/>
              <a:t> the method, Y’s method is used instead.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known as “dynamic method selection”.</a:t>
            </a:r>
            <a:endParaRPr/>
          </a:p>
        </p:txBody>
      </p:sp>
      <p:sp>
        <p:nvSpPr>
          <p:cNvPr id="501" name="Google Shape;501;p51"/>
          <p:cNvSpPr txBox="1"/>
          <p:nvPr/>
        </p:nvSpPr>
        <p:spPr>
          <a:xfrm>
            <a:off x="134675" y="2815850"/>
            <a:ext cx="6128100" cy="223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List61B&lt;String&gt; s1=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SLList&lt;String&gt;();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someList.addLast(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someList.print();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502" name="Google Shape;502;p51"/>
          <p:cNvCxnSpPr/>
          <p:nvPr/>
        </p:nvCxnSpPr>
        <p:spPr>
          <a:xfrm flipH="1">
            <a:off x="5587575" y="2427700"/>
            <a:ext cx="1246800" cy="127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51"/>
          <p:cNvSpPr txBox="1"/>
          <p:nvPr/>
        </p:nvSpPr>
        <p:spPr>
          <a:xfrm>
            <a:off x="6787200" y="2158450"/>
            <a:ext cx="23568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term is a </a:t>
            </a:r>
            <a:r>
              <a:rPr lang="en">
                <a:solidFill>
                  <a:srgbClr val="BE0712"/>
                </a:solidFill>
              </a:rPr>
              <a:t>b</a:t>
            </a:r>
            <a:r>
              <a:rPr lang="en">
                <a:solidFill>
                  <a:srgbClr val="BE0712"/>
                </a:solidFill>
              </a:rPr>
              <a:t>it obscure.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4" name="Google Shape;504;p51"/>
          <p:cNvSpPr/>
          <p:nvPr/>
        </p:nvSpPr>
        <p:spPr>
          <a:xfrm>
            <a:off x="6329102" y="373270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1"/>
          <p:cNvSpPr txBox="1"/>
          <p:nvPr/>
        </p:nvSpPr>
        <p:spPr>
          <a:xfrm>
            <a:off x="6262769" y="365783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6" name="Google Shape;5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375" y="2942936"/>
            <a:ext cx="2060586" cy="4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1"/>
          <p:cNvSpPr/>
          <p:nvPr/>
        </p:nvSpPr>
        <p:spPr>
          <a:xfrm>
            <a:off x="6598863" y="38543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508" name="Google Shape;508;p51"/>
          <p:cNvCxnSpPr>
            <a:stCxn id="507" idx="3"/>
            <a:endCxn id="506" idx="1"/>
          </p:cNvCxnSpPr>
          <p:nvPr/>
        </p:nvCxnSpPr>
        <p:spPr>
          <a:xfrm rot="10800000">
            <a:off x="6834363" y="3175100"/>
            <a:ext cx="24300" cy="757200"/>
          </a:xfrm>
          <a:prstGeom prst="curvedConnector5">
            <a:avLst>
              <a:gd fmla="val -979938" name="adj1"/>
              <a:gd fmla="val 39832" name="adj2"/>
              <a:gd fmla="val 1079887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51"/>
          <p:cNvSpPr txBox="1"/>
          <p:nvPr/>
        </p:nvSpPr>
        <p:spPr>
          <a:xfrm>
            <a:off x="6282918" y="4310231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51"/>
          <p:cNvSpPr txBox="1"/>
          <p:nvPr/>
        </p:nvSpPr>
        <p:spPr>
          <a:xfrm>
            <a:off x="7519554" y="4305507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51"/>
          <p:cNvSpPr txBox="1"/>
          <p:nvPr/>
        </p:nvSpPr>
        <p:spPr>
          <a:xfrm>
            <a:off x="6231631" y="40847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1"/>
          <p:cNvSpPr txBox="1"/>
          <p:nvPr/>
        </p:nvSpPr>
        <p:spPr>
          <a:xfrm>
            <a:off x="7316456" y="40847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2"/>
          <p:cNvSpPr txBox="1"/>
          <p:nvPr>
            <p:ph type="title"/>
          </p:nvPr>
        </p:nvSpPr>
        <p:spPr>
          <a:xfrm>
            <a:off x="928950" y="1457700"/>
            <a:ext cx="7286100" cy="22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More Dynamic Method Selection, Overloading vs. Overriding</a:t>
            </a:r>
            <a:endParaRPr sz="4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Puzzle</a:t>
            </a:r>
            <a:endParaRPr/>
          </a:p>
        </p:txBody>
      </p:sp>
      <p:sp>
        <p:nvSpPr>
          <p:cNvPr id="523" name="Google Shape;523;p53"/>
          <p:cNvSpPr txBox="1"/>
          <p:nvPr>
            <p:ph idx="1" type="body"/>
          </p:nvPr>
        </p:nvSpPr>
        <p:spPr>
          <a:xfrm>
            <a:off x="243000" y="556500"/>
            <a:ext cx="844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24" name="Google Shape;524;p53"/>
          <p:cNvSpPr txBox="1"/>
          <p:nvPr/>
        </p:nvSpPr>
        <p:spPr>
          <a:xfrm>
            <a:off x="162000" y="1144150"/>
            <a:ext cx="4990200" cy="26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25" name="Google Shape;525;p53"/>
          <p:cNvSpPr txBox="1"/>
          <p:nvPr/>
        </p:nvSpPr>
        <p:spPr>
          <a:xfrm>
            <a:off x="4359775" y="1692636"/>
            <a:ext cx="4724400" cy="202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2309825" y="3231925"/>
            <a:ext cx="4809300" cy="186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a.greet(d);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a.sniff(d);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Puzzle</a:t>
            </a:r>
            <a:endParaRPr/>
          </a:p>
        </p:txBody>
      </p:sp>
      <p:sp>
        <p:nvSpPr>
          <p:cNvPr id="532" name="Google Shape;532;p54"/>
          <p:cNvSpPr txBox="1"/>
          <p:nvPr>
            <p:ph idx="1" type="body"/>
          </p:nvPr>
        </p:nvSpPr>
        <p:spPr>
          <a:xfrm>
            <a:off x="243000" y="556500"/>
            <a:ext cx="844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33" name="Google Shape;533;p54"/>
          <p:cNvSpPr txBox="1"/>
          <p:nvPr/>
        </p:nvSpPr>
        <p:spPr>
          <a:xfrm>
            <a:off x="162000" y="1144150"/>
            <a:ext cx="4990200" cy="26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b="1"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34" name="Google Shape;534;p54"/>
          <p:cNvSpPr txBox="1"/>
          <p:nvPr/>
        </p:nvSpPr>
        <p:spPr>
          <a:xfrm>
            <a:off x="4359775" y="1692636"/>
            <a:ext cx="4724400" cy="202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2309825" y="3231925"/>
            <a:ext cx="4809300" cy="186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a.greet(d);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// "hello animal"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a.sniff(d);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Puzzle</a:t>
            </a:r>
            <a:endParaRPr/>
          </a:p>
        </p:txBody>
      </p:sp>
      <p:sp>
        <p:nvSpPr>
          <p:cNvPr id="541" name="Google Shape;541;p55"/>
          <p:cNvSpPr txBox="1"/>
          <p:nvPr>
            <p:ph idx="1" type="body"/>
          </p:nvPr>
        </p:nvSpPr>
        <p:spPr>
          <a:xfrm>
            <a:off x="243000" y="556500"/>
            <a:ext cx="844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42" name="Google Shape;542;p55"/>
          <p:cNvSpPr txBox="1"/>
          <p:nvPr/>
        </p:nvSpPr>
        <p:spPr>
          <a:xfrm>
            <a:off x="162000" y="1144150"/>
            <a:ext cx="4990200" cy="26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43" name="Google Shape;543;p55"/>
          <p:cNvSpPr txBox="1"/>
          <p:nvPr/>
        </p:nvSpPr>
        <p:spPr>
          <a:xfrm>
            <a:off x="4359775" y="1692636"/>
            <a:ext cx="4724400" cy="202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b="1"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44" name="Google Shape;544;p55"/>
          <p:cNvSpPr txBox="1"/>
          <p:nvPr/>
        </p:nvSpPr>
        <p:spPr>
          <a:xfrm>
            <a:off x="2309825" y="3231925"/>
            <a:ext cx="4809300" cy="186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a.greet(d);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// "hello animal"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a.sniff(d);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sniff animal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Puzzle</a:t>
            </a:r>
            <a:endParaRPr/>
          </a:p>
        </p:txBody>
      </p:sp>
      <p:sp>
        <p:nvSpPr>
          <p:cNvPr id="550" name="Google Shape;550;p56"/>
          <p:cNvSpPr txBox="1"/>
          <p:nvPr>
            <p:ph idx="1" type="body"/>
          </p:nvPr>
        </p:nvSpPr>
        <p:spPr>
          <a:xfrm>
            <a:off x="243000" y="556500"/>
            <a:ext cx="844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51" name="Google Shape;551;p56"/>
          <p:cNvSpPr txBox="1"/>
          <p:nvPr/>
        </p:nvSpPr>
        <p:spPr>
          <a:xfrm>
            <a:off x="162000" y="1144150"/>
            <a:ext cx="4990200" cy="26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52" name="Google Shape;552;p56"/>
          <p:cNvSpPr txBox="1"/>
          <p:nvPr/>
        </p:nvSpPr>
        <p:spPr>
          <a:xfrm>
            <a:off x="4359775" y="1692636"/>
            <a:ext cx="4724400" cy="202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b="1"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53" name="Google Shape;553;p56"/>
          <p:cNvSpPr txBox="1"/>
          <p:nvPr/>
        </p:nvSpPr>
        <p:spPr>
          <a:xfrm>
            <a:off x="2309825" y="3231925"/>
            <a:ext cx="4809300" cy="186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a.greet(d);   // "hello animal"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a.sniff(d);   // "dog sniff animal"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d.flatter(d); // "u r cool dog"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243000" y="556500"/>
            <a:ext cx="7703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writing a library to manipulate lists of words. Might want to write a function that finds the longest word from a list of words:</a:t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342900" y="1373384"/>
            <a:ext cx="8373000" cy="371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longest(SLList&lt;String&gt; list)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longestString = list.get(maxDex);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thisString = list.get(i);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(thisString.length() &gt; longestString.length())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maxDex = i;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list.get(maxDex);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5791800" y="4255475"/>
            <a:ext cx="2924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Observant viewers may note this code is very inefficient! Don’t worry about it.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Puzzle</a:t>
            </a:r>
            <a:endParaRPr/>
          </a:p>
        </p:txBody>
      </p:sp>
      <p:sp>
        <p:nvSpPr>
          <p:cNvPr id="559" name="Google Shape;559;p57"/>
          <p:cNvSpPr txBox="1"/>
          <p:nvPr>
            <p:ph idx="1" type="body"/>
          </p:nvPr>
        </p:nvSpPr>
        <p:spPr>
          <a:xfrm>
            <a:off x="243000" y="556500"/>
            <a:ext cx="844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60" name="Google Shape;560;p57"/>
          <p:cNvSpPr txBox="1"/>
          <p:nvPr/>
        </p:nvSpPr>
        <p:spPr>
          <a:xfrm>
            <a:off x="162000" y="1144150"/>
            <a:ext cx="4990200" cy="26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b="1"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61" name="Google Shape;561;p57"/>
          <p:cNvSpPr txBox="1"/>
          <p:nvPr/>
        </p:nvSpPr>
        <p:spPr>
          <a:xfrm>
            <a:off x="4359775" y="1692636"/>
            <a:ext cx="4724400" cy="202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62" name="Google Shape;562;p57"/>
          <p:cNvSpPr txBox="1"/>
          <p:nvPr/>
        </p:nvSpPr>
        <p:spPr>
          <a:xfrm>
            <a:off x="2309825" y="3231925"/>
            <a:ext cx="4809300" cy="186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a.greet(d);   // "hello animal"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a.sniff(d);   // "dog sniff animal"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d.flatter(d); // "u r cool dog"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 // “u r cool animal”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000" y="3071900"/>
            <a:ext cx="1538000" cy="20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7"/>
          <p:cNvSpPr txBox="1"/>
          <p:nvPr/>
        </p:nvSpPr>
        <p:spPr>
          <a:xfrm>
            <a:off x="295025" y="3945375"/>
            <a:ext cx="19164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flatter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" sz="2000" u="sng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overloaded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overridden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!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Selection Algorithm</a:t>
            </a:r>
            <a:endParaRPr/>
          </a:p>
        </p:txBody>
      </p:sp>
      <p:sp>
        <p:nvSpPr>
          <p:cNvPr id="570" name="Google Shape;570;p58"/>
          <p:cNvSpPr txBox="1"/>
          <p:nvPr>
            <p:ph idx="1" type="body"/>
          </p:nvPr>
        </p:nvSpPr>
        <p:spPr>
          <a:xfrm>
            <a:off x="243000" y="556500"/>
            <a:ext cx="8484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foo.bar(x1)</a:t>
            </a:r>
            <a:r>
              <a:rPr lang="en"/>
              <a:t>, where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/>
              <a:t> has static                           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TPrime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x1</a:t>
            </a:r>
            <a:r>
              <a:rPr lang="en"/>
              <a:t> has static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compile time, the compiler verifies that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TPrime</a:t>
            </a:r>
            <a:r>
              <a:rPr lang="en"/>
              <a:t> has a method that can handle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/>
              <a:t>. It then records the signature of this method.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Note: If there are multiple methods that can handle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/>
              <a:t>, the compiler records the “most specific” one. For example,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/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TPrime</a:t>
            </a:r>
            <a:r>
              <a:rPr lang="en"/>
              <a:t> has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bar(Dog)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bar(Animal)</a:t>
            </a:r>
            <a:r>
              <a:rPr lang="en"/>
              <a:t>, it will record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bar(Dog)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runtime,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/>
              <a:t>’s dynamic type overrides the </a:t>
            </a:r>
            <a:r>
              <a:rPr lang="en" u="sng"/>
              <a:t>recorded signature</a:t>
            </a:r>
            <a:r>
              <a:rPr lang="en"/>
              <a:t>, use the overridden method. Otherwise,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TPrime</a:t>
            </a:r>
            <a:r>
              <a:rPr lang="en"/>
              <a:t>’s version of the method.</a:t>
            </a:r>
            <a:endParaRPr/>
          </a:p>
        </p:txBody>
      </p:sp>
      <p:sp>
        <p:nvSpPr>
          <p:cNvPr id="571" name="Google Shape;571;p58"/>
          <p:cNvSpPr txBox="1"/>
          <p:nvPr/>
        </p:nvSpPr>
        <p:spPr>
          <a:xfrm>
            <a:off x="2389898" y="4735008"/>
            <a:ext cx="6089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did not see this in our lecture puzzle, but see study guide for more!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72" name="Google Shape;572;p58"/>
          <p:cNvSpPr txBox="1"/>
          <p:nvPr/>
        </p:nvSpPr>
        <p:spPr>
          <a:xfrm>
            <a:off x="348485" y="2543358"/>
            <a:ext cx="1992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p58"/>
          <p:cNvCxnSpPr>
            <a:stCxn id="574" idx="1"/>
            <a:endCxn id="572" idx="1"/>
          </p:cNvCxnSpPr>
          <p:nvPr/>
        </p:nvCxnSpPr>
        <p:spPr>
          <a:xfrm rot="10800000">
            <a:off x="348605" y="2642901"/>
            <a:ext cx="2024100" cy="2293800"/>
          </a:xfrm>
          <a:prstGeom prst="bentConnector3">
            <a:avLst>
              <a:gd fmla="val 111770" name="adj1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58"/>
          <p:cNvSpPr txBox="1"/>
          <p:nvPr/>
        </p:nvSpPr>
        <p:spPr>
          <a:xfrm>
            <a:off x="2372705" y="4808151"/>
            <a:ext cx="199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Puzzle</a:t>
            </a:r>
            <a:endParaRPr/>
          </a:p>
        </p:txBody>
      </p:sp>
      <p:sp>
        <p:nvSpPr>
          <p:cNvPr id="580" name="Google Shape;580;p59"/>
          <p:cNvSpPr txBox="1"/>
          <p:nvPr>
            <p:ph idx="1" type="body"/>
          </p:nvPr>
        </p:nvSpPr>
        <p:spPr>
          <a:xfrm>
            <a:off x="243000" y="556500"/>
            <a:ext cx="844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classes defined below. Try to predict the results.</a:t>
            </a:r>
            <a:endParaRPr/>
          </a:p>
        </p:txBody>
      </p:sp>
      <p:sp>
        <p:nvSpPr>
          <p:cNvPr id="581" name="Google Shape;581;p59"/>
          <p:cNvSpPr txBox="1"/>
          <p:nvPr/>
        </p:nvSpPr>
        <p:spPr>
          <a:xfrm>
            <a:off x="162000" y="1144150"/>
            <a:ext cx="4990200" cy="264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greet(Animal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default </a:t>
            </a:r>
            <a:r>
              <a:rPr b="1"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flatter(Animal a) {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b="1"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animal"</a:t>
            </a: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82" name="Google Shape;582;p59"/>
          <p:cNvSpPr txBox="1"/>
          <p:nvPr/>
        </p:nvSpPr>
        <p:spPr>
          <a:xfrm>
            <a:off x="4359775" y="1767300"/>
            <a:ext cx="4724400" cy="202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Animal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sniff(Animal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 sniff animal"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flatter(Dog a)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"u r cool dog"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83" name="Google Shape;583;p59"/>
          <p:cNvSpPr txBox="1"/>
          <p:nvPr/>
        </p:nvSpPr>
        <p:spPr>
          <a:xfrm>
            <a:off x="2309825" y="3441250"/>
            <a:ext cx="2883600" cy="10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Animal a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d =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a.flatter(d);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59"/>
          <p:cNvSpPr txBox="1"/>
          <p:nvPr/>
        </p:nvSpPr>
        <p:spPr>
          <a:xfrm>
            <a:off x="1194675" y="4517800"/>
            <a:ext cx="6246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Compiler asks “Is there a method in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>
                <a:solidFill>
                  <a:srgbClr val="BE0712"/>
                </a:solidFill>
              </a:rPr>
              <a:t> that can handle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BE0712"/>
                </a:solidFill>
              </a:rPr>
              <a:t>? Yes!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flatter(Animal a)</a:t>
            </a:r>
            <a:r>
              <a:rPr lang="en">
                <a:solidFill>
                  <a:srgbClr val="BE0712"/>
                </a:solidFill>
              </a:rPr>
              <a:t>”. It then records the signature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flatter(Animal a)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85" name="Google Shape;585;p59"/>
          <p:cNvSpPr txBox="1"/>
          <p:nvPr/>
        </p:nvSpPr>
        <p:spPr>
          <a:xfrm>
            <a:off x="2190186" y="4260613"/>
            <a:ext cx="3153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6" name="Google Shape;586;p59"/>
          <p:cNvCxnSpPr>
            <a:stCxn id="584" idx="1"/>
            <a:endCxn id="585" idx="1"/>
          </p:cNvCxnSpPr>
          <p:nvPr/>
        </p:nvCxnSpPr>
        <p:spPr>
          <a:xfrm flipH="1" rot="10800000">
            <a:off x="1194675" y="4322950"/>
            <a:ext cx="995400" cy="488700"/>
          </a:xfrm>
          <a:prstGeom prst="bentConnector3">
            <a:avLst>
              <a:gd fmla="val -23923" name="adj1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0"/>
          <p:cNvSpPr txBox="1"/>
          <p:nvPr>
            <p:ph type="title"/>
          </p:nvPr>
        </p:nvSpPr>
        <p:spPr>
          <a:xfrm>
            <a:off x="928950" y="1371600"/>
            <a:ext cx="7286100" cy="24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Interface vs. Implementation Inheritance</a:t>
            </a:r>
            <a:endParaRPr sz="4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vs. Implementation Inheritance</a:t>
            </a:r>
            <a:endParaRPr/>
          </a:p>
        </p:txBody>
      </p:sp>
      <p:sp>
        <p:nvSpPr>
          <p:cNvPr id="597" name="Google Shape;597;p61"/>
          <p:cNvSpPr txBox="1"/>
          <p:nvPr>
            <p:ph idx="1" type="body"/>
          </p:nvPr>
        </p:nvSpPr>
        <p:spPr>
          <a:xfrm>
            <a:off x="243000" y="556500"/>
            <a:ext cx="8443800" cy="4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 (a.k.a. what):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Allows you to generalize code in a powerful, simple way.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Implementation Inheritance (a.k.a. how):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Allows code-reuse: Subclasses can rely on superclasses or interfaces.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print() implemented in List61B.java.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Gives another dimension of control to subclass designers: Can decide whether or not to override default implementations.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Important:</a:t>
            </a:r>
            <a:r>
              <a:rPr lang="en"/>
              <a:t> In both cases, we specify “is-a” relationships, not “has-a”.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Good: Dog implements Animal, SLList implements List61B.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Bad: Cat implements Claw, </a:t>
            </a:r>
            <a:r>
              <a:rPr lang="en"/>
              <a:t>Set</a:t>
            </a:r>
            <a:r>
              <a:rPr lang="en"/>
              <a:t> implements SLList.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Dangers of Implementation Inheritance</a:t>
            </a:r>
            <a:endParaRPr/>
          </a:p>
        </p:txBody>
      </p:sp>
      <p:sp>
        <p:nvSpPr>
          <p:cNvPr id="603" name="Google Shape;603;p6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Particular Dangers of Implementation Inheritance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Makes it harder to keep track of where something was actually implemented (though a good IDE makes this better).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Rules for resolving conflicts can be arcane. Won’t cover in 61B.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What if two interfaces both give conflicting default methods?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Encourages overly complex code (especially with novices).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Common mistake: Has-a vs. Is-a!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Breaks encapsulation!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What is encapsulation? See next week.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 Summary</a:t>
            </a:r>
            <a:endParaRPr/>
          </a:p>
        </p:txBody>
      </p:sp>
      <p:sp>
        <p:nvSpPr>
          <p:cNvPr id="609" name="Google Shape;609;p6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New terms from this lecture: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Overloading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Hypernym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Hyponym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Overriding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Interface Inheritance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Implementation Inheritance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Static Type, a.k.a. Compile-time Type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Dynamic Type, a.k.a. Run-time Type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Dynamic Method Selection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43000" y="556500"/>
            <a:ext cx="8741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want longest to be able to handle ALists, what changes do we need to make?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longest(SLList&lt;String&gt; list)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longestString = list.get(maxDex);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thisString = list.get(i);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(thisString.length() &gt; longestString.length())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maxDex = i;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list.get(maxDex);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43000" y="556500"/>
            <a:ext cx="87414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we want longest to be able to handle ALists, what changes do we need to make?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longest(AList&lt;String&gt; list)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maxDex = 0;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list.size(); i += 1)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longestString = list.get(maxDex);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String thisString = list.get(i);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(thisString.length() &gt; longestString.length())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maxDex = i;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	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list.get(maxDex);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4052250" y="1104541"/>
            <a:ext cx="211500" cy="21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>
            <a:off x="4339875" y="977297"/>
            <a:ext cx="0" cy="351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 flipH="1">
            <a:off x="4442575" y="1124941"/>
            <a:ext cx="191100" cy="191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 in Java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3000" y="556500"/>
            <a:ext cx="87414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multiple methods with same name, but different parameters.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called method </a:t>
            </a:r>
            <a:r>
              <a:rPr b="1" lang="en"/>
              <a:t>overloading</a:t>
            </a:r>
            <a:r>
              <a:rPr lang="en"/>
              <a:t>.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42900" y="2262075"/>
            <a:ext cx="8373000" cy="221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longest(AList&lt;String&gt; list)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...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longest(SLList&lt;String&gt; list) {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...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Downsides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overloading works, it is a bad idea in the case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. Why?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Code is virtually identical. Aesthetically gross.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Won’t work for future lists. If we create a QList class, have to make a third method.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Harder to </a:t>
            </a:r>
            <a:r>
              <a:rPr b="1" lang="en"/>
              <a:t>maintain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Suppose you find a bug in one of the methods. You fix it in the SLList version, and forget to do it in the AList version.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