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Ubuntu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161168-D377-420E-98F5-685B711DAC42}">
  <a:tblStyle styleId="{9A161168-D377-420E-98F5-685B711DAC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UbuntuMono-bold.fntdata"/><Relationship Id="rId47" Type="http://schemas.openxmlformats.org/officeDocument/2006/relationships/font" Target="fonts/UbuntuMono-regular.fntdata"/><Relationship Id="rId49" Type="http://schemas.openxmlformats.org/officeDocument/2006/relationships/font" Target="fonts/Ubuntu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Ubuntu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kheper.net/evolution/ascentofman.html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andiegojewishworld.com/2009-SDJW-Quarter3/2009-08-13-Thursday170/20090912-adam-eve-fresco.jpg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de5f68811_29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de5f68811_2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303de39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303de3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303de39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303de3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32756b41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32756b4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32756b41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32756b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303de39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6303de3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2756b41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32756b4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32756b41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32756b4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e0abc8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7e0a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2756b41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32756b4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3b25000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3b250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6f34a2e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6f34a2e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http://www.kheper.net/evolution/ascentofman.html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32756b4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32756b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c417144_0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ec417144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e5f68811_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de5f68811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c417144_0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c417144_0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c417144_0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c417144_0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7e0abc84_2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7e0abc84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c417144_0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c417144_0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ec417144_0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ec417144_0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ec417144_0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ec417144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7e0abc84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7e0abc8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221543d8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221543d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c417144_0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c417144_0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7e0abc84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7e0abc8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ec417144_0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ec417144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7e0abc84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7e0abc8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ec417144_0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ec417144_0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8c8792a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8c8792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have this slide when I did the lecture oops.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ec417144_0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ec417144_0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07e0abc84_2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07e0abc84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c3025020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c302502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3025020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3025020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e0abc84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e0abc8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http://sandiegojewishworld.com/2009-SDJW-Quarter3/2009-08-13-Thursday170/20090912-adam-eve-fresco.jpg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7e0abc84_2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7e0abc8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21543d8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21543d8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e0abc84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7e0abc8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c417144_0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c417144_0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2756b4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32756b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c417144_0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c417144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://www.ensler.us/ensler.us/images/nolnchsmalla.jp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 session at Kresge Library at 6:30 PM tomorrow 1/31 if you want to help out with autonomous underwater vehicles.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experience needed all are welcome.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Public vs. Private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Nested Classes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SLList So Far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5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2" name="Google Shape;182;p25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183" name="Google Shape;183;p25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25"/>
            <p:cNvCxnSpPr>
              <a:stCxn id="183" idx="3"/>
              <a:endCxn id="186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6" name="Google Shape;186;p25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5"/>
          <p:cNvCxnSpPr>
            <a:stCxn id="187" idx="3"/>
            <a:endCxn id="189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5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218175" y="3374109"/>
            <a:ext cx="551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8" name="Google Shape;198;p25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199" name="Google Shape;199;p2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0" name="Google Shape;200;p25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01" name="Google Shape;201;p2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03" name="Google Shape;203;p25"/>
          <p:cNvCxnSpPr>
            <a:endCxn id="201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6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15" name="Google Shape;215;p26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7" name="Google Shape;217;p26"/>
            <p:cNvCxnSpPr>
              <a:stCxn id="215" idx="3"/>
              <a:endCxn id="218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8" name="Google Shape;218;p26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>
            <a:stCxn id="219" idx="3"/>
            <a:endCxn id="221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218175" y="3374111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31" name="Google Shape;231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2" name="Google Shape;232;p26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33" name="Google Shape;233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35" name="Google Shape;235;p26"/>
          <p:cNvCxnSpPr>
            <a:endCxn id="233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37" name="Google Shape;237;p26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7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4544000" y="4014050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9" name="Google Shape;249;p27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50" name="Google Shape;250;p27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2" name="Google Shape;252;p27"/>
            <p:cNvCxnSpPr>
              <a:stCxn id="250" idx="3"/>
              <a:endCxn id="253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3" name="Google Shape;253;p27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7"/>
          <p:cNvCxnSpPr>
            <a:stCxn id="254" idx="3"/>
            <a:endCxn id="256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7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27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7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7"/>
          <p:cNvSpPr txBox="1"/>
          <p:nvPr/>
        </p:nvSpPr>
        <p:spPr>
          <a:xfrm>
            <a:off x="6646578" y="2026765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6218175" y="3374103"/>
            <a:ext cx="5511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27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66" name="Google Shape;266;p2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7" name="Google Shape;267;p27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68" name="Google Shape;268;p2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70" name="Google Shape;270;p27"/>
          <p:cNvCxnSpPr>
            <a:endCxn id="268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7"/>
          <p:cNvCxnSpPr>
            <a:stCxn id="269" idx="3"/>
            <a:endCxn id="268" idx="2"/>
          </p:cNvCxnSpPr>
          <p:nvPr/>
        </p:nvCxnSpPr>
        <p:spPr>
          <a:xfrm flipH="1">
            <a:off x="7928756" y="3268258"/>
            <a:ext cx="645600" cy="1776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7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50" y="2896200"/>
            <a:ext cx="906600" cy="9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2" y="1191250"/>
            <a:ext cx="1468678" cy="1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775" y="2962879"/>
            <a:ext cx="1359424" cy="108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172" y="1748210"/>
            <a:ext cx="1185002" cy="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394557" y="1043675"/>
            <a:ext cx="8997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4707425" y="1180100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prevent programmers from making such mistakes with the </a:t>
            </a:r>
            <a:r>
              <a:rPr b="1"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BE0712"/>
                </a:solidFill>
              </a:rPr>
              <a:t> keyword.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#3</a:t>
            </a:r>
            <a:r>
              <a:rPr lang="en"/>
              <a:t>: Access Control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394549" y="1043675"/>
            <a:ext cx="9825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4707425" y="1027700"/>
            <a:ext cx="3718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the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rgbClr val="BE0712"/>
                </a:solidFill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keyword to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prevent code in </a:t>
            </a:r>
            <a:r>
              <a:rPr lang="en" sz="1800" u="sng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other classes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using members (or constructors) of a class.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4544000" y="2781576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729700" y="3943800"/>
            <a:ext cx="7147500" cy="11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~/Dropbox/61b/lec/lists2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User.java:8: error: first has private access in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L.first.next.next = L.first.next;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Restrict Access?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Hide implementation details from users of your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Less for user of class to understand.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Safe for you to change private methods (implementation).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 analogy: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Public</a:t>
            </a:r>
            <a:r>
              <a:rPr lang="en"/>
              <a:t>: Pedals, Steering Wheel    </a:t>
            </a:r>
            <a:r>
              <a:rPr b="1" lang="en"/>
              <a:t>Private</a:t>
            </a:r>
            <a:r>
              <a:rPr lang="en"/>
              <a:t>: Fuel line, Rotary valve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the term ‘access control’: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Nothing to do with protection against hackers, spies, and other evil entities.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#4</a:t>
            </a:r>
            <a:r>
              <a:rPr lang="en"/>
              <a:t>: Nested Classes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243000" y="556500"/>
            <a:ext cx="8443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combine two classes into one file pretty simply.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489306" y="1046903"/>
            <a:ext cx="5951400" cy="403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sz="1800"/>
          </a:p>
        </p:txBody>
      </p:sp>
      <p:sp>
        <p:nvSpPr>
          <p:cNvPr id="308" name="Google Shape;308;p31"/>
          <p:cNvSpPr txBox="1"/>
          <p:nvPr/>
        </p:nvSpPr>
        <p:spPr>
          <a:xfrm>
            <a:off x="6581772" y="1373309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Nested class definition.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made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>
                <a:solidFill>
                  <a:srgbClr val="BE0712"/>
                </a:solidFill>
              </a:rPr>
              <a:t> a private nested class if we wanted.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09" name="Google Shape;309;p31"/>
          <p:cNvCxnSpPr/>
          <p:nvPr/>
        </p:nvCxnSpPr>
        <p:spPr>
          <a:xfrm flipH="1">
            <a:off x="3822100" y="1572009"/>
            <a:ext cx="2762400" cy="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1"/>
          <p:cNvSpPr txBox="1"/>
          <p:nvPr/>
        </p:nvSpPr>
        <p:spPr>
          <a:xfrm>
            <a:off x="6677272" y="3849375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Instance variables, constructors, and methods of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BE0712"/>
                </a:solidFill>
              </a:rPr>
              <a:t> typically go below nested class definition.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11" name="Google Shape;311;p31"/>
          <p:cNvCxnSpPr/>
          <p:nvPr/>
        </p:nvCxnSpPr>
        <p:spPr>
          <a:xfrm rot="10800000">
            <a:off x="3869400" y="4069850"/>
            <a:ext cx="27600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Nested Classes?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243000" y="556500"/>
            <a:ext cx="84438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Nested Classes are useful when a class doesn’t stand on its own                         and is obviously subordinate to another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the nested class private if other classes should never use the nested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my opinion, probably makes sense to make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/>
              <a:t> a nested private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to imagine other classes having a need to manipulate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Nested Classes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243000" y="556500"/>
            <a:ext cx="84438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nested class never uses any instance variables or methods of the outer class, declare it static.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classes cannot access outer class’s instance variables or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Results in a minor savings of memory. See book for more details / exercise.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489300" y="2194250"/>
            <a:ext cx="5951400" cy="28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/>
          </a:p>
        </p:txBody>
      </p:sp>
      <p:sp>
        <p:nvSpPr>
          <p:cNvPr id="325" name="Google Shape;325;p33"/>
          <p:cNvSpPr txBox="1"/>
          <p:nvPr/>
        </p:nvSpPr>
        <p:spPr>
          <a:xfrm>
            <a:off x="6581775" y="1901300"/>
            <a:ext cx="25332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declare IntNode static, since it never uses any of SLList’s instance variables or methods.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Analogy: Static methods had no way to access “my” instance variables. Static classes cannot access “my” outer class’s instance variables.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</a:rPr>
              <a:t>Unimportant note: For private nested classes, access modifiers are irrelevant.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26" name="Google Shape;326;p33"/>
          <p:cNvCxnSpPr/>
          <p:nvPr/>
        </p:nvCxnSpPr>
        <p:spPr>
          <a:xfrm rot="10800000">
            <a:off x="4730375" y="2733100"/>
            <a:ext cx="1869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211425" y="1652450"/>
            <a:ext cx="52062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CS61B: 2019</a:t>
            </a:r>
            <a:endParaRPr/>
          </a:p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4: Node Based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IntList to SLList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private keyword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Nested classes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Recursive private helper methods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Caching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nodes</a:t>
            </a:r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38" y="226775"/>
            <a:ext cx="5286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addLast() and size()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 SLList Functionality</a:t>
            </a:r>
            <a:endParaRPr/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motivate our remaining improvements, and to give more                  functionality to our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class, let’s add: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.addLast(int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Recommendation: Try writing them yourself before watching how I do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8" name="Google Shape;338;p35"/>
          <p:cNvGraphicFramePr/>
          <p:nvPr/>
        </p:nvGraphicFramePr>
        <p:xfrm>
          <a:off x="1847875" y="29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{9A161168-D377-420E-98F5-685B711DAC42}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9" name="Google Shape;339;p35"/>
          <p:cNvCxnSpPr/>
          <p:nvPr/>
        </p:nvCxnSpPr>
        <p:spPr>
          <a:xfrm flipH="1">
            <a:off x="3707400" y="2128675"/>
            <a:ext cx="621300" cy="29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5"/>
          <p:cNvSpPr txBox="1"/>
          <p:nvPr/>
        </p:nvSpPr>
        <p:spPr>
          <a:xfrm>
            <a:off x="4287950" y="179257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238275" y="4842598"/>
            <a:ext cx="5508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E0712"/>
                </a:solidFill>
              </a:rPr>
              <a:t>Answers not shown in slides. See sp19-lectureCode or video for answers.</a:t>
            </a:r>
            <a:endParaRPr sz="12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Recursive Helper Methods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243000" y="556500"/>
            <a:ext cx="3818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a recursive method in a class that is not itself recursive (e.g. SLList):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private recursive helper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the public method call the private recursive helper method.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4341300" y="678600"/>
            <a:ext cx="4640100" cy="433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Size: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/design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243000" y="556500"/>
            <a:ext cx="41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efficient is size?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size takes 2 seconds on a list of size 1,000.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long will it take on a list of size 1,000,000?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0.002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2,000,000 seconds.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4341300" y="678600"/>
            <a:ext cx="4640100" cy="433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1" name="Google Shape;361;p38"/>
          <p:cNvSpPr txBox="1"/>
          <p:nvPr>
            <p:ph idx="1" type="body"/>
          </p:nvPr>
        </p:nvSpPr>
        <p:spPr>
          <a:xfrm>
            <a:off x="243000" y="556500"/>
            <a:ext cx="343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Modify SLList so that the execution time of size() is always fast (i.e. independent of the size of the list).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 I have a gift giveaway: Accidentally some CDs from KALX 10 years ago. Come take one from the front if you want one.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4026725" y="37941"/>
            <a:ext cx="5033700" cy="507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front);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8" name="Google Shape;368;p39"/>
          <p:cNvSpPr txBox="1"/>
          <p:nvPr>
            <p:ph idx="1" type="body"/>
          </p:nvPr>
        </p:nvSpPr>
        <p:spPr>
          <a:xfrm>
            <a:off x="243000" y="556500"/>
            <a:ext cx="8408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Maintain a special size variable that </a:t>
            </a:r>
            <a:r>
              <a:rPr b="1" lang="en"/>
              <a:t>caches</a:t>
            </a:r>
            <a:r>
              <a:rPr lang="en"/>
              <a:t> the size of the list.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Caching: putting aside data to speed up retrieval.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TANSTAAFL: There ain't no such thing as a free lunch.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spreading the work over each add call is a net win in almost any circumstance.</a:t>
            </a:r>
            <a:endParaRPr/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000" y="2677938"/>
            <a:ext cx="25717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/>
        </p:nvSpPr>
        <p:spPr>
          <a:xfrm>
            <a:off x="5831775" y="4809500"/>
            <a:ext cx="2683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http://www.ensler.us/ensler.us/images/nolnchsmalla.jpg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1984325" y="3392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6205" y="2500800"/>
            <a:ext cx="2109795" cy="654520"/>
            <a:chOff x="56205" y="2119800"/>
            <a:chExt cx="2109795" cy="654520"/>
          </a:xfrm>
        </p:grpSpPr>
        <p:sp>
          <p:nvSpPr>
            <p:cNvPr id="378" name="Google Shape;378;p40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380" name="Google Shape;380;p40"/>
            <p:cNvCxnSpPr>
              <a:stCxn id="378" idx="3"/>
              <a:endCxn id="381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1" name="Google Shape;381;p40"/>
          <p:cNvSpPr/>
          <p:nvPr/>
        </p:nvSpPr>
        <p:spPr>
          <a:xfrm>
            <a:off x="628575" y="3155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2627175" y="3398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40"/>
          <p:cNvCxnSpPr>
            <a:stCxn id="382" idx="3"/>
            <a:endCxn id="384" idx="0"/>
          </p:cNvCxnSpPr>
          <p:nvPr/>
        </p:nvCxnSpPr>
        <p:spPr>
          <a:xfrm flipH="1">
            <a:off x="2570475" y="3585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0"/>
          <p:cNvCxnSpPr>
            <a:stCxn id="382" idx="3"/>
          </p:cNvCxnSpPr>
          <p:nvPr/>
        </p:nvCxnSpPr>
        <p:spPr>
          <a:xfrm rot="10800000">
            <a:off x="2840475" y="3581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0"/>
          <p:cNvSpPr txBox="1"/>
          <p:nvPr/>
        </p:nvSpPr>
        <p:spPr>
          <a:xfrm>
            <a:off x="581288" y="3122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7" name="Google Shape;387;p40"/>
          <p:cNvCxnSpPr/>
          <p:nvPr/>
        </p:nvCxnSpPr>
        <p:spPr>
          <a:xfrm rot="10800000">
            <a:off x="180623" y="3300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 rot="10800000">
            <a:off x="180623" y="35363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0"/>
          <p:cNvSpPr txBox="1"/>
          <p:nvPr/>
        </p:nvSpPr>
        <p:spPr>
          <a:xfrm>
            <a:off x="4116425" y="3079150"/>
            <a:ext cx="478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the naked recursive data structure. Allows us to store meta information about entire list, e.g. </a:t>
            </a:r>
            <a:r>
              <a:rPr b="1"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25883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589260" y="334434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2" name="Google Shape;392;p40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393" name="Google Shape;393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396" name="Google Shape;396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399" name="Google Shape;39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01" name="Google Shape;401;p40"/>
          <p:cNvCxnSpPr>
            <a:endCxn id="396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0"/>
          <p:cNvCxnSpPr>
            <a:endCxn id="399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0"/>
          <p:cNvSpPr txBox="1"/>
          <p:nvPr/>
        </p:nvSpPr>
        <p:spPr>
          <a:xfrm>
            <a:off x="1034929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40"/>
          <p:cNvCxnSpPr>
            <a:stCxn id="404" idx="3"/>
            <a:endCxn id="394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0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8" name="Google Shape;408;p40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409" name="Google Shape;40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411" name="Google Shape;411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414" name="Google Shape;414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16" name="Google Shape;416;p40"/>
          <p:cNvCxnSpPr>
            <a:endCxn id="411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0"/>
          <p:cNvCxnSpPr>
            <a:endCxn id="414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0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2092997" y="3381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87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Google Shape;422;p40"/>
          <p:cNvCxnSpPr/>
          <p:nvPr/>
        </p:nvCxnSpPr>
        <p:spPr>
          <a:xfrm rot="10800000">
            <a:off x="180623" y="3934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0"/>
          <p:cNvSpPr txBox="1"/>
          <p:nvPr/>
        </p:nvSpPr>
        <p:spPr>
          <a:xfrm>
            <a:off x="589260" y="3747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589260" y="355458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rot="10800000">
            <a:off x="180623" y="3741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0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0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#6a</a:t>
            </a:r>
            <a:r>
              <a:rPr lang="en"/>
              <a:t>: Representing the Empty List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243000" y="556500"/>
            <a:ext cx="877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vs.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so far: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 method than would have been convenient for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 of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never sees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Simpler to use.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efficient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(see exercises).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Avoids errors (or malfeasance):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benefit we can gain: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represent the empty list. Represent the empty list by setting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to null. Let’s try!</a:t>
            </a:r>
            <a:endParaRPr/>
          </a:p>
        </p:txBody>
      </p:sp>
      <p:grpSp>
        <p:nvGrpSpPr>
          <p:cNvPr id="434" name="Google Shape;434;p41"/>
          <p:cNvGrpSpPr/>
          <p:nvPr/>
        </p:nvGrpSpPr>
        <p:grpSpPr>
          <a:xfrm>
            <a:off x="6143388" y="2377377"/>
            <a:ext cx="1031828" cy="429276"/>
            <a:chOff x="809625" y="3638550"/>
            <a:chExt cx="1190525" cy="495300"/>
          </a:xfrm>
        </p:grpSpPr>
        <p:sp>
          <p:nvSpPr>
            <p:cNvPr id="435" name="Google Shape;435;p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</a:t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41"/>
          <p:cNvCxnSpPr>
            <a:stCxn id="436" idx="3"/>
            <a:endCxn id="435" idx="2"/>
          </p:cNvCxnSpPr>
          <p:nvPr/>
        </p:nvCxnSpPr>
        <p:spPr>
          <a:xfrm flipH="1">
            <a:off x="6401216" y="2592015"/>
            <a:ext cx="774000" cy="2145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8" name="Google Shape;438;p41"/>
          <p:cNvGrpSpPr/>
          <p:nvPr/>
        </p:nvGrpSpPr>
        <p:grpSpPr>
          <a:xfrm>
            <a:off x="4512317" y="2377377"/>
            <a:ext cx="1031828" cy="429276"/>
            <a:chOff x="809625" y="3638550"/>
            <a:chExt cx="1190525" cy="495300"/>
          </a:xfrm>
        </p:grpSpPr>
        <p:sp>
          <p:nvSpPr>
            <p:cNvPr id="439" name="Google Shape;439;p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1" name="Google Shape;441;p41"/>
          <p:cNvCxnSpPr>
            <a:endCxn id="435" idx="1"/>
          </p:cNvCxnSpPr>
          <p:nvPr/>
        </p:nvCxnSpPr>
        <p:spPr>
          <a:xfrm>
            <a:off x="5127288" y="2592015"/>
            <a:ext cx="101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Fix addLast?</a:t>
            </a:r>
            <a:endParaRPr/>
          </a:p>
        </p:txBody>
      </p:sp>
      <p:sp>
        <p:nvSpPr>
          <p:cNvPr id="447" name="Google Shape;447;p42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Fix addLast so that we do not get a null pointer exception when we try to add to the back of an empty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4392450" y="0"/>
            <a:ext cx="4833600" cy="514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null;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+= 1;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IntNode p =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p = p.next;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p.next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338250" y="2586225"/>
            <a:ext cx="3706500" cy="10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s1 = new SLList();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s1.addLast(5);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108675" y="455272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 if you want to try on a computer.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51" name="Google Shape;451;p42"/>
          <p:cNvCxnSpPr/>
          <p:nvPr/>
        </p:nvCxnSpPr>
        <p:spPr>
          <a:xfrm flipH="1" rot="10800000">
            <a:off x="1436100" y="4206250"/>
            <a:ext cx="2790900" cy="346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</a:t>
            </a:r>
            <a:endParaRPr/>
          </a:p>
        </p:txBody>
      </p:sp>
      <p:sp>
        <p:nvSpPr>
          <p:cNvPr id="457" name="Google Shape;457;p43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solution: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a special case for the empty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there are other ways...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4489950" y="619259"/>
            <a:ext cx="4633500" cy="447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== null)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irst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From IntList to SLList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Sentinel Nodes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For Being a Good Programmer: Keep Code Simple</a:t>
            </a:r>
            <a:endParaRPr/>
          </a:p>
        </p:txBody>
      </p:sp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human programmer, you only have so much working memory.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want to restrict the amount of complexity in your life!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code is (usually) good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Special cases are not ‘simple’.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0" name="Google Shape;470;p45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5019675" y="2276475"/>
            <a:ext cx="114000" cy="93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25" y="2295525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addLast’s Fundamental Problem</a:t>
            </a:r>
            <a:endParaRPr/>
          </a:p>
        </p:txBody>
      </p:sp>
      <p:sp>
        <p:nvSpPr>
          <p:cNvPr id="478" name="Google Shape;478;p46"/>
          <p:cNvSpPr txBox="1"/>
          <p:nvPr>
            <p:ph idx="1" type="body"/>
          </p:nvPr>
        </p:nvSpPr>
        <p:spPr>
          <a:xfrm>
            <a:off x="243000" y="556500"/>
            <a:ext cx="84438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fundamental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empty list has a null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. Can’t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first.next</a:t>
            </a:r>
            <a:r>
              <a:rPr lang="en"/>
              <a:t>!</a:t>
            </a:r>
            <a:endParaRPr/>
          </a:p>
        </p:txBody>
      </p:sp>
      <p:sp>
        <p:nvSpPr>
          <p:cNvPr id="479" name="Google Shape;479;p46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206800" y="1631125"/>
            <a:ext cx="4983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fix is a bit ugly: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special case.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data structures will have many more special cases (gross!!)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avoid special cases?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all </a:t>
            </a:r>
            <a:r>
              <a:rPr lang="en" sz="20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(even empty) the “same”.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7" name="Google Shape;487;p47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#6b</a:t>
            </a:r>
            <a:r>
              <a:rPr lang="en"/>
              <a:t>: Representing the Empty List Using a Sentinel </a:t>
            </a:r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special node that is always there! Let’s call it a “sentinel node”.</a:t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47"/>
          <p:cNvCxnSpPr>
            <a:stCxn id="490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Google Shape;493;p47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7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7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Google Shape;496;p47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99" name="Google Shape;499;p47"/>
          <p:cNvGrpSpPr/>
          <p:nvPr/>
        </p:nvGrpSpPr>
        <p:grpSpPr>
          <a:xfrm>
            <a:off x="2330024" y="2394714"/>
            <a:ext cx="1031828" cy="429276"/>
            <a:chOff x="809625" y="3638550"/>
            <a:chExt cx="1190525" cy="495300"/>
          </a:xfrm>
        </p:grpSpPr>
        <p:sp>
          <p:nvSpPr>
            <p:cNvPr id="500" name="Google Shape;500;p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47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3" name="Google Shape;503;p47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7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5" name="Google Shape;505;p47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6" name="Google Shape;506;p47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7"/>
          <p:cNvCxnSpPr>
            <a:stCxn id="490" idx="3"/>
            <a:endCxn id="501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8" name="Google Shape;508;p47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09" name="Google Shape;509;p47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2" name="Google Shape;512;p47"/>
            <p:cNvCxnSpPr>
              <a:stCxn id="511" idx="3"/>
              <a:endCxn id="513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47"/>
            <p:cNvCxnSpPr>
              <a:stCxn id="511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47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16" name="Google Shape;516;p47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7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8" name="Google Shape;518;p47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9" name="Google Shape;519;p47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0" name="Google Shape;520;p47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1" name="Google Shape;521;p47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22" name="Google Shape;522;p47"/>
            <p:cNvGrpSpPr/>
            <p:nvPr/>
          </p:nvGrpSpPr>
          <p:grpSpPr>
            <a:xfrm>
              <a:off x="2330024" y="4528314"/>
              <a:ext cx="1031828" cy="429276"/>
              <a:chOff x="809625" y="3638550"/>
              <a:chExt cx="1190525" cy="495300"/>
            </a:xfrm>
          </p:grpSpPr>
          <p:sp>
            <p:nvSpPr>
              <p:cNvPr id="523" name="Google Shape;523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513" name="Google Shape;513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47"/>
            <p:cNvGrpSpPr/>
            <p:nvPr/>
          </p:nvGrpSpPr>
          <p:grpSpPr>
            <a:xfrm>
              <a:off x="4067520" y="4528314"/>
              <a:ext cx="1031828" cy="429276"/>
              <a:chOff x="809625" y="3638550"/>
              <a:chExt cx="1190525" cy="495300"/>
            </a:xfrm>
          </p:grpSpPr>
          <p:sp>
            <p:nvSpPr>
              <p:cNvPr id="525" name="Google Shape;525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26" name="Google Shape;526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47"/>
            <p:cNvGrpSpPr/>
            <p:nvPr/>
          </p:nvGrpSpPr>
          <p:grpSpPr>
            <a:xfrm>
              <a:off x="7542513" y="4528314"/>
              <a:ext cx="1031828" cy="429276"/>
              <a:chOff x="809625" y="3638550"/>
              <a:chExt cx="1190525" cy="495300"/>
            </a:xfrm>
          </p:grpSpPr>
          <p:sp>
            <p:nvSpPr>
              <p:cNvPr id="528" name="Google Shape;528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29" name="Google Shape;529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47"/>
            <p:cNvGrpSpPr/>
            <p:nvPr/>
          </p:nvGrpSpPr>
          <p:grpSpPr>
            <a:xfrm>
              <a:off x="5805017" y="4528314"/>
              <a:ext cx="1031828" cy="429276"/>
              <a:chOff x="809625" y="3638550"/>
              <a:chExt cx="1190525" cy="495300"/>
            </a:xfrm>
          </p:grpSpPr>
          <p:sp>
            <p:nvSpPr>
              <p:cNvPr id="531" name="Google Shape;531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532" name="Google Shape;532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33" name="Google Shape;533;p47"/>
            <p:cNvCxnSpPr>
              <a:endCxn id="525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47"/>
            <p:cNvCxnSpPr>
              <a:endCxn id="531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47"/>
            <p:cNvCxnSpPr>
              <a:endCxn id="528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6" name="Google Shape;536;p47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37" name="Google Shape;537;p47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38" name="Google Shape;538;p47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9" name="Google Shape;539;p47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0" name="Google Shape;540;p47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41" name="Google Shape;541;p47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47"/>
          <p:cNvSpPr txBox="1"/>
          <p:nvPr/>
        </p:nvSpPr>
        <p:spPr>
          <a:xfrm>
            <a:off x="5098775" y="1973575"/>
            <a:ext cx="3378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</a:t>
            </a:r>
            <a:r>
              <a:rPr lang="en">
                <a:solidFill>
                  <a:srgbClr val="BE0712"/>
                </a:solidFill>
              </a:rPr>
              <a:t>he empty list is just the sentinel node.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3" name="Google Shape;543;p47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7"/>
          <p:cNvCxnSpPr/>
          <p:nvPr/>
        </p:nvCxnSpPr>
        <p:spPr>
          <a:xfrm rot="10800000">
            <a:off x="4419675" y="1911200"/>
            <a:ext cx="600000" cy="209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7"/>
          <p:cNvCxnSpPr/>
          <p:nvPr/>
        </p:nvCxnSpPr>
        <p:spPr>
          <a:xfrm flipH="1">
            <a:off x="4409850" y="2768600"/>
            <a:ext cx="638400" cy="55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7"/>
          <p:cNvSpPr txBox="1"/>
          <p:nvPr/>
        </p:nvSpPr>
        <p:spPr>
          <a:xfrm>
            <a:off x="5098775" y="2457400"/>
            <a:ext cx="3378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list with 3 numbers has a sentinel node and 3 nodes that contain real data.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4724400" y="3449425"/>
            <a:ext cx="4419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reimplementing SLList with a sentinel node.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Node</a:t>
            </a:r>
            <a:endParaRPr/>
          </a:p>
        </p:txBody>
      </p:sp>
      <p:sp>
        <p:nvSpPr>
          <p:cNvPr id="554" name="Google Shape;554;p48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sentinel node is always there for you.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5152825" y="640750"/>
            <a:ext cx="38388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renamed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never null, always points to sentinel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node’s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needs to be some integer, but doesn’t matter what value we pick.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Had to fix constructors and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be compatible with sentinel nodes.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8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8" name="Google Shape;558;p48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8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8"/>
          <p:cNvCxnSpPr>
            <a:stCxn id="559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8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2" name="Google Shape;562;p48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8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8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8" name="Google Shape;568;p48"/>
          <p:cNvGrpSpPr/>
          <p:nvPr/>
        </p:nvGrpSpPr>
        <p:grpSpPr>
          <a:xfrm>
            <a:off x="2330024" y="2394714"/>
            <a:ext cx="1031828" cy="429277"/>
            <a:chOff x="809625" y="3638550"/>
            <a:chExt cx="1190525" cy="495300"/>
          </a:xfrm>
        </p:grpSpPr>
        <p:sp>
          <p:nvSpPr>
            <p:cNvPr id="569" name="Google Shape;569;p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63</a:t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48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2" name="Google Shape;572;p48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8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5" name="Google Shape;575;p48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8"/>
          <p:cNvCxnSpPr>
            <a:stCxn id="559" idx="3"/>
            <a:endCxn id="570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7" name="Google Shape;577;p48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78" name="Google Shape;578;p48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48"/>
            <p:cNvCxnSpPr>
              <a:stCxn id="580" idx="3"/>
              <a:endCxn id="582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48"/>
            <p:cNvCxnSpPr>
              <a:stCxn id="580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4" name="Google Shape;584;p48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85" name="Google Shape;585;p48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8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48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8" name="Google Shape;588;p48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9" name="Google Shape;589;p48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0" name="Google Shape;590;p48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91" name="Google Shape;591;p48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592" name="Google Shape;592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63</a:t>
                </a:r>
                <a:endParaRPr/>
              </a:p>
            </p:txBody>
          </p:sp>
          <p:sp>
            <p:nvSpPr>
              <p:cNvPr id="582" name="Google Shape;582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4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594" name="Google Shape;594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95" name="Google Shape;595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48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597" name="Google Shape;597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98" name="Google Shape;598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" name="Google Shape;599;p48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600" name="Google Shape;600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601" name="Google Shape;601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2" name="Google Shape;602;p48"/>
            <p:cNvCxnSpPr>
              <a:endCxn id="59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48"/>
            <p:cNvCxnSpPr>
              <a:endCxn id="600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48"/>
            <p:cNvCxnSpPr>
              <a:endCxn id="597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5" name="Google Shape;605;p48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6" name="Google Shape;606;p48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07" name="Google Shape;607;p48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48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Google Shape;609;p48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10" name="Google Shape;610;p48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1" name="Google Shape;611;p48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8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 (with Sentinel Node)</a:t>
            </a:r>
            <a:endParaRPr/>
          </a:p>
        </p:txBody>
      </p:sp>
      <p:sp>
        <p:nvSpPr>
          <p:cNvPr id="618" name="Google Shape;618;p49"/>
          <p:cNvSpPr txBox="1"/>
          <p:nvPr>
            <p:ph idx="1" type="body"/>
          </p:nvPr>
        </p:nvSpPr>
        <p:spPr>
          <a:xfrm>
            <a:off x="243000" y="556500"/>
            <a:ext cx="4231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Having a sentinel simplifies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</a:t>
            </a:r>
            <a:r>
              <a:rPr lang="en"/>
              <a:t>method.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for a special case to check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is null (since it is never null).</a:t>
            </a:r>
            <a:endParaRPr/>
          </a:p>
        </p:txBody>
      </p:sp>
      <p:sp>
        <p:nvSpPr>
          <p:cNvPr id="619" name="Google Shape;619;p49"/>
          <p:cNvSpPr txBox="1"/>
          <p:nvPr/>
        </p:nvSpPr>
        <p:spPr>
          <a:xfrm>
            <a:off x="4885900" y="858300"/>
            <a:ext cx="4143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(sentinel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sentinel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sentinel;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>
            <a:off x="5179675" y="1704850"/>
            <a:ext cx="3145800" cy="88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9"/>
          <p:cNvCxnSpPr/>
          <p:nvPr/>
        </p:nvCxnSpPr>
        <p:spPr>
          <a:xfrm flipH="1" rot="10800000">
            <a:off x="5255950" y="1723075"/>
            <a:ext cx="3105600" cy="80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9"/>
          <p:cNvSpPr/>
          <p:nvPr/>
        </p:nvSpPr>
        <p:spPr>
          <a:xfrm>
            <a:off x="971475" y="28124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2435897" y="30390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>
            <a:off x="2327225" y="30493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9"/>
          <p:cNvSpPr/>
          <p:nvPr/>
        </p:nvSpPr>
        <p:spPr>
          <a:xfrm>
            <a:off x="2970075" y="30554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6" name="Google Shape;626;p49"/>
          <p:cNvCxnSpPr>
            <a:stCxn id="625" idx="3"/>
          </p:cNvCxnSpPr>
          <p:nvPr/>
        </p:nvCxnSpPr>
        <p:spPr>
          <a:xfrm rot="10800000">
            <a:off x="3183375" y="32382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9"/>
          <p:cNvSpPr txBox="1"/>
          <p:nvPr/>
        </p:nvSpPr>
        <p:spPr>
          <a:xfrm>
            <a:off x="924188" y="27795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8" name="Google Shape;628;p49"/>
          <p:cNvCxnSpPr/>
          <p:nvPr/>
        </p:nvCxnSpPr>
        <p:spPr>
          <a:xfrm rot="10800000">
            <a:off x="523523" y="29580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9"/>
          <p:cNvCxnSpPr/>
          <p:nvPr/>
        </p:nvCxnSpPr>
        <p:spPr>
          <a:xfrm rot="10800000">
            <a:off x="523523" y="31816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9"/>
          <p:cNvSpPr txBox="1"/>
          <p:nvPr/>
        </p:nvSpPr>
        <p:spPr>
          <a:xfrm>
            <a:off x="2931199" y="27499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932160" y="29896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20847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26181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34" name="Google Shape;634;p49"/>
          <p:cNvGrpSpPr/>
          <p:nvPr/>
        </p:nvGrpSpPr>
        <p:grpSpPr>
          <a:xfrm>
            <a:off x="2139524" y="3956814"/>
            <a:ext cx="1031828" cy="429277"/>
            <a:chOff x="809625" y="3638550"/>
            <a:chExt cx="1190525" cy="495300"/>
          </a:xfrm>
        </p:grpSpPr>
        <p:sp>
          <p:nvSpPr>
            <p:cNvPr id="635" name="Google Shape;635;p4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9"/>
          <p:cNvSpPr txBox="1"/>
          <p:nvPr/>
        </p:nvSpPr>
        <p:spPr>
          <a:xfrm>
            <a:off x="2321604" y="27499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8" name="Google Shape;638;p49"/>
          <p:cNvCxnSpPr/>
          <p:nvPr/>
        </p:nvCxnSpPr>
        <p:spPr>
          <a:xfrm rot="10800000">
            <a:off x="523523" y="35915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9"/>
          <p:cNvSpPr txBox="1"/>
          <p:nvPr/>
        </p:nvSpPr>
        <p:spPr>
          <a:xfrm>
            <a:off x="932160" y="34048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Google Shape;640;p49"/>
          <p:cNvSpPr txBox="1"/>
          <p:nvPr/>
        </p:nvSpPr>
        <p:spPr>
          <a:xfrm>
            <a:off x="932160" y="32116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1" name="Google Shape;641;p49"/>
          <p:cNvCxnSpPr/>
          <p:nvPr/>
        </p:nvCxnSpPr>
        <p:spPr>
          <a:xfrm rot="10800000">
            <a:off x="523523" y="33984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9"/>
          <p:cNvCxnSpPr>
            <a:stCxn id="625" idx="3"/>
            <a:endCxn id="636" idx="0"/>
          </p:cNvCxnSpPr>
          <p:nvPr/>
        </p:nvCxnSpPr>
        <p:spPr>
          <a:xfrm flipH="1">
            <a:off x="2913375" y="32427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49"/>
          <p:cNvCxnSpPr/>
          <p:nvPr/>
        </p:nvCxnSpPr>
        <p:spPr>
          <a:xfrm>
            <a:off x="2650703" y="39574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Invariants</a:t>
            </a:r>
            <a:endParaRPr/>
          </a:p>
        </p:txBody>
      </p:sp>
      <p:sp>
        <p:nvSpPr>
          <p:cNvPr id="649" name="Google Shape;649;p50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invariant is a condition that is guaranteed to be true during code execution (assuming there are no bugs in your 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with a sentinel node has at least the following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reference always points to a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node (if it exists), is always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sentinel.next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is always the total number of items that have been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Invariants make it easier to reason about code: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assume they are true to simplify code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doesn’t need to worry about nulls).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ensure that methods preserve invariants.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655" name="Google Shape;655;p51"/>
          <p:cNvGraphicFramePr/>
          <p:nvPr/>
        </p:nvGraphicFramePr>
        <p:xfrm>
          <a:off x="1847875" y="9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{9A161168-D377-420E-98F5-685B711DAC42}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Caching: Saving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as an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node to allow representation of the empty list.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Were a Bit Bewildered!</a:t>
            </a:r>
            <a:endParaRPr/>
          </a:p>
        </p:txBody>
      </p:sp>
      <p:sp>
        <p:nvSpPr>
          <p:cNvPr id="661" name="Google Shape;661;p52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Don’t panic if it felt fast!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LinkedListDeque</a:t>
            </a:r>
            <a:r>
              <a:rPr lang="en"/>
              <a:t> class that you’ll build in project 1 (to be officially released Friday) will give you practice so that you can deeply understand the ideas from today’s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Old Deprecated Slides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in 61B: Recursive Implementation of a List</a:t>
            </a:r>
            <a:endParaRPr/>
          </a:p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243000" y="3604500"/>
            <a:ext cx="89010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one above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this class are probably going to need to know references very well, and be able to think recursively. Let’s make our users’ lives easier.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f;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rest = r;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600" y="1105369"/>
            <a:ext cx="2110700" cy="2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#7</a:t>
            </a:r>
            <a:r>
              <a:rPr lang="en"/>
              <a:t>: Helper Methods</a:t>
            </a:r>
            <a:endParaRPr/>
          </a:p>
        </p:txBody>
      </p:sp>
      <p:sp>
        <p:nvSpPr>
          <p:cNvPr id="672" name="Google Shape;672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wanted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be quite similar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sense to 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getBackNode()</a:t>
            </a:r>
            <a:r>
              <a:rPr lang="en"/>
              <a:t> method that can be used by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#1</a:t>
            </a:r>
            <a:r>
              <a:rPr lang="en"/>
              <a:t>: Rebranding and Culling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671625" y="3776775"/>
            <a:ext cx="3329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much of an improvement obviously, but this next weird trick will be more impressive.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228600" y="4269050"/>
            <a:ext cx="39846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 We will reintroduce functionality in the coming slides.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1" name="Google Shape;81;p19"/>
          <p:cNvCxnSpPr/>
          <p:nvPr/>
        </p:nvCxnSpPr>
        <p:spPr>
          <a:xfrm flipH="1" rot="10800000">
            <a:off x="918262" y="3692575"/>
            <a:ext cx="405600" cy="68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#2</a:t>
            </a:r>
            <a:r>
              <a:rPr lang="en"/>
              <a:t>: Bureaucracy</a:t>
            </a:r>
            <a:endParaRPr/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243000" y="722183"/>
            <a:ext cx="4963500" cy="33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2528325" y="2444175"/>
            <a:ext cx="4671600" cy="268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4421600" y="863125"/>
            <a:ext cx="4469700" cy="8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 = new IntList(10, null);</a:t>
            </a: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 = new SLList(10);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6036975" y="1607349"/>
            <a:ext cx="3050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is easier to instantiate (no need to specify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BE0712"/>
                </a:solidFill>
              </a:rPr>
              <a:t>), but we will see more advantages to come.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1" name="Google Shape;91;p20"/>
          <p:cNvCxnSpPr/>
          <p:nvPr/>
        </p:nvCxnSpPr>
        <p:spPr>
          <a:xfrm rot="10800000">
            <a:off x="5359450" y="1721500"/>
            <a:ext cx="618000" cy="16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20"/>
          <p:cNvCxnSpPr/>
          <p:nvPr/>
        </p:nvCxnSpPr>
        <p:spPr>
          <a:xfrm flipH="1">
            <a:off x="5388712" y="2111500"/>
            <a:ext cx="611700" cy="26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20"/>
          <p:cNvSpPr txBox="1"/>
          <p:nvPr/>
        </p:nvSpPr>
        <p:spPr>
          <a:xfrm>
            <a:off x="7337400" y="3421350"/>
            <a:ext cx="1492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Next: </a:t>
            </a:r>
            <a:r>
              <a:rPr lang="en">
                <a:solidFill>
                  <a:srgbClr val="BE0712"/>
                </a:solidFill>
              </a:rPr>
              <a:t>Let’s add addFirst and getFirst methods to </a:t>
            </a: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228600" y="4269050"/>
            <a:ext cx="16377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5" name="Google Shape;95;p20"/>
          <p:cNvCxnSpPr/>
          <p:nvPr/>
        </p:nvCxnSpPr>
        <p:spPr>
          <a:xfrm flipH="1" rot="10800000">
            <a:off x="918262" y="4164775"/>
            <a:ext cx="276600" cy="215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SLList and Helper IntNode Class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90600" y="708900"/>
            <a:ext cx="4419300" cy="415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first.item;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655850" y="708900"/>
            <a:ext cx="4419300" cy="267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item = i;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next = n;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350350" y="3462800"/>
            <a:ext cx="3485700" cy="149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04" name="Google Shape;104;p21"/>
          <p:cNvSpPr txBox="1"/>
          <p:nvPr/>
        </p:nvSpPr>
        <p:spPr>
          <a:xfrm>
            <a:off x="4533862" y="3760673"/>
            <a:ext cx="1008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SLLists vs. IntLists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393963" y="997350"/>
            <a:ext cx="35880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11" name="Google Shape;111;p22"/>
          <p:cNvSpPr txBox="1"/>
          <p:nvPr/>
        </p:nvSpPr>
        <p:spPr>
          <a:xfrm>
            <a:off x="4528138" y="997350"/>
            <a:ext cx="42219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IntList(15,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IntList(10, 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IntList(5, L);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L.first;</a:t>
            </a:r>
            <a:endParaRPr sz="17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243000" y="2613900"/>
            <a:ext cx="89010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are need to know Java references well, and be able to think recursively.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simpler to use. Simply use the provided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not just 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class? Turns out there is no efficient way to do this. See exercises in lectureCode repository.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118" name="Google Shape;118;p23"/>
          <p:cNvGrpSpPr/>
          <p:nvPr/>
        </p:nvGrpSpPr>
        <p:grpSpPr>
          <a:xfrm>
            <a:off x="18098" y="2500800"/>
            <a:ext cx="2147902" cy="654520"/>
            <a:chOff x="18098" y="2119800"/>
            <a:chExt cx="2147902" cy="654520"/>
          </a:xfrm>
        </p:grpSpPr>
        <p:sp>
          <p:nvSpPr>
            <p:cNvPr id="119" name="Google Shape;119;p23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 txBox="1"/>
            <p:nvPr/>
          </p:nvSpPr>
          <p:spPr>
            <a:xfrm>
              <a:off x="18098" y="2119800"/>
              <a:ext cx="432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23"/>
            <p:cNvCxnSpPr>
              <a:stCxn id="119" idx="3"/>
              <a:endCxn id="122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2" name="Google Shape;122;p23"/>
          <p:cNvSpPr/>
          <p:nvPr/>
        </p:nvSpPr>
        <p:spPr>
          <a:xfrm>
            <a:off x="628575" y="3155350"/>
            <a:ext cx="3075000" cy="820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2163592" y="3348806"/>
            <a:ext cx="966000" cy="46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3"/>
          <p:cNvCxnSpPr>
            <a:stCxn id="123" idx="3"/>
            <a:endCxn id="125" idx="0"/>
          </p:cNvCxnSpPr>
          <p:nvPr/>
        </p:nvCxnSpPr>
        <p:spPr>
          <a:xfrm flipH="1">
            <a:off x="2570392" y="3583406"/>
            <a:ext cx="559200" cy="716400"/>
          </a:xfrm>
          <a:prstGeom prst="curvedConnector4">
            <a:avLst>
              <a:gd fmla="val -42583" name="adj1"/>
              <a:gd fmla="val 66367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3"/>
          <p:cNvCxnSpPr/>
          <p:nvPr/>
        </p:nvCxnSpPr>
        <p:spPr>
          <a:xfrm rot="10800000">
            <a:off x="2757826" y="3578987"/>
            <a:ext cx="387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3"/>
          <p:cNvSpPr txBox="1"/>
          <p:nvPr/>
        </p:nvSpPr>
        <p:spPr>
          <a:xfrm>
            <a:off x="581288" y="323411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8" name="Google Shape;128;p23"/>
          <p:cNvCxnSpPr/>
          <p:nvPr/>
        </p:nvCxnSpPr>
        <p:spPr>
          <a:xfrm rot="10800000">
            <a:off x="180623" y="341260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3"/>
          <p:cNvCxnSpPr/>
          <p:nvPr/>
        </p:nvCxnSpPr>
        <p:spPr>
          <a:xfrm rot="10800000">
            <a:off x="180623" y="368875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3"/>
          <p:cNvSpPr txBox="1"/>
          <p:nvPr/>
        </p:nvSpPr>
        <p:spPr>
          <a:xfrm>
            <a:off x="4116413" y="3155350"/>
            <a:ext cx="347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raw data structure.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318976" y="3058722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89260" y="34731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3" name="Google Shape;133;p23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134" name="Google Shape;134;p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6" name="Google Shape;136;p23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137" name="Google Shape;137;p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9" name="Google Shape;139;p23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140" name="Google Shape;140;p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42" name="Google Shape;142;p23"/>
          <p:cNvCxnSpPr>
            <a:endCxn id="137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3"/>
          <p:cNvCxnSpPr>
            <a:endCxn id="140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3"/>
          <p:cNvCxnSpPr>
            <a:stCxn id="145" idx="3"/>
            <a:endCxn id="138" idx="0"/>
          </p:cNvCxnSpPr>
          <p:nvPr/>
        </p:nvCxnSpPr>
        <p:spPr>
          <a:xfrm flipH="1">
            <a:off x="4376113" y="888560"/>
            <a:ext cx="264300" cy="429300"/>
          </a:xfrm>
          <a:prstGeom prst="curvedConnector4">
            <a:avLst>
              <a:gd fmla="val -90096" name="adj1"/>
              <a:gd fmla="val 64402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3"/>
          <p:cNvSpPr txBox="1"/>
          <p:nvPr/>
        </p:nvSpPr>
        <p:spPr>
          <a:xfrm>
            <a:off x="3661125" y="705050"/>
            <a:ext cx="3870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4045213" y="764810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968254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3"/>
          <p:cNvCxnSpPr>
            <a:stCxn id="148" idx="3"/>
            <a:endCxn id="135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2" name="Google Shape;152;p23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153" name="Google Shape;153;p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4" name="Google Shape;154;p23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155" name="Google Shape;155;p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158" name="Google Shape;158;p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60" name="Google Shape;160;p23"/>
          <p:cNvCxnSpPr>
            <a:endCxn id="155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endCxn id="158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6838950" y="993775"/>
            <a:ext cx="2148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Naked recursion: Natural for </a:t>
            </a:r>
            <a:r>
              <a:rPr lang="en">
                <a:solidFill>
                  <a:srgbClr val="BE0712"/>
                </a:solidFill>
              </a:rPr>
              <a:t>IntList user to have variables that point to the middle of the IntList.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>
            <a:off x="4829175" y="844700"/>
            <a:ext cx="1905000" cy="247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