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Ubuntu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2081EB-BB11-4035-A87B-13164A338EBC}">
  <a:tblStyle styleId="{502081EB-BB11-4035-A87B-13164A338E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Ubuntu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Mono-italic.fntdata"/><Relationship Id="rId50" Type="http://schemas.openxmlformats.org/officeDocument/2006/relationships/font" Target="fonts/UbuntuMono-bold.fntdata"/><Relationship Id="rId52" Type="http://schemas.openxmlformats.org/officeDocument/2006/relationships/font" Target="fonts/Ubuntu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4e00cf18d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e00cf18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29fe3f4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29fe3f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9fe3f43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9fe3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9fe3f4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9fe3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answered by 3:24 during Spring 2017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9fe3f4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9fe3f4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29fe3f43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29fe3f4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29fe3f43_0_5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9fe3f4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29fe3f43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9fe3f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829fe3f43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29fe3f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29fe3f43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29fe3f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829fe3f43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829fe3f4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1088234679_27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088234679_27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829fe3f43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829fe3f4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829fe3f43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29fe3f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829fe3f43_0_5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829fe3f4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829fe3f43_0_7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29fe3f4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29fe3f43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29fe3f4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829fe3f43_0_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29fe3f43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829fe3f43_0_7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29fe3f4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1c378be34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c378be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1c378be347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c378be3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6240fb3ba_0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6240fb3ba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Mention of things getting garbage collected weakens the narrative a bit, but I think it’s a good reinforcement of a tricky idea.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6240fb3ba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6240fb3b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6240fb3ba_01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240fb3ba_0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6240fb3ba_0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6240fb3ba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6240fb3ba_0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6240fb3ba_0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6240fb3ba_0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6240fb3ba_0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29fe3f43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29fe3f4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6240fb3ba_0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240fb3ba_0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6240fb3ba_0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6240fb3ba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6240fb3ba_0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6240fb3ba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question is a little boring.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829fe3f43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29fe3f4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1088234679_27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088234679_2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6240fb3ba_0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6240fb3ba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1c378be347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c378be3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1088234679_27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088234679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1c378be347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c378be3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1088234679_27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088234679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240fb3ba_0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6240fb3ba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e0e700ec8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e0e700e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29fe3f43_0_4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29fe3f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38 minutes left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9fe3f4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9fe3f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29fe3f43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9fe3f4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eventbrite.com/e/women-in-data-science-wids-2019-datathon-collaboration-day-tickets-54779020525" TargetMode="External"/><Relationship Id="rId4" Type="http://schemas.openxmlformats.org/officeDocument/2006/relationships/hyperlink" Target="https://www.eventbrite.com/e/women-in-data-science-wids-2019-datathon-collaboration-day-tickets-5477902052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goo.gl/tFyMEJ"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oo.gl/gzAuBa"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goo.gl/VS4cOK" TargetMode="Externa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goo.gl/CqrZ7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oo.gl/JxpyLq" TargetMode="Externa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oo.gl/JxpyLq" TargetMode="Externa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18.datastructur.es/materials/guides/incident-reports-2017.html"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iazza.com/class/jqr7hfmf4v74e?cid=37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Pre-Announcement</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Women in Data Science (WiDS) 2019 Datathon Collaboration Day this Saturday (tomorrow) in the Wozniak Lounge (430 Soda).</a:t>
            </a:r>
            <a:endParaRPr/>
          </a:p>
          <a:p>
            <a:pPr indent="-355600" lvl="0" marL="457200" rtl="0" algn="l">
              <a:spcBef>
                <a:spcPts val="600"/>
              </a:spcBef>
              <a:spcAft>
                <a:spcPts val="0"/>
              </a:spcAft>
              <a:buSzPts val="2000"/>
              <a:buChar char="●"/>
            </a:pPr>
            <a:r>
              <a:rPr lang="en"/>
              <a:t>Open to newcomers.</a:t>
            </a:r>
            <a:endParaRPr/>
          </a:p>
          <a:p>
            <a:pPr indent="-355600" lvl="0" marL="457200" rtl="0" algn="l">
              <a:spcBef>
                <a:spcPts val="0"/>
              </a:spcBef>
              <a:spcAft>
                <a:spcPts val="0"/>
              </a:spcAft>
              <a:buSzPts val="2000"/>
              <a:buChar char="●"/>
            </a:pPr>
            <a:r>
              <a:rPr lang="en"/>
              <a:t>The WiDS Datathon 2019 challenge is to create a model that can detect oil palm plantations in high-resolution satellite imagery, building awareness about deforestation and oil palm plantations.</a:t>
            </a:r>
            <a:endParaRPr/>
          </a:p>
          <a:p>
            <a:pPr indent="-355600" lvl="0" marL="457200" rtl="0" algn="l">
              <a:spcBef>
                <a:spcPts val="0"/>
              </a:spcBef>
              <a:spcAft>
                <a:spcPts val="0"/>
              </a:spcAft>
              <a:buSzPts val="2000"/>
              <a:buChar char="●"/>
            </a:pPr>
            <a:r>
              <a:rPr lang="en"/>
              <a:t>The Datathon is a great opportunity for both new and experienced data enthusiasts to apply and hone their data science skills. Anyone from those new to data science to veterans of the field are invited to participate! </a:t>
            </a:r>
            <a:endParaRPr/>
          </a:p>
          <a:p>
            <a:pPr indent="-355600" lvl="0" marL="457200" rtl="0" algn="l">
              <a:spcBef>
                <a:spcPts val="0"/>
              </a:spcBef>
              <a:spcAft>
                <a:spcPts val="0"/>
              </a:spcAft>
              <a:buSzPts val="2000"/>
              <a:buChar char="●"/>
            </a:pPr>
            <a:r>
              <a:rPr lang="en"/>
              <a:t>The challenge is open to individuals or teams of up to 4, at least half of whose members must be women (female identifying individuals).</a:t>
            </a:r>
            <a:endParaRPr/>
          </a:p>
          <a:p>
            <a:pPr indent="0" lvl="0" marL="0" rtl="0" algn="l">
              <a:spcBef>
                <a:spcPts val="600"/>
              </a:spcBef>
              <a:spcAft>
                <a:spcPts val="0"/>
              </a:spcAft>
              <a:buNone/>
            </a:pPr>
            <a:r>
              <a:rPr lang="en" u="sng">
                <a:solidFill>
                  <a:schemeClr val="hlink"/>
                </a:solidFill>
                <a:hlinkClick r:id="rId3"/>
              </a:rPr>
              <a:t>h</a:t>
            </a:r>
            <a:r>
              <a:rPr lang="en" u="sng">
                <a:solidFill>
                  <a:schemeClr val="hlink"/>
                </a:solidFill>
                <a:hlinkClick r:id="rId4"/>
              </a:rPr>
              <a:t>ttps://www.eventbrite.com/e/women-in-data-science-wids-2019-datathon-collaboration-day-tickets-54779020525</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Downside of SLLists</a:t>
            </a:r>
            <a:endParaRPr/>
          </a:p>
        </p:txBody>
      </p:sp>
      <p:sp>
        <p:nvSpPr>
          <p:cNvPr id="126" name="Google Shape;126;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at the back of an </a:t>
            </a:r>
            <a:r>
              <a:rPr lang="en">
                <a:latin typeface="Consolas"/>
                <a:ea typeface="Consolas"/>
                <a:cs typeface="Consolas"/>
                <a:sym typeface="Consolas"/>
              </a:rPr>
              <a:t>SLList</a:t>
            </a:r>
            <a:r>
              <a:rPr lang="en"/>
              <a:t> is much slower than the front.</a:t>
            </a:r>
            <a:endParaRPr/>
          </a:p>
        </p:txBody>
      </p:sp>
      <p:sp>
        <p:nvSpPr>
          <p:cNvPr id="127" name="Google Shape;127;p17"/>
          <p:cNvSpPr txBox="1"/>
          <p:nvPr/>
        </p:nvSpPr>
        <p:spPr>
          <a:xfrm>
            <a:off x="4433500" y="1269575"/>
            <a:ext cx="4614000" cy="294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addLast(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size += 1;</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IntNode p = sentinel;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r>
              <a:rPr lang="en" sz="1800">
                <a:solidFill>
                  <a:srgbClr val="9C20EE"/>
                </a:solidFill>
                <a:highlight>
                  <a:srgbClr val="EFEFEF"/>
                </a:highlight>
                <a:latin typeface="Consolas"/>
                <a:ea typeface="Consolas"/>
                <a:cs typeface="Consolas"/>
                <a:sym typeface="Consolas"/>
              </a:rPr>
              <a:t>while</a:t>
            </a:r>
            <a:r>
              <a:rPr lang="en" sz="1800">
                <a:solidFill>
                  <a:schemeClr val="dk1"/>
                </a:solidFill>
                <a:highlight>
                  <a:srgbClr val="EFEFEF"/>
                </a:highlight>
                <a:latin typeface="Consolas"/>
                <a:ea typeface="Consolas"/>
                <a:cs typeface="Consolas"/>
                <a:sym typeface="Consolas"/>
              </a:rPr>
              <a:t> (p.next != null)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 = p.next;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p.next = </a:t>
            </a:r>
            <a:r>
              <a:rPr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null);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a:t>
            </a:r>
            <a:endParaRPr b="1" sz="1800">
              <a:solidFill>
                <a:srgbClr val="9C20EE"/>
              </a:solidFill>
              <a:highlight>
                <a:srgbClr val="EFEFEF"/>
              </a:highlight>
              <a:latin typeface="Consolas"/>
              <a:ea typeface="Consolas"/>
              <a:cs typeface="Consolas"/>
              <a:sym typeface="Consolas"/>
            </a:endParaRPr>
          </a:p>
        </p:txBody>
      </p:sp>
      <p:sp>
        <p:nvSpPr>
          <p:cNvPr id="128" name="Google Shape;128;p17"/>
          <p:cNvSpPr txBox="1"/>
          <p:nvPr/>
        </p:nvSpPr>
        <p:spPr>
          <a:xfrm>
            <a:off x="152400" y="2227125"/>
            <a:ext cx="4523700" cy="131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addFirst(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sentinel.next =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    </a:t>
            </a:r>
            <a:r>
              <a:rPr b="1"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sentinel.next);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a:t>
            </a:r>
            <a:endParaRPr b="1" sz="18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      Goal:  Fast </a:t>
            </a:r>
            <a:r>
              <a:rPr lang="en">
                <a:latin typeface="Consolas"/>
                <a:ea typeface="Consolas"/>
                <a:cs typeface="Consolas"/>
                <a:sym typeface="Consolas"/>
              </a:rPr>
              <a:t>addLast</a:t>
            </a:r>
            <a:endParaRPr>
              <a:latin typeface="Consolas"/>
              <a:ea typeface="Consolas"/>
              <a:cs typeface="Consolas"/>
              <a:sym typeface="Consolas"/>
            </a:endParaRPr>
          </a:p>
        </p:txBody>
      </p:sp>
      <p:sp>
        <p:nvSpPr>
          <p:cNvPr id="134" name="Google Shape;134;p18"/>
          <p:cNvSpPr txBox="1"/>
          <p:nvPr>
            <p:ph idx="1" type="body"/>
          </p:nvPr>
        </p:nvSpPr>
        <p:spPr>
          <a:xfrm>
            <a:off x="243000" y="556500"/>
            <a:ext cx="8763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could we modify our list data structure so that </a:t>
            </a:r>
            <a:r>
              <a:rPr lang="en">
                <a:latin typeface="Consolas"/>
                <a:ea typeface="Consolas"/>
                <a:cs typeface="Consolas"/>
                <a:sym typeface="Consolas"/>
              </a:rPr>
              <a:t>addLast</a:t>
            </a:r>
            <a:r>
              <a:rPr lang="en"/>
              <a:t> is also fast?</a:t>
            </a:r>
            <a:endParaRPr/>
          </a:p>
        </p:txBody>
      </p:sp>
      <p:sp>
        <p:nvSpPr>
          <p:cNvPr id="135" name="Google Shape;135;p18"/>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8"/>
          <p:cNvSpPr/>
          <p:nvPr/>
        </p:nvSpPr>
        <p:spPr>
          <a:xfrm>
            <a:off x="1161988" y="3267025"/>
            <a:ext cx="3075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 name="Google Shape;138;p18"/>
          <p:cNvCxnSpPr>
            <a:stCxn id="137" idx="3"/>
            <a:endCxn id="139"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40" name="Google Shape;140;p18"/>
          <p:cNvCxnSpPr>
            <a:stCxn id="137"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41" name="Google Shape;141;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Firs</a:t>
            </a:r>
            <a:r>
              <a:rPr lang="en">
                <a:latin typeface="Ubuntu Mono"/>
                <a:ea typeface="Ubuntu Mono"/>
                <a:cs typeface="Ubuntu Mono"/>
                <a:sym typeface="Ubuntu Mono"/>
              </a:rPr>
              <a:t>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42" name="Google Shape;142;p18"/>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43" name="Google Shape;143;p18"/>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44" name="Google Shape;144;p18"/>
          <p:cNvSpPr txBox="1"/>
          <p:nvPr/>
        </p:nvSpPr>
        <p:spPr>
          <a:xfrm>
            <a:off x="3121727" y="3204550"/>
            <a:ext cx="9459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45" name="Google Shape;145;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a:t>
            </a:r>
            <a:r>
              <a:rPr lang="en">
                <a:latin typeface="Ubuntu Mono"/>
                <a:ea typeface="Ubuntu Mono"/>
                <a:cs typeface="Ubuntu Mono"/>
                <a:sym typeface="Ubuntu Mono"/>
              </a:rPr>
              <a:t>Fir</a:t>
            </a:r>
            <a:r>
              <a:rPr lang="en">
                <a:latin typeface="Ubuntu Mono"/>
                <a:ea typeface="Ubuntu Mono"/>
                <a:cs typeface="Ubuntu Mono"/>
                <a:sym typeface="Ubuntu Mono"/>
              </a:rPr>
              <a:t>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46" name="Google Shape;146;p18"/>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47" name="Google Shape;147;p18"/>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48" name="Google Shape;148;p18"/>
          <p:cNvGrpSpPr/>
          <p:nvPr/>
        </p:nvGrpSpPr>
        <p:grpSpPr>
          <a:xfrm>
            <a:off x="2330037" y="4411389"/>
            <a:ext cx="1031828" cy="429276"/>
            <a:chOff x="809625" y="3638550"/>
            <a:chExt cx="1190525" cy="495300"/>
          </a:xfrm>
        </p:grpSpPr>
        <p:sp>
          <p:nvSpPr>
            <p:cNvPr id="149" name="Google Shape;149;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39" name="Google Shape;139;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8"/>
          <p:cNvGrpSpPr/>
          <p:nvPr/>
        </p:nvGrpSpPr>
        <p:grpSpPr>
          <a:xfrm>
            <a:off x="4067533" y="4411389"/>
            <a:ext cx="1031828" cy="429276"/>
            <a:chOff x="809625" y="3638550"/>
            <a:chExt cx="1190525" cy="495300"/>
          </a:xfrm>
        </p:grpSpPr>
        <p:sp>
          <p:nvSpPr>
            <p:cNvPr id="151" name="Google Shape;151;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52" name="Google Shape;152;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8"/>
          <p:cNvGrpSpPr/>
          <p:nvPr/>
        </p:nvGrpSpPr>
        <p:grpSpPr>
          <a:xfrm>
            <a:off x="7542525" y="4411389"/>
            <a:ext cx="1031828" cy="429276"/>
            <a:chOff x="809625" y="3638550"/>
            <a:chExt cx="1190525" cy="495300"/>
          </a:xfrm>
        </p:grpSpPr>
        <p:sp>
          <p:nvSpPr>
            <p:cNvPr id="154" name="Google Shape;154;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155" name="Google Shape;155;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8"/>
          <p:cNvGrpSpPr/>
          <p:nvPr/>
        </p:nvGrpSpPr>
        <p:grpSpPr>
          <a:xfrm>
            <a:off x="5805029" y="4411389"/>
            <a:ext cx="1031828" cy="429276"/>
            <a:chOff x="809625" y="3638550"/>
            <a:chExt cx="1190525" cy="495300"/>
          </a:xfrm>
        </p:grpSpPr>
        <p:sp>
          <p:nvSpPr>
            <p:cNvPr id="157" name="Google Shape;15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58" name="Google Shape;15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9" name="Google Shape;159;p18"/>
          <p:cNvCxnSpPr>
            <a:endCxn id="151"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60" name="Google Shape;160;p18"/>
          <p:cNvCxnSpPr>
            <a:endCxn id="157"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61" name="Google Shape;161;p18"/>
          <p:cNvCxnSpPr>
            <a:endCxn id="154"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62" name="Google Shape;162;p18"/>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3" name="Google Shape;163;p18"/>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64" name="Google Shape;164;p18"/>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165" name="Google Shape;165;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66" name="Google Shape;166;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67" name="Google Shape;167;p18"/>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168" name="Google Shape;168;p18"/>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9" name="Google Shape;169;p18"/>
          <p:cNvCxnSpPr/>
          <p:nvPr/>
        </p:nvCxnSpPr>
        <p:spPr>
          <a:xfrm>
            <a:off x="8055053" y="4411981"/>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73" name="Shape 173"/>
        <p:cNvGrpSpPr/>
        <p:nvPr/>
      </p:nvGrpSpPr>
      <p:grpSpPr>
        <a:xfrm>
          <a:off x="0" y="0"/>
          <a:ext cx="0" cy="0"/>
          <a:chOff x="0" y="0"/>
          <a:chExt cx="0" cy="0"/>
        </a:xfrm>
      </p:grpSpPr>
      <p:sp>
        <p:nvSpPr>
          <p:cNvPr id="174" name="Google Shape;174;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.last enough? </a:t>
            </a:r>
            <a:r>
              <a:rPr lang="en"/>
              <a:t>http://yellkey.com</a:t>
            </a:r>
            <a:r>
              <a:rPr lang="en">
                <a:solidFill>
                  <a:srgbClr val="208920"/>
                </a:solidFill>
              </a:rPr>
              <a:t>/join</a:t>
            </a:r>
            <a:endParaRPr>
              <a:solidFill>
                <a:srgbClr val="208920"/>
              </a:solidFill>
            </a:endParaRPr>
          </a:p>
        </p:txBody>
      </p:sp>
      <p:sp>
        <p:nvSpPr>
          <p:cNvPr id="175" name="Google Shape;175;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support </a:t>
            </a:r>
            <a:r>
              <a:rPr b="1" lang="en"/>
              <a:t>add</a:t>
            </a:r>
            <a:r>
              <a:rPr lang="en"/>
              <a:t>, </a:t>
            </a:r>
            <a:r>
              <a:rPr b="1" lang="en"/>
              <a:t>get</a:t>
            </a:r>
            <a:r>
              <a:rPr lang="en"/>
              <a:t>, and </a:t>
            </a:r>
            <a:r>
              <a:rPr b="1" lang="en"/>
              <a:t>remove</a:t>
            </a:r>
            <a:r>
              <a:rPr lang="en"/>
              <a:t> operations for both ends,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lang="en"/>
              <a:t>No</a:t>
            </a:r>
            <a:endParaRPr/>
          </a:p>
          <a:p>
            <a:pPr indent="0" lvl="0" marL="0" rtl="0" algn="l">
              <a:spcBef>
                <a:spcPts val="600"/>
              </a:spcBef>
              <a:spcAft>
                <a:spcPts val="0"/>
              </a:spcAft>
              <a:buNone/>
            </a:pPr>
            <a:br>
              <a:rPr lang="en"/>
            </a:br>
            <a:r>
              <a:rPr lang="en"/>
              <a:t>If not, which operations would be slow?</a:t>
            </a:r>
            <a:endParaRPr/>
          </a:p>
        </p:txBody>
      </p:sp>
      <p:sp>
        <p:nvSpPr>
          <p:cNvPr id="176" name="Google Shape;176;p19"/>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9"/>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9" name="Google Shape;179;p19"/>
          <p:cNvCxnSpPr>
            <a:stCxn id="178" idx="3"/>
            <a:endCxn id="180"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81" name="Google Shape;181;p19"/>
          <p:cNvCxnSpPr>
            <a:stCxn id="178"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82" name="Google Shape;182;p1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83" name="Google Shape;183;p19"/>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84" name="Google Shape;184;p19"/>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85" name="Google Shape;185;p19"/>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86" name="Google Shape;186;p1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87" name="Google Shape;187;p19"/>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88" name="Google Shape;188;p19"/>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89" name="Google Shape;189;p19"/>
          <p:cNvGrpSpPr/>
          <p:nvPr/>
        </p:nvGrpSpPr>
        <p:grpSpPr>
          <a:xfrm>
            <a:off x="2330037" y="4411389"/>
            <a:ext cx="1031828" cy="429276"/>
            <a:chOff x="809625" y="3638550"/>
            <a:chExt cx="1190525" cy="495300"/>
          </a:xfrm>
        </p:grpSpPr>
        <p:sp>
          <p:nvSpPr>
            <p:cNvPr id="190" name="Google Shape;190;p19"/>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0" name="Google Shape;180;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9"/>
          <p:cNvGrpSpPr/>
          <p:nvPr/>
        </p:nvGrpSpPr>
        <p:grpSpPr>
          <a:xfrm>
            <a:off x="4067533" y="4411389"/>
            <a:ext cx="1031828" cy="429276"/>
            <a:chOff x="809625" y="3638550"/>
            <a:chExt cx="1190525" cy="495300"/>
          </a:xfrm>
        </p:grpSpPr>
        <p:sp>
          <p:nvSpPr>
            <p:cNvPr id="192" name="Google Shape;192;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3" name="Google Shape;193;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9"/>
          <p:cNvGrpSpPr/>
          <p:nvPr/>
        </p:nvGrpSpPr>
        <p:grpSpPr>
          <a:xfrm>
            <a:off x="5805029" y="4411389"/>
            <a:ext cx="1031828" cy="429276"/>
            <a:chOff x="809625" y="3638550"/>
            <a:chExt cx="1190525" cy="495300"/>
          </a:xfrm>
        </p:grpSpPr>
        <p:sp>
          <p:nvSpPr>
            <p:cNvPr id="195" name="Google Shape;195;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96" name="Google Shape;196;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7" name="Google Shape;197;p19"/>
          <p:cNvCxnSpPr>
            <a:endCxn id="192"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grpSp>
        <p:nvGrpSpPr>
          <p:cNvPr id="198" name="Google Shape;198;p19"/>
          <p:cNvGrpSpPr/>
          <p:nvPr/>
        </p:nvGrpSpPr>
        <p:grpSpPr>
          <a:xfrm>
            <a:off x="7542525" y="4411389"/>
            <a:ext cx="1031828" cy="429277"/>
            <a:chOff x="809625" y="3638550"/>
            <a:chExt cx="1190525" cy="495300"/>
          </a:xfrm>
        </p:grpSpPr>
        <p:sp>
          <p:nvSpPr>
            <p:cNvPr id="199" name="Google Shape;199;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00" name="Google Shape;200;p1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1" name="Google Shape;201;p19"/>
          <p:cNvCxnSpPr>
            <a:endCxn id="195"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02" name="Google Shape;202;p19"/>
          <p:cNvCxnSpPr>
            <a:endCxn id="199"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03" name="Google Shape;203;p19"/>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4" name="Google Shape;204;p19"/>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05" name="Google Shape;205;p19"/>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206" name="Google Shape;206;p1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07" name="Google Shape;207;p1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208" name="Google Shape;208;p19"/>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09" name="Google Shape;209;p19"/>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9"/>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11" name="Google Shape;211;p19"/>
          <p:cNvCxnSpPr/>
          <p:nvPr/>
        </p:nvCxnSpPr>
        <p:spPr>
          <a:xfrm rot="10800000">
            <a:off x="4645775" y="36948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2" name="Google Shape;212;p19"/>
          <p:cNvCxnSpPr>
            <a:stCxn id="209" idx="3"/>
            <a:endCxn id="199" idx="0"/>
          </p:cNvCxnSpPr>
          <p:nvPr/>
        </p:nvCxnSpPr>
        <p:spPr>
          <a:xfrm>
            <a:off x="4812713" y="3697127"/>
            <a:ext cx="2987700" cy="714300"/>
          </a:xfrm>
          <a:prstGeom prst="curvedConnector2">
            <a:avLst/>
          </a:prstGeom>
          <a:noFill/>
          <a:ln cap="flat" cmpd="sng" w="19050">
            <a:solidFill>
              <a:srgbClr val="666666"/>
            </a:solidFill>
            <a:prstDash val="solid"/>
            <a:round/>
            <a:headEnd len="med" w="med" type="none"/>
            <a:tailEnd len="med" w="med" type="triangle"/>
          </a:ln>
        </p:spPr>
      </p:cxnSp>
      <p:sp>
        <p:nvSpPr>
          <p:cNvPr id="213" name="Google Shape;213;p19"/>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19"/>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 name="Shape 218"/>
        <p:cNvGrpSpPr/>
        <p:nvPr/>
      </p:nvGrpSpPr>
      <p:grpSpPr>
        <a:xfrm>
          <a:off x="0" y="0"/>
          <a:ext cx="0" cy="0"/>
          <a:chOff x="0" y="0"/>
          <a:chExt cx="0" cy="0"/>
        </a:xfrm>
      </p:grpSpPr>
      <p:sp>
        <p:nvSpPr>
          <p:cNvPr id="219" name="Google Shape;219;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.last</a:t>
            </a:r>
            <a:r>
              <a:rPr lang="en"/>
              <a:t> Is Not Enough</a:t>
            </a:r>
            <a:endParaRPr/>
          </a:p>
        </p:txBody>
      </p:sp>
      <p:sp>
        <p:nvSpPr>
          <p:cNvPr id="220" name="Google Shape;220;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want to support add, get, and remove operations,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b="1" lang="en"/>
              <a:t>No</a:t>
            </a:r>
            <a:endParaRPr b="1"/>
          </a:p>
          <a:p>
            <a:pPr indent="0" lvl="0" marL="0" rtl="0" algn="l">
              <a:spcBef>
                <a:spcPts val="600"/>
              </a:spcBef>
              <a:spcAft>
                <a:spcPts val="0"/>
              </a:spcAft>
              <a:buNone/>
            </a:pPr>
            <a:br>
              <a:rPr lang="en"/>
            </a:br>
            <a:r>
              <a:rPr lang="en"/>
              <a:t>If not, which operations would be slow? </a:t>
            </a:r>
            <a:r>
              <a:rPr b="1" lang="en"/>
              <a:t>Remove!</a:t>
            </a:r>
            <a:endParaRPr b="1"/>
          </a:p>
          <a:p>
            <a:pPr indent="-355600" lvl="0" marL="457200" rtl="0" algn="l">
              <a:spcBef>
                <a:spcPts val="600"/>
              </a:spcBef>
              <a:spcAft>
                <a:spcPts val="0"/>
              </a:spcAft>
              <a:buSzPts val="2000"/>
              <a:buChar char="●"/>
            </a:pPr>
            <a:r>
              <a:rPr lang="en"/>
              <a:t>Requires s</a:t>
            </a:r>
            <a:r>
              <a:rPr lang="en"/>
              <a:t>etting 9’s next pointer to null, and point last at the 9 node.</a:t>
            </a:r>
            <a:endParaRPr/>
          </a:p>
        </p:txBody>
      </p:sp>
      <p:sp>
        <p:nvSpPr>
          <p:cNvPr id="221" name="Google Shape;221;p20"/>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0"/>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4" name="Google Shape;224;p20"/>
          <p:cNvCxnSpPr>
            <a:stCxn id="223" idx="3"/>
            <a:endCxn id="225"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26" name="Google Shape;226;p20"/>
          <p:cNvCxnSpPr>
            <a:stCxn id="223"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20"/>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8" name="Google Shape;228;p20"/>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29" name="Google Shape;229;p20"/>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30" name="Google Shape;230;p20"/>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31" name="Google Shape;231;p20"/>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32" name="Google Shape;232;p20"/>
          <p:cNvGrpSpPr/>
          <p:nvPr/>
        </p:nvGrpSpPr>
        <p:grpSpPr>
          <a:xfrm>
            <a:off x="2330037" y="4411389"/>
            <a:ext cx="1031828" cy="429276"/>
            <a:chOff x="809625" y="3638550"/>
            <a:chExt cx="1190525" cy="495300"/>
          </a:xfrm>
        </p:grpSpPr>
        <p:sp>
          <p:nvSpPr>
            <p:cNvPr id="233" name="Google Shape;233;p20"/>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25" name="Google Shape;225;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0"/>
          <p:cNvGrpSpPr/>
          <p:nvPr/>
        </p:nvGrpSpPr>
        <p:grpSpPr>
          <a:xfrm>
            <a:off x="4067533" y="4411389"/>
            <a:ext cx="1031828" cy="429276"/>
            <a:chOff x="809625" y="3638550"/>
            <a:chExt cx="1190525" cy="495300"/>
          </a:xfrm>
        </p:grpSpPr>
        <p:sp>
          <p:nvSpPr>
            <p:cNvPr id="235" name="Google Shape;235;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36" name="Google Shape;236;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0"/>
          <p:cNvGrpSpPr/>
          <p:nvPr/>
        </p:nvGrpSpPr>
        <p:grpSpPr>
          <a:xfrm>
            <a:off x="5805029" y="4411389"/>
            <a:ext cx="1031828" cy="429276"/>
            <a:chOff x="809625" y="3638550"/>
            <a:chExt cx="1190525" cy="495300"/>
          </a:xfrm>
        </p:grpSpPr>
        <p:sp>
          <p:nvSpPr>
            <p:cNvPr id="238" name="Google Shape;238;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39" name="Google Shape;239;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0" name="Google Shape;240;p20"/>
          <p:cNvCxnSpPr>
            <a:endCxn id="235"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41" name="Google Shape;241;p20"/>
          <p:cNvCxnSpPr>
            <a:endCxn id="238"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42" name="Google Shape;242;p20"/>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3" name="Google Shape;243;p20"/>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44" name="Google Shape;244;p20"/>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45" name="Google Shape;245;p20"/>
          <p:cNvGrpSpPr/>
          <p:nvPr/>
        </p:nvGrpSpPr>
        <p:grpSpPr>
          <a:xfrm>
            <a:off x="1114701" y="3234112"/>
            <a:ext cx="1582372" cy="961571"/>
            <a:chOff x="1114701" y="3234112"/>
            <a:chExt cx="1582372" cy="961571"/>
          </a:xfrm>
        </p:grpSpPr>
        <p:sp>
          <p:nvSpPr>
            <p:cNvPr id="246" name="Google Shape;246;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47" name="Google Shape;247;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48" name="Google Shape;248;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49" name="Google Shape;249;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50" name="Google Shape;250;p20"/>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51" name="Google Shape;251;p20"/>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0"/>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53" name="Google Shape;253;p20"/>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254" name="Google Shape;254;p20"/>
          <p:cNvCxnSpPr>
            <a:stCxn id="251" idx="3"/>
            <a:endCxn id="255"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256" name="Google Shape;256;p20"/>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57" name="Google Shape;257;p20"/>
          <p:cNvGrpSpPr/>
          <p:nvPr/>
        </p:nvGrpSpPr>
        <p:grpSpPr>
          <a:xfrm>
            <a:off x="7542525" y="4411389"/>
            <a:ext cx="1031828" cy="429276"/>
            <a:chOff x="809625" y="3638550"/>
            <a:chExt cx="1190525" cy="495300"/>
          </a:xfrm>
        </p:grpSpPr>
        <p:sp>
          <p:nvSpPr>
            <p:cNvPr id="255" name="Google Shape;255;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58" name="Google Shape;258;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9" name="Google Shape;259;p20"/>
          <p:cNvCxnSpPr>
            <a:endCxn id="255"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260" name="Google Shape;260;p20"/>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261" name="Google Shape;261;p20"/>
          <p:cNvSpPr txBox="1"/>
          <p:nvPr/>
        </p:nvSpPr>
        <p:spPr>
          <a:xfrm>
            <a:off x="3746225" y="4805975"/>
            <a:ext cx="42054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i.e. slow because we have to find the “9” node.</a:t>
            </a:r>
            <a:endParaRPr>
              <a:solidFill>
                <a:srgbClr val="AC202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65" name="Shape 265"/>
        <p:cNvGrpSpPr/>
        <p:nvPr/>
      </p:nvGrpSpPr>
      <p:grpSpPr>
        <a:xfrm>
          <a:off x="0" y="0"/>
          <a:ext cx="0" cy="0"/>
          <a:chOff x="0" y="0"/>
          <a:chExt cx="0" cy="0"/>
        </a:xfrm>
      </p:grpSpPr>
      <p:sp>
        <p:nvSpPr>
          <p:cNvPr id="266" name="Google Shape;266;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      Goal:  Fast operations on last.</a:t>
            </a:r>
            <a:endParaRPr/>
          </a:p>
        </p:txBody>
      </p:sp>
      <p:sp>
        <p:nvSpPr>
          <p:cNvPr id="267" name="Google Shape;267;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p:txBody>
      </p:sp>
      <p:sp>
        <p:nvSpPr>
          <p:cNvPr id="268" name="Google Shape;268;p21"/>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1"/>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1" name="Google Shape;271;p21"/>
          <p:cNvCxnSpPr>
            <a:stCxn id="270" idx="3"/>
            <a:endCxn id="272"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73" name="Google Shape;273;p21"/>
          <p:cNvCxnSpPr>
            <a:stCxn id="270"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74" name="Google Shape;274;p21"/>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5" name="Google Shape;275;p21"/>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76" name="Google Shape;276;p21"/>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77" name="Google Shape;277;p21"/>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78" name="Google Shape;278;p21"/>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79" name="Google Shape;279;p21"/>
          <p:cNvGrpSpPr/>
          <p:nvPr/>
        </p:nvGrpSpPr>
        <p:grpSpPr>
          <a:xfrm>
            <a:off x="2330037" y="4411389"/>
            <a:ext cx="1031828" cy="429276"/>
            <a:chOff x="809625" y="3638550"/>
            <a:chExt cx="1190525" cy="495300"/>
          </a:xfrm>
        </p:grpSpPr>
        <p:sp>
          <p:nvSpPr>
            <p:cNvPr id="280" name="Google Shape;280;p21"/>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72" name="Google Shape;272;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1"/>
          <p:cNvGrpSpPr/>
          <p:nvPr/>
        </p:nvGrpSpPr>
        <p:grpSpPr>
          <a:xfrm>
            <a:off x="4067533" y="4411389"/>
            <a:ext cx="1031828" cy="429276"/>
            <a:chOff x="809625" y="3638550"/>
            <a:chExt cx="1190525" cy="495300"/>
          </a:xfrm>
        </p:grpSpPr>
        <p:sp>
          <p:nvSpPr>
            <p:cNvPr id="282" name="Google Shape;282;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3" name="Google Shape;283;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1"/>
          <p:cNvGrpSpPr/>
          <p:nvPr/>
        </p:nvGrpSpPr>
        <p:grpSpPr>
          <a:xfrm>
            <a:off x="5805029" y="4411389"/>
            <a:ext cx="1031828" cy="429276"/>
            <a:chOff x="809625" y="3638550"/>
            <a:chExt cx="1190525" cy="495300"/>
          </a:xfrm>
        </p:grpSpPr>
        <p:sp>
          <p:nvSpPr>
            <p:cNvPr id="285" name="Google Shape;285;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86" name="Google Shape;286;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7" name="Google Shape;287;p21"/>
          <p:cNvCxnSpPr>
            <a:endCxn id="282"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88" name="Google Shape;288;p21"/>
          <p:cNvCxnSpPr>
            <a:endCxn id="285"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89" name="Google Shape;289;p21"/>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0" name="Google Shape;290;p21"/>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91" name="Google Shape;291;p21"/>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2" name="Google Shape;292;p21"/>
          <p:cNvGrpSpPr/>
          <p:nvPr/>
        </p:nvGrpSpPr>
        <p:grpSpPr>
          <a:xfrm>
            <a:off x="1114701" y="3234112"/>
            <a:ext cx="1582372" cy="961571"/>
            <a:chOff x="1114701" y="3234112"/>
            <a:chExt cx="1582372" cy="961571"/>
          </a:xfrm>
        </p:grpSpPr>
        <p:sp>
          <p:nvSpPr>
            <p:cNvPr id="293" name="Google Shape;293;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4" name="Google Shape;294;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5" name="Google Shape;295;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96" name="Google Shape;296;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97" name="Google Shape;297;p21"/>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98" name="Google Shape;298;p21"/>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1"/>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00" name="Google Shape;300;p21"/>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301" name="Google Shape;301;p21"/>
          <p:cNvCxnSpPr>
            <a:stCxn id="298" idx="3"/>
            <a:endCxn id="302"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303" name="Google Shape;303;p21"/>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04" name="Google Shape;304;p21"/>
          <p:cNvGrpSpPr/>
          <p:nvPr/>
        </p:nvGrpSpPr>
        <p:grpSpPr>
          <a:xfrm>
            <a:off x="7542525" y="4411389"/>
            <a:ext cx="1031828" cy="429276"/>
            <a:chOff x="809625" y="3638550"/>
            <a:chExt cx="1190525" cy="495300"/>
          </a:xfrm>
        </p:grpSpPr>
        <p:sp>
          <p:nvSpPr>
            <p:cNvPr id="302" name="Google Shape;302;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305" name="Google Shape;305;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21"/>
          <p:cNvCxnSpPr>
            <a:endCxn id="302"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307" name="Google Shape;307;p21"/>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Google Shape;31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.prev</a:t>
            </a:r>
            <a:endParaRPr/>
          </a:p>
        </p:txBody>
      </p:sp>
      <p:sp>
        <p:nvSpPr>
          <p:cNvPr id="313" name="Google Shape;313;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a:p>
            <a:pPr indent="-355600" lvl="0" marL="457200" rtl="0" algn="l">
              <a:spcBef>
                <a:spcPts val="600"/>
              </a:spcBef>
              <a:spcAft>
                <a:spcPts val="0"/>
              </a:spcAft>
              <a:buSzPts val="2000"/>
              <a:buChar char="●"/>
            </a:pPr>
            <a:r>
              <a:rPr lang="en"/>
              <a:t>Add backwards links from every node.</a:t>
            </a:r>
            <a:endParaRPr/>
          </a:p>
          <a:p>
            <a:pPr indent="-355600" lvl="0" marL="457200" rtl="0" algn="l">
              <a:spcBef>
                <a:spcPts val="0"/>
              </a:spcBef>
              <a:spcAft>
                <a:spcPts val="0"/>
              </a:spcAft>
              <a:buSzPts val="2000"/>
              <a:buChar char="●"/>
            </a:pPr>
            <a:r>
              <a:rPr lang="en"/>
              <a:t>This yields a “</a:t>
            </a:r>
            <a:r>
              <a:rPr b="1" lang="en"/>
              <a:t>doubly linked list</a:t>
            </a:r>
            <a:r>
              <a:rPr lang="en"/>
              <a:t>” or </a:t>
            </a:r>
            <a:r>
              <a:rPr lang="en">
                <a:solidFill>
                  <a:srgbClr val="208920"/>
                </a:solidFill>
                <a:latin typeface="Consolas"/>
                <a:ea typeface="Consolas"/>
                <a:cs typeface="Consolas"/>
                <a:sym typeface="Consolas"/>
              </a:rPr>
              <a:t>DLList</a:t>
            </a:r>
            <a:r>
              <a:rPr lang="en"/>
              <a:t>, as opposed to our earlier “</a:t>
            </a:r>
            <a:r>
              <a:rPr b="1" lang="en"/>
              <a:t>singly linked list</a:t>
            </a:r>
            <a:r>
              <a:rPr lang="en"/>
              <a:t>” or </a:t>
            </a:r>
            <a:r>
              <a:rPr lang="en">
                <a:solidFill>
                  <a:srgbClr val="208920"/>
                </a:solidFill>
                <a:latin typeface="Consolas"/>
                <a:ea typeface="Consolas"/>
                <a:cs typeface="Consolas"/>
                <a:sym typeface="Consolas"/>
              </a:rPr>
              <a:t>SLList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14" name="Google Shape;314;p22"/>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2"/>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7" name="Google Shape;317;p22"/>
          <p:cNvCxnSpPr>
            <a:stCxn id="316" idx="3"/>
            <a:endCxn id="318"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19" name="Google Shape;319;p22"/>
          <p:cNvCxnSpPr>
            <a:stCxn id="316"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20" name="Google Shape;320;p22"/>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1" name="Google Shape;321;p22"/>
          <p:cNvCxnSpPr/>
          <p:nvPr/>
        </p:nvCxnSpPr>
        <p:spPr>
          <a:xfrm rot="10800000">
            <a:off x="714036" y="3694276"/>
            <a:ext cx="432300" cy="0"/>
          </a:xfrm>
          <a:prstGeom prst="straightConnector1">
            <a:avLst/>
          </a:prstGeom>
          <a:noFill/>
          <a:ln cap="flat" cmpd="sng" w="19050">
            <a:solidFill>
              <a:srgbClr val="666666"/>
            </a:solidFill>
            <a:prstDash val="solid"/>
            <a:round/>
            <a:headEnd len="med" w="med" type="none"/>
            <a:tailEnd len="med" w="med" type="none"/>
          </a:ln>
        </p:spPr>
      </p:cxnSp>
      <p:sp>
        <p:nvSpPr>
          <p:cNvPr id="322" name="Google Shape;322;p22"/>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23" name="Google Shape;323;p22"/>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24" name="Google Shape;324;p22"/>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25" name="Google Shape;325;p22"/>
          <p:cNvGrpSpPr/>
          <p:nvPr/>
        </p:nvGrpSpPr>
        <p:grpSpPr>
          <a:xfrm>
            <a:off x="1339437" y="4487589"/>
            <a:ext cx="1031828" cy="429276"/>
            <a:chOff x="809625" y="3638550"/>
            <a:chExt cx="1190525" cy="495300"/>
          </a:xfrm>
        </p:grpSpPr>
        <p:sp>
          <p:nvSpPr>
            <p:cNvPr id="326" name="Google Shape;326;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18" name="Google Shape;318;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22"/>
          <p:cNvGrpSpPr/>
          <p:nvPr/>
        </p:nvGrpSpPr>
        <p:grpSpPr>
          <a:xfrm>
            <a:off x="3457933" y="4487589"/>
            <a:ext cx="1031828" cy="429276"/>
            <a:chOff x="809625" y="3638550"/>
            <a:chExt cx="1190525" cy="495300"/>
          </a:xfrm>
        </p:grpSpPr>
        <p:sp>
          <p:nvSpPr>
            <p:cNvPr id="328" name="Google Shape;328;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29" name="Google Shape;329;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0" name="Google Shape;330;p22"/>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31" name="Google Shape;331;p22"/>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2" name="Google Shape;332;p22"/>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33" name="Google Shape;333;p22"/>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34" name="Google Shape;334;p22"/>
          <p:cNvCxnSpPr/>
          <p:nvPr/>
        </p:nvCxnSpPr>
        <p:spPr>
          <a:xfrm rot="10800000">
            <a:off x="714036" y="3917712"/>
            <a:ext cx="432300" cy="0"/>
          </a:xfrm>
          <a:prstGeom prst="straightConnector1">
            <a:avLst/>
          </a:prstGeom>
          <a:noFill/>
          <a:ln cap="flat" cmpd="sng" w="19050">
            <a:solidFill>
              <a:srgbClr val="666666"/>
            </a:solidFill>
            <a:prstDash val="solid"/>
            <a:round/>
            <a:headEnd len="med" w="med" type="none"/>
            <a:tailEnd len="med" w="med" type="none"/>
          </a:ln>
        </p:spPr>
      </p:cxnSp>
      <p:sp>
        <p:nvSpPr>
          <p:cNvPr id="335" name="Google Shape;335;p22"/>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2"/>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37" name="Google Shape;337;p22"/>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38" name="Google Shape;338;p22"/>
          <p:cNvCxnSpPr>
            <a:stCxn id="335" idx="3"/>
            <a:endCxn id="339"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40" name="Google Shape;340;p22"/>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2"/>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22"/>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22"/>
          <p:cNvSpPr txBox="1"/>
          <p:nvPr/>
        </p:nvSpPr>
        <p:spPr>
          <a:xfrm>
            <a:off x="737944"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45" name="Google Shape;345;p22"/>
          <p:cNvGrpSpPr/>
          <p:nvPr/>
        </p:nvGrpSpPr>
        <p:grpSpPr>
          <a:xfrm>
            <a:off x="1114701" y="3281409"/>
            <a:ext cx="1582372" cy="961571"/>
            <a:chOff x="1114701" y="3234112"/>
            <a:chExt cx="1582372" cy="961571"/>
          </a:xfrm>
        </p:grpSpPr>
        <p:sp>
          <p:nvSpPr>
            <p:cNvPr id="346" name="Google Shape;346;p2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47" name="Google Shape;347;p2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48" name="Google Shape;348;p2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49" name="Google Shape;349;p2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350" name="Google Shape;350;p22"/>
          <p:cNvGrpSpPr/>
          <p:nvPr/>
        </p:nvGrpSpPr>
        <p:grpSpPr>
          <a:xfrm>
            <a:off x="5102651" y="4487577"/>
            <a:ext cx="1505610" cy="429301"/>
            <a:chOff x="5102651" y="4487577"/>
            <a:chExt cx="1505610" cy="429301"/>
          </a:xfrm>
        </p:grpSpPr>
        <p:grpSp>
          <p:nvGrpSpPr>
            <p:cNvPr id="351" name="Google Shape;351;p22"/>
            <p:cNvGrpSpPr/>
            <p:nvPr/>
          </p:nvGrpSpPr>
          <p:grpSpPr>
            <a:xfrm>
              <a:off x="5576433" y="4487601"/>
              <a:ext cx="1031828" cy="429276"/>
              <a:chOff x="809625" y="3638550"/>
              <a:chExt cx="1190525" cy="495300"/>
            </a:xfrm>
          </p:grpSpPr>
          <p:sp>
            <p:nvSpPr>
              <p:cNvPr id="339" name="Google Shape;339;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352" name="Google Shape;352;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2"/>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4" name="Google Shape;354;p22"/>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355" name="Google Shape;355;p22"/>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356" name="Google Shape;356;p22"/>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57" name="Google Shape;357;p22"/>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58" name="Google Shape;358;p22"/>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359" name="Google Shape;359;p22"/>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0" name="Google Shape;360;p22"/>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1" name="Google Shape;361;p22"/>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362" name="Google Shape;362;p22"/>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363" name="Google Shape;363;p22"/>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364" name="Google Shape;364;p22"/>
          <p:cNvSpPr txBox="1"/>
          <p:nvPr/>
        </p:nvSpPr>
        <p:spPr>
          <a:xfrm>
            <a:off x="5403700" y="2148025"/>
            <a:ext cx="37488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Note: Arrows point at entire nodes, not fields! </a:t>
            </a:r>
            <a:endParaRPr>
              <a:solidFill>
                <a:srgbClr val="AC2020"/>
              </a:solidFill>
            </a:endParaRPr>
          </a:p>
          <a:p>
            <a:pPr indent="0" lvl="0" marL="0" rtl="0" algn="l">
              <a:spcBef>
                <a:spcPts val="0"/>
              </a:spcBef>
              <a:spcAft>
                <a:spcPts val="0"/>
              </a:spcAft>
              <a:buNone/>
            </a:pPr>
            <a:r>
              <a:t/>
            </a:r>
            <a:endParaRPr>
              <a:solidFill>
                <a:srgbClr val="AC2020"/>
              </a:solidFill>
            </a:endParaRPr>
          </a:p>
          <a:p>
            <a:pPr indent="0" lvl="0" marL="0" rtl="0" algn="l">
              <a:spcBef>
                <a:spcPts val="0"/>
              </a:spcBef>
              <a:spcAft>
                <a:spcPts val="0"/>
              </a:spcAft>
              <a:buNone/>
            </a:pPr>
            <a:r>
              <a:rPr lang="en">
                <a:solidFill>
                  <a:srgbClr val="AC2020"/>
                </a:solidFill>
              </a:rPr>
              <a:t>Example: </a:t>
            </a:r>
            <a:r>
              <a:rPr lang="en">
                <a:solidFill>
                  <a:srgbClr val="AC2020"/>
                </a:solidFill>
                <a:latin typeface="Consolas"/>
                <a:ea typeface="Consolas"/>
                <a:cs typeface="Consolas"/>
                <a:sym typeface="Consolas"/>
              </a:rPr>
              <a:t>last</a:t>
            </a:r>
            <a:r>
              <a:rPr lang="en">
                <a:solidFill>
                  <a:srgbClr val="AC2020"/>
                </a:solidFill>
              </a:rPr>
              <a:t> holds the address of the last node, not the </a:t>
            </a:r>
            <a:r>
              <a:rPr lang="en">
                <a:solidFill>
                  <a:srgbClr val="AC2020"/>
                </a:solidFill>
                <a:latin typeface="Consolas"/>
                <a:ea typeface="Consolas"/>
                <a:cs typeface="Consolas"/>
                <a:sym typeface="Consolas"/>
              </a:rPr>
              <a:t>item</a:t>
            </a:r>
            <a:r>
              <a:rPr lang="en">
                <a:solidFill>
                  <a:srgbClr val="AC2020"/>
                </a:solidFill>
              </a:rPr>
              <a:t> field of the sentinel node.</a:t>
            </a:r>
            <a:endParaRPr>
              <a:solidFill>
                <a:srgbClr val="AC2020"/>
              </a:solidFill>
            </a:endParaRPr>
          </a:p>
        </p:txBody>
      </p:sp>
      <p:sp>
        <p:nvSpPr>
          <p:cNvPr id="365" name="Google Shape;365;p22"/>
          <p:cNvSpPr/>
          <p:nvPr/>
        </p:nvSpPr>
        <p:spPr>
          <a:xfrm>
            <a:off x="5720700" y="3117825"/>
            <a:ext cx="1168175" cy="918425"/>
          </a:xfrm>
          <a:custGeom>
            <a:rect b="b" l="l" r="r" t="t"/>
            <a:pathLst>
              <a:path extrusionOk="0" h="36737" w="46727">
                <a:moveTo>
                  <a:pt x="46727" y="0"/>
                </a:moveTo>
                <a:cubicBezTo>
                  <a:pt x="34692" y="15739"/>
                  <a:pt x="19813" y="36737"/>
                  <a:pt x="0" y="36737"/>
                </a:cubicBezTo>
              </a:path>
            </a:pathLst>
          </a:custGeom>
          <a:noFill/>
          <a:ln cap="flat" cmpd="sng" w="9525">
            <a:solidFill>
              <a:srgbClr val="AC202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9" name="Shape 369"/>
        <p:cNvGrpSpPr/>
        <p:nvPr/>
      </p:nvGrpSpPr>
      <p:grpSpPr>
        <a:xfrm>
          <a:off x="0" y="0"/>
          <a:ext cx="0" cy="0"/>
          <a:chOff x="0" y="0"/>
          <a:chExt cx="0" cy="0"/>
        </a:xfrm>
      </p:grpSpPr>
      <p:sp>
        <p:nvSpPr>
          <p:cNvPr id="370" name="Google Shape;370;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371" name="Google Shape;371;p23"/>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Reverse pointers allow all operations (add, get, remove) to be fast.</a:t>
            </a:r>
            <a:endParaRPr/>
          </a:p>
          <a:p>
            <a:pPr indent="-355600" lvl="0" marL="457200" rtl="0" algn="l">
              <a:spcBef>
                <a:spcPts val="600"/>
              </a:spcBef>
              <a:spcAft>
                <a:spcPts val="0"/>
              </a:spcAft>
              <a:buSzPts val="2000"/>
              <a:buChar char="●"/>
            </a:pPr>
            <a:r>
              <a:rPr lang="en"/>
              <a:t>We call such a list a “doubly linked list” or </a:t>
            </a:r>
            <a:r>
              <a:rPr lang="en">
                <a:solidFill>
                  <a:srgbClr val="208920"/>
                </a:solidFill>
                <a:latin typeface="Consolas"/>
                <a:ea typeface="Consolas"/>
                <a:cs typeface="Consolas"/>
                <a:sym typeface="Consolas"/>
              </a:rPr>
              <a:t>DLList</a:t>
            </a:r>
            <a:r>
              <a:rPr lang="en"/>
              <a:t>.</a:t>
            </a:r>
            <a:endParaRPr/>
          </a:p>
        </p:txBody>
      </p:sp>
      <p:sp>
        <p:nvSpPr>
          <p:cNvPr id="372" name="Google Shape;372;p23"/>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23"/>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5" name="Google Shape;375;p23"/>
          <p:cNvCxnSpPr>
            <a:stCxn id="374" idx="3"/>
            <a:endCxn id="376"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77" name="Google Shape;377;p23"/>
          <p:cNvCxnSpPr>
            <a:stCxn id="374"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78" name="Google Shape;378;p23"/>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79" name="Google Shape;379;p23"/>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380" name="Google Shape;380;p23"/>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81" name="Google Shape;381;p23"/>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82" name="Google Shape;382;p23"/>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83" name="Google Shape;383;p23"/>
          <p:cNvGrpSpPr/>
          <p:nvPr/>
        </p:nvGrpSpPr>
        <p:grpSpPr>
          <a:xfrm>
            <a:off x="1339437" y="4487589"/>
            <a:ext cx="1031828" cy="429276"/>
            <a:chOff x="809625" y="3638550"/>
            <a:chExt cx="1190525" cy="495300"/>
          </a:xfrm>
        </p:grpSpPr>
        <p:sp>
          <p:nvSpPr>
            <p:cNvPr id="384" name="Google Shape;384;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76" name="Google Shape;376;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3"/>
          <p:cNvGrpSpPr/>
          <p:nvPr/>
        </p:nvGrpSpPr>
        <p:grpSpPr>
          <a:xfrm>
            <a:off x="3457933" y="4487589"/>
            <a:ext cx="1031828" cy="429276"/>
            <a:chOff x="809625" y="3638550"/>
            <a:chExt cx="1190525" cy="495300"/>
          </a:xfrm>
        </p:grpSpPr>
        <p:sp>
          <p:nvSpPr>
            <p:cNvPr id="386" name="Google Shape;386;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87" name="Google Shape;387;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8" name="Google Shape;388;p23"/>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89" name="Google Shape;389;p23"/>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0" name="Google Shape;390;p23"/>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91" name="Google Shape;391;p23"/>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92" name="Google Shape;392;p23"/>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393" name="Google Shape;393;p23"/>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3"/>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95" name="Google Shape;395;p23"/>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96" name="Google Shape;396;p23"/>
          <p:cNvCxnSpPr>
            <a:stCxn id="393" idx="3"/>
            <a:endCxn id="397"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98" name="Google Shape;398;p23"/>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23"/>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 name="Google Shape;401;p23"/>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02" name="Google Shape;402;p23"/>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03" name="Google Shape;403;p23"/>
          <p:cNvGrpSpPr/>
          <p:nvPr/>
        </p:nvGrpSpPr>
        <p:grpSpPr>
          <a:xfrm>
            <a:off x="1114701" y="3281409"/>
            <a:ext cx="1582372" cy="961571"/>
            <a:chOff x="1114701" y="3234112"/>
            <a:chExt cx="1582372" cy="961571"/>
          </a:xfrm>
        </p:grpSpPr>
        <p:sp>
          <p:nvSpPr>
            <p:cNvPr id="404" name="Google Shape;404;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05" name="Google Shape;405;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06" name="Google Shape;406;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07" name="Google Shape;407;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408" name="Google Shape;408;p23"/>
          <p:cNvGrpSpPr/>
          <p:nvPr/>
        </p:nvGrpSpPr>
        <p:grpSpPr>
          <a:xfrm>
            <a:off x="5102651" y="4487577"/>
            <a:ext cx="1505610" cy="429301"/>
            <a:chOff x="5102651" y="4487577"/>
            <a:chExt cx="1505610" cy="429301"/>
          </a:xfrm>
        </p:grpSpPr>
        <p:grpSp>
          <p:nvGrpSpPr>
            <p:cNvPr id="409" name="Google Shape;409;p23"/>
            <p:cNvGrpSpPr/>
            <p:nvPr/>
          </p:nvGrpSpPr>
          <p:grpSpPr>
            <a:xfrm>
              <a:off x="5576433" y="4487601"/>
              <a:ext cx="1031828" cy="429276"/>
              <a:chOff x="809625" y="3638550"/>
              <a:chExt cx="1190525" cy="495300"/>
            </a:xfrm>
          </p:grpSpPr>
          <p:sp>
            <p:nvSpPr>
              <p:cNvPr id="397" name="Google Shape;397;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10" name="Google Shape;410;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3"/>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2" name="Google Shape;412;p23"/>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13" name="Google Shape;413;p23"/>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14" name="Google Shape;414;p23"/>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6" name="Google Shape;416;p23"/>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23"/>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23"/>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9" name="Google Shape;419;p23"/>
          <p:cNvCxnSpPr>
            <a:stCxn id="418" idx="3"/>
            <a:endCxn id="420"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21" name="Google Shape;421;p23"/>
          <p:cNvCxnSpPr>
            <a:stCxn id="418"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22" name="Google Shape;422;p23"/>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3" name="Google Shape;423;p23"/>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424" name="Google Shape;424;p23"/>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425" name="Google Shape;425;p23"/>
          <p:cNvGrpSpPr/>
          <p:nvPr/>
        </p:nvGrpSpPr>
        <p:grpSpPr>
          <a:xfrm>
            <a:off x="1637112" y="2653739"/>
            <a:ext cx="1031828" cy="429276"/>
            <a:chOff x="809625" y="3638550"/>
            <a:chExt cx="1190525" cy="495300"/>
          </a:xfrm>
        </p:grpSpPr>
        <p:sp>
          <p:nvSpPr>
            <p:cNvPr id="426" name="Google Shape;426;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20" name="Google Shape;420;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28" name="Google Shape;428;p23"/>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9" name="Google Shape;429;p23"/>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430" name="Google Shape;430;p23"/>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23"/>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32" name="Google Shape;432;p23"/>
          <p:cNvCxnSpPr>
            <a:stCxn id="430" idx="3"/>
          </p:cNvCxnSpPr>
          <p:nvPr/>
        </p:nvCxnSpPr>
        <p:spPr>
          <a:xfrm rot="10800000">
            <a:off x="4943588" y="1937077"/>
            <a:ext cx="166800" cy="240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23"/>
          <p:cNvCxnSpPr>
            <a:stCxn id="430" idx="3"/>
            <a:endCxn id="420" idx="3"/>
          </p:cNvCxnSpPr>
          <p:nvPr/>
        </p:nvCxnSpPr>
        <p:spPr>
          <a:xfrm flipH="1">
            <a:off x="2668988" y="1939477"/>
            <a:ext cx="2441400" cy="928800"/>
          </a:xfrm>
          <a:prstGeom prst="curvedConnector3">
            <a:avLst>
              <a:gd fmla="val -9754" name="adj1"/>
            </a:avLst>
          </a:prstGeom>
          <a:noFill/>
          <a:ln cap="flat" cmpd="sng" w="19050">
            <a:solidFill>
              <a:srgbClr val="666666"/>
            </a:solidFill>
            <a:prstDash val="solid"/>
            <a:round/>
            <a:headEnd len="med" w="med" type="none"/>
            <a:tailEnd len="med" w="med" type="triangle"/>
          </a:ln>
        </p:spPr>
      </p:cxnSp>
      <p:sp>
        <p:nvSpPr>
          <p:cNvPr id="434" name="Google Shape;434;p23"/>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3"/>
          <p:cNvGrpSpPr/>
          <p:nvPr/>
        </p:nvGrpSpPr>
        <p:grpSpPr>
          <a:xfrm>
            <a:off x="1438038" y="1446575"/>
            <a:ext cx="1582372" cy="961571"/>
            <a:chOff x="1114701" y="3234112"/>
            <a:chExt cx="1582372" cy="961571"/>
          </a:xfrm>
        </p:grpSpPr>
        <p:sp>
          <p:nvSpPr>
            <p:cNvPr id="436" name="Google Shape;436;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7" name="Google Shape;437;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8" name="Google Shape;438;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39" name="Google Shape;439;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0" name="Google Shape;440;p23"/>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1" name="Google Shape;441;p23"/>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2" name="Google Shape;442;p23"/>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443" name="Google Shape;443;p23"/>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4" name="Google Shape;444;p23"/>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5" name="Google Shape;445;p23"/>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446" name="Google Shape;446;p23"/>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7" name="Google Shape;447;p23"/>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8" name="Google Shape;448;p23"/>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49" name="Google Shape;449;p23"/>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3" name="Shape 453"/>
        <p:cNvGrpSpPr/>
        <p:nvPr/>
      </p:nvGrpSpPr>
      <p:grpSpPr>
        <a:xfrm>
          <a:off x="0" y="0"/>
          <a:ext cx="0" cy="0"/>
          <a:chOff x="0" y="0"/>
          <a:chExt cx="0" cy="0"/>
        </a:xfrm>
      </p:grpSpPr>
      <p:sp>
        <p:nvSpPr>
          <p:cNvPr id="454" name="Google Shape;45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455" name="Google Shape;455;p24"/>
          <p:cNvSpPr txBox="1"/>
          <p:nvPr>
            <p:ph idx="1" type="body"/>
          </p:nvPr>
        </p:nvSpPr>
        <p:spPr>
          <a:xfrm>
            <a:off x="243000" y="556500"/>
            <a:ext cx="8443800" cy="90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This approach has an annoying special case: </a:t>
            </a:r>
            <a:r>
              <a:rPr lang="en">
                <a:latin typeface="Consolas"/>
                <a:ea typeface="Consolas"/>
                <a:cs typeface="Consolas"/>
                <a:sym typeface="Consolas"/>
              </a:rPr>
              <a:t>last</a:t>
            </a:r>
            <a:r>
              <a:rPr lang="en"/>
              <a:t> sometimes points at the sentinel, and sometimes points at a ‘real’ node. </a:t>
            </a:r>
            <a:endParaRPr/>
          </a:p>
        </p:txBody>
      </p:sp>
      <p:sp>
        <p:nvSpPr>
          <p:cNvPr id="456" name="Google Shape;456;p24"/>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24"/>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9" name="Google Shape;459;p24"/>
          <p:cNvCxnSpPr>
            <a:stCxn id="458" idx="3"/>
            <a:endCxn id="460"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61" name="Google Shape;461;p24"/>
          <p:cNvCxnSpPr>
            <a:stCxn id="458"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62" name="Google Shape;462;p24"/>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3" name="Google Shape;463;p24"/>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464" name="Google Shape;464;p24"/>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465" name="Google Shape;465;p24"/>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66" name="Google Shape;466;p24"/>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467" name="Google Shape;467;p24"/>
          <p:cNvGrpSpPr/>
          <p:nvPr/>
        </p:nvGrpSpPr>
        <p:grpSpPr>
          <a:xfrm>
            <a:off x="1339437" y="4487589"/>
            <a:ext cx="1031828" cy="429277"/>
            <a:chOff x="809625" y="3638550"/>
            <a:chExt cx="1190525" cy="495300"/>
          </a:xfrm>
        </p:grpSpPr>
        <p:sp>
          <p:nvSpPr>
            <p:cNvPr id="468" name="Google Shape;468;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0" name="Google Shape;460;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4"/>
          <p:cNvGrpSpPr/>
          <p:nvPr/>
        </p:nvGrpSpPr>
        <p:grpSpPr>
          <a:xfrm>
            <a:off x="3457933" y="4487589"/>
            <a:ext cx="1031828" cy="429277"/>
            <a:chOff x="809625" y="3638550"/>
            <a:chExt cx="1190525" cy="495300"/>
          </a:xfrm>
        </p:grpSpPr>
        <p:sp>
          <p:nvSpPr>
            <p:cNvPr id="470" name="Google Shape;470;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1" name="Google Shape;471;p2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2" name="Google Shape;472;p24"/>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473" name="Google Shape;473;p24"/>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74" name="Google Shape;474;p24"/>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75" name="Google Shape;475;p24"/>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76" name="Google Shape;476;p24"/>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477" name="Google Shape;477;p24"/>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24"/>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79" name="Google Shape;479;p24"/>
          <p:cNvCxnSpPr/>
          <p:nvPr/>
        </p:nvCxnSpPr>
        <p:spPr>
          <a:xfrm rot="10800000">
            <a:off x="4645775" y="37710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480" name="Google Shape;480;p24"/>
          <p:cNvCxnSpPr>
            <a:stCxn id="477" idx="3"/>
            <a:endCxn id="481" idx="0"/>
          </p:cNvCxnSpPr>
          <p:nvPr/>
        </p:nvCxnSpPr>
        <p:spPr>
          <a:xfrm>
            <a:off x="4812713" y="3773327"/>
            <a:ext cx="1021800" cy="714300"/>
          </a:xfrm>
          <a:prstGeom prst="curvedConnector2">
            <a:avLst/>
          </a:prstGeom>
          <a:noFill/>
          <a:ln cap="flat" cmpd="sng" w="19050">
            <a:solidFill>
              <a:srgbClr val="FF0000"/>
            </a:solidFill>
            <a:prstDash val="solid"/>
            <a:round/>
            <a:headEnd len="med" w="med" type="none"/>
            <a:tailEnd len="med" w="med" type="triangle"/>
          </a:ln>
        </p:spPr>
      </p:cxnSp>
      <p:sp>
        <p:nvSpPr>
          <p:cNvPr id="482" name="Google Shape;482;p24"/>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24"/>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24"/>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86" name="Google Shape;486;p24"/>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87" name="Google Shape;487;p24"/>
          <p:cNvGrpSpPr/>
          <p:nvPr/>
        </p:nvGrpSpPr>
        <p:grpSpPr>
          <a:xfrm>
            <a:off x="1114701" y="3281409"/>
            <a:ext cx="1582372" cy="961571"/>
            <a:chOff x="1114701" y="3234112"/>
            <a:chExt cx="1582372" cy="961571"/>
          </a:xfrm>
        </p:grpSpPr>
        <p:sp>
          <p:nvSpPr>
            <p:cNvPr id="488" name="Google Shape;488;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489" name="Google Shape;489;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490" name="Google Shape;490;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91" name="Google Shape;491;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492" name="Google Shape;492;p24"/>
          <p:cNvGrpSpPr/>
          <p:nvPr/>
        </p:nvGrpSpPr>
        <p:grpSpPr>
          <a:xfrm>
            <a:off x="5102651" y="4487577"/>
            <a:ext cx="1505610" cy="429301"/>
            <a:chOff x="5102651" y="4487577"/>
            <a:chExt cx="1505610" cy="429301"/>
          </a:xfrm>
        </p:grpSpPr>
        <p:grpSp>
          <p:nvGrpSpPr>
            <p:cNvPr id="493" name="Google Shape;493;p24"/>
            <p:cNvGrpSpPr/>
            <p:nvPr/>
          </p:nvGrpSpPr>
          <p:grpSpPr>
            <a:xfrm>
              <a:off x="5576433" y="4487602"/>
              <a:ext cx="1031828" cy="429277"/>
              <a:chOff x="809625" y="3638550"/>
              <a:chExt cx="1190525" cy="495300"/>
            </a:xfrm>
          </p:grpSpPr>
          <p:sp>
            <p:nvSpPr>
              <p:cNvPr id="481" name="Google Shape;481;p2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94" name="Google Shape;494;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4"/>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6" name="Google Shape;496;p24"/>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97" name="Google Shape;497;p24"/>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98" name="Google Shape;498;p24"/>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99" name="Google Shape;499;p24"/>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0" name="Google Shape;500;p24"/>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501" name="Google Shape;501;p24"/>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2" name="Google Shape;502;p24"/>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3" name="Google Shape;503;p24"/>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504" name="Google Shape;504;p24"/>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05" name="Google Shape;505;p24"/>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506" name="Google Shape;506;p24"/>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08" name="Google Shape;508;p24"/>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24"/>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24"/>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1" name="Google Shape;511;p24"/>
          <p:cNvCxnSpPr>
            <a:stCxn id="510" idx="3"/>
            <a:endCxn id="512"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513" name="Google Shape;513;p24"/>
          <p:cNvCxnSpPr>
            <a:stCxn id="510"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514" name="Google Shape;514;p24"/>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5" name="Google Shape;515;p24"/>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516" name="Google Shape;516;p24"/>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517" name="Google Shape;517;p24"/>
          <p:cNvGrpSpPr/>
          <p:nvPr/>
        </p:nvGrpSpPr>
        <p:grpSpPr>
          <a:xfrm>
            <a:off x="1637112" y="2653739"/>
            <a:ext cx="1031828" cy="429277"/>
            <a:chOff x="809625" y="3638550"/>
            <a:chExt cx="1190525" cy="495300"/>
          </a:xfrm>
        </p:grpSpPr>
        <p:sp>
          <p:nvSpPr>
            <p:cNvPr id="518" name="Google Shape;518;p2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2" name="Google Shape;512;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4"/>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20" name="Google Shape;520;p24"/>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21" name="Google Shape;521;p24"/>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522" name="Google Shape;522;p24"/>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24"/>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524" name="Google Shape;524;p24"/>
          <p:cNvCxnSpPr>
            <a:stCxn id="522" idx="3"/>
          </p:cNvCxnSpPr>
          <p:nvPr/>
        </p:nvCxnSpPr>
        <p:spPr>
          <a:xfrm rot="10800000">
            <a:off x="4943588" y="1937077"/>
            <a:ext cx="166800" cy="2400"/>
          </a:xfrm>
          <a:prstGeom prst="straightConnector1">
            <a:avLst/>
          </a:prstGeom>
          <a:noFill/>
          <a:ln cap="flat" cmpd="sng" w="19050">
            <a:solidFill>
              <a:srgbClr val="FF0000"/>
            </a:solidFill>
            <a:prstDash val="solid"/>
            <a:round/>
            <a:headEnd len="med" w="med" type="none"/>
            <a:tailEnd len="med" w="med" type="none"/>
          </a:ln>
        </p:spPr>
      </p:cxnSp>
      <p:cxnSp>
        <p:nvCxnSpPr>
          <p:cNvPr id="525" name="Google Shape;525;p24"/>
          <p:cNvCxnSpPr>
            <a:stCxn id="522" idx="3"/>
            <a:endCxn id="512" idx="3"/>
          </p:cNvCxnSpPr>
          <p:nvPr/>
        </p:nvCxnSpPr>
        <p:spPr>
          <a:xfrm flipH="1">
            <a:off x="2668988" y="1939477"/>
            <a:ext cx="2441400" cy="928800"/>
          </a:xfrm>
          <a:prstGeom prst="curvedConnector3">
            <a:avLst>
              <a:gd fmla="val -9754" name="adj1"/>
            </a:avLst>
          </a:prstGeom>
          <a:noFill/>
          <a:ln cap="flat" cmpd="sng" w="19050">
            <a:solidFill>
              <a:srgbClr val="FF0000"/>
            </a:solidFill>
            <a:prstDash val="solid"/>
            <a:round/>
            <a:headEnd len="med" w="med" type="none"/>
            <a:tailEnd len="med" w="med" type="triangle"/>
          </a:ln>
        </p:spPr>
      </p:cxnSp>
      <p:sp>
        <p:nvSpPr>
          <p:cNvPr id="526" name="Google Shape;526;p24"/>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4"/>
          <p:cNvGrpSpPr/>
          <p:nvPr/>
        </p:nvGrpSpPr>
        <p:grpSpPr>
          <a:xfrm>
            <a:off x="1438038" y="1446575"/>
            <a:ext cx="1582372" cy="961571"/>
            <a:chOff x="1114701" y="3234112"/>
            <a:chExt cx="1582372" cy="961571"/>
          </a:xfrm>
        </p:grpSpPr>
        <p:sp>
          <p:nvSpPr>
            <p:cNvPr id="528" name="Google Shape;528;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529" name="Google Shape;529;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530" name="Google Shape;530;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531" name="Google Shape;531;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cxnSp>
        <p:nvCxnSpPr>
          <p:cNvPr id="532" name="Google Shape;532;p24"/>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33" name="Google Shape;533;p24"/>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7" name="Shape 537"/>
        <p:cNvGrpSpPr/>
        <p:nvPr/>
      </p:nvGrpSpPr>
      <p:grpSpPr>
        <a:xfrm>
          <a:off x="0" y="0"/>
          <a:ext cx="0" cy="0"/>
          <a:chOff x="0" y="0"/>
          <a:chExt cx="0" cy="0"/>
        </a:xfrm>
      </p:grpSpPr>
      <p:sp>
        <p:nvSpPr>
          <p:cNvPr id="538" name="Google Shape;538;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(Double Sentinel)</a:t>
            </a:r>
            <a:endParaRPr/>
          </a:p>
        </p:txBody>
      </p:sp>
      <p:sp>
        <p:nvSpPr>
          <p:cNvPr id="539" name="Google Shape;539;p25"/>
          <p:cNvSpPr txBox="1"/>
          <p:nvPr>
            <p:ph idx="1" type="body"/>
          </p:nvPr>
        </p:nvSpPr>
        <p:spPr>
          <a:xfrm>
            <a:off x="243000" y="556500"/>
            <a:ext cx="8443800" cy="57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solution: Have two sentinels.</a:t>
            </a:r>
            <a:endParaRPr/>
          </a:p>
        </p:txBody>
      </p:sp>
      <p:sp>
        <p:nvSpPr>
          <p:cNvPr id="540" name="Google Shape;540;p25"/>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25"/>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3" name="Google Shape;543;p25"/>
          <p:cNvCxnSpPr>
            <a:stCxn id="542" idx="3"/>
            <a:endCxn id="544" idx="0"/>
          </p:cNvCxnSpPr>
          <p:nvPr/>
        </p:nvCxnSpPr>
        <p:spPr>
          <a:xfrm flipH="1">
            <a:off x="2113288" y="36973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45" name="Google Shape;545;p25"/>
          <p:cNvCxnSpPr>
            <a:stCxn id="542" idx="3"/>
          </p:cNvCxnSpPr>
          <p:nvPr/>
        </p:nvCxnSpPr>
        <p:spPr>
          <a:xfrm rot="10800000">
            <a:off x="3373888" y="36928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46" name="Google Shape;546;p25"/>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7" name="Google Shape;547;p25"/>
          <p:cNvCxnSpPr/>
          <p:nvPr/>
        </p:nvCxnSpPr>
        <p:spPr>
          <a:xfrm rot="10800000">
            <a:off x="714036" y="3625438"/>
            <a:ext cx="432300" cy="0"/>
          </a:xfrm>
          <a:prstGeom prst="straightConnector1">
            <a:avLst/>
          </a:prstGeom>
          <a:noFill/>
          <a:ln cap="flat" cmpd="sng" w="19050">
            <a:solidFill>
              <a:srgbClr val="666666"/>
            </a:solidFill>
            <a:prstDash val="solid"/>
            <a:round/>
            <a:headEnd len="med" w="med" type="none"/>
            <a:tailEnd len="med" w="med" type="none"/>
          </a:ln>
        </p:spPr>
      </p:cxnSp>
      <p:sp>
        <p:nvSpPr>
          <p:cNvPr id="548" name="Google Shape;548;p25"/>
          <p:cNvSpPr txBox="1"/>
          <p:nvPr/>
        </p:nvSpPr>
        <p:spPr>
          <a:xfrm>
            <a:off x="3121725" y="32045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sp>
        <p:nvSpPr>
          <p:cNvPr id="549" name="Google Shape;549;p25"/>
          <p:cNvSpPr txBox="1"/>
          <p:nvPr/>
        </p:nvSpPr>
        <p:spPr>
          <a:xfrm>
            <a:off x="1284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50" name="Google Shape;550;p25"/>
          <p:cNvSpPr txBox="1"/>
          <p:nvPr/>
        </p:nvSpPr>
        <p:spPr>
          <a:xfrm>
            <a:off x="18180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551" name="Google Shape;551;p25"/>
          <p:cNvGrpSpPr/>
          <p:nvPr/>
        </p:nvGrpSpPr>
        <p:grpSpPr>
          <a:xfrm>
            <a:off x="1339437" y="4411389"/>
            <a:ext cx="1031828" cy="429276"/>
            <a:chOff x="809625" y="3638550"/>
            <a:chExt cx="1190525" cy="495300"/>
          </a:xfrm>
        </p:grpSpPr>
        <p:sp>
          <p:nvSpPr>
            <p:cNvPr id="552" name="Google Shape;552;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44" name="Google Shape;544;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5"/>
          <p:cNvGrpSpPr/>
          <p:nvPr/>
        </p:nvGrpSpPr>
        <p:grpSpPr>
          <a:xfrm>
            <a:off x="3457933" y="4411389"/>
            <a:ext cx="1031828" cy="429276"/>
            <a:chOff x="809625" y="3638550"/>
            <a:chExt cx="1190525" cy="495300"/>
          </a:xfrm>
        </p:grpSpPr>
        <p:sp>
          <p:nvSpPr>
            <p:cNvPr id="554" name="Google Shape;554;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5" name="Google Shape;555;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6" name="Google Shape;556;p25"/>
          <p:cNvCxnSpPr/>
          <p:nvPr/>
        </p:nvCxnSpPr>
        <p:spPr>
          <a:xfrm>
            <a:off x="2132450" y="4720625"/>
            <a:ext cx="864300" cy="0"/>
          </a:xfrm>
          <a:prstGeom prst="straightConnector1">
            <a:avLst/>
          </a:prstGeom>
          <a:noFill/>
          <a:ln cap="flat" cmpd="sng" w="19050">
            <a:solidFill>
              <a:srgbClr val="666666"/>
            </a:solidFill>
            <a:prstDash val="solid"/>
            <a:round/>
            <a:headEnd len="med" w="med" type="none"/>
            <a:tailEnd len="med" w="med" type="triangle"/>
          </a:ln>
        </p:spPr>
      </p:cxnSp>
      <p:sp>
        <p:nvSpPr>
          <p:cNvPr id="557" name="Google Shape;557;p25"/>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58" name="Google Shape;558;p25"/>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59" name="Google Shape;559;p25"/>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60" name="Google Shape;560;p25"/>
          <p:cNvCxnSpPr/>
          <p:nvPr/>
        </p:nvCxnSpPr>
        <p:spPr>
          <a:xfrm rot="10800000">
            <a:off x="714036" y="3841512"/>
            <a:ext cx="432300" cy="0"/>
          </a:xfrm>
          <a:prstGeom prst="straightConnector1">
            <a:avLst/>
          </a:prstGeom>
          <a:noFill/>
          <a:ln cap="flat" cmpd="sng" w="19050">
            <a:solidFill>
              <a:srgbClr val="666666"/>
            </a:solidFill>
            <a:prstDash val="solid"/>
            <a:round/>
            <a:headEnd len="med" w="med" type="none"/>
            <a:tailEnd len="med" w="med" type="none"/>
          </a:ln>
        </p:spPr>
      </p:cxnSp>
      <p:sp>
        <p:nvSpPr>
          <p:cNvPr id="561" name="Google Shape;561;p25"/>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25"/>
          <p:cNvSpPr txBox="1"/>
          <p:nvPr/>
        </p:nvSpPr>
        <p:spPr>
          <a:xfrm>
            <a:off x="4249826" y="319882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563" name="Google Shape;563;p25"/>
          <p:cNvCxnSpPr/>
          <p:nvPr/>
        </p:nvCxnSpPr>
        <p:spPr>
          <a:xfrm rot="10800000">
            <a:off x="4645775" y="369487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64" name="Google Shape;564;p25"/>
          <p:cNvCxnSpPr>
            <a:stCxn id="561" idx="3"/>
            <a:endCxn id="565" idx="0"/>
          </p:cNvCxnSpPr>
          <p:nvPr/>
        </p:nvCxnSpPr>
        <p:spPr>
          <a:xfrm>
            <a:off x="4812713" y="3697127"/>
            <a:ext cx="3140100" cy="714300"/>
          </a:xfrm>
          <a:prstGeom prst="curvedConnector2">
            <a:avLst/>
          </a:prstGeom>
          <a:noFill/>
          <a:ln cap="flat" cmpd="sng" w="19050">
            <a:solidFill>
              <a:srgbClr val="208920"/>
            </a:solidFill>
            <a:prstDash val="solid"/>
            <a:round/>
            <a:headEnd len="med" w="med" type="none"/>
            <a:tailEnd len="med" w="med" type="triangle"/>
          </a:ln>
        </p:spPr>
      </p:cxnSp>
      <p:sp>
        <p:nvSpPr>
          <p:cNvPr id="566" name="Google Shape;566;p25"/>
          <p:cNvSpPr/>
          <p:nvPr/>
        </p:nvSpPr>
        <p:spPr>
          <a:xfrm>
            <a:off x="2512497"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25"/>
          <p:cNvSpPr/>
          <p:nvPr/>
        </p:nvSpPr>
        <p:spPr>
          <a:xfrm>
            <a:off x="2984151"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823426" y="44113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25"/>
          <p:cNvCxnSpPr/>
          <p:nvPr/>
        </p:nvCxnSpPr>
        <p:spPr>
          <a:xfrm rot="10800000">
            <a:off x="2371200" y="4495950"/>
            <a:ext cx="813000" cy="0"/>
          </a:xfrm>
          <a:prstGeom prst="straightConnector1">
            <a:avLst/>
          </a:prstGeom>
          <a:noFill/>
          <a:ln cap="flat" cmpd="sng" w="19050">
            <a:solidFill>
              <a:schemeClr val="dk2"/>
            </a:solidFill>
            <a:prstDash val="solid"/>
            <a:round/>
            <a:headEnd len="med" w="med" type="none"/>
            <a:tailEnd len="med" w="med" type="triangle"/>
          </a:ln>
        </p:spPr>
      </p:cxnSp>
      <p:sp>
        <p:nvSpPr>
          <p:cNvPr id="570" name="Google Shape;570;p25"/>
          <p:cNvSpPr txBox="1"/>
          <p:nvPr/>
        </p:nvSpPr>
        <p:spPr>
          <a:xfrm>
            <a:off x="737944" y="47579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571" name="Google Shape;571;p25"/>
          <p:cNvGrpSpPr/>
          <p:nvPr/>
        </p:nvGrpSpPr>
        <p:grpSpPr>
          <a:xfrm>
            <a:off x="5576433" y="4411401"/>
            <a:ext cx="1031828" cy="429276"/>
            <a:chOff x="809625" y="3638550"/>
            <a:chExt cx="1190525" cy="495300"/>
          </a:xfrm>
        </p:grpSpPr>
        <p:sp>
          <p:nvSpPr>
            <p:cNvPr id="572" name="Google Shape;572;p2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3" name="Google Shape;573;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4" name="Google Shape;574;p25"/>
          <p:cNvCxnSpPr/>
          <p:nvPr/>
        </p:nvCxnSpPr>
        <p:spPr>
          <a:xfrm>
            <a:off x="4293575" y="4720625"/>
            <a:ext cx="821700" cy="0"/>
          </a:xfrm>
          <a:prstGeom prst="straightConnector1">
            <a:avLst/>
          </a:prstGeom>
          <a:noFill/>
          <a:ln cap="flat" cmpd="sng" w="19050">
            <a:solidFill>
              <a:srgbClr val="666666"/>
            </a:solidFill>
            <a:prstDash val="solid"/>
            <a:round/>
            <a:headEnd len="med" w="med" type="none"/>
            <a:tailEnd len="med" w="med" type="triangle"/>
          </a:ln>
        </p:spPr>
      </p:cxnSp>
      <p:sp>
        <p:nvSpPr>
          <p:cNvPr id="575" name="Google Shape;575;p25"/>
          <p:cNvSpPr/>
          <p:nvPr/>
        </p:nvSpPr>
        <p:spPr>
          <a:xfrm>
            <a:off x="5102651" y="44113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25"/>
          <p:cNvCxnSpPr/>
          <p:nvPr/>
        </p:nvCxnSpPr>
        <p:spPr>
          <a:xfrm rot="10800000">
            <a:off x="4489725" y="4495950"/>
            <a:ext cx="855600" cy="0"/>
          </a:xfrm>
          <a:prstGeom prst="straightConnector1">
            <a:avLst/>
          </a:prstGeom>
          <a:noFill/>
          <a:ln cap="flat" cmpd="sng" w="19050">
            <a:solidFill>
              <a:schemeClr val="dk2"/>
            </a:solidFill>
            <a:prstDash val="solid"/>
            <a:round/>
            <a:headEnd len="med" w="med" type="none"/>
            <a:tailEnd len="med" w="med" type="triangle"/>
          </a:ln>
        </p:spPr>
      </p:cxnSp>
      <p:grpSp>
        <p:nvGrpSpPr>
          <p:cNvPr id="577" name="Google Shape;577;p25"/>
          <p:cNvGrpSpPr/>
          <p:nvPr/>
        </p:nvGrpSpPr>
        <p:grpSpPr>
          <a:xfrm>
            <a:off x="7694958" y="4411389"/>
            <a:ext cx="1031828" cy="429276"/>
            <a:chOff x="809625" y="3638550"/>
            <a:chExt cx="1190525" cy="495300"/>
          </a:xfrm>
        </p:grpSpPr>
        <p:sp>
          <p:nvSpPr>
            <p:cNvPr id="565" name="Google Shape;565;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78" name="Google Shape;578;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9" name="Google Shape;579;p25"/>
          <p:cNvCxnSpPr/>
          <p:nvPr/>
        </p:nvCxnSpPr>
        <p:spPr>
          <a:xfrm>
            <a:off x="6382675" y="4720625"/>
            <a:ext cx="851100" cy="0"/>
          </a:xfrm>
          <a:prstGeom prst="straightConnector1">
            <a:avLst/>
          </a:prstGeom>
          <a:noFill/>
          <a:ln cap="flat" cmpd="sng" w="19050">
            <a:solidFill>
              <a:srgbClr val="666666"/>
            </a:solidFill>
            <a:prstDash val="solid"/>
            <a:round/>
            <a:headEnd len="med" w="med" type="none"/>
            <a:tailEnd len="med" w="med" type="triangle"/>
          </a:ln>
        </p:spPr>
      </p:cxnSp>
      <p:sp>
        <p:nvSpPr>
          <p:cNvPr id="580" name="Google Shape;580;p25"/>
          <p:cNvSpPr/>
          <p:nvPr/>
        </p:nvSpPr>
        <p:spPr>
          <a:xfrm>
            <a:off x="7221176"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25"/>
          <p:cNvCxnSpPr/>
          <p:nvPr/>
        </p:nvCxnSpPr>
        <p:spPr>
          <a:xfrm rot="10800000">
            <a:off x="6608250" y="4495950"/>
            <a:ext cx="8550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25"/>
          <p:cNvSpPr/>
          <p:nvPr/>
        </p:nvSpPr>
        <p:spPr>
          <a:xfrm>
            <a:off x="2675142" y="1366463"/>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txBox="1"/>
          <p:nvPr/>
        </p:nvSpPr>
        <p:spPr>
          <a:xfrm>
            <a:off x="4139547" y="15930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4" name="Google Shape;584;p25"/>
          <p:cNvSpPr/>
          <p:nvPr/>
        </p:nvSpPr>
        <p:spPr>
          <a:xfrm>
            <a:off x="4025635" y="16092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25"/>
          <p:cNvSpPr/>
          <p:nvPr/>
        </p:nvSpPr>
        <p:spPr>
          <a:xfrm>
            <a:off x="4030875" y="1603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25"/>
          <p:cNvSpPr/>
          <p:nvPr/>
        </p:nvSpPr>
        <p:spPr>
          <a:xfrm>
            <a:off x="4673725" y="1609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87" name="Google Shape;587;p25"/>
          <p:cNvCxnSpPr>
            <a:stCxn id="586" idx="3"/>
            <a:endCxn id="588" idx="0"/>
          </p:cNvCxnSpPr>
          <p:nvPr/>
        </p:nvCxnSpPr>
        <p:spPr>
          <a:xfrm flipH="1">
            <a:off x="3626425" y="1796762"/>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89" name="Google Shape;589;p25"/>
          <p:cNvCxnSpPr>
            <a:stCxn id="586" idx="3"/>
          </p:cNvCxnSpPr>
          <p:nvPr/>
        </p:nvCxnSpPr>
        <p:spPr>
          <a:xfrm rot="10800000">
            <a:off x="4887025" y="1792262"/>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90" name="Google Shape;590;p25"/>
          <p:cNvCxnSpPr/>
          <p:nvPr/>
        </p:nvCxnSpPr>
        <p:spPr>
          <a:xfrm rot="10800000">
            <a:off x="2227173" y="15120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91" name="Google Shape;591;p25"/>
          <p:cNvCxnSpPr/>
          <p:nvPr/>
        </p:nvCxnSpPr>
        <p:spPr>
          <a:xfrm rot="10800000">
            <a:off x="2227173" y="1713403"/>
            <a:ext cx="432300" cy="0"/>
          </a:xfrm>
          <a:prstGeom prst="straightConnector1">
            <a:avLst/>
          </a:prstGeom>
          <a:noFill/>
          <a:ln cap="flat" cmpd="sng" w="19050">
            <a:solidFill>
              <a:srgbClr val="666666"/>
            </a:solidFill>
            <a:prstDash val="solid"/>
            <a:round/>
            <a:headEnd len="med" w="med" type="none"/>
            <a:tailEnd len="med" w="med" type="none"/>
          </a:ln>
        </p:spPr>
      </p:cxnSp>
      <p:sp>
        <p:nvSpPr>
          <p:cNvPr id="592" name="Google Shape;592;p25"/>
          <p:cNvSpPr txBox="1"/>
          <p:nvPr/>
        </p:nvSpPr>
        <p:spPr>
          <a:xfrm>
            <a:off x="4634863" y="1303988"/>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grpSp>
        <p:nvGrpSpPr>
          <p:cNvPr id="593" name="Google Shape;593;p25"/>
          <p:cNvGrpSpPr/>
          <p:nvPr/>
        </p:nvGrpSpPr>
        <p:grpSpPr>
          <a:xfrm>
            <a:off x="2852574" y="2510826"/>
            <a:ext cx="1031828" cy="429276"/>
            <a:chOff x="809625" y="3638550"/>
            <a:chExt cx="1190525" cy="495300"/>
          </a:xfrm>
        </p:grpSpPr>
        <p:sp>
          <p:nvSpPr>
            <p:cNvPr id="594" name="Google Shape;594;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88" name="Google Shape;588;p2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5"/>
          <p:cNvSpPr txBox="1"/>
          <p:nvPr/>
        </p:nvSpPr>
        <p:spPr>
          <a:xfrm>
            <a:off x="4025254" y="1303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96" name="Google Shape;596;p25"/>
          <p:cNvCxnSpPr/>
          <p:nvPr/>
        </p:nvCxnSpPr>
        <p:spPr>
          <a:xfrm rot="10800000">
            <a:off x="2227173" y="2145550"/>
            <a:ext cx="432300" cy="0"/>
          </a:xfrm>
          <a:prstGeom prst="straightConnector1">
            <a:avLst/>
          </a:prstGeom>
          <a:noFill/>
          <a:ln cap="flat" cmpd="sng" w="19050">
            <a:solidFill>
              <a:srgbClr val="666666"/>
            </a:solidFill>
            <a:prstDash val="solid"/>
            <a:round/>
            <a:headEnd len="med" w="med" type="none"/>
            <a:tailEnd len="med" w="med" type="none"/>
          </a:ln>
        </p:spPr>
      </p:cxnSp>
      <p:sp>
        <p:nvSpPr>
          <p:cNvPr id="597" name="Google Shape;597;p25"/>
          <p:cNvSpPr/>
          <p:nvPr/>
        </p:nvSpPr>
        <p:spPr>
          <a:xfrm>
            <a:off x="5823350" y="16092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8" name="Google Shape;598;p25"/>
          <p:cNvCxnSpPr/>
          <p:nvPr/>
        </p:nvCxnSpPr>
        <p:spPr>
          <a:xfrm rot="10800000">
            <a:off x="2227173" y="1929476"/>
            <a:ext cx="432300" cy="0"/>
          </a:xfrm>
          <a:prstGeom prst="straightConnector1">
            <a:avLst/>
          </a:prstGeom>
          <a:noFill/>
          <a:ln cap="flat" cmpd="sng" w="19050">
            <a:solidFill>
              <a:srgbClr val="666666"/>
            </a:solidFill>
            <a:prstDash val="solid"/>
            <a:round/>
            <a:headEnd len="med" w="med" type="none"/>
            <a:tailEnd len="med" w="med" type="none"/>
          </a:ln>
        </p:spPr>
      </p:cxnSp>
      <p:sp>
        <p:nvSpPr>
          <p:cNvPr id="599" name="Google Shape;599;p25"/>
          <p:cNvSpPr txBox="1"/>
          <p:nvPr/>
        </p:nvSpPr>
        <p:spPr>
          <a:xfrm>
            <a:off x="5762950" y="129827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600" name="Google Shape;600;p25"/>
          <p:cNvCxnSpPr>
            <a:stCxn id="597" idx="3"/>
          </p:cNvCxnSpPr>
          <p:nvPr/>
        </p:nvCxnSpPr>
        <p:spPr>
          <a:xfrm rot="10800000">
            <a:off x="6159050" y="1794164"/>
            <a:ext cx="166800" cy="2400"/>
          </a:xfrm>
          <a:prstGeom prst="straightConnector1">
            <a:avLst/>
          </a:prstGeom>
          <a:noFill/>
          <a:ln cap="flat" cmpd="sng" w="19050">
            <a:solidFill>
              <a:srgbClr val="208920"/>
            </a:solidFill>
            <a:prstDash val="solid"/>
            <a:round/>
            <a:headEnd len="med" w="med" type="none"/>
            <a:tailEnd len="med" w="med" type="none"/>
          </a:ln>
        </p:spPr>
      </p:cxnSp>
      <p:sp>
        <p:nvSpPr>
          <p:cNvPr id="601" name="Google Shape;601;p25"/>
          <p:cNvSpPr/>
          <p:nvPr/>
        </p:nvSpPr>
        <p:spPr>
          <a:xfrm>
            <a:off x="2336563" y="2510802"/>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25"/>
          <p:cNvCxnSpPr>
            <a:stCxn id="597" idx="3"/>
            <a:endCxn id="603" idx="0"/>
          </p:cNvCxnSpPr>
          <p:nvPr/>
        </p:nvCxnSpPr>
        <p:spPr>
          <a:xfrm flipH="1">
            <a:off x="5881550" y="1796564"/>
            <a:ext cx="444300" cy="729900"/>
          </a:xfrm>
          <a:prstGeom prst="curvedConnector4">
            <a:avLst>
              <a:gd fmla="val -53596" name="adj1"/>
              <a:gd fmla="val 62837" name="adj2"/>
            </a:avLst>
          </a:prstGeom>
          <a:noFill/>
          <a:ln cap="flat" cmpd="sng" w="19050">
            <a:solidFill>
              <a:srgbClr val="208920"/>
            </a:solidFill>
            <a:prstDash val="solid"/>
            <a:round/>
            <a:headEnd len="med" w="med" type="none"/>
            <a:tailEnd len="med" w="med" type="triangle"/>
          </a:ln>
        </p:spPr>
      </p:cxnSp>
      <p:grpSp>
        <p:nvGrpSpPr>
          <p:cNvPr id="604" name="Google Shape;604;p25"/>
          <p:cNvGrpSpPr/>
          <p:nvPr/>
        </p:nvGrpSpPr>
        <p:grpSpPr>
          <a:xfrm>
            <a:off x="5623474" y="2526501"/>
            <a:ext cx="1031828" cy="429276"/>
            <a:chOff x="809625" y="3638550"/>
            <a:chExt cx="1190525" cy="495300"/>
          </a:xfrm>
        </p:grpSpPr>
        <p:sp>
          <p:nvSpPr>
            <p:cNvPr id="603" name="Google Shape;603;p2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05" name="Google Shape;605;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p:nvPr/>
        </p:nvSpPr>
        <p:spPr>
          <a:xfrm>
            <a:off x="5107464" y="25264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25"/>
          <p:cNvCxnSpPr/>
          <p:nvPr/>
        </p:nvCxnSpPr>
        <p:spPr>
          <a:xfrm rot="10800000">
            <a:off x="3899350" y="2587375"/>
            <a:ext cx="1474800" cy="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25"/>
          <p:cNvCxnSpPr/>
          <p:nvPr/>
        </p:nvCxnSpPr>
        <p:spPr>
          <a:xfrm>
            <a:off x="3630825" y="2832150"/>
            <a:ext cx="1445400" cy="0"/>
          </a:xfrm>
          <a:prstGeom prst="straightConnector1">
            <a:avLst/>
          </a:prstGeom>
          <a:noFill/>
          <a:ln cap="flat" cmpd="sng" w="19050">
            <a:solidFill>
              <a:srgbClr val="666666"/>
            </a:solidFill>
            <a:prstDash val="solid"/>
            <a:round/>
            <a:headEnd len="med" w="med" type="none"/>
            <a:tailEnd len="med" w="med" type="triangle"/>
          </a:ln>
        </p:spPr>
      </p:cxnSp>
      <p:grpSp>
        <p:nvGrpSpPr>
          <p:cNvPr id="609" name="Google Shape;609;p25"/>
          <p:cNvGrpSpPr/>
          <p:nvPr/>
        </p:nvGrpSpPr>
        <p:grpSpPr>
          <a:xfrm>
            <a:off x="2644063" y="1305400"/>
            <a:ext cx="1582372" cy="961571"/>
            <a:chOff x="1114701" y="3234112"/>
            <a:chExt cx="1582372" cy="961571"/>
          </a:xfrm>
        </p:grpSpPr>
        <p:sp>
          <p:nvSpPr>
            <p:cNvPr id="610" name="Google Shape;610;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1" name="Google Shape;611;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2" name="Google Shape;612;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3" name="Google Shape;613;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14" name="Google Shape;614;p25"/>
          <p:cNvGrpSpPr/>
          <p:nvPr/>
        </p:nvGrpSpPr>
        <p:grpSpPr>
          <a:xfrm>
            <a:off x="1102876" y="3210464"/>
            <a:ext cx="1582372" cy="961571"/>
            <a:chOff x="1114701" y="3234112"/>
            <a:chExt cx="1582372" cy="961571"/>
          </a:xfrm>
        </p:grpSpPr>
        <p:sp>
          <p:nvSpPr>
            <p:cNvPr id="615" name="Google Shape;615;p2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6" name="Google Shape;616;p2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7" name="Google Shape;617;p2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8" name="Google Shape;618;p2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19" name="Google Shape;619;p25"/>
          <p:cNvSpPr txBox="1"/>
          <p:nvPr/>
        </p:nvSpPr>
        <p:spPr>
          <a:xfrm>
            <a:off x="4788985" y="4819862"/>
            <a:ext cx="411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one reasonable approach for Project 1.</a:t>
            </a:r>
            <a:endParaRPr/>
          </a:p>
        </p:txBody>
      </p:sp>
      <p:cxnSp>
        <p:nvCxnSpPr>
          <p:cNvPr id="620" name="Google Shape;620;p25"/>
          <p:cNvCxnSpPr/>
          <p:nvPr/>
        </p:nvCxnSpPr>
        <p:spPr>
          <a:xfrm>
            <a:off x="6146659" y="253281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1" name="Google Shape;621;p25"/>
          <p:cNvCxnSpPr/>
          <p:nvPr/>
        </p:nvCxnSpPr>
        <p:spPr>
          <a:xfrm>
            <a:off x="2334922" y="250932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2" name="Google Shape;622;p25"/>
          <p:cNvCxnSpPr/>
          <p:nvPr/>
        </p:nvCxnSpPr>
        <p:spPr>
          <a:xfrm>
            <a:off x="818085" y="44119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3" name="Google Shape;623;p25"/>
          <p:cNvCxnSpPr/>
          <p:nvPr/>
        </p:nvCxnSpPr>
        <p:spPr>
          <a:xfrm>
            <a:off x="8205453" y="441198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7" name="Shape 627"/>
        <p:cNvGrpSpPr/>
        <p:nvPr/>
      </p:nvGrpSpPr>
      <p:grpSpPr>
        <a:xfrm>
          <a:off x="0" y="0"/>
          <a:ext cx="0" cy="0"/>
          <a:chOff x="0" y="0"/>
          <a:chExt cx="0" cy="0"/>
        </a:xfrm>
      </p:grpSpPr>
      <p:sp>
        <p:nvSpPr>
          <p:cNvPr id="628" name="Google Shape;62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(Circular Sentinel)</a:t>
            </a:r>
            <a:endParaRPr/>
          </a:p>
        </p:txBody>
      </p:sp>
      <p:sp>
        <p:nvSpPr>
          <p:cNvPr id="629" name="Google Shape;629;p26"/>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better topology (IMO):</a:t>
            </a:r>
            <a:endParaRPr/>
          </a:p>
        </p:txBody>
      </p:sp>
      <p:sp>
        <p:nvSpPr>
          <p:cNvPr id="630" name="Google Shape;630;p26"/>
          <p:cNvSpPr/>
          <p:nvPr/>
        </p:nvSpPr>
        <p:spPr>
          <a:xfrm>
            <a:off x="2737130" y="1187088"/>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nvSpPr>
        <p:spPr>
          <a:xfrm>
            <a:off x="4201535" y="1413644"/>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32" name="Google Shape;632;p26"/>
          <p:cNvSpPr/>
          <p:nvPr/>
        </p:nvSpPr>
        <p:spPr>
          <a:xfrm>
            <a:off x="4087622" y="14298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26"/>
          <p:cNvSpPr/>
          <p:nvPr/>
        </p:nvSpPr>
        <p:spPr>
          <a:xfrm>
            <a:off x="4092863" y="142395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4" name="Google Shape;634;p26"/>
          <p:cNvSpPr/>
          <p:nvPr/>
        </p:nvSpPr>
        <p:spPr>
          <a:xfrm>
            <a:off x="4735713" y="14300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5" name="Google Shape;635;p26"/>
          <p:cNvCxnSpPr>
            <a:stCxn id="634" idx="3"/>
            <a:endCxn id="636" idx="0"/>
          </p:cNvCxnSpPr>
          <p:nvPr/>
        </p:nvCxnSpPr>
        <p:spPr>
          <a:xfrm flipH="1">
            <a:off x="3688413" y="1617387"/>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37" name="Google Shape;637;p26"/>
          <p:cNvCxnSpPr>
            <a:stCxn id="634" idx="3"/>
          </p:cNvCxnSpPr>
          <p:nvPr/>
        </p:nvCxnSpPr>
        <p:spPr>
          <a:xfrm rot="10800000">
            <a:off x="4949013" y="161288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38" name="Google Shape;638;p26"/>
          <p:cNvCxnSpPr/>
          <p:nvPr/>
        </p:nvCxnSpPr>
        <p:spPr>
          <a:xfrm rot="10800000">
            <a:off x="2289161" y="1332671"/>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39" name="Google Shape;639;p26"/>
          <p:cNvCxnSpPr/>
          <p:nvPr/>
        </p:nvCxnSpPr>
        <p:spPr>
          <a:xfrm rot="10800000">
            <a:off x="2289161" y="1534028"/>
            <a:ext cx="432300" cy="0"/>
          </a:xfrm>
          <a:prstGeom prst="straightConnector1">
            <a:avLst/>
          </a:prstGeom>
          <a:noFill/>
          <a:ln cap="flat" cmpd="sng" w="19050">
            <a:solidFill>
              <a:srgbClr val="666666"/>
            </a:solidFill>
            <a:prstDash val="solid"/>
            <a:round/>
            <a:headEnd len="med" w="med" type="none"/>
            <a:tailEnd len="med" w="med" type="none"/>
          </a:ln>
        </p:spPr>
      </p:cxnSp>
      <p:sp>
        <p:nvSpPr>
          <p:cNvPr id="640" name="Google Shape;640;p26"/>
          <p:cNvSpPr txBox="1"/>
          <p:nvPr/>
        </p:nvSpPr>
        <p:spPr>
          <a:xfrm>
            <a:off x="4696850" y="1124613"/>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41" name="Google Shape;641;p26"/>
          <p:cNvGrpSpPr/>
          <p:nvPr/>
        </p:nvGrpSpPr>
        <p:grpSpPr>
          <a:xfrm>
            <a:off x="2914562" y="2331451"/>
            <a:ext cx="1031828" cy="429276"/>
            <a:chOff x="809625" y="3638550"/>
            <a:chExt cx="1190525" cy="495300"/>
          </a:xfrm>
        </p:grpSpPr>
        <p:sp>
          <p:nvSpPr>
            <p:cNvPr id="642" name="Google Shape;642;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36" name="Google Shape;636;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6"/>
          <p:cNvSpPr txBox="1"/>
          <p:nvPr/>
        </p:nvSpPr>
        <p:spPr>
          <a:xfrm>
            <a:off x="4087241" y="11246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44" name="Google Shape;644;p26"/>
          <p:cNvCxnSpPr/>
          <p:nvPr/>
        </p:nvCxnSpPr>
        <p:spPr>
          <a:xfrm rot="10800000">
            <a:off x="2289161" y="1966175"/>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45" name="Google Shape;645;p26"/>
          <p:cNvCxnSpPr/>
          <p:nvPr/>
        </p:nvCxnSpPr>
        <p:spPr>
          <a:xfrm rot="10800000">
            <a:off x="2289161" y="1761574"/>
            <a:ext cx="432300" cy="0"/>
          </a:xfrm>
          <a:prstGeom prst="straightConnector1">
            <a:avLst/>
          </a:prstGeom>
          <a:noFill/>
          <a:ln cap="flat" cmpd="sng" w="19050">
            <a:solidFill>
              <a:srgbClr val="666666"/>
            </a:solidFill>
            <a:prstDash val="solid"/>
            <a:round/>
            <a:headEnd len="med" w="med" type="none"/>
            <a:tailEnd len="med" w="med" type="none"/>
          </a:ln>
        </p:spPr>
      </p:cxnSp>
      <p:sp>
        <p:nvSpPr>
          <p:cNvPr id="646" name="Google Shape;646;p26"/>
          <p:cNvSpPr/>
          <p:nvPr/>
        </p:nvSpPr>
        <p:spPr>
          <a:xfrm>
            <a:off x="2398551" y="233142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2974938" y="34276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8" name="Google Shape;648;p26"/>
          <p:cNvSpPr/>
          <p:nvPr/>
        </p:nvSpPr>
        <p:spPr>
          <a:xfrm>
            <a:off x="1619201" y="31908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617788" y="34337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50" name="Google Shape;650;p26"/>
          <p:cNvCxnSpPr>
            <a:stCxn id="649" idx="3"/>
            <a:endCxn id="651" idx="0"/>
          </p:cNvCxnSpPr>
          <p:nvPr/>
        </p:nvCxnSpPr>
        <p:spPr>
          <a:xfrm flipH="1">
            <a:off x="2570488" y="36211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52" name="Google Shape;652;p26"/>
          <p:cNvCxnSpPr>
            <a:stCxn id="649" idx="3"/>
          </p:cNvCxnSpPr>
          <p:nvPr/>
        </p:nvCxnSpPr>
        <p:spPr>
          <a:xfrm rot="10800000">
            <a:off x="3831088" y="36166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53" name="Google Shape;653;p26"/>
          <p:cNvCxnSpPr/>
          <p:nvPr/>
        </p:nvCxnSpPr>
        <p:spPr>
          <a:xfrm rot="10800000">
            <a:off x="1171236" y="33364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4" name="Google Shape;654;p26"/>
          <p:cNvCxnSpPr/>
          <p:nvPr/>
        </p:nvCxnSpPr>
        <p:spPr>
          <a:xfrm rot="10800000">
            <a:off x="1171236" y="3537765"/>
            <a:ext cx="432300" cy="0"/>
          </a:xfrm>
          <a:prstGeom prst="straightConnector1">
            <a:avLst/>
          </a:prstGeom>
          <a:noFill/>
          <a:ln cap="flat" cmpd="sng" w="19050">
            <a:solidFill>
              <a:srgbClr val="666666"/>
            </a:solidFill>
            <a:prstDash val="solid"/>
            <a:round/>
            <a:headEnd len="med" w="med" type="none"/>
            <a:tailEnd len="med" w="med" type="none"/>
          </a:ln>
        </p:spPr>
      </p:cxnSp>
      <p:sp>
        <p:nvSpPr>
          <p:cNvPr id="655" name="Google Shape;655;p26"/>
          <p:cNvSpPr txBox="1"/>
          <p:nvPr/>
        </p:nvSpPr>
        <p:spPr>
          <a:xfrm>
            <a:off x="3578928" y="31283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56" name="Google Shape;656;p26"/>
          <p:cNvGrpSpPr/>
          <p:nvPr/>
        </p:nvGrpSpPr>
        <p:grpSpPr>
          <a:xfrm>
            <a:off x="3915133" y="4335189"/>
            <a:ext cx="1031828" cy="429276"/>
            <a:chOff x="809625" y="3638550"/>
            <a:chExt cx="1190525" cy="495300"/>
          </a:xfrm>
        </p:grpSpPr>
        <p:sp>
          <p:nvSpPr>
            <p:cNvPr id="657" name="Google Shape;657;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58" name="Google Shape;658;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6"/>
          <p:cNvSpPr txBox="1"/>
          <p:nvPr/>
        </p:nvSpPr>
        <p:spPr>
          <a:xfrm>
            <a:off x="3083610" y="34173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60" name="Google Shape;660;p26"/>
          <p:cNvSpPr txBox="1"/>
          <p:nvPr/>
        </p:nvSpPr>
        <p:spPr>
          <a:xfrm>
            <a:off x="2969316" y="31283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61" name="Google Shape;661;p26"/>
          <p:cNvCxnSpPr/>
          <p:nvPr/>
        </p:nvCxnSpPr>
        <p:spPr>
          <a:xfrm rot="10800000">
            <a:off x="1171236" y="39699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2" name="Google Shape;662;p26"/>
          <p:cNvCxnSpPr/>
          <p:nvPr/>
        </p:nvCxnSpPr>
        <p:spPr>
          <a:xfrm rot="10800000">
            <a:off x="1171236" y="3753839"/>
            <a:ext cx="432300" cy="0"/>
          </a:xfrm>
          <a:prstGeom prst="straightConnector1">
            <a:avLst/>
          </a:prstGeom>
          <a:noFill/>
          <a:ln cap="flat" cmpd="sng" w="19050">
            <a:solidFill>
              <a:srgbClr val="666666"/>
            </a:solidFill>
            <a:prstDash val="solid"/>
            <a:round/>
            <a:headEnd len="med" w="med" type="none"/>
            <a:tailEnd len="med" w="med" type="none"/>
          </a:ln>
        </p:spPr>
      </p:cxnSp>
      <p:sp>
        <p:nvSpPr>
          <p:cNvPr id="663" name="Google Shape;663;p26"/>
          <p:cNvSpPr/>
          <p:nvPr/>
        </p:nvSpPr>
        <p:spPr>
          <a:xfrm>
            <a:off x="2969697" y="34335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4" name="Google Shape;664;p26"/>
          <p:cNvSpPr/>
          <p:nvPr/>
        </p:nvSpPr>
        <p:spPr>
          <a:xfrm>
            <a:off x="3441351"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1280626"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6" name="Google Shape;666;p26"/>
          <p:cNvCxnSpPr/>
          <p:nvPr/>
        </p:nvCxnSpPr>
        <p:spPr>
          <a:xfrm rot="10800000">
            <a:off x="2828350" y="4419750"/>
            <a:ext cx="845700" cy="0"/>
          </a:xfrm>
          <a:prstGeom prst="straightConnector1">
            <a:avLst/>
          </a:prstGeom>
          <a:noFill/>
          <a:ln cap="flat" cmpd="sng" w="19050">
            <a:solidFill>
              <a:schemeClr val="dk2"/>
            </a:solidFill>
            <a:prstDash val="solid"/>
            <a:round/>
            <a:headEnd len="med" w="med" type="none"/>
            <a:tailEnd len="med" w="med" type="triangle"/>
          </a:ln>
        </p:spPr>
      </p:cxnSp>
      <p:grpSp>
        <p:nvGrpSpPr>
          <p:cNvPr id="667" name="Google Shape;667;p26"/>
          <p:cNvGrpSpPr/>
          <p:nvPr/>
        </p:nvGrpSpPr>
        <p:grpSpPr>
          <a:xfrm>
            <a:off x="6033633" y="4335201"/>
            <a:ext cx="1031828" cy="429276"/>
            <a:chOff x="809625" y="3638550"/>
            <a:chExt cx="1190525" cy="495300"/>
          </a:xfrm>
        </p:grpSpPr>
        <p:sp>
          <p:nvSpPr>
            <p:cNvPr id="668" name="Google Shape;668;p2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669" name="Google Shape;669;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0" name="Google Shape;670;p26"/>
          <p:cNvCxnSpPr/>
          <p:nvPr/>
        </p:nvCxnSpPr>
        <p:spPr>
          <a:xfrm>
            <a:off x="4711400" y="4644425"/>
            <a:ext cx="861000" cy="0"/>
          </a:xfrm>
          <a:prstGeom prst="straightConnector1">
            <a:avLst/>
          </a:prstGeom>
          <a:noFill/>
          <a:ln cap="flat" cmpd="sng" w="19050">
            <a:solidFill>
              <a:srgbClr val="666666"/>
            </a:solidFill>
            <a:prstDash val="solid"/>
            <a:round/>
            <a:headEnd len="med" w="med" type="none"/>
            <a:tailEnd len="med" w="med" type="triangle"/>
          </a:ln>
        </p:spPr>
      </p:cxnSp>
      <p:sp>
        <p:nvSpPr>
          <p:cNvPr id="671" name="Google Shape;671;p26"/>
          <p:cNvSpPr/>
          <p:nvPr/>
        </p:nvSpPr>
        <p:spPr>
          <a:xfrm>
            <a:off x="5559851" y="43351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 name="Google Shape;672;p26"/>
          <p:cNvCxnSpPr/>
          <p:nvPr/>
        </p:nvCxnSpPr>
        <p:spPr>
          <a:xfrm rot="10800000">
            <a:off x="4946875" y="4419750"/>
            <a:ext cx="845100" cy="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26"/>
          <p:cNvCxnSpPr>
            <a:stCxn id="669" idx="2"/>
            <a:endCxn id="651" idx="2"/>
          </p:cNvCxnSpPr>
          <p:nvPr/>
        </p:nvCxnSpPr>
        <p:spPr>
          <a:xfrm rot="5400000">
            <a:off x="4688781" y="2646328"/>
            <a:ext cx="600" cy="4236900"/>
          </a:xfrm>
          <a:prstGeom prst="curvedConnector3">
            <a:avLst>
              <a:gd fmla="val 39687500" name="adj1"/>
            </a:avLst>
          </a:prstGeom>
          <a:noFill/>
          <a:ln cap="flat" cmpd="sng" w="19050">
            <a:solidFill>
              <a:srgbClr val="FF00FF"/>
            </a:solidFill>
            <a:prstDash val="solid"/>
            <a:round/>
            <a:headEnd len="med" w="med" type="none"/>
            <a:tailEnd len="med" w="med" type="triangle"/>
          </a:ln>
        </p:spPr>
      </p:cxnSp>
      <p:cxnSp>
        <p:nvCxnSpPr>
          <p:cNvPr id="674" name="Google Shape;674;p26"/>
          <p:cNvCxnSpPr>
            <a:stCxn id="669" idx="3"/>
            <a:endCxn id="665" idx="1"/>
          </p:cNvCxnSpPr>
          <p:nvPr/>
        </p:nvCxnSpPr>
        <p:spPr>
          <a:xfrm flipH="1">
            <a:off x="1280561" y="4549840"/>
            <a:ext cx="5784900" cy="600"/>
          </a:xfrm>
          <a:prstGeom prst="curvedConnector5">
            <a:avLst>
              <a:gd fmla="val -4116" name="adj1"/>
              <a:gd fmla="val 91093374" name="adj2"/>
              <a:gd fmla="val 104115" name="adj3"/>
            </a:avLst>
          </a:prstGeom>
          <a:noFill/>
          <a:ln cap="flat" cmpd="sng" w="19050">
            <a:solidFill>
              <a:schemeClr val="dk2"/>
            </a:solidFill>
            <a:prstDash val="solid"/>
            <a:round/>
            <a:headEnd len="med" w="med" type="triangle"/>
            <a:tailEnd len="med" w="med" type="none"/>
          </a:ln>
        </p:spPr>
      </p:cxnSp>
      <p:grpSp>
        <p:nvGrpSpPr>
          <p:cNvPr id="675" name="Google Shape;675;p26"/>
          <p:cNvGrpSpPr/>
          <p:nvPr/>
        </p:nvGrpSpPr>
        <p:grpSpPr>
          <a:xfrm>
            <a:off x="1796637" y="4335189"/>
            <a:ext cx="1031828" cy="429276"/>
            <a:chOff x="809625" y="3638550"/>
            <a:chExt cx="1190525" cy="495300"/>
          </a:xfrm>
        </p:grpSpPr>
        <p:sp>
          <p:nvSpPr>
            <p:cNvPr id="676" name="Google Shape;676;p2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51" name="Google Shape;651;p2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6"/>
          <p:cNvSpPr txBox="1"/>
          <p:nvPr/>
        </p:nvSpPr>
        <p:spPr>
          <a:xfrm>
            <a:off x="4398348" y="46687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678" name="Google Shape;678;p26"/>
          <p:cNvSpPr txBox="1"/>
          <p:nvPr/>
        </p:nvSpPr>
        <p:spPr>
          <a:xfrm>
            <a:off x="3917561" y="46665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679" name="Google Shape;679;p26"/>
          <p:cNvSpPr txBox="1"/>
          <p:nvPr/>
        </p:nvSpPr>
        <p:spPr>
          <a:xfrm>
            <a:off x="3369044" y="46647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680" name="Google Shape;680;p26"/>
          <p:cNvCxnSpPr>
            <a:stCxn id="636" idx="3"/>
            <a:endCxn id="646" idx="2"/>
          </p:cNvCxnSpPr>
          <p:nvPr/>
        </p:nvCxnSpPr>
        <p:spPr>
          <a:xfrm flipH="1">
            <a:off x="2656690" y="2546090"/>
            <a:ext cx="1289700" cy="214500"/>
          </a:xfrm>
          <a:prstGeom prst="curvedConnector4">
            <a:avLst>
              <a:gd fmla="val -18464" name="adj1"/>
              <a:gd fmla="val 211078" name="adj2"/>
            </a:avLst>
          </a:prstGeom>
          <a:noFill/>
          <a:ln cap="flat" cmpd="sng" w="19050">
            <a:solidFill>
              <a:schemeClr val="dk2"/>
            </a:solidFill>
            <a:prstDash val="solid"/>
            <a:round/>
            <a:headEnd len="med" w="med" type="none"/>
            <a:tailEnd len="med" w="med" type="triangle"/>
          </a:ln>
        </p:spPr>
      </p:cxnSp>
      <p:cxnSp>
        <p:nvCxnSpPr>
          <p:cNvPr id="681" name="Google Shape;681;p26"/>
          <p:cNvCxnSpPr>
            <a:stCxn id="646" idx="0"/>
            <a:endCxn id="642" idx="0"/>
          </p:cNvCxnSpPr>
          <p:nvPr/>
        </p:nvCxnSpPr>
        <p:spPr>
          <a:xfrm flipH="1" rot="-5400000">
            <a:off x="2914251" y="2073727"/>
            <a:ext cx="600" cy="516000"/>
          </a:xfrm>
          <a:prstGeom prst="curvedConnector3">
            <a:avLst>
              <a:gd fmla="val -22866927" name="adj1"/>
            </a:avLst>
          </a:prstGeom>
          <a:noFill/>
          <a:ln cap="flat" cmpd="sng" w="19050">
            <a:solidFill>
              <a:schemeClr val="dk2"/>
            </a:solidFill>
            <a:prstDash val="solid"/>
            <a:round/>
            <a:headEnd len="med" w="med" type="none"/>
            <a:tailEnd len="med" w="med" type="triangle"/>
          </a:ln>
        </p:spPr>
      </p:cxnSp>
      <p:grpSp>
        <p:nvGrpSpPr>
          <p:cNvPr id="682" name="Google Shape;682;p26"/>
          <p:cNvGrpSpPr/>
          <p:nvPr/>
        </p:nvGrpSpPr>
        <p:grpSpPr>
          <a:xfrm>
            <a:off x="2683764" y="1139189"/>
            <a:ext cx="1582372" cy="961571"/>
            <a:chOff x="1114701" y="3234112"/>
            <a:chExt cx="1582372" cy="961571"/>
          </a:xfrm>
        </p:grpSpPr>
        <p:sp>
          <p:nvSpPr>
            <p:cNvPr id="683" name="Google Shape;683;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4" name="Google Shape;684;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5" name="Google Shape;685;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86" name="Google Shape;686;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87" name="Google Shape;687;p26"/>
          <p:cNvGrpSpPr/>
          <p:nvPr/>
        </p:nvGrpSpPr>
        <p:grpSpPr>
          <a:xfrm>
            <a:off x="1560076" y="3134264"/>
            <a:ext cx="1582372" cy="961571"/>
            <a:chOff x="1114701" y="3234112"/>
            <a:chExt cx="1582372" cy="961571"/>
          </a:xfrm>
        </p:grpSpPr>
        <p:sp>
          <p:nvSpPr>
            <p:cNvPr id="688" name="Google Shape;688;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9" name="Google Shape;689;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0" name="Google Shape;690;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1" name="Google Shape;691;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92" name="Google Shape;692;p26"/>
          <p:cNvSpPr txBox="1"/>
          <p:nvPr/>
        </p:nvSpPr>
        <p:spPr>
          <a:xfrm>
            <a:off x="7769650" y="4107275"/>
            <a:ext cx="12285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my preferred approach for Project 1.</a:t>
            </a:r>
            <a:endParaRPr/>
          </a:p>
        </p:txBody>
      </p:sp>
      <p:cxnSp>
        <p:nvCxnSpPr>
          <p:cNvPr id="693" name="Google Shape;693;p26"/>
          <p:cNvCxnSpPr>
            <a:stCxn id="665" idx="1"/>
          </p:cNvCxnSpPr>
          <p:nvPr/>
        </p:nvCxnSpPr>
        <p:spPr>
          <a:xfrm>
            <a:off x="1280626" y="4549814"/>
            <a:ext cx="160200" cy="0"/>
          </a:xfrm>
          <a:prstGeom prst="straightConnector1">
            <a:avLst/>
          </a:prstGeom>
          <a:noFill/>
          <a:ln cap="flat" cmpd="sng" w="19050">
            <a:solidFill>
              <a:schemeClr val="dk2"/>
            </a:solidFill>
            <a:prstDash val="solid"/>
            <a:round/>
            <a:headEnd len="med" w="med" type="none"/>
            <a:tailEnd len="med" w="med" type="none"/>
          </a:ln>
        </p:spPr>
      </p:cxnSp>
      <p:cxnSp>
        <p:nvCxnSpPr>
          <p:cNvPr id="694" name="Google Shape;694;p26"/>
          <p:cNvCxnSpPr>
            <a:stCxn id="669" idx="2"/>
          </p:cNvCxnSpPr>
          <p:nvPr/>
        </p:nvCxnSpPr>
        <p:spPr>
          <a:xfrm rot="10800000">
            <a:off x="6807531" y="4579078"/>
            <a:ext cx="0" cy="185400"/>
          </a:xfrm>
          <a:prstGeom prst="straightConnector1">
            <a:avLst/>
          </a:prstGeom>
          <a:noFill/>
          <a:ln cap="flat" cmpd="sng" w="19050">
            <a:solidFill>
              <a:srgbClr val="FF00FF"/>
            </a:solidFill>
            <a:prstDash val="solid"/>
            <a:round/>
            <a:headEnd len="med" w="med" type="none"/>
            <a:tailEnd len="med" w="med" type="none"/>
          </a:ln>
        </p:spPr>
      </p:cxnSp>
      <p:cxnSp>
        <p:nvCxnSpPr>
          <p:cNvPr id="695" name="Google Shape;695;p26"/>
          <p:cNvCxnSpPr>
            <a:stCxn id="636" idx="3"/>
          </p:cNvCxnSpPr>
          <p:nvPr/>
        </p:nvCxnSpPr>
        <p:spPr>
          <a:xfrm rot="10800000">
            <a:off x="3717190" y="2546090"/>
            <a:ext cx="229200" cy="0"/>
          </a:xfrm>
          <a:prstGeom prst="straightConnector1">
            <a:avLst/>
          </a:prstGeom>
          <a:noFill/>
          <a:ln cap="flat" cmpd="sng" w="19050">
            <a:solidFill>
              <a:schemeClr val="dk2"/>
            </a:solidFill>
            <a:prstDash val="solid"/>
            <a:round/>
            <a:headEnd len="med" w="med" type="none"/>
            <a:tailEnd len="med" w="med" type="none"/>
          </a:ln>
        </p:spPr>
      </p:cxnSp>
      <p:cxnSp>
        <p:nvCxnSpPr>
          <p:cNvPr id="696" name="Google Shape;696;p26"/>
          <p:cNvCxnSpPr>
            <a:stCxn id="646" idx="0"/>
          </p:cNvCxnSpPr>
          <p:nvPr/>
        </p:nvCxnSpPr>
        <p:spPr>
          <a:xfrm>
            <a:off x="2656551" y="2331427"/>
            <a:ext cx="0" cy="2163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26"/>
          <p:cNvCxnSpPr/>
          <p:nvPr/>
        </p:nvCxnSpPr>
        <p:spPr>
          <a:xfrm>
            <a:off x="2535850" y="4644425"/>
            <a:ext cx="918000" cy="0"/>
          </a:xfrm>
          <a:prstGeom prst="straightConnector1">
            <a:avLst/>
          </a:prstGeom>
          <a:noFill/>
          <a:ln cap="flat" cmpd="sng" w="19050">
            <a:solidFill>
              <a:srgbClr val="666666"/>
            </a:solidFill>
            <a:prstDash val="solid"/>
            <a:round/>
            <a:headEnd len="med" w="med" type="none"/>
            <a:tailEnd len="med" w="med" type="triangle"/>
          </a:ln>
        </p:spPr>
      </p:cxnSp>
      <p:sp>
        <p:nvSpPr>
          <p:cNvPr id="698" name="Google Shape;698;p26"/>
          <p:cNvSpPr txBox="1"/>
          <p:nvPr/>
        </p:nvSpPr>
        <p:spPr>
          <a:xfrm>
            <a:off x="5936050" y="2397175"/>
            <a:ext cx="2909700" cy="17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a:p>
            <a:pPr indent="-317500" lvl="0" marL="457200" rtl="0" algn="l">
              <a:spcBef>
                <a:spcPts val="0"/>
              </a:spcBef>
              <a:spcAft>
                <a:spcPts val="0"/>
              </a:spcAft>
              <a:buSzPts val="1400"/>
              <a:buChar char="●"/>
            </a:pPr>
            <a:r>
              <a:rPr lang="en"/>
              <a:t>sentinel.next.next is the node with item=9.</a:t>
            </a:r>
            <a:endParaRPr/>
          </a:p>
          <a:p>
            <a:pPr indent="-317500" lvl="0" marL="457200" rtl="0" algn="l">
              <a:spcBef>
                <a:spcPts val="0"/>
              </a:spcBef>
              <a:spcAft>
                <a:spcPts val="0"/>
              </a:spcAft>
              <a:buSzPts val="1400"/>
              <a:buChar char="●"/>
            </a:pPr>
            <a:r>
              <a:rPr lang="en">
                <a:solidFill>
                  <a:srgbClr val="FF00FF"/>
                </a:solidFill>
              </a:rPr>
              <a:t>sentinel.next.next.next </a:t>
            </a:r>
            <a:r>
              <a:rPr lang="en"/>
              <a:t>points at the sentinel node.</a:t>
            </a:r>
            <a:endParaRPr/>
          </a:p>
          <a:p>
            <a:pPr indent="-317500" lvl="0" marL="457200" rtl="0" algn="l">
              <a:spcBef>
                <a:spcPts val="0"/>
              </a:spcBef>
              <a:spcAft>
                <a:spcPts val="0"/>
              </a:spcAft>
              <a:buSzPts val="1400"/>
              <a:buChar char="●"/>
            </a:pPr>
            <a:r>
              <a:rPr lang="en"/>
              <a:t>The arrow in </a:t>
            </a:r>
            <a:r>
              <a:rPr lang="en">
                <a:solidFill>
                  <a:srgbClr val="FF00FF"/>
                </a:solidFill>
              </a:rPr>
              <a:t>magenta </a:t>
            </a:r>
            <a:r>
              <a:rPr lang="en"/>
              <a:t>is </a:t>
            </a:r>
            <a:r>
              <a:rPr lang="en">
                <a:solidFill>
                  <a:srgbClr val="FF00FF"/>
                </a:solidFill>
              </a:rPr>
              <a:t>sentinel.next.next.next</a:t>
            </a:r>
            <a:endParaRPr>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Note on Plagiarism</a:t>
            </a:r>
            <a:endParaRPr/>
          </a:p>
        </p:txBody>
      </p:sp>
      <p:pic>
        <p:nvPicPr>
          <p:cNvPr id="38" name="Google Shape;38;p9"/>
          <p:cNvPicPr preferRelativeResize="0"/>
          <p:nvPr/>
        </p:nvPicPr>
        <p:blipFill>
          <a:blip r:embed="rId3">
            <a:alphaModFix/>
          </a:blip>
          <a:stretch>
            <a:fillRect/>
          </a:stretch>
        </p:blipFill>
        <p:spPr>
          <a:xfrm>
            <a:off x="2876650" y="2161838"/>
            <a:ext cx="2809875" cy="533400"/>
          </a:xfrm>
          <a:prstGeom prst="rect">
            <a:avLst/>
          </a:prstGeom>
          <a:noFill/>
          <a:ln>
            <a:noFill/>
          </a:ln>
        </p:spPr>
      </p:pic>
      <p:pic>
        <p:nvPicPr>
          <p:cNvPr id="39" name="Google Shape;39;p9"/>
          <p:cNvPicPr preferRelativeResize="0"/>
          <p:nvPr/>
        </p:nvPicPr>
        <p:blipFill>
          <a:blip r:embed="rId4">
            <a:alphaModFix/>
          </a:blip>
          <a:stretch>
            <a:fillRect/>
          </a:stretch>
        </p:blipFill>
        <p:spPr>
          <a:xfrm>
            <a:off x="1176325" y="929125"/>
            <a:ext cx="6791325" cy="666750"/>
          </a:xfrm>
          <a:prstGeom prst="rect">
            <a:avLst/>
          </a:prstGeom>
          <a:noFill/>
          <a:ln>
            <a:noFill/>
          </a:ln>
        </p:spPr>
      </p:pic>
      <p:pic>
        <p:nvPicPr>
          <p:cNvPr id="40" name="Google Shape;40;p9"/>
          <p:cNvPicPr preferRelativeResize="0"/>
          <p:nvPr/>
        </p:nvPicPr>
        <p:blipFill>
          <a:blip r:embed="rId5">
            <a:alphaModFix/>
          </a:blip>
          <a:stretch>
            <a:fillRect/>
          </a:stretch>
        </p:blipFill>
        <p:spPr>
          <a:xfrm>
            <a:off x="433050" y="2893175"/>
            <a:ext cx="8401050" cy="2038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2" name="Shape 702"/>
        <p:cNvGrpSpPr/>
        <p:nvPr/>
      </p:nvGrpSpPr>
      <p:grpSpPr>
        <a:xfrm>
          <a:off x="0" y="0"/>
          <a:ext cx="0" cy="0"/>
          <a:chOff x="0" y="0"/>
          <a:chExt cx="0" cy="0"/>
        </a:xfrm>
      </p:grpSpPr>
      <p:sp>
        <p:nvSpPr>
          <p:cNvPr id="703" name="Google Shape;703;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#8: Fancier Sentinel Node(s)</a:t>
            </a:r>
            <a:endParaRPr/>
          </a:p>
        </p:txBody>
      </p:sp>
      <p:sp>
        <p:nvSpPr>
          <p:cNvPr id="704" name="Google Shape;704;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fast, adding </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introduces lots of special cases.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avoid these, either:</a:t>
            </a:r>
            <a:endParaRPr/>
          </a:p>
          <a:p>
            <a:pPr indent="-355600" lvl="0" marL="457200" rtl="0" algn="l">
              <a:spcBef>
                <a:spcPts val="600"/>
              </a:spcBef>
              <a:spcAft>
                <a:spcPts val="0"/>
              </a:spcAft>
              <a:buSzPts val="2000"/>
              <a:buChar char="●"/>
            </a:pPr>
            <a:r>
              <a:rPr lang="en"/>
              <a:t>Add an additional </a:t>
            </a:r>
            <a:r>
              <a:rPr lang="en">
                <a:latin typeface="Consolas"/>
                <a:ea typeface="Consolas"/>
                <a:cs typeface="Consolas"/>
                <a:sym typeface="Consolas"/>
              </a:rPr>
              <a:t>sentBack</a:t>
            </a:r>
            <a:r>
              <a:rPr lang="en"/>
              <a:t> sentinel at the end of the list.</a:t>
            </a:r>
            <a:endParaRPr/>
          </a:p>
          <a:p>
            <a:pPr indent="-355600" lvl="0" marL="457200" rtl="0" algn="l">
              <a:spcBef>
                <a:spcPts val="0"/>
              </a:spcBef>
              <a:spcAft>
                <a:spcPts val="0"/>
              </a:spcAft>
              <a:buSzPts val="2000"/>
              <a:buChar char="●"/>
            </a:pPr>
            <a:r>
              <a:rPr lang="en"/>
              <a:t>Make your linked list circular (highly recommened for project 1), with a single sentinel in the middle.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DLList Summary</a:t>
            </a:r>
            <a:endParaRPr/>
          </a:p>
        </p:txBody>
      </p:sp>
      <p:sp>
        <p:nvSpPr>
          <p:cNvPr id="710" name="Google Shape;710;p28"/>
          <p:cNvSpPr txBox="1"/>
          <p:nvPr>
            <p:ph idx="1" type="body"/>
          </p:nvPr>
        </p:nvSpPr>
        <p:spPr>
          <a:xfrm>
            <a:off x="243000" y="4278587"/>
            <a:ext cx="8443800" cy="93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many steps before we have an industrial strength data structure. Will discuss over coming weeks.</a:t>
            </a:r>
            <a:br>
              <a:rPr lang="en"/>
            </a:br>
            <a:endParaRPr/>
          </a:p>
        </p:txBody>
      </p:sp>
      <p:graphicFrame>
        <p:nvGraphicFramePr>
          <p:cNvPr id="711" name="Google Shape;711;p28"/>
          <p:cNvGraphicFramePr/>
          <p:nvPr/>
        </p:nvGraphicFramePr>
        <p:xfrm>
          <a:off x="521200" y="664123"/>
          <a:ext cx="3000000" cy="3000000"/>
        </p:xfrm>
        <a:graphic>
          <a:graphicData uri="http://schemas.openxmlformats.org/drawingml/2006/table">
            <a:tbl>
              <a:tblPr>
                <a:noFill/>
                <a:tableStyleId>{502081EB-BB11-4035-A87B-13164A338EBC}</a:tableStyleId>
              </a:tblPr>
              <a:tblGrid>
                <a:gridCol w="1851925"/>
                <a:gridCol w="609225"/>
                <a:gridCol w="5873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rgbClr val="000000"/>
                        </a:buClr>
                        <a:buSzPts val="1100"/>
                        <a:buFont typeface="Arial"/>
                        <a:buNone/>
                      </a:pPr>
                      <a:r>
                        <a:rPr lang="en">
                          <a:solidFill>
                            <a:srgbClr val="000000"/>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removeLast()</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72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Looking back:</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allow fast </a:t>
                      </a:r>
                      <a:r>
                        <a:rPr lang="en">
                          <a:latin typeface="Consolas"/>
                          <a:ea typeface="Consolas"/>
                          <a:cs typeface="Consolas"/>
                          <a:sym typeface="Consolas"/>
                        </a:rPr>
                        <a:t>removeLast</a:t>
                      </a:r>
                      <a:endParaRPr>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Sentinel upgrade: Avoiding special cases with </a:t>
                      </a:r>
                      <a:r>
                        <a:rPr lang="en">
                          <a:latin typeface="Consolas"/>
                          <a:ea typeface="Consolas"/>
                          <a:cs typeface="Consolas"/>
                          <a:sym typeface="Consolas"/>
                        </a:rPr>
                        <a:t>sentBack</a:t>
                      </a:r>
                      <a:r>
                        <a:rPr lang="en"/>
                        <a:t> or circular list.</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15" name="Shape 715"/>
        <p:cNvGrpSpPr/>
        <p:nvPr/>
      </p:nvGrpSpPr>
      <p:grpSpPr>
        <a:xfrm>
          <a:off x="0" y="0"/>
          <a:ext cx="0" cy="0"/>
          <a:chOff x="0" y="0"/>
          <a:chExt cx="0" cy="0"/>
        </a:xfrm>
      </p:grpSpPr>
      <p:sp>
        <p:nvSpPr>
          <p:cNvPr id="716" name="Google Shape;716;p29"/>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Generic Lists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0" name="Shape 720"/>
        <p:cNvGrpSpPr/>
        <p:nvPr/>
      </p:nvGrpSpPr>
      <p:grpSpPr>
        <a:xfrm>
          <a:off x="0" y="0"/>
          <a:ext cx="0" cy="0"/>
          <a:chOff x="0" y="0"/>
          <a:chExt cx="0" cy="0"/>
        </a:xfrm>
      </p:grpSpPr>
      <p:sp>
        <p:nvSpPr>
          <p:cNvPr id="721" name="Google Shape;72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 Only Lists</a:t>
            </a:r>
            <a:endParaRPr/>
          </a:p>
        </p:txBody>
      </p:sp>
      <p:sp>
        <p:nvSpPr>
          <p:cNvPr id="722" name="Google Shape;722;p30"/>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issue with our list classes: They only supports integers.</a:t>
            </a:r>
            <a:endParaRPr/>
          </a:p>
        </p:txBody>
      </p:sp>
      <p:sp>
        <p:nvSpPr>
          <p:cNvPr id="723" name="Google Shape;723;p30"/>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rgbClr val="000000"/>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rgbClr val="000000"/>
                </a:solidFill>
                <a:latin typeface="Consolas"/>
                <a:ea typeface="Consolas"/>
                <a:cs typeface="Consolas"/>
                <a:sym typeface="Consolas"/>
              </a:rPr>
              <a:t> </a:t>
            </a:r>
            <a:r>
              <a:rPr b="1" lang="en" sz="1600">
                <a:solidFill>
                  <a:srgbClr val="0000FF"/>
                </a:solidFill>
                <a:latin typeface="Consolas"/>
                <a:ea typeface="Consolas"/>
                <a:cs typeface="Consolas"/>
                <a:sym typeface="Consolas"/>
              </a:rPr>
              <a:t>S</a:t>
            </a:r>
            <a:r>
              <a:rPr b="1" lang="en" sz="1600">
                <a:solidFill>
                  <a:srgbClr val="0000FF"/>
                </a:solidFill>
                <a:latin typeface="Consolas"/>
                <a:ea typeface="Consolas"/>
                <a:cs typeface="Consolas"/>
                <a:sym typeface="Consolas"/>
              </a:rPr>
              <a:t>LList</a:t>
            </a:r>
            <a:r>
              <a:rPr b="1" lang="en" sz="1600">
                <a:solidFill>
                  <a:srgbClr val="000000"/>
                </a:solidFill>
                <a:latin typeface="Consolas"/>
                <a:ea typeface="Consolas"/>
                <a:cs typeface="Consolas"/>
                <a:sym typeface="Consolas"/>
              </a:rPr>
              <a:t> </a:t>
            </a:r>
            <a:r>
              <a:rPr b="1" lang="en" sz="1600">
                <a:solidFill>
                  <a:srgbClr val="666666"/>
                </a:solidFill>
                <a:latin typeface="Consolas"/>
                <a:ea typeface="Consolas"/>
                <a:cs typeface="Consolas"/>
                <a:sym typeface="Consolas"/>
              </a:rPr>
              <a:t>{</a:t>
            </a:r>
            <a:br>
              <a:rPr b="1" lang="en" sz="1600">
                <a:solidFill>
                  <a:srgbClr val="000000"/>
                </a:solidFill>
                <a:latin typeface="Consolas"/>
                <a:ea typeface="Consolas"/>
                <a:cs typeface="Consolas"/>
                <a:sym typeface="Consolas"/>
              </a:rPr>
            </a:br>
            <a:r>
              <a:rPr b="1" lang="en" sz="1600">
                <a:solidFill>
                  <a:srgbClr val="000000"/>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rgbClr val="000000"/>
                </a:solidFill>
                <a:latin typeface="Consolas"/>
                <a:ea typeface="Consolas"/>
                <a:cs typeface="Consolas"/>
                <a:sym typeface="Consolas"/>
              </a:rPr>
              <a:t>IntNode </a:t>
            </a:r>
            <a:r>
              <a:rPr b="1" lang="en" sz="1600">
                <a:latin typeface="Consolas"/>
                <a:ea typeface="Consolas"/>
                <a:cs typeface="Consolas"/>
                <a:sym typeface="Consolas"/>
              </a:rPr>
              <a:t>sentinel</a:t>
            </a: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rgbClr val="000000"/>
                </a:solidFill>
                <a:latin typeface="Consolas"/>
                <a:ea typeface="Consolas"/>
                <a:cs typeface="Consolas"/>
                <a:sym typeface="Consolas"/>
              </a:rPr>
            </a:br>
            <a:endParaRPr b="1" sz="1600">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00BB0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latin typeface="Consolas"/>
                <a:ea typeface="Consolas"/>
                <a:cs typeface="Consolas"/>
                <a:sym typeface="Consolas"/>
              </a:rPr>
              <a:t>   ...</a:t>
            </a:r>
            <a:br>
              <a:rPr b="1" lang="en" sz="1600">
                <a:solidFill>
                  <a:srgbClr val="000000"/>
                </a:solidFill>
                <a:latin typeface="Consolas"/>
                <a:ea typeface="Consolas"/>
                <a:cs typeface="Consolas"/>
                <a:sym typeface="Consolas"/>
              </a:rPr>
            </a:b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spcBef>
                <a:spcPts val="600"/>
              </a:spcBef>
              <a:spcAft>
                <a:spcPts val="0"/>
              </a:spcAft>
              <a:buNone/>
            </a:pPr>
            <a:r>
              <a:t/>
            </a:r>
            <a:endParaRPr sz="2000">
              <a:solidFill>
                <a:srgbClr val="000000"/>
              </a:solidFill>
              <a:latin typeface="Calibri"/>
              <a:ea typeface="Calibri"/>
              <a:cs typeface="Calibri"/>
              <a:sym typeface="Calibri"/>
            </a:endParaRPr>
          </a:p>
        </p:txBody>
      </p:sp>
      <p:sp>
        <p:nvSpPr>
          <p:cNvPr id="724" name="Google Shape;724;p30"/>
          <p:cNvSpPr txBox="1"/>
          <p:nvPr/>
        </p:nvSpPr>
        <p:spPr>
          <a:xfrm>
            <a:off x="5329075" y="1135175"/>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SLList(5);</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s1.addFirst(10);</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25" name="Google Shape;725;p30"/>
          <p:cNvSpPr txBox="1"/>
          <p:nvPr/>
        </p:nvSpPr>
        <p:spPr>
          <a:xfrm>
            <a:off x="4490875" y="3652031"/>
            <a:ext cx="4558800" cy="1402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SLListLauncher.java:6: error: incompatible types: String cannot be converted to int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 d2 = new SLList("hi");</a:t>
            </a:r>
            <a:endParaRPr sz="1600">
              <a:solidFill>
                <a:srgbClr val="FFFFFF"/>
              </a:solidFill>
              <a:highlight>
                <a:srgbClr val="000000"/>
              </a:highlight>
              <a:latin typeface="Consolas"/>
              <a:ea typeface="Consolas"/>
              <a:cs typeface="Consolas"/>
              <a:sym typeface="Consolas"/>
            </a:endParaRPr>
          </a:p>
        </p:txBody>
      </p:sp>
      <p:sp>
        <p:nvSpPr>
          <p:cNvPr id="726" name="Google Shape;726;p30"/>
          <p:cNvSpPr txBox="1"/>
          <p:nvPr/>
        </p:nvSpPr>
        <p:spPr>
          <a:xfrm>
            <a:off x="5317602" y="2943600"/>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s2.addFirst(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27" name="Google Shape;727;p30"/>
          <p:cNvSpPr txBox="1"/>
          <p:nvPr/>
        </p:nvSpPr>
        <p:spPr>
          <a:xfrm>
            <a:off x="7822700" y="1900400"/>
            <a:ext cx="10983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 fine!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1" name="Shape 731"/>
        <p:cNvGrpSpPr/>
        <p:nvPr/>
      </p:nvGrpSpPr>
      <p:grpSpPr>
        <a:xfrm>
          <a:off x="0" y="0"/>
          <a:ext cx="0" cy="0"/>
          <a:chOff x="0" y="0"/>
          <a:chExt cx="0" cy="0"/>
        </a:xfrm>
      </p:grpSpPr>
      <p:sp>
        <p:nvSpPr>
          <p:cNvPr id="732" name="Google Shape;73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SLists</a:t>
            </a:r>
            <a:endParaRPr/>
          </a:p>
        </p:txBody>
      </p:sp>
      <p:sp>
        <p:nvSpPr>
          <p:cNvPr id="733" name="Google Shape;733;p31"/>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allows us to defer type selection until declaration.</a:t>
            </a:r>
            <a:endParaRPr/>
          </a:p>
        </p:txBody>
      </p:sp>
      <p:sp>
        <p:nvSpPr>
          <p:cNvPr id="734" name="Google Shape;734;p31"/>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chemeClr val="dk1"/>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chemeClr val="dk1"/>
                </a:solidFill>
                <a:latin typeface="Consolas"/>
                <a:ea typeface="Consolas"/>
                <a:cs typeface="Consolas"/>
                <a:sym typeface="Consolas"/>
              </a:rPr>
              <a:t> </a:t>
            </a:r>
            <a:r>
              <a:rPr b="1" lang="en" sz="1600">
                <a:solidFill>
                  <a:srgbClr val="0000FF"/>
                </a:solidFill>
                <a:latin typeface="Consolas"/>
                <a:ea typeface="Consolas"/>
                <a:cs typeface="Consolas"/>
                <a:sym typeface="Consolas"/>
              </a:rPr>
              <a:t>SLList&lt;</a:t>
            </a:r>
            <a:r>
              <a:rPr b="1" lang="en" sz="1600">
                <a:solidFill>
                  <a:srgbClr val="208920"/>
                </a:solidFill>
                <a:highlight>
                  <a:srgbClr val="EFEFEF"/>
                </a:highlight>
                <a:latin typeface="Consolas"/>
                <a:ea typeface="Consolas"/>
                <a:cs typeface="Consolas"/>
                <a:sym typeface="Consolas"/>
              </a:rPr>
              <a:t>BleepBlorp</a:t>
            </a:r>
            <a:r>
              <a:rPr b="1" lang="en" sz="1600">
                <a:solidFill>
                  <a:srgbClr val="0000FF"/>
                </a:solidFill>
                <a:latin typeface="Consolas"/>
                <a:ea typeface="Consolas"/>
                <a:cs typeface="Consolas"/>
                <a:sym typeface="Consolas"/>
              </a:rPr>
              <a:t>&gt;</a:t>
            </a:r>
            <a:r>
              <a:rPr b="1" lang="en" sz="1600">
                <a:solidFill>
                  <a:schemeClr val="dk1"/>
                </a:solidFill>
                <a:latin typeface="Consolas"/>
                <a:ea typeface="Consolas"/>
                <a:cs typeface="Consolas"/>
                <a:sym typeface="Consolas"/>
              </a:rPr>
              <a:t> </a:t>
            </a:r>
            <a:r>
              <a:rPr b="1" lang="en" sz="1600">
                <a:solidFill>
                  <a:schemeClr val="dk2"/>
                </a:solidFill>
                <a:latin typeface="Consolas"/>
                <a:ea typeface="Consolas"/>
                <a:cs typeface="Consolas"/>
                <a:sym typeface="Consolas"/>
              </a:rPr>
              <a:t>{</a:t>
            </a:r>
            <a:br>
              <a:rPr b="1" lang="en" sz="1600">
                <a:solidFill>
                  <a:schemeClr val="dk1"/>
                </a:solidFill>
                <a:latin typeface="Consolas"/>
                <a:ea typeface="Consolas"/>
                <a:cs typeface="Consolas"/>
                <a:sym typeface="Consolas"/>
              </a:rPr>
            </a:br>
            <a:r>
              <a:rPr b="1" lang="en" sz="1600">
                <a:solidFill>
                  <a:schemeClr val="dk1"/>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chemeClr val="dk1"/>
                </a:solidFill>
                <a:latin typeface="Consolas"/>
                <a:ea typeface="Consolas"/>
                <a:cs typeface="Consolas"/>
                <a:sym typeface="Consolas"/>
              </a:rPr>
              <a:t>IntNode sentinel</a:t>
            </a: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chemeClr val="dk1"/>
                </a:solidFill>
                <a:latin typeface="Consolas"/>
                <a:ea typeface="Consolas"/>
                <a:cs typeface="Consolas"/>
                <a:sym typeface="Consolas"/>
              </a:rPr>
            </a:br>
            <a:endParaRPr b="1" sz="1600">
              <a:solidFill>
                <a:schemeClr val="dk1"/>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BleepBlorp</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latin typeface="Consolas"/>
                <a:ea typeface="Consolas"/>
                <a:cs typeface="Consolas"/>
                <a:sym typeface="Consolas"/>
              </a:rPr>
              <a:t>   ...</a:t>
            </a:r>
            <a:br>
              <a:rPr b="1" lang="en" sz="1600">
                <a:solidFill>
                  <a:schemeClr val="dk1"/>
                </a:solidFill>
                <a:latin typeface="Consolas"/>
                <a:ea typeface="Consolas"/>
                <a:cs typeface="Consolas"/>
                <a:sym typeface="Consolas"/>
              </a:rPr>
            </a:b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lnSpc>
                <a:spcPct val="110795"/>
              </a:lnSpc>
              <a:spcBef>
                <a:spcPts val="0"/>
              </a:spcBef>
              <a:spcAft>
                <a:spcPts val="0"/>
              </a:spcAft>
              <a:buNone/>
            </a:pPr>
            <a:r>
              <a:t/>
            </a:r>
            <a:endParaRPr b="1" sz="1600">
              <a:solidFill>
                <a:srgbClr val="AA22FF"/>
              </a:solidFill>
              <a:latin typeface="Consolas"/>
              <a:ea typeface="Consolas"/>
              <a:cs typeface="Consolas"/>
              <a:sym typeface="Consolas"/>
            </a:endParaRPr>
          </a:p>
        </p:txBody>
      </p:sp>
      <p:sp>
        <p:nvSpPr>
          <p:cNvPr id="735" name="Google Shape;735;p31"/>
          <p:cNvSpPr txBox="1"/>
          <p:nvPr/>
        </p:nvSpPr>
        <p:spPr>
          <a:xfrm>
            <a:off x="3998250" y="1633325"/>
            <a:ext cx="48645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LList&lt;Integer&gt;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s1.insertFront(10);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SLList&lt;String&gt;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s2.insertFront(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741" name="Google Shape;741;p32"/>
          <p:cNvSpPr txBox="1"/>
          <p:nvPr>
            <p:ph idx="1" type="body"/>
          </p:nvPr>
        </p:nvSpPr>
        <p:spPr>
          <a:xfrm>
            <a:off x="243000" y="556500"/>
            <a:ext cx="88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spend a lot more time with generics later, but here are the rules of thumb you’ll need for project 1:</a:t>
            </a:r>
            <a:endParaRPr/>
          </a:p>
          <a:p>
            <a:pPr indent="-355600" lvl="0" marL="457200" rtl="0" algn="l">
              <a:spcBef>
                <a:spcPts val="600"/>
              </a:spcBef>
              <a:spcAft>
                <a:spcPts val="0"/>
              </a:spcAft>
              <a:buSzPts val="2000"/>
              <a:buChar char="●"/>
            </a:pPr>
            <a:r>
              <a:rPr lang="en"/>
              <a:t>In the .java file </a:t>
            </a:r>
            <a:r>
              <a:rPr b="1" lang="en"/>
              <a:t>implementing </a:t>
            </a:r>
            <a:r>
              <a:rPr lang="en"/>
              <a:t>your data structure, specify your “generic type” </a:t>
            </a:r>
            <a:r>
              <a:rPr b="1" lang="en"/>
              <a:t>only once</a:t>
            </a:r>
            <a:r>
              <a:rPr lang="en"/>
              <a:t> at the very top of the file.</a:t>
            </a:r>
            <a:endParaRPr/>
          </a:p>
          <a:p>
            <a:pPr indent="-355600" lvl="0" marL="457200" rtl="0" algn="l">
              <a:spcBef>
                <a:spcPts val="0"/>
              </a:spcBef>
              <a:spcAft>
                <a:spcPts val="0"/>
              </a:spcAft>
              <a:buSzPts val="2000"/>
              <a:buChar char="●"/>
            </a:pPr>
            <a:r>
              <a:rPr lang="en"/>
              <a:t>In .java files that </a:t>
            </a:r>
            <a:r>
              <a:rPr b="1" lang="en"/>
              <a:t>use </a:t>
            </a:r>
            <a:r>
              <a:rPr lang="en"/>
              <a:t>your data structure, specify desired type </a:t>
            </a:r>
            <a:r>
              <a:rPr b="1" lang="en"/>
              <a:t>once</a:t>
            </a:r>
            <a:r>
              <a:rPr lang="en"/>
              <a:t>:</a:t>
            </a:r>
            <a:endParaRPr/>
          </a:p>
          <a:p>
            <a:pPr indent="-355600" lvl="1" marL="914400" rtl="0" algn="l">
              <a:spcBef>
                <a:spcPts val="0"/>
              </a:spcBef>
              <a:spcAft>
                <a:spcPts val="0"/>
              </a:spcAft>
              <a:buSzPts val="2000"/>
              <a:buChar char="○"/>
            </a:pPr>
            <a:r>
              <a:rPr lang="en"/>
              <a:t>Write out desired type during </a:t>
            </a:r>
            <a:r>
              <a:rPr b="1" lang="en"/>
              <a:t>declaration</a:t>
            </a:r>
            <a:r>
              <a:rPr lang="en"/>
              <a:t>.</a:t>
            </a:r>
            <a:endParaRPr/>
          </a:p>
          <a:p>
            <a:pPr indent="-355600" lvl="1" marL="914400" rtl="0" algn="l">
              <a:spcBef>
                <a:spcPts val="0"/>
              </a:spcBef>
              <a:spcAft>
                <a:spcPts val="0"/>
              </a:spcAft>
              <a:buSzPts val="2000"/>
              <a:buChar char="○"/>
            </a:pPr>
            <a:r>
              <a:rPr lang="en"/>
              <a:t>Use the empty diamond operator &lt;&gt; during </a:t>
            </a:r>
            <a:r>
              <a:rPr b="1" lang="en"/>
              <a:t>instantiation</a:t>
            </a:r>
            <a:r>
              <a:rPr lang="en"/>
              <a:t>.</a:t>
            </a:r>
            <a:endParaRPr/>
          </a:p>
          <a:p>
            <a:pPr indent="-355600" lvl="0" marL="457200" rtl="0" algn="l">
              <a:spcBef>
                <a:spcPts val="0"/>
              </a:spcBef>
              <a:spcAft>
                <a:spcPts val="0"/>
              </a:spcAft>
              <a:buSzPts val="2000"/>
              <a:buChar char="●"/>
            </a:pPr>
            <a:r>
              <a:rPr lang="en"/>
              <a:t>When declaring or instantiating your data structure, use the reference type.</a:t>
            </a:r>
            <a:endParaRPr/>
          </a:p>
          <a:p>
            <a:pPr indent="-355600" lvl="1" marL="914400" rtl="0" algn="l">
              <a:spcBef>
                <a:spcPts val="0"/>
              </a:spcBef>
              <a:spcAft>
                <a:spcPts val="0"/>
              </a:spcAft>
              <a:buSzPts val="2000"/>
              <a:buChar char="○"/>
            </a:pPr>
            <a:r>
              <a:rPr lang="en"/>
              <a:t>int: Integer</a:t>
            </a:r>
            <a:endParaRPr/>
          </a:p>
          <a:p>
            <a:pPr indent="-355600" lvl="1" marL="914400" rtl="0" algn="l">
              <a:spcBef>
                <a:spcPts val="0"/>
              </a:spcBef>
              <a:spcAft>
                <a:spcPts val="0"/>
              </a:spcAft>
              <a:buSzPts val="2000"/>
              <a:buChar char="○"/>
            </a:pPr>
            <a:r>
              <a:rPr lang="en"/>
              <a:t>double: Double</a:t>
            </a:r>
            <a:endParaRPr/>
          </a:p>
          <a:p>
            <a:pPr indent="-355600" lvl="1" marL="914400" rtl="0" algn="l">
              <a:spcBef>
                <a:spcPts val="0"/>
              </a:spcBef>
              <a:spcAft>
                <a:spcPts val="0"/>
              </a:spcAft>
              <a:buSzPts val="2000"/>
              <a:buChar char="○"/>
            </a:pPr>
            <a:r>
              <a:rPr lang="en"/>
              <a:t>char: Character</a:t>
            </a:r>
            <a:endParaRPr/>
          </a:p>
          <a:p>
            <a:pPr indent="-355600" lvl="1" marL="914400" rtl="0" algn="l">
              <a:spcBef>
                <a:spcPts val="0"/>
              </a:spcBef>
              <a:spcAft>
                <a:spcPts val="0"/>
              </a:spcAft>
              <a:buSzPts val="2000"/>
              <a:buChar char="○"/>
            </a:pPr>
            <a:r>
              <a:rPr lang="en"/>
              <a:t>boolean: Boolean</a:t>
            </a:r>
            <a:endParaRPr/>
          </a:p>
          <a:p>
            <a:pPr indent="-355600" lvl="1" marL="914400" rtl="0" algn="l">
              <a:spcBef>
                <a:spcPts val="0"/>
              </a:spcBef>
              <a:spcAft>
                <a:spcPts val="0"/>
              </a:spcAft>
              <a:buSzPts val="2000"/>
              <a:buChar char="○"/>
            </a:pPr>
            <a:r>
              <a:rPr lang="en"/>
              <a:t>long: Long</a:t>
            </a:r>
            <a:endParaRPr/>
          </a:p>
          <a:p>
            <a:pPr indent="-355600" lvl="1" marL="914400" rtl="0" algn="l">
              <a:spcBef>
                <a:spcPts val="0"/>
              </a:spcBef>
              <a:spcAft>
                <a:spcPts val="0"/>
              </a:spcAft>
              <a:buSzPts val="2000"/>
              <a:buChar char="○"/>
            </a:pPr>
            <a:r>
              <a:rPr lang="en"/>
              <a:t>etc.</a:t>
            </a:r>
            <a:br>
              <a:rPr lang="en"/>
            </a:br>
            <a:endParaRPr/>
          </a:p>
        </p:txBody>
      </p:sp>
      <p:sp>
        <p:nvSpPr>
          <p:cNvPr id="742" name="Google Shape;742;p32"/>
          <p:cNvSpPr txBox="1"/>
          <p:nvPr/>
        </p:nvSpPr>
        <p:spPr>
          <a:xfrm>
            <a:off x="3467425" y="3424700"/>
            <a:ext cx="54093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DL</a:t>
            </a:r>
            <a:r>
              <a:rPr lang="en" sz="1700">
                <a:solidFill>
                  <a:schemeClr val="dk1"/>
                </a:solidFill>
                <a:highlight>
                  <a:srgbClr val="EFEFEF"/>
                </a:highlight>
                <a:latin typeface="Consolas"/>
                <a:ea typeface="Consolas"/>
                <a:cs typeface="Consolas"/>
                <a:sym typeface="Consolas"/>
              </a:rPr>
              <a:t>List&lt;</a:t>
            </a:r>
            <a:r>
              <a:rPr b="1" lang="en" sz="1700">
                <a:solidFill>
                  <a:schemeClr val="dk1"/>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DLList&lt;&gt;(5.3);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double x = 9.3 + 15.2;</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s1.insertFront(x);</a:t>
            </a:r>
            <a:endParaRPr sz="17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46" name="Shape 746"/>
        <p:cNvGrpSpPr/>
        <p:nvPr/>
      </p:nvGrpSpPr>
      <p:grpSpPr>
        <a:xfrm>
          <a:off x="0" y="0"/>
          <a:ext cx="0" cy="0"/>
          <a:chOff x="0" y="0"/>
          <a:chExt cx="0" cy="0"/>
        </a:xfrm>
      </p:grpSpPr>
      <p:sp>
        <p:nvSpPr>
          <p:cNvPr id="747" name="Google Shape;747;p33"/>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Long Term Goal (next two lectures): The AList</a:t>
            </a:r>
            <a:endParaRPr/>
          </a:p>
        </p:txBody>
      </p:sp>
      <p:sp>
        <p:nvSpPr>
          <p:cNvPr id="753" name="Google Shape;753;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last few lectures, we’ve seen how we can harness a recursive class definition to build an expandable list, ie. the </a:t>
            </a:r>
            <a:r>
              <a:rPr lang="en">
                <a:solidFill>
                  <a:srgbClr val="208920"/>
                </a:solidFill>
                <a:latin typeface="Consolas"/>
                <a:ea typeface="Consolas"/>
                <a:cs typeface="Consolas"/>
                <a:sym typeface="Consolas"/>
              </a:rPr>
              <a:t>IntList</a:t>
            </a:r>
            <a:r>
              <a:rPr lang="en"/>
              <a:t>, the </a:t>
            </a:r>
            <a:r>
              <a:rPr lang="en">
                <a:solidFill>
                  <a:srgbClr val="208920"/>
                </a:solidFill>
                <a:latin typeface="Consolas"/>
                <a:ea typeface="Consolas"/>
                <a:cs typeface="Consolas"/>
                <a:sym typeface="Consolas"/>
              </a:rPr>
              <a:t>SLList</a:t>
            </a:r>
            <a:r>
              <a:rPr lang="en"/>
              <a:t>, and the </a:t>
            </a:r>
            <a:r>
              <a:rPr lang="en">
                <a:solidFill>
                  <a:srgbClr val="208920"/>
                </a:solidFill>
                <a:latin typeface="Consolas"/>
                <a:ea typeface="Consolas"/>
                <a:cs typeface="Consolas"/>
                <a:sym typeface="Consolas"/>
              </a:rPr>
              <a:t>DLList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next two, we’ll see how we can harness arrays to build such a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Memory Boxes</a:t>
            </a:r>
            <a:endParaRPr/>
          </a:p>
        </p:txBody>
      </p:sp>
      <p:sp>
        <p:nvSpPr>
          <p:cNvPr id="759" name="Google Shape;759;p35"/>
          <p:cNvSpPr txBox="1"/>
          <p:nvPr>
            <p:ph idx="1" type="body"/>
          </p:nvPr>
        </p:nvSpPr>
        <p:spPr>
          <a:xfrm>
            <a:off x="243000" y="556500"/>
            <a:ext cx="8443800" cy="4478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t>To store information, we need memory boxes, which we can get in Java by declaring variables or instantiating objects. Examples:</a:t>
            </a:r>
            <a:endParaRPr/>
          </a:p>
          <a:p>
            <a:pPr indent="-355600" lvl="0" marL="457200" rtl="0" algn="l">
              <a:lnSpc>
                <a:spcPct val="100000"/>
              </a:lnSpc>
              <a:spcBef>
                <a:spcPts val="0"/>
              </a:spcBef>
              <a:spcAft>
                <a:spcPts val="0"/>
              </a:spcAft>
              <a:buSzPts val="2000"/>
              <a:buFont typeface="Consolas"/>
              <a:buChar char="●"/>
            </a:pPr>
            <a:r>
              <a:rPr lang="en" sz="1900">
                <a:solidFill>
                  <a:srgbClr val="208920"/>
                </a:solidFill>
                <a:highlight>
                  <a:srgbClr val="FFFFFF"/>
                </a:highlight>
                <a:latin typeface="Consolas"/>
                <a:ea typeface="Consolas"/>
                <a:cs typeface="Consolas"/>
                <a:sym typeface="Consolas"/>
              </a:rPr>
              <a:t>int</a:t>
            </a:r>
            <a:r>
              <a:rPr lang="en" sz="1900">
                <a:highlight>
                  <a:srgbClr val="FFFFFF"/>
                </a:highlight>
                <a:latin typeface="Consolas"/>
                <a:ea typeface="Consolas"/>
                <a:cs typeface="Consolas"/>
                <a:sym typeface="Consolas"/>
              </a:rPr>
              <a:t> x;</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highlight>
                  <a:srgbClr val="FFFFFF"/>
                </a:highlight>
                <a:latin typeface="Consolas"/>
                <a:ea typeface="Consolas"/>
                <a:cs typeface="Consolas"/>
                <a:sym typeface="Consolas"/>
              </a:rPr>
              <a:t>Walrus w1;</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latin typeface="Consolas"/>
                <a:ea typeface="Consolas"/>
                <a:cs typeface="Consolas"/>
                <a:sym typeface="Consolas"/>
              </a:rPr>
              <a:t>Walrus w2 = </a:t>
            </a:r>
            <a:r>
              <a:rPr b="1" lang="en" sz="1900">
                <a:solidFill>
                  <a:srgbClr val="9C20EE"/>
                </a:solidFill>
                <a:latin typeface="Consolas"/>
                <a:ea typeface="Consolas"/>
                <a:cs typeface="Consolas"/>
                <a:sym typeface="Consolas"/>
              </a:rPr>
              <a:t>new</a:t>
            </a:r>
            <a:r>
              <a:rPr lang="en" sz="1900">
                <a:latin typeface="Consolas"/>
                <a:ea typeface="Consolas"/>
                <a:cs typeface="Consolas"/>
                <a:sym typeface="Consolas"/>
              </a:rPr>
              <a:t> Walrus(30, 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Arrays </a:t>
            </a:r>
            <a:r>
              <a:rPr lang="en"/>
              <a:t>are a special kind of object which consists of a </a:t>
            </a:r>
            <a:r>
              <a:rPr b="1" lang="en"/>
              <a:t>numbered</a:t>
            </a:r>
            <a:r>
              <a:rPr lang="en"/>
              <a:t> sequence of memory boxes.</a:t>
            </a:r>
            <a:endParaRPr/>
          </a:p>
          <a:p>
            <a:pPr indent="-355600" lvl="0" marL="457200" rtl="0" algn="l">
              <a:spcBef>
                <a:spcPts val="600"/>
              </a:spcBef>
              <a:spcAft>
                <a:spcPts val="0"/>
              </a:spcAft>
              <a:buSzPts val="2000"/>
              <a:buChar char="●"/>
            </a:pPr>
            <a:r>
              <a:rPr lang="en"/>
              <a:t>To get ith item of array A, use A[i].</a:t>
            </a:r>
            <a:endParaRPr/>
          </a:p>
          <a:p>
            <a:pPr indent="-355600" lvl="0" marL="457200" rtl="0" algn="l">
              <a:spcBef>
                <a:spcPts val="0"/>
              </a:spcBef>
              <a:spcAft>
                <a:spcPts val="0"/>
              </a:spcAft>
              <a:buSzPts val="2000"/>
              <a:buChar char="●"/>
            </a:pPr>
            <a:r>
              <a:rPr lang="en"/>
              <a:t>Unlike </a:t>
            </a:r>
            <a:r>
              <a:rPr b="1" lang="en"/>
              <a:t>class </a:t>
            </a:r>
            <a:r>
              <a:rPr lang="en"/>
              <a:t>instances</a:t>
            </a:r>
            <a:r>
              <a:rPr b="1" lang="en"/>
              <a:t> </a:t>
            </a:r>
            <a:r>
              <a:rPr lang="en"/>
              <a:t>which have have </a:t>
            </a:r>
            <a:r>
              <a:rPr b="1" lang="en"/>
              <a:t>named </a:t>
            </a:r>
            <a:r>
              <a:rPr lang="en"/>
              <a:t>memory boxes.</a:t>
            </a:r>
            <a:endParaRPr/>
          </a:p>
          <a:p>
            <a:pPr indent="0" lvl="0" marL="0" rtl="0" algn="l">
              <a:spcBef>
                <a:spcPts val="600"/>
              </a:spcBef>
              <a:spcAft>
                <a:spcPts val="0"/>
              </a:spcAft>
              <a:buNone/>
            </a:pPr>
            <a:r>
              <a:t/>
            </a:r>
            <a:endParaRPr/>
          </a:p>
        </p:txBody>
      </p:sp>
      <p:cxnSp>
        <p:nvCxnSpPr>
          <p:cNvPr id="760" name="Google Shape;760;p35"/>
          <p:cNvCxnSpPr/>
          <p:nvPr/>
        </p:nvCxnSpPr>
        <p:spPr>
          <a:xfrm rot="10800000">
            <a:off x="1732025" y="1518956"/>
            <a:ext cx="1128000" cy="0"/>
          </a:xfrm>
          <a:prstGeom prst="straightConnector1">
            <a:avLst/>
          </a:prstGeom>
          <a:noFill/>
          <a:ln cap="flat" cmpd="sng" w="9525">
            <a:solidFill>
              <a:srgbClr val="BE0712"/>
            </a:solidFill>
            <a:prstDash val="solid"/>
            <a:round/>
            <a:headEnd len="med" w="med" type="none"/>
            <a:tailEnd len="med" w="med" type="triangle"/>
          </a:ln>
        </p:spPr>
      </p:cxnSp>
      <p:sp>
        <p:nvSpPr>
          <p:cNvPr id="761" name="Google Shape;761;p35"/>
          <p:cNvSpPr txBox="1"/>
          <p:nvPr/>
        </p:nvSpPr>
        <p:spPr>
          <a:xfrm>
            <a:off x="2940575" y="1297756"/>
            <a:ext cx="5381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32 bits that stores ints.</a:t>
            </a:r>
            <a:endParaRPr>
              <a:solidFill>
                <a:srgbClr val="BE0712"/>
              </a:solidFill>
            </a:endParaRPr>
          </a:p>
        </p:txBody>
      </p:sp>
      <p:cxnSp>
        <p:nvCxnSpPr>
          <p:cNvPr id="762" name="Google Shape;762;p35"/>
          <p:cNvCxnSpPr/>
          <p:nvPr/>
        </p:nvCxnSpPr>
        <p:spPr>
          <a:xfrm rot="10800000">
            <a:off x="2327600" y="1820074"/>
            <a:ext cx="516300" cy="0"/>
          </a:xfrm>
          <a:prstGeom prst="straightConnector1">
            <a:avLst/>
          </a:prstGeom>
          <a:noFill/>
          <a:ln cap="flat" cmpd="sng" w="9525">
            <a:solidFill>
              <a:srgbClr val="BE0712"/>
            </a:solidFill>
            <a:prstDash val="solid"/>
            <a:round/>
            <a:headEnd len="med" w="med" type="none"/>
            <a:tailEnd len="med" w="med" type="triangle"/>
          </a:ln>
        </p:spPr>
      </p:cxnSp>
      <p:sp>
        <p:nvSpPr>
          <p:cNvPr id="763" name="Google Shape;763;p35"/>
          <p:cNvSpPr txBox="1"/>
          <p:nvPr/>
        </p:nvSpPr>
        <p:spPr>
          <a:xfrm>
            <a:off x="2940575" y="1599549"/>
            <a:ext cx="53091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a:t>
            </a:r>
            <a:endParaRPr>
              <a:solidFill>
                <a:srgbClr val="BE0712"/>
              </a:solidFill>
            </a:endParaRPr>
          </a:p>
        </p:txBody>
      </p:sp>
      <p:sp>
        <p:nvSpPr>
          <p:cNvPr id="764" name="Google Shape;764;p35"/>
          <p:cNvSpPr txBox="1"/>
          <p:nvPr/>
        </p:nvSpPr>
        <p:spPr>
          <a:xfrm>
            <a:off x="3447450" y="2587150"/>
            <a:ext cx="53091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 and also gives us 96 bits for storing the int size (32 bits) and double tuskSize (64 bits) of our Walrus.</a:t>
            </a:r>
            <a:endParaRPr>
              <a:solidFill>
                <a:srgbClr val="BE0712"/>
              </a:solidFill>
            </a:endParaRPr>
          </a:p>
        </p:txBody>
      </p:sp>
      <p:cxnSp>
        <p:nvCxnSpPr>
          <p:cNvPr id="765" name="Google Shape;765;p35"/>
          <p:cNvCxnSpPr/>
          <p:nvPr/>
        </p:nvCxnSpPr>
        <p:spPr>
          <a:xfrm rot="10800000">
            <a:off x="5244650" y="2118775"/>
            <a:ext cx="620400" cy="0"/>
          </a:xfrm>
          <a:prstGeom prst="straightConnector1">
            <a:avLst/>
          </a:prstGeom>
          <a:noFill/>
          <a:ln cap="flat" cmpd="sng" w="9525">
            <a:solidFill>
              <a:srgbClr val="BE0712"/>
            </a:solidFill>
            <a:prstDash val="solid"/>
            <a:round/>
            <a:headEnd len="med" w="med" type="none"/>
            <a:tailEnd len="med" w="med" type="triangle"/>
          </a:ln>
        </p:spPr>
      </p:cxnSp>
      <p:cxnSp>
        <p:nvCxnSpPr>
          <p:cNvPr id="766" name="Google Shape;766;p35"/>
          <p:cNvCxnSpPr/>
          <p:nvPr/>
        </p:nvCxnSpPr>
        <p:spPr>
          <a:xfrm>
            <a:off x="5856988" y="2126875"/>
            <a:ext cx="0" cy="41880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2" name="Google Shape;772;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consist of:</a:t>
            </a:r>
            <a:endParaRPr/>
          </a:p>
          <a:p>
            <a:pPr indent="-355600" lvl="0" marL="457200" rtl="0" algn="l">
              <a:spcBef>
                <a:spcPts val="600"/>
              </a:spcBef>
              <a:spcAft>
                <a:spcPts val="0"/>
              </a:spcAft>
              <a:buSzPts val="2000"/>
              <a:buChar char="●"/>
            </a:pPr>
            <a:r>
              <a:rPr lang="en"/>
              <a:t>A fixed integer </a:t>
            </a:r>
            <a:r>
              <a:rPr b="1" lang="en"/>
              <a:t>length </a:t>
            </a:r>
            <a:r>
              <a:rPr lang="en"/>
              <a:t>(cannot change!)</a:t>
            </a:r>
            <a:endParaRPr/>
          </a:p>
          <a:p>
            <a:pPr indent="-355600" lvl="0" marL="457200" rtl="0" algn="l">
              <a:spcBef>
                <a:spcPts val="0"/>
              </a:spcBef>
              <a:spcAft>
                <a:spcPts val="0"/>
              </a:spcAft>
              <a:buSzPts val="2000"/>
              <a:buChar char="●"/>
            </a:pPr>
            <a:r>
              <a:rPr lang="en"/>
              <a:t>A sequence of N</a:t>
            </a:r>
            <a:r>
              <a:rPr b="1" lang="en"/>
              <a:t> </a:t>
            </a:r>
            <a:r>
              <a:rPr lang="en"/>
              <a:t>memory boxes where </a:t>
            </a:r>
            <a:r>
              <a:rPr b="1" lang="en"/>
              <a:t>N=length</a:t>
            </a:r>
            <a:r>
              <a:rPr lang="en"/>
              <a:t>, such that:</a:t>
            </a:r>
            <a:endParaRPr/>
          </a:p>
          <a:p>
            <a:pPr indent="-355600" lvl="1" marL="914400" rtl="0" algn="l">
              <a:spcBef>
                <a:spcPts val="0"/>
              </a:spcBef>
              <a:spcAft>
                <a:spcPts val="0"/>
              </a:spcAft>
              <a:buSzPts val="2000"/>
              <a:buChar char="○"/>
            </a:pPr>
            <a:r>
              <a:rPr lang="en"/>
              <a:t>All of the boxes hold the same type of value (and have same # of bits).</a:t>
            </a:r>
            <a:endParaRPr/>
          </a:p>
          <a:p>
            <a:pPr indent="-355600" lvl="1" marL="914400" rtl="0" algn="l">
              <a:spcBef>
                <a:spcPts val="0"/>
              </a:spcBef>
              <a:spcAft>
                <a:spcPts val="0"/>
              </a:spcAft>
              <a:buSzPts val="2000"/>
              <a:buChar char="○"/>
            </a:pPr>
            <a:r>
              <a:rPr lang="en"/>
              <a:t>The boxes are numbered 0 through length-1.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Like instances of classes:</a:t>
            </a:r>
            <a:endParaRPr/>
          </a:p>
          <a:p>
            <a:pPr indent="-355600" lvl="0" marL="457200" rtl="0" algn="l">
              <a:spcBef>
                <a:spcPts val="600"/>
              </a:spcBef>
              <a:spcAft>
                <a:spcPts val="0"/>
              </a:spcAft>
              <a:buSzPts val="2000"/>
              <a:buChar char="●"/>
            </a:pPr>
            <a:r>
              <a:rPr lang="en"/>
              <a:t>You get one reference when its created.</a:t>
            </a:r>
            <a:endParaRPr/>
          </a:p>
          <a:p>
            <a:pPr indent="-355600" lvl="0" marL="457200" rtl="0" algn="l">
              <a:spcBef>
                <a:spcPts val="0"/>
              </a:spcBef>
              <a:spcAft>
                <a:spcPts val="0"/>
              </a:spcAft>
              <a:buSzPts val="2000"/>
              <a:buChar char="●"/>
            </a:pPr>
            <a:r>
              <a:rPr lang="en"/>
              <a:t>If you reassign all variables containing that reference, you can never get the array back.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Unlike classes, arrays do not have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46" name="Google Shape;46;p10"/>
          <p:cNvSpPr txBox="1"/>
          <p:nvPr>
            <p:ph idx="1" type="body"/>
          </p:nvPr>
        </p:nvSpPr>
        <p:spPr>
          <a:xfrm>
            <a:off x="243000" y="556500"/>
            <a:ext cx="873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enumerated very specific rules whose violation will result in a score of -200 for that assignment (see about.html):</a:t>
            </a:r>
            <a:endParaRPr/>
          </a:p>
          <a:p>
            <a:pPr indent="-355600" lvl="0" marL="457200" rtl="0" algn="l">
              <a:spcBef>
                <a:spcPts val="600"/>
              </a:spcBef>
              <a:spcAft>
                <a:spcPts val="0"/>
              </a:spcAft>
              <a:buSzPts val="2000"/>
              <a:buChar char="●"/>
            </a:pPr>
            <a:r>
              <a:rPr b="1" lang="en"/>
              <a:t>By You Alone</a:t>
            </a:r>
            <a:r>
              <a:rPr lang="en"/>
              <a:t>: All project code that you submit (other than skeleton code) should be written by you (or your partner) alone, except for small snippets that solve tiny subproblems (examples in collaboration policy online). </a:t>
            </a:r>
            <a:endParaRPr/>
          </a:p>
          <a:p>
            <a:pPr indent="-355600" lvl="0" marL="457200" rtl="0" algn="l">
              <a:spcBef>
                <a:spcPts val="0"/>
              </a:spcBef>
              <a:spcAft>
                <a:spcPts val="0"/>
              </a:spcAft>
              <a:buSzPts val="2000"/>
              <a:buChar char="●"/>
            </a:pPr>
            <a:r>
              <a:rPr b="1" lang="en"/>
              <a:t>Do Not Possess or Share Code: </a:t>
            </a:r>
            <a:r>
              <a:rPr lang="en"/>
              <a:t>Before a project deadline, you should never be in possession of solution code that you did not write (on paper, electronically, etc.). You are equally culpable if you share. </a:t>
            </a:r>
            <a:r>
              <a:rPr b="1" lang="en"/>
              <a:t>DO NOT GIVE YOUR CODE TO ANYONE, EVEN IF THEY ARE DESPERATE. </a:t>
            </a:r>
            <a:r>
              <a:rPr b="1" lang="en" u="sng"/>
              <a:t>Also, don’t post on GitHub publicly</a:t>
            </a:r>
            <a:r>
              <a:rPr lang="en"/>
              <a:t>!</a:t>
            </a:r>
            <a:endParaRPr/>
          </a:p>
          <a:p>
            <a:pPr indent="-355600" lvl="0" marL="457200" rtl="0" algn="l">
              <a:spcBef>
                <a:spcPts val="0"/>
              </a:spcBef>
              <a:spcAft>
                <a:spcPts val="0"/>
              </a:spcAft>
              <a:buSzPts val="2000"/>
              <a:buChar char="●"/>
            </a:pPr>
            <a:r>
              <a:rPr b="1" lang="en"/>
              <a:t>Cite Your Sources: </a:t>
            </a:r>
            <a:r>
              <a:rPr lang="en"/>
              <a:t>When you receive significant assistance from someone else (with ideas, debugging, code-snippets from stack overflow etc.), you should cite that help somewhere in your source code as a comment that includes “@source”. You will not be penalized for receiving this help. </a:t>
            </a:r>
            <a:br>
              <a:rPr lang="en"/>
            </a:br>
            <a:br>
              <a:rPr lang="en"/>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8" name="Google Shape;77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Like classes, arrays are (almost always) instantiated with new.</a:t>
            </a:r>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Three valid notations:</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x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[3];</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latin typeface="Consolas"/>
                <a:ea typeface="Consolas"/>
                <a:cs typeface="Consolas"/>
                <a:sym typeface="Consolas"/>
              </a:rPr>
              <a:t>y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[]{1,</a:t>
            </a:r>
            <a:r>
              <a:rPr lang="en">
                <a:latin typeface="Consolas"/>
                <a:ea typeface="Consolas"/>
                <a:cs typeface="Consolas"/>
                <a:sym typeface="Consolas"/>
              </a:rPr>
              <a:t> </a:t>
            </a:r>
            <a:r>
              <a:rPr lang="en">
                <a:solidFill>
                  <a:schemeClr val="dk2"/>
                </a:solidFill>
                <a:latin typeface="Consolas"/>
                <a:ea typeface="Consolas"/>
                <a:cs typeface="Consolas"/>
                <a:sym typeface="Consolas"/>
              </a:rPr>
              <a:t>2,</a:t>
            </a:r>
            <a:r>
              <a:rPr lang="en">
                <a:latin typeface="Consolas"/>
                <a:ea typeface="Consolas"/>
                <a:cs typeface="Consolas"/>
                <a:sym typeface="Consolas"/>
              </a:rPr>
              <a:t> </a:t>
            </a:r>
            <a:r>
              <a:rPr lang="en">
                <a:solidFill>
                  <a:schemeClr val="dk2"/>
                </a:solidFill>
                <a:latin typeface="Consolas"/>
                <a:ea typeface="Consolas"/>
                <a:cs typeface="Consolas"/>
                <a:sym typeface="Consolas"/>
              </a:rPr>
              <a:t>3,</a:t>
            </a:r>
            <a:r>
              <a:rPr lang="en">
                <a:latin typeface="Consolas"/>
                <a:ea typeface="Consolas"/>
                <a:cs typeface="Consolas"/>
                <a:sym typeface="Consolas"/>
              </a:rPr>
              <a:t> </a:t>
            </a:r>
            <a:r>
              <a:rPr lang="en">
                <a:solidFill>
                  <a:schemeClr val="dk2"/>
                </a:solidFill>
                <a:latin typeface="Consolas"/>
                <a:ea typeface="Consolas"/>
                <a:cs typeface="Consolas"/>
                <a:sym typeface="Consolas"/>
              </a:rPr>
              <a:t>4,</a:t>
            </a:r>
            <a:r>
              <a:rPr lang="en">
                <a:latin typeface="Consolas"/>
                <a:ea typeface="Consolas"/>
                <a:cs typeface="Consolas"/>
                <a:sym typeface="Consolas"/>
              </a:rPr>
              <a:t> </a:t>
            </a:r>
            <a:r>
              <a:rPr lang="en">
                <a:solidFill>
                  <a:schemeClr val="dk2"/>
                </a:solidFill>
                <a:latin typeface="Consolas"/>
                <a:ea typeface="Consolas"/>
                <a:cs typeface="Consolas"/>
                <a:sym typeface="Consolas"/>
              </a:rPr>
              <a:t>5};</a:t>
            </a:r>
            <a:endParaRPr>
              <a:solidFill>
                <a:srgbClr val="000000"/>
              </a:solidFill>
              <a:latin typeface="Consolas"/>
              <a:ea typeface="Consolas"/>
              <a:cs typeface="Consolas"/>
              <a:sym typeface="Consolas"/>
            </a:endParaRPr>
          </a:p>
          <a:p>
            <a:pPr indent="-355600" lvl="0" marL="457200" rtl="0" algn="l">
              <a:spcBef>
                <a:spcPts val="0"/>
              </a:spcBef>
              <a:spcAft>
                <a:spcPts val="0"/>
              </a:spcAft>
              <a:buClr>
                <a:srgbClr val="000000"/>
              </a:buClr>
              <a:buSzPts val="2000"/>
              <a:buFont typeface="Consolas"/>
              <a:buChar char="●"/>
            </a:pP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a:t>
            </a:r>
            <a:r>
              <a:rPr lang="en">
                <a:latin typeface="Consolas"/>
                <a:ea typeface="Consolas"/>
                <a:cs typeface="Consolas"/>
                <a:sym typeface="Consolas"/>
              </a:rPr>
              <a:t> z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lang="en">
                <a:solidFill>
                  <a:schemeClr val="dk2"/>
                </a:solidFill>
                <a:latin typeface="Consolas"/>
                <a:ea typeface="Consolas"/>
                <a:cs typeface="Consolas"/>
                <a:sym typeface="Consolas"/>
              </a:rPr>
              <a:t>{9,</a:t>
            </a:r>
            <a:r>
              <a:rPr lang="en">
                <a:latin typeface="Consolas"/>
                <a:ea typeface="Consolas"/>
                <a:cs typeface="Consolas"/>
                <a:sym typeface="Consolas"/>
              </a:rPr>
              <a:t> </a:t>
            </a:r>
            <a:r>
              <a:rPr lang="en">
                <a:solidFill>
                  <a:schemeClr val="dk2"/>
                </a:solidFill>
                <a:latin typeface="Consolas"/>
                <a:ea typeface="Consolas"/>
                <a:cs typeface="Consolas"/>
                <a:sym typeface="Consolas"/>
              </a:rPr>
              <a:t>10,</a:t>
            </a:r>
            <a:r>
              <a:rPr lang="en">
                <a:latin typeface="Consolas"/>
                <a:ea typeface="Consolas"/>
                <a:cs typeface="Consolas"/>
                <a:sym typeface="Consolas"/>
              </a:rPr>
              <a:t> </a:t>
            </a:r>
            <a:r>
              <a:rPr lang="en">
                <a:solidFill>
                  <a:schemeClr val="dk2"/>
                </a:solidFill>
                <a:latin typeface="Consolas"/>
                <a:ea typeface="Consolas"/>
                <a:cs typeface="Consolas"/>
                <a:sym typeface="Consolas"/>
              </a:rPr>
              <a:t>11,</a:t>
            </a:r>
            <a:r>
              <a:rPr lang="en">
                <a:latin typeface="Consolas"/>
                <a:ea typeface="Consolas"/>
                <a:cs typeface="Consolas"/>
                <a:sym typeface="Consolas"/>
              </a:rPr>
              <a:t> </a:t>
            </a:r>
            <a:r>
              <a:rPr lang="en">
                <a:solidFill>
                  <a:schemeClr val="dk2"/>
                </a:solidFill>
                <a:latin typeface="Consolas"/>
                <a:ea typeface="Consolas"/>
                <a:cs typeface="Consolas"/>
                <a:sym typeface="Consolas"/>
              </a:rPr>
              <a:t>12,</a:t>
            </a:r>
            <a:r>
              <a:rPr lang="en">
                <a:latin typeface="Consolas"/>
                <a:ea typeface="Consolas"/>
                <a:cs typeface="Consolas"/>
                <a:sym typeface="Consolas"/>
              </a:rPr>
              <a:t> </a:t>
            </a:r>
            <a:r>
              <a:rPr lang="en">
                <a:solidFill>
                  <a:schemeClr val="dk2"/>
                </a:solidFill>
                <a:latin typeface="Consolas"/>
                <a:ea typeface="Consolas"/>
                <a:cs typeface="Consolas"/>
                <a:sym typeface="Consolas"/>
              </a:rPr>
              <a:t>13};</a:t>
            </a:r>
            <a:endParaRPr>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1100">
                <a:latin typeface="Arial"/>
                <a:ea typeface="Arial"/>
                <a:cs typeface="Arial"/>
                <a:sym typeface="Arial"/>
              </a:rPr>
              <a:t>      </a:t>
            </a:r>
            <a:br>
              <a:rPr lang="en" sz="1100">
                <a:latin typeface="Arial"/>
                <a:ea typeface="Arial"/>
                <a:cs typeface="Arial"/>
                <a:sym typeface="Arial"/>
              </a:rPr>
            </a:br>
            <a:r>
              <a:rPr lang="en" sz="1100">
                <a:latin typeface="Arial"/>
                <a:ea typeface="Arial"/>
                <a:cs typeface="Arial"/>
                <a:sym typeface="Arial"/>
              </a:rPr>
              <a:t>       </a:t>
            </a:r>
            <a:endParaRPr/>
          </a:p>
          <a:p>
            <a:pPr indent="0" lvl="0" marL="0" rtl="0" algn="l">
              <a:spcBef>
                <a:spcPts val="600"/>
              </a:spcBef>
              <a:spcAft>
                <a:spcPts val="0"/>
              </a:spcAft>
              <a:buNone/>
            </a:pPr>
            <a:r>
              <a:rPr lang="en"/>
              <a:t>All three notations create an array, which we saw on the last slide comprises:</a:t>
            </a:r>
            <a:endParaRPr/>
          </a:p>
          <a:p>
            <a:pPr indent="-355600" lvl="0" marL="457200" rtl="0" algn="l">
              <a:spcBef>
                <a:spcPts val="600"/>
              </a:spcBef>
              <a:spcAft>
                <a:spcPts val="0"/>
              </a:spcAft>
              <a:buSzPts val="2000"/>
              <a:buChar char="●"/>
            </a:pPr>
            <a:r>
              <a:rPr lang="en"/>
              <a:t>A </a:t>
            </a:r>
            <a:r>
              <a:rPr b="1" lang="en"/>
              <a:t>length</a:t>
            </a:r>
            <a:r>
              <a:rPr lang="en"/>
              <a:t> field.</a:t>
            </a:r>
            <a:endParaRPr/>
          </a:p>
          <a:p>
            <a:pPr indent="-355600" lvl="0" marL="457200" rtl="0" algn="l">
              <a:spcBef>
                <a:spcPts val="0"/>
              </a:spcBef>
              <a:spcAft>
                <a:spcPts val="0"/>
              </a:spcAft>
              <a:buSzPts val="2000"/>
              <a:buChar char="●"/>
            </a:pPr>
            <a:r>
              <a:rPr lang="en"/>
              <a:t>A sequence of </a:t>
            </a:r>
            <a:r>
              <a:rPr b="1" lang="en"/>
              <a:t>N boxes</a:t>
            </a:r>
            <a:r>
              <a:rPr lang="en"/>
              <a:t>, where </a:t>
            </a:r>
            <a:r>
              <a:rPr b="1" lang="en"/>
              <a:t>N</a:t>
            </a:r>
            <a:r>
              <a:rPr lang="en"/>
              <a:t> = </a:t>
            </a:r>
            <a:r>
              <a:rPr b="1" lang="en"/>
              <a:t>length</a:t>
            </a:r>
            <a:r>
              <a:rPr lang="en"/>
              <a:t>.</a:t>
            </a:r>
            <a:br>
              <a:rPr lang="en"/>
            </a:br>
            <a:endParaRPr/>
          </a:p>
        </p:txBody>
      </p:sp>
      <p:cxnSp>
        <p:nvCxnSpPr>
          <p:cNvPr id="779" name="Google Shape;779;p37"/>
          <p:cNvCxnSpPr/>
          <p:nvPr/>
        </p:nvCxnSpPr>
        <p:spPr>
          <a:xfrm flipH="1">
            <a:off x="5262900" y="2370725"/>
            <a:ext cx="775200" cy="223800"/>
          </a:xfrm>
          <a:prstGeom prst="straightConnector1">
            <a:avLst/>
          </a:prstGeom>
          <a:noFill/>
          <a:ln cap="flat" cmpd="sng" w="19050">
            <a:solidFill>
              <a:srgbClr val="BE0712"/>
            </a:solidFill>
            <a:prstDash val="solid"/>
            <a:round/>
            <a:headEnd len="med" w="med" type="none"/>
            <a:tailEnd len="med" w="med" type="triangle"/>
          </a:ln>
        </p:spPr>
      </p:cxnSp>
      <p:sp>
        <p:nvSpPr>
          <p:cNvPr id="780" name="Google Shape;780;p37"/>
          <p:cNvSpPr txBox="1"/>
          <p:nvPr/>
        </p:nvSpPr>
        <p:spPr>
          <a:xfrm>
            <a:off x="6023200" y="2123925"/>
            <a:ext cx="27432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 omit the </a:t>
            </a:r>
            <a:r>
              <a:rPr b="1" lang="en">
                <a:solidFill>
                  <a:srgbClr val="AA22FF"/>
                </a:solidFill>
                <a:latin typeface="Consolas"/>
                <a:ea typeface="Consolas"/>
                <a:cs typeface="Consolas"/>
                <a:sym typeface="Consolas"/>
              </a:rPr>
              <a:t>new</a:t>
            </a:r>
            <a:r>
              <a:rPr lang="en">
                <a:solidFill>
                  <a:srgbClr val="BE0712"/>
                </a:solidFill>
              </a:rPr>
              <a:t> if you are also declaring a variable.</a:t>
            </a:r>
            <a:endParaRPr>
              <a:solidFill>
                <a:srgbClr val="BE0712"/>
              </a:solidFill>
            </a:endParaRPr>
          </a:p>
        </p:txBody>
      </p:sp>
      <p:sp>
        <p:nvSpPr>
          <p:cNvPr id="781" name="Google Shape;781;p37"/>
          <p:cNvSpPr txBox="1"/>
          <p:nvPr/>
        </p:nvSpPr>
        <p:spPr>
          <a:xfrm>
            <a:off x="4019700" y="1460275"/>
            <a:ext cx="50730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Creates array containing 3 int boxes (32 x 3 = 96 bits total). Each container gets a default value.</a:t>
            </a:r>
            <a:endParaRPr>
              <a:solidFill>
                <a:srgbClr val="BE0712"/>
              </a:solidFill>
            </a:endParaRPr>
          </a:p>
        </p:txBody>
      </p:sp>
      <p:cxnSp>
        <p:nvCxnSpPr>
          <p:cNvPr id="782" name="Google Shape;782;p37"/>
          <p:cNvCxnSpPr/>
          <p:nvPr/>
        </p:nvCxnSpPr>
        <p:spPr>
          <a:xfrm flipH="1">
            <a:off x="3041500" y="1729675"/>
            <a:ext cx="924300" cy="238500"/>
          </a:xfrm>
          <a:prstGeom prst="straightConnector1">
            <a:avLst/>
          </a:prstGeom>
          <a:noFill/>
          <a:ln cap="flat" cmpd="sng" w="19050">
            <a:solidFill>
              <a:srgbClr val="BE0712"/>
            </a:solidFill>
            <a:prstDash val="solid"/>
            <a:round/>
            <a:headEnd len="med" w="med" type="none"/>
            <a:tailEnd len="med" w="med" type="triangle"/>
          </a:ln>
        </p:spPr>
      </p:cxnSp>
      <p:sp>
        <p:nvSpPr>
          <p:cNvPr id="783" name="Google Shape;783;p37"/>
          <p:cNvSpPr txBox="1"/>
          <p:nvPr/>
        </p:nvSpPr>
        <p:spPr>
          <a:xfrm>
            <a:off x="4710925" y="4495800"/>
            <a:ext cx="4114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As an aside: In Oracle’s implementation of Java, all Java objects also have some overhead. Total size of an array=192 + KN bits, where K is the number of bits per item (Sedgewick/Wayne pg. 201 for more)</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http://goo.gl/tFyMEJ</a:t>
            </a:r>
            <a:endParaRPr/>
          </a:p>
        </p:txBody>
      </p:sp>
      <p:sp>
        <p:nvSpPr>
          <p:cNvPr id="789" name="Google Shape;789;p38"/>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https://goo.gl/gzAuBa</a:t>
            </a:r>
            <a:endParaRPr/>
          </a:p>
        </p:txBody>
      </p:sp>
      <p:sp>
        <p:nvSpPr>
          <p:cNvPr id="795" name="Google Shape;795;p39"/>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pic>
        <p:nvPicPr>
          <p:cNvPr id="796" name="Google Shape;796;p39"/>
          <p:cNvPicPr preferRelativeResize="0"/>
          <p:nvPr/>
        </p:nvPicPr>
        <p:blipFill>
          <a:blip r:embed="rId4">
            <a:alphaModFix/>
          </a:blip>
          <a:stretch>
            <a:fillRect/>
          </a:stretch>
        </p:blipFill>
        <p:spPr>
          <a:xfrm>
            <a:off x="5068375" y="677450"/>
            <a:ext cx="3912625" cy="416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Arraycopy</a:t>
            </a:r>
            <a:endParaRPr/>
          </a:p>
        </p:txBody>
      </p:sp>
      <p:sp>
        <p:nvSpPr>
          <p:cNvPr id="802" name="Google Shape;802;p40"/>
          <p:cNvSpPr txBox="1"/>
          <p:nvPr>
            <p:ph idx="1" type="body"/>
          </p:nvPr>
        </p:nvSpPr>
        <p:spPr>
          <a:xfrm>
            <a:off x="243000" y="556500"/>
            <a:ext cx="8743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ways to copy arrays:</a:t>
            </a:r>
            <a:endParaRPr/>
          </a:p>
          <a:p>
            <a:pPr indent="-355600" lvl="0" marL="457200" rtl="0" algn="l">
              <a:spcBef>
                <a:spcPts val="600"/>
              </a:spcBef>
              <a:spcAft>
                <a:spcPts val="0"/>
              </a:spcAft>
              <a:buSzPts val="2000"/>
              <a:buChar char="●"/>
            </a:pPr>
            <a:r>
              <a:rPr lang="en"/>
              <a:t>Item by item using a loop.</a:t>
            </a:r>
            <a:endParaRPr/>
          </a:p>
          <a:p>
            <a:pPr indent="-355600" lvl="0" marL="457200" rtl="0" algn="l">
              <a:spcBef>
                <a:spcPts val="0"/>
              </a:spcBef>
              <a:spcAft>
                <a:spcPts val="0"/>
              </a:spcAft>
              <a:buSzPts val="2000"/>
              <a:buChar char="●"/>
            </a:pPr>
            <a:r>
              <a:rPr lang="en"/>
              <a:t>Using arraycopy. Takes 5 parameters:</a:t>
            </a:r>
            <a:endParaRPr/>
          </a:p>
          <a:p>
            <a:pPr indent="-355600" lvl="1" marL="914400" rtl="0" algn="l">
              <a:spcBef>
                <a:spcPts val="0"/>
              </a:spcBef>
              <a:spcAft>
                <a:spcPts val="0"/>
              </a:spcAft>
              <a:buSzPts val="2000"/>
              <a:buChar char="○"/>
            </a:pPr>
            <a:r>
              <a:rPr lang="en"/>
              <a:t>Source array</a:t>
            </a:r>
            <a:endParaRPr/>
          </a:p>
          <a:p>
            <a:pPr indent="-355600" lvl="1" marL="914400" rtl="0" algn="l">
              <a:spcBef>
                <a:spcPts val="0"/>
              </a:spcBef>
              <a:spcAft>
                <a:spcPts val="0"/>
              </a:spcAft>
              <a:buSzPts val="2000"/>
              <a:buChar char="○"/>
            </a:pPr>
            <a:r>
              <a:rPr lang="en"/>
              <a:t>Start position in source</a:t>
            </a:r>
            <a:endParaRPr/>
          </a:p>
          <a:p>
            <a:pPr indent="-355600" lvl="1" marL="914400" rtl="0" algn="l">
              <a:spcBef>
                <a:spcPts val="0"/>
              </a:spcBef>
              <a:spcAft>
                <a:spcPts val="0"/>
              </a:spcAft>
              <a:buSzPts val="2000"/>
              <a:buChar char="○"/>
            </a:pPr>
            <a:r>
              <a:rPr lang="en"/>
              <a:t>Target array</a:t>
            </a:r>
            <a:endParaRPr/>
          </a:p>
          <a:p>
            <a:pPr indent="-355600" lvl="1" marL="914400" rtl="0" algn="l">
              <a:spcBef>
                <a:spcPts val="0"/>
              </a:spcBef>
              <a:spcAft>
                <a:spcPts val="0"/>
              </a:spcAft>
              <a:buSzPts val="2000"/>
              <a:buChar char="○"/>
            </a:pPr>
            <a:r>
              <a:rPr lang="en"/>
              <a:t>Start position in target</a:t>
            </a:r>
            <a:endParaRPr/>
          </a:p>
          <a:p>
            <a:pPr indent="-355600" lvl="1" marL="914400" rtl="0" algn="l">
              <a:spcBef>
                <a:spcPts val="0"/>
              </a:spcBef>
              <a:spcAft>
                <a:spcPts val="0"/>
              </a:spcAft>
              <a:buSzPts val="2000"/>
              <a:buChar char="○"/>
            </a:pPr>
            <a:r>
              <a:rPr lang="en"/>
              <a:t>Number to copy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arraycopy is (likely to be) faster, particularly for large arrays. More compact code.</a:t>
            </a:r>
            <a:endParaRPr/>
          </a:p>
          <a:p>
            <a:pPr indent="-355600" lvl="0" marL="457200" rtl="0" algn="l">
              <a:spcBef>
                <a:spcPts val="600"/>
              </a:spcBef>
              <a:spcAft>
                <a:spcPts val="0"/>
              </a:spcAft>
              <a:buSzPts val="2000"/>
              <a:buChar char="●"/>
            </a:pPr>
            <a:r>
              <a:rPr lang="en"/>
              <a:t>Code is (arguably) harder to read.</a:t>
            </a:r>
            <a:br>
              <a:rPr lang="en"/>
            </a:br>
            <a:endParaRPr/>
          </a:p>
        </p:txBody>
      </p:sp>
      <p:sp>
        <p:nvSpPr>
          <p:cNvPr id="803" name="Google Shape;803;p40"/>
          <p:cNvSpPr txBox="1"/>
          <p:nvPr/>
        </p:nvSpPr>
        <p:spPr>
          <a:xfrm>
            <a:off x="4309250" y="2151275"/>
            <a:ext cx="4849200" cy="495300"/>
          </a:xfrm>
          <a:prstGeom prst="rect">
            <a:avLst/>
          </a:prstGeom>
          <a:noFill/>
          <a:ln>
            <a:noFill/>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2000">
                <a:solidFill>
                  <a:schemeClr val="dk1"/>
                </a:solidFill>
                <a:latin typeface="Consolas"/>
                <a:ea typeface="Consolas"/>
                <a:cs typeface="Consolas"/>
                <a:sym typeface="Consolas"/>
              </a:rPr>
              <a:t>System</a:t>
            </a:r>
            <a:r>
              <a:rPr lang="en" sz="2000">
                <a:solidFill>
                  <a:schemeClr val="dk2"/>
                </a:solidFill>
                <a:latin typeface="Consolas"/>
                <a:ea typeface="Consolas"/>
                <a:cs typeface="Consolas"/>
                <a:sym typeface="Consolas"/>
              </a:rPr>
              <a:t>.</a:t>
            </a:r>
            <a:r>
              <a:rPr lang="en" sz="2000">
                <a:solidFill>
                  <a:srgbClr val="BB4444"/>
                </a:solidFill>
                <a:latin typeface="Consolas"/>
                <a:ea typeface="Consolas"/>
                <a:cs typeface="Consolas"/>
                <a:sym typeface="Consolas"/>
              </a:rPr>
              <a:t>arraycopy</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b</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0,</a:t>
            </a:r>
            <a:r>
              <a:rPr lang="en" sz="2000">
                <a:solidFill>
                  <a:schemeClr val="dk1"/>
                </a:solidFill>
                <a:latin typeface="Consolas"/>
                <a:ea typeface="Consolas"/>
                <a:cs typeface="Consolas"/>
                <a:sym typeface="Consolas"/>
              </a:rPr>
              <a:t> x</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3,</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2);</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2000">
                <a:latin typeface="Consolas"/>
                <a:ea typeface="Consolas"/>
                <a:cs typeface="Consolas"/>
                <a:sym typeface="Consolas"/>
              </a:rPr>
              <a:t>(In Python): x[3:5] = b[0:2]</a:t>
            </a:r>
            <a:endParaRPr sz="20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07" name="Shape 807"/>
        <p:cNvGrpSpPr/>
        <p:nvPr/>
      </p:nvGrpSpPr>
      <p:grpSpPr>
        <a:xfrm>
          <a:off x="0" y="0"/>
          <a:ext cx="0" cy="0"/>
          <a:chOff x="0" y="0"/>
          <a:chExt cx="0" cy="0"/>
        </a:xfrm>
      </p:grpSpPr>
      <p:sp>
        <p:nvSpPr>
          <p:cNvPr id="808" name="Google Shape;808;p41"/>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2D Arrays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42"/>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14" name="Google Shape;814;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Array Addresses (</a:t>
            </a:r>
            <a:r>
              <a:rPr lang="en" u="sng">
                <a:solidFill>
                  <a:schemeClr val="hlink"/>
                </a:solidFill>
                <a:hlinkClick r:id="rId3"/>
              </a:rPr>
              <a:t>http://goo.gl/VS4cOK</a:t>
            </a:r>
            <a:r>
              <a:rPr lang="en"/>
              <a:t>)</a:t>
            </a:r>
            <a:endParaRPr/>
          </a:p>
        </p:txBody>
      </p:sp>
      <p:sp>
        <p:nvSpPr>
          <p:cNvPr id="815" name="Google Shape;815;p42"/>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pic>
        <p:nvPicPr>
          <p:cNvPr id="816" name="Google Shape;816;p42"/>
          <p:cNvPicPr preferRelativeResize="0"/>
          <p:nvPr/>
        </p:nvPicPr>
        <p:blipFill>
          <a:blip r:embed="rId4">
            <a:alphaModFix/>
          </a:blip>
          <a:stretch>
            <a:fillRect/>
          </a:stretch>
        </p:blipFill>
        <p:spPr>
          <a:xfrm>
            <a:off x="6887200" y="750050"/>
            <a:ext cx="2180600" cy="2872850"/>
          </a:xfrm>
          <a:prstGeom prst="rect">
            <a:avLst/>
          </a:prstGeom>
          <a:noFill/>
          <a:ln>
            <a:noFill/>
          </a:ln>
        </p:spPr>
      </p:pic>
      <p:sp>
        <p:nvSpPr>
          <p:cNvPr id="817" name="Google Shape;817;p42"/>
          <p:cNvSpPr txBox="1"/>
          <p:nvPr/>
        </p:nvSpPr>
        <p:spPr>
          <a:xfrm>
            <a:off x="3626100" y="362617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txBox="1"/>
          <p:nvPr/>
        </p:nvSpPr>
        <p:spPr>
          <a:xfrm>
            <a:off x="6842975" y="86892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819" name="Google Shape;819;p42"/>
          <p:cNvCxnSpPr>
            <a:endCxn id="818" idx="1"/>
          </p:cNvCxnSpPr>
          <p:nvPr/>
        </p:nvCxnSpPr>
        <p:spPr>
          <a:xfrm flipH="1" rot="10800000">
            <a:off x="2825075" y="922175"/>
            <a:ext cx="4017900" cy="2672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43"/>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25" name="Google Shape;825;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Boxes Can Contain References to Arrays!</a:t>
            </a:r>
            <a:endParaRPr/>
          </a:p>
        </p:txBody>
      </p:sp>
      <p:sp>
        <p:nvSpPr>
          <p:cNvPr id="826" name="Google Shape;826;p43"/>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cxnSp>
        <p:nvCxnSpPr>
          <p:cNvPr id="827" name="Google Shape;827;p43"/>
          <p:cNvCxnSpPr/>
          <p:nvPr/>
        </p:nvCxnSpPr>
        <p:spPr>
          <a:xfrm rot="10800000">
            <a:off x="2902400" y="865803"/>
            <a:ext cx="3541800" cy="0"/>
          </a:xfrm>
          <a:prstGeom prst="straightConnector1">
            <a:avLst/>
          </a:prstGeom>
          <a:noFill/>
          <a:ln cap="flat" cmpd="sng" w="19050">
            <a:solidFill>
              <a:srgbClr val="BB4444"/>
            </a:solidFill>
            <a:prstDash val="solid"/>
            <a:round/>
            <a:headEnd len="med" w="med" type="none"/>
            <a:tailEnd len="med" w="med" type="triangle"/>
          </a:ln>
        </p:spPr>
      </p:cxnSp>
      <p:sp>
        <p:nvSpPr>
          <p:cNvPr id="828" name="Google Shape;828;p43"/>
          <p:cNvSpPr txBox="1"/>
          <p:nvPr/>
        </p:nvSpPr>
        <p:spPr>
          <a:xfrm>
            <a:off x="6496750" y="621025"/>
            <a:ext cx="2631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Array of int array references.</a:t>
            </a:r>
            <a:endParaRPr>
              <a:solidFill>
                <a:srgbClr val="BB4444"/>
              </a:solidFill>
            </a:endParaRPr>
          </a:p>
        </p:txBody>
      </p:sp>
      <p:cxnSp>
        <p:nvCxnSpPr>
          <p:cNvPr id="829" name="Google Shape;829;p43"/>
          <p:cNvCxnSpPr/>
          <p:nvPr/>
        </p:nvCxnSpPr>
        <p:spPr>
          <a:xfrm rot="10800000">
            <a:off x="3604025" y="1066175"/>
            <a:ext cx="2827500" cy="0"/>
          </a:xfrm>
          <a:prstGeom prst="straightConnector1">
            <a:avLst/>
          </a:prstGeom>
          <a:noFill/>
          <a:ln cap="flat" cmpd="sng" w="19050">
            <a:solidFill>
              <a:srgbClr val="BB4444"/>
            </a:solidFill>
            <a:prstDash val="solid"/>
            <a:round/>
            <a:headEnd len="med" w="med" type="none"/>
            <a:tailEnd len="med" w="med" type="triangle"/>
          </a:ln>
        </p:spPr>
      </p:cxnSp>
      <p:sp>
        <p:nvSpPr>
          <p:cNvPr id="830" name="Google Shape;830;p43"/>
          <p:cNvSpPr txBox="1"/>
          <p:nvPr/>
        </p:nvSpPr>
        <p:spPr>
          <a:xfrm>
            <a:off x="6507250" y="857464"/>
            <a:ext cx="22677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four boxes, each can store an int array reference</a:t>
            </a:r>
            <a:endParaRPr>
              <a:solidFill>
                <a:srgbClr val="BB4444"/>
              </a:solidFill>
            </a:endParaRPr>
          </a:p>
        </p:txBody>
      </p:sp>
      <p:cxnSp>
        <p:nvCxnSpPr>
          <p:cNvPr id="831" name="Google Shape;831;p43"/>
          <p:cNvCxnSpPr/>
          <p:nvPr/>
        </p:nvCxnSpPr>
        <p:spPr>
          <a:xfrm rot="10800000">
            <a:off x="4592350" y="2128350"/>
            <a:ext cx="1761900" cy="0"/>
          </a:xfrm>
          <a:prstGeom prst="straightConnector1">
            <a:avLst/>
          </a:prstGeom>
          <a:noFill/>
          <a:ln cap="flat" cmpd="sng" w="19050">
            <a:solidFill>
              <a:srgbClr val="BB4444"/>
            </a:solidFill>
            <a:prstDash val="solid"/>
            <a:round/>
            <a:headEnd len="med" w="med" type="none"/>
            <a:tailEnd len="med" w="med" type="triangle"/>
          </a:ln>
        </p:spPr>
      </p:cxnSp>
      <p:sp>
        <p:nvSpPr>
          <p:cNvPr id="832" name="Google Shape;832;p43"/>
          <p:cNvSpPr txBox="1"/>
          <p:nvPr/>
        </p:nvSpPr>
        <p:spPr>
          <a:xfrm>
            <a:off x="6431075" y="1903256"/>
            <a:ext cx="26313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a new array with three boxes, storing integers 1, 2, 1, respectively. Store a reference to this array in pascalsTriangle box #2.</a:t>
            </a:r>
            <a:endParaRPr>
              <a:solidFill>
                <a:srgbClr val="BB4444"/>
              </a:solidFill>
            </a:endParaRPr>
          </a:p>
        </p:txBody>
      </p:sp>
      <p:cxnSp>
        <p:nvCxnSpPr>
          <p:cNvPr id="833" name="Google Shape;833;p43"/>
          <p:cNvCxnSpPr/>
          <p:nvPr/>
        </p:nvCxnSpPr>
        <p:spPr>
          <a:xfrm rot="10800000">
            <a:off x="2869962" y="3619648"/>
            <a:ext cx="428400" cy="0"/>
          </a:xfrm>
          <a:prstGeom prst="straightConnector1">
            <a:avLst/>
          </a:prstGeom>
          <a:noFill/>
          <a:ln cap="flat" cmpd="sng" w="19050">
            <a:solidFill>
              <a:srgbClr val="BB4444"/>
            </a:solidFill>
            <a:prstDash val="solid"/>
            <a:round/>
            <a:headEnd len="med" w="med" type="none"/>
            <a:tailEnd len="med" w="med" type="triangle"/>
          </a:ln>
        </p:spPr>
      </p:cxnSp>
      <p:sp>
        <p:nvSpPr>
          <p:cNvPr id="834" name="Google Shape;834;p43"/>
          <p:cNvSpPr txBox="1"/>
          <p:nvPr/>
        </p:nvSpPr>
        <p:spPr>
          <a:xfrm>
            <a:off x="3394270" y="3421423"/>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5 total arrays.</a:t>
            </a:r>
            <a:endParaRPr>
              <a:solidFill>
                <a:srgbClr val="BB4444"/>
              </a:solidFill>
            </a:endParaRPr>
          </a:p>
        </p:txBody>
      </p:sp>
      <p:sp>
        <p:nvSpPr>
          <p:cNvPr id="835" name="Google Shape;835;p43"/>
          <p:cNvSpPr txBox="1"/>
          <p:nvPr/>
        </p:nvSpPr>
        <p:spPr>
          <a:xfrm>
            <a:off x="3390938" y="3207699"/>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1 total array.</a:t>
            </a:r>
            <a:endParaRPr>
              <a:solidFill>
                <a:srgbClr val="BB4444"/>
              </a:solidFill>
            </a:endParaRPr>
          </a:p>
        </p:txBody>
      </p:sp>
      <p:cxnSp>
        <p:nvCxnSpPr>
          <p:cNvPr id="836" name="Google Shape;836;p43"/>
          <p:cNvCxnSpPr/>
          <p:nvPr/>
        </p:nvCxnSpPr>
        <p:spPr>
          <a:xfrm rot="10800000">
            <a:off x="2873199" y="3402873"/>
            <a:ext cx="428400" cy="0"/>
          </a:xfrm>
          <a:prstGeom prst="straightConnector1">
            <a:avLst/>
          </a:prstGeom>
          <a:noFill/>
          <a:ln cap="flat" cmpd="sng" w="19050">
            <a:solidFill>
              <a:srgbClr val="BB4444"/>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D9D2E9"/>
        </a:solidFill>
      </p:bgPr>
    </p:bg>
    <p:spTree>
      <p:nvGrpSpPr>
        <p:cNvPr id="840" name="Shape 840"/>
        <p:cNvGrpSpPr/>
        <p:nvPr/>
      </p:nvGrpSpPr>
      <p:grpSpPr>
        <a:xfrm>
          <a:off x="0" y="0"/>
          <a:ext cx="0" cy="0"/>
          <a:chOff x="0" y="0"/>
          <a:chExt cx="0" cy="0"/>
        </a:xfrm>
      </p:grpSpPr>
      <p:sp>
        <p:nvSpPr>
          <p:cNvPr id="841" name="Google Shape;841;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Code Do</a:t>
            </a:r>
            <a:r>
              <a:rPr lang="en"/>
              <a:t>? http://yellkey.com</a:t>
            </a:r>
            <a:r>
              <a:rPr lang="en">
                <a:solidFill>
                  <a:srgbClr val="208920"/>
                </a:solidFill>
              </a:rPr>
              <a:t>/?</a:t>
            </a:r>
            <a:endParaRPr>
              <a:solidFill>
                <a:srgbClr val="208920"/>
              </a:solidFill>
            </a:endParaRPr>
          </a:p>
        </p:txBody>
      </p:sp>
      <p:sp>
        <p:nvSpPr>
          <p:cNvPr id="842" name="Google Shape;842;p44"/>
          <p:cNvSpPr txBox="1"/>
          <p:nvPr>
            <p:ph idx="1" type="body"/>
          </p:nvPr>
        </p:nvSpPr>
        <p:spPr>
          <a:xfrm>
            <a:off x="243000" y="556500"/>
            <a:ext cx="8557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will be the value of x[0][0] and w[0][0] when the code shown completes?</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Other</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843" name="Google Shape;843;p44"/>
          <p:cNvSpPr txBox="1"/>
          <p:nvPr/>
        </p:nvSpPr>
        <p:spPr>
          <a:xfrm>
            <a:off x="-22500" y="2949450"/>
            <a:ext cx="31842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arraycopy parameters are: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Source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source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Target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target</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Number to copy</a:t>
            </a:r>
            <a:endParaRPr sz="2000">
              <a:latin typeface="Calibri"/>
              <a:ea typeface="Calibri"/>
              <a:cs typeface="Calibri"/>
              <a:sym typeface="Calibri"/>
            </a:endParaRPr>
          </a:p>
        </p:txBody>
      </p:sp>
      <p:sp>
        <p:nvSpPr>
          <p:cNvPr id="844" name="Google Shape;844;p44"/>
          <p:cNvSpPr txBox="1"/>
          <p:nvPr/>
        </p:nvSpPr>
        <p:spPr>
          <a:xfrm>
            <a:off x="3250150" y="1148275"/>
            <a:ext cx="5774700" cy="275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{{1, 2, 3}, {4, 5, 6}, {7, 8, 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 = x[0];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z[0][0] = -z[0][0];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System.arraycopy(x[0], 0, w[0], 0, 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w[0][0] = -w[0][0];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latin typeface="Consolas"/>
              <a:ea typeface="Consolas"/>
              <a:cs typeface="Consolas"/>
              <a:sym typeface="Consolas"/>
            </a:endParaRPr>
          </a:p>
        </p:txBody>
      </p:sp>
      <p:sp>
        <p:nvSpPr>
          <p:cNvPr id="845" name="Google Shape;845;p44"/>
          <p:cNvSpPr txBox="1"/>
          <p:nvPr/>
        </p:nvSpPr>
        <p:spPr>
          <a:xfrm>
            <a:off x="3447600" y="4747250"/>
            <a:ext cx="4931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u="sng">
                <a:solidFill>
                  <a:schemeClr val="hlink"/>
                </a:solidFill>
                <a:hlinkClick r:id="rId3"/>
              </a:rPr>
              <a:t>https://goo.gl/CqrZ7Y</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49" name="Shape 849"/>
        <p:cNvGrpSpPr/>
        <p:nvPr/>
      </p:nvGrpSpPr>
      <p:grpSpPr>
        <a:xfrm>
          <a:off x="0" y="0"/>
          <a:ext cx="0" cy="0"/>
          <a:chOff x="0" y="0"/>
          <a:chExt cx="0" cy="0"/>
        </a:xfrm>
      </p:grpSpPr>
      <p:sp>
        <p:nvSpPr>
          <p:cNvPr id="850" name="Google Shape;850;p45"/>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 vs. Classes</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and Classes can both be used to organize a bunch of memory boxes.</a:t>
            </a:r>
            <a:endParaRPr/>
          </a:p>
          <a:p>
            <a:pPr indent="-355600" lvl="0" marL="457200" rtl="0" algn="l">
              <a:spcBef>
                <a:spcPts val="600"/>
              </a:spcBef>
              <a:spcAft>
                <a:spcPts val="0"/>
              </a:spcAft>
              <a:buSzPts val="2000"/>
              <a:buChar char="●"/>
            </a:pPr>
            <a:r>
              <a:rPr lang="en"/>
              <a:t>Array boxes are accessed using [] notation.</a:t>
            </a:r>
            <a:endParaRPr/>
          </a:p>
          <a:p>
            <a:pPr indent="-355600" lvl="0" marL="457200" rtl="0" algn="l">
              <a:spcBef>
                <a:spcPts val="0"/>
              </a:spcBef>
              <a:spcAft>
                <a:spcPts val="0"/>
              </a:spcAft>
              <a:buSzPts val="2000"/>
              <a:buChar char="●"/>
            </a:pPr>
            <a:r>
              <a:rPr lang="en"/>
              <a:t>Class boxes are accessed using dot notation.</a:t>
            </a:r>
            <a:endParaRPr/>
          </a:p>
          <a:p>
            <a:pPr indent="-355600" lvl="0" marL="457200" rtl="0" algn="l">
              <a:spcBef>
                <a:spcPts val="0"/>
              </a:spcBef>
              <a:spcAft>
                <a:spcPts val="0"/>
              </a:spcAft>
              <a:buSzPts val="2000"/>
              <a:buChar char="●"/>
            </a:pPr>
            <a:r>
              <a:rPr lang="en"/>
              <a:t>Array boxes must all be of the same type.</a:t>
            </a:r>
            <a:endParaRPr/>
          </a:p>
          <a:p>
            <a:pPr indent="-355600" lvl="0" marL="457200" rtl="0" algn="l">
              <a:spcBef>
                <a:spcPts val="0"/>
              </a:spcBef>
              <a:spcAft>
                <a:spcPts val="0"/>
              </a:spcAft>
              <a:buSzPts val="2000"/>
              <a:buChar char="●"/>
            </a:pPr>
            <a:r>
              <a:rPr lang="en"/>
              <a:t>Class boxes may be of different types.</a:t>
            </a:r>
            <a:endParaRPr/>
          </a:p>
          <a:p>
            <a:pPr indent="-355600" lvl="0" marL="457200" rtl="0" algn="l">
              <a:spcBef>
                <a:spcPts val="0"/>
              </a:spcBef>
              <a:spcAft>
                <a:spcPts val="0"/>
              </a:spcAft>
              <a:buSzPts val="2000"/>
              <a:buChar char="●"/>
            </a:pPr>
            <a:r>
              <a:rPr lang="en"/>
              <a:t>Both have a fixed number of boxes.</a:t>
            </a:r>
            <a:endParaRPr/>
          </a:p>
          <a:p>
            <a:pPr indent="0" lvl="0" marL="0" rtl="0" algn="l">
              <a:spcBef>
                <a:spcPts val="600"/>
              </a:spcBef>
              <a:spcAft>
                <a:spcPts val="0"/>
              </a:spcAft>
              <a:buNone/>
            </a:pPr>
            <a:r>
              <a:t/>
            </a:r>
            <a:endParaRPr/>
          </a:p>
        </p:txBody>
      </p:sp>
      <p:sp>
        <p:nvSpPr>
          <p:cNvPr id="856" name="Google Shape;856;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57" name="Google Shape;857;p46"/>
          <p:cNvSpPr txBox="1"/>
          <p:nvPr/>
        </p:nvSpPr>
        <p:spPr>
          <a:xfrm>
            <a:off x="126825" y="3030425"/>
            <a:ext cx="4966200" cy="707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Planet p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p:txBody>
      </p:sp>
      <p:pic>
        <p:nvPicPr>
          <p:cNvPr id="858" name="Google Shape;858;p46"/>
          <p:cNvPicPr preferRelativeResize="0"/>
          <p:nvPr/>
        </p:nvPicPr>
        <p:blipFill>
          <a:blip r:embed="rId3">
            <a:alphaModFix/>
          </a:blip>
          <a:stretch>
            <a:fillRect/>
          </a:stretch>
        </p:blipFill>
        <p:spPr>
          <a:xfrm>
            <a:off x="596825" y="3776850"/>
            <a:ext cx="4191000" cy="933450"/>
          </a:xfrm>
          <a:prstGeom prst="rect">
            <a:avLst/>
          </a:prstGeom>
          <a:noFill/>
          <a:ln>
            <a:noFill/>
          </a:ln>
        </p:spPr>
      </p:pic>
      <p:sp>
        <p:nvSpPr>
          <p:cNvPr id="859" name="Google Shape;859;p46"/>
          <p:cNvSpPr txBox="1"/>
          <p:nvPr/>
        </p:nvSpPr>
        <p:spPr>
          <a:xfrm>
            <a:off x="5616300" y="1099325"/>
            <a:ext cx="2918100" cy="175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Planet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String name;</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700">
              <a:solidFill>
                <a:srgbClr val="9C20EE"/>
              </a:solidFill>
              <a:highlight>
                <a:srgbClr val="EFEFEF"/>
              </a:highlight>
              <a:latin typeface="Consolas"/>
              <a:ea typeface="Consolas"/>
              <a:cs typeface="Consolas"/>
              <a:sym typeface="Consolas"/>
            </a:endParaRPr>
          </a:p>
        </p:txBody>
      </p:sp>
      <p:pic>
        <p:nvPicPr>
          <p:cNvPr id="860" name="Google Shape;860;p46"/>
          <p:cNvPicPr preferRelativeResize="0"/>
          <p:nvPr/>
        </p:nvPicPr>
        <p:blipFill>
          <a:blip r:embed="rId4">
            <a:alphaModFix/>
          </a:blip>
          <a:stretch>
            <a:fillRect/>
          </a:stretch>
        </p:blipFill>
        <p:spPr>
          <a:xfrm>
            <a:off x="5184775" y="2977950"/>
            <a:ext cx="336232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Permissible But with Extreme Caution</a:t>
            </a:r>
            <a:endParaRPr/>
          </a:p>
        </p:txBody>
      </p:sp>
      <p:sp>
        <p:nvSpPr>
          <p:cNvPr id="52" name="Google Shape;52;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Helping someone debug (don’t touch their keyboard/mouse/other).</a:t>
            </a:r>
            <a:endParaRPr/>
          </a:p>
          <a:p>
            <a:pPr indent="-355600" lvl="0" marL="457200" rtl="0" algn="l">
              <a:spcBef>
                <a:spcPts val="0"/>
              </a:spcBef>
              <a:spcAft>
                <a:spcPts val="0"/>
              </a:spcAft>
              <a:buSzPts val="2000"/>
              <a:buChar char="●"/>
            </a:pPr>
            <a:r>
              <a:rPr lang="en"/>
              <a:t>Looking at someone else’s code to help them.</a:t>
            </a:r>
            <a:endParaRPr/>
          </a:p>
          <a:p>
            <a:pPr indent="-355600" lvl="0" marL="457200" rtl="0" algn="l">
              <a:spcBef>
                <a:spcPts val="0"/>
              </a:spcBef>
              <a:spcAft>
                <a:spcPts val="0"/>
              </a:spcAft>
              <a:buSzPts val="2000"/>
              <a:buChar char="●"/>
            </a:pPr>
            <a:r>
              <a:rPr b="1" lang="en"/>
              <a:t>Extra D</a:t>
            </a:r>
            <a:r>
              <a:rPr b="1" lang="en"/>
              <a:t>angerous: </a:t>
            </a:r>
            <a:r>
              <a:rPr lang="en"/>
              <a:t>Looking at someone else’s code to understand something. If you do this, don’t write code anytime soon after looking at that code, your solution is going to gravitate straight to theirs. </a:t>
            </a:r>
            <a:endParaRPr/>
          </a:p>
          <a:p>
            <a:pPr indent="-355600" lvl="0" marL="457200" rtl="0" algn="l">
              <a:spcBef>
                <a:spcPts val="0"/>
              </a:spcBef>
              <a:spcAft>
                <a:spcPts val="0"/>
              </a:spcAft>
              <a:buSzPts val="2000"/>
              <a:buChar char="●"/>
            </a:pPr>
            <a:r>
              <a:rPr b="1" lang="en"/>
              <a:t>Ultra Danger: </a:t>
            </a:r>
            <a:r>
              <a:rPr lang="en"/>
              <a:t>Working on a project alongside another person or group of people. Your code should not substantially resemble anyone else's!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Were it enforceable, I’d say no looking at other students’ code at all, but I want you to take these rules seriously (unlike, say, speed limits).</a:t>
            </a:r>
            <a:endParaRPr/>
          </a:p>
          <a:p>
            <a:pPr indent="-355600" lvl="0" marL="457200" rtl="0" algn="l">
              <a:spcBef>
                <a:spcPts val="600"/>
              </a:spcBef>
              <a:spcAft>
                <a:spcPts val="0"/>
              </a:spcAft>
              <a:buSzPts val="2000"/>
              <a:buChar char="●"/>
            </a:pPr>
            <a:r>
              <a:rPr lang="en"/>
              <a:t>The effect should be as if you’d never seen anyone’s else code at all.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66" name="Google Shape;866;p47"/>
          <p:cNvSpPr txBox="1"/>
          <p:nvPr/>
        </p:nvSpPr>
        <p:spPr>
          <a:xfrm>
            <a:off x="209075" y="1134025"/>
            <a:ext cx="4975800" cy="117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rgbClr val="2089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indexOfInterest = askUser();</a:t>
            </a:r>
            <a:endParaRPr i="1" sz="17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k = x[indexOfInterest];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System.out.println(k);</a:t>
            </a:r>
            <a:endParaRPr sz="1700">
              <a:solidFill>
                <a:schemeClr val="dk1"/>
              </a:solidFill>
              <a:highlight>
                <a:srgbClr val="EFEFEF"/>
              </a:highlight>
              <a:latin typeface="Consolas"/>
              <a:ea typeface="Consolas"/>
              <a:cs typeface="Consolas"/>
              <a:sym typeface="Consolas"/>
            </a:endParaRPr>
          </a:p>
        </p:txBody>
      </p:sp>
      <p:sp>
        <p:nvSpPr>
          <p:cNvPr id="867" name="Google Shape;867;p47"/>
          <p:cNvSpPr txBox="1"/>
          <p:nvPr>
            <p:ph idx="1" type="body"/>
          </p:nvPr>
        </p:nvSpPr>
        <p:spPr>
          <a:xfrm>
            <a:off x="243000" y="556500"/>
            <a:ext cx="8443800" cy="62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 indices can be computed at runtime.</a:t>
            </a:r>
            <a:endParaRPr/>
          </a:p>
        </p:txBody>
      </p:sp>
      <p:pic>
        <p:nvPicPr>
          <p:cNvPr id="868" name="Google Shape;868;p47"/>
          <p:cNvPicPr preferRelativeResize="0"/>
          <p:nvPr/>
        </p:nvPicPr>
        <p:blipFill>
          <a:blip r:embed="rId3">
            <a:alphaModFix/>
          </a:blip>
          <a:stretch>
            <a:fillRect/>
          </a:stretch>
        </p:blipFill>
        <p:spPr>
          <a:xfrm>
            <a:off x="596825" y="4005450"/>
            <a:ext cx="4191000" cy="933450"/>
          </a:xfrm>
          <a:prstGeom prst="rect">
            <a:avLst/>
          </a:prstGeom>
          <a:noFill/>
          <a:ln>
            <a:noFill/>
          </a:ln>
        </p:spPr>
      </p:pic>
      <p:sp>
        <p:nvSpPr>
          <p:cNvPr id="869" name="Google Shape;869;p47"/>
          <p:cNvSpPr txBox="1"/>
          <p:nvPr/>
        </p:nvSpPr>
        <p:spPr>
          <a:xfrm>
            <a:off x="1017275" y="2267381"/>
            <a:ext cx="7147500" cy="13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ArrayDemo.java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chemeClr val="dk1"/>
                </a:highlight>
                <a:latin typeface="Consolas"/>
                <a:ea typeface="Consolas"/>
                <a:cs typeface="Consolas"/>
                <a:sym typeface="Consolas"/>
              </a:rPr>
              <a:t>$</a:t>
            </a:r>
            <a:r>
              <a:rPr lang="en" sz="1600">
                <a:solidFill>
                  <a:schemeClr val="lt1"/>
                </a:solidFill>
                <a:highlight>
                  <a:schemeClr val="dk1"/>
                </a:highlight>
                <a:latin typeface="Consolas"/>
                <a:ea typeface="Consolas"/>
                <a:cs typeface="Consolas"/>
                <a:sym typeface="Consolas"/>
              </a:rPr>
              <a:t> java ArrayDemo</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What index do you want? 2</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102</a:t>
            </a:r>
            <a:endParaRPr sz="1800">
              <a:highlight>
                <a:srgbClr val="000000"/>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75" name="Google Shape;875;p48"/>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76" name="Google Shape;876;p48"/>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77" name="Google Shape;877;p48"/>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78" name="Google Shape;878;p48"/>
          <p:cNvSpPr txBox="1"/>
          <p:nvPr/>
        </p:nvSpPr>
        <p:spPr>
          <a:xfrm>
            <a:off x="364650" y="2599425"/>
            <a:ext cx="49236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array required,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but Planet found.</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79" name="Google Shape;879;p48"/>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85" name="Google Shape;885;p49"/>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355600" lvl="0" marL="457200" rtl="0" algn="l">
              <a:spcBef>
                <a:spcPts val="600"/>
              </a:spcBef>
              <a:spcAft>
                <a:spcPts val="0"/>
              </a:spcAft>
              <a:buSzPts val="2000"/>
              <a:buChar char="●"/>
            </a:pPr>
            <a:r>
              <a:rPr lang="en"/>
              <a:t>Dot notation doesn’t work either.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86" name="Google Shape;886;p49"/>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87" name="Google Shape;887;p49"/>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88" name="Google Shape;888;p49"/>
          <p:cNvSpPr txBox="1"/>
          <p:nvPr/>
        </p:nvSpPr>
        <p:spPr>
          <a:xfrm>
            <a:off x="364650" y="2599425"/>
            <a:ext cx="50574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cannot find Symbol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symbol:   variable fieldOfInterest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location: variable earth of type Planet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89" name="Google Shape;889;p49"/>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view</a:t>
            </a:r>
            <a:endParaRPr/>
          </a:p>
        </p:txBody>
      </p:sp>
      <p:sp>
        <p:nvSpPr>
          <p:cNvPr id="895" name="Google Shape;895;p50"/>
          <p:cNvSpPr txBox="1"/>
          <p:nvPr>
            <p:ph idx="1" type="body"/>
          </p:nvPr>
        </p:nvSpPr>
        <p:spPr>
          <a:xfrm>
            <a:off x="243000" y="556500"/>
            <a:ext cx="873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only (easy) way to access a member of a class is with hard-coded dot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Java compiler does not treat text on either side of a dot as an expression, and thus it is not evaluated.</a:t>
            </a:r>
            <a:endParaRPr/>
          </a:p>
          <a:p>
            <a:pPr indent="-355600" lvl="0" marL="457200" rtl="0" algn="l">
              <a:spcBef>
                <a:spcPts val="600"/>
              </a:spcBef>
              <a:spcAft>
                <a:spcPts val="0"/>
              </a:spcAft>
              <a:buSzPts val="2000"/>
              <a:buChar char="●"/>
            </a:pPr>
            <a:r>
              <a:rPr lang="en"/>
              <a:t>See a compilers or programming languages class for more!</a:t>
            </a:r>
            <a:endParaRPr/>
          </a:p>
          <a:p>
            <a:pPr indent="0" lvl="0" marL="0" rtl="0" algn="l">
              <a:spcBef>
                <a:spcPts val="600"/>
              </a:spcBef>
              <a:spcAft>
                <a:spcPts val="0"/>
              </a:spcAft>
              <a:buNone/>
            </a:pPr>
            <a:r>
              <a:t/>
            </a:r>
            <a:endParaRPr/>
          </a:p>
        </p:txBody>
      </p:sp>
      <p:sp>
        <p:nvSpPr>
          <p:cNvPr id="896" name="Google Shape;896;p50"/>
          <p:cNvSpPr txBox="1"/>
          <p:nvPr/>
        </p:nvSpPr>
        <p:spPr>
          <a:xfrm>
            <a:off x="1336325" y="1087203"/>
            <a:ext cx="6560400" cy="2214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k = x[indexOfInterest];  	</a:t>
            </a:r>
            <a:r>
              <a:rPr i="1" lang="en" sz="1900">
                <a:solidFill>
                  <a:srgbClr val="AC2020"/>
                </a:solidFill>
                <a:highlight>
                  <a:srgbClr val="EFEFEF"/>
                </a:highlight>
                <a:latin typeface="Consolas"/>
                <a:ea typeface="Consolas"/>
                <a:cs typeface="Consolas"/>
                <a:sym typeface="Consolas"/>
              </a:rPr>
              <a:t>/* no problem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m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z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i="1" lang="en" sz="1900">
                <a:solidFill>
                  <a:srgbClr val="AC2020"/>
                </a:solidFill>
                <a:highlight>
                  <a:srgbClr val="EFEFEF"/>
                </a:highlight>
                <a:latin typeface="Consolas"/>
                <a:ea typeface="Consolas"/>
                <a:cs typeface="Consolas"/>
                <a:sym typeface="Consolas"/>
              </a:rPr>
              <a:t>/* No (sane) way to use field of interest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w = p.mass;             </a:t>
            </a:r>
            <a:r>
              <a:rPr i="1" lang="en" sz="1900">
                <a:solidFill>
                  <a:srgbClr val="AC2020"/>
                </a:solidFill>
                <a:highlight>
                  <a:srgbClr val="EFEFEF"/>
                </a:highlight>
                <a:latin typeface="Consolas"/>
                <a:ea typeface="Consolas"/>
                <a:cs typeface="Consolas"/>
                <a:sym typeface="Consolas"/>
              </a:rPr>
              <a:t>/* works fine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Plagiarism will (Probably) be Detected, and Dealt with Harshly</a:t>
            </a:r>
            <a:endParaRPr/>
          </a:p>
        </p:txBody>
      </p:sp>
      <p:sp>
        <p:nvSpPr>
          <p:cNvPr id="58" name="Google Shape;58;p12"/>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Plagiarism detection software is very sophisticated.</a:t>
            </a:r>
            <a:endParaRPr/>
          </a:p>
          <a:p>
            <a:pPr indent="-355600" lvl="0" marL="457200" rtl="0" algn="l">
              <a:spcBef>
                <a:spcPts val="600"/>
              </a:spcBef>
              <a:spcAft>
                <a:spcPts val="0"/>
              </a:spcAft>
              <a:buSzPts val="2000"/>
              <a:buChar char="●"/>
            </a:pPr>
            <a:r>
              <a:rPr lang="en"/>
              <a:t>Also easy to use!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Last time I taught 61B: </a:t>
            </a:r>
            <a:r>
              <a:rPr b="1" lang="en" u="sng"/>
              <a:t>~65</a:t>
            </a:r>
            <a:r>
              <a:rPr b="1" lang="en" u="sng"/>
              <a:t> cases</a:t>
            </a:r>
            <a:r>
              <a:rPr lang="en"/>
              <a:t> sent to the Office of Student Conduct.</a:t>
            </a:r>
            <a:endParaRPr/>
          </a:p>
          <a:p>
            <a:pPr indent="-355600" lvl="0" marL="457200" rtl="0" algn="l">
              <a:spcBef>
                <a:spcPts val="600"/>
              </a:spcBef>
              <a:spcAft>
                <a:spcPts val="0"/>
              </a:spcAft>
              <a:buSzPts val="2000"/>
              <a:buChar char="●"/>
            </a:pPr>
            <a:r>
              <a:rPr lang="en"/>
              <a:t>For some reason people don’t believe me. From </a:t>
            </a:r>
            <a:r>
              <a:rPr lang="en" u="sng">
                <a:solidFill>
                  <a:schemeClr val="hlink"/>
                </a:solidFill>
                <a:hlinkClick r:id="rId3"/>
              </a:rPr>
              <a:t>2017 incident reports</a:t>
            </a:r>
            <a:r>
              <a:rPr lang="en"/>
              <a:t>: “To be honest, when Professor Hug said there is a way to detect plagiarism, I did not believe it. I believed there is no way to detect code similarity. I mean, how is that even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Please contact me if 61B is causing massive disruptions to your life.</a:t>
            </a:r>
            <a:endParaRPr/>
          </a:p>
        </p:txBody>
      </p:sp>
      <p:pic>
        <p:nvPicPr>
          <p:cNvPr id="59" name="Google Shape;59;p12"/>
          <p:cNvPicPr preferRelativeResize="0"/>
          <p:nvPr/>
        </p:nvPicPr>
        <p:blipFill>
          <a:blip r:embed="rId4">
            <a:alphaModFix/>
          </a:blip>
          <a:stretch>
            <a:fillRect/>
          </a:stretch>
        </p:blipFill>
        <p:spPr>
          <a:xfrm>
            <a:off x="5081700" y="1165500"/>
            <a:ext cx="3314700"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a:t>
            </a:r>
            <a:endParaRPr/>
          </a:p>
        </p:txBody>
      </p:sp>
      <p:sp>
        <p:nvSpPr>
          <p:cNvPr id="65" name="Google Shape;65;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TA Kartik is organizing a study guide discussion on Piazza, see:</a:t>
            </a:r>
            <a:endParaRPr/>
          </a:p>
          <a:p>
            <a:pPr indent="-355600" lvl="0" marL="457200" rtl="0" algn="l">
              <a:spcBef>
                <a:spcPts val="600"/>
              </a:spcBef>
              <a:spcAft>
                <a:spcPts val="0"/>
              </a:spcAft>
              <a:buSzPts val="2000"/>
              <a:buChar char="●"/>
            </a:pPr>
            <a:r>
              <a:rPr lang="en" u="sng">
                <a:solidFill>
                  <a:schemeClr val="hlink"/>
                </a:solidFill>
                <a:hlinkClick r:id="rId3"/>
              </a:rPr>
              <a:t>https://piazza.com/class/jqr7hfmf4v74e?cid=373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is also a live questions thread at:</a:t>
            </a:r>
            <a:endParaRPr/>
          </a:p>
          <a:p>
            <a:pPr indent="-355600" lvl="0" marL="457200" rtl="0" algn="l">
              <a:spcBef>
                <a:spcPts val="600"/>
              </a:spcBef>
              <a:spcAft>
                <a:spcPts val="0"/>
              </a:spcAft>
              <a:buSzPts val="2000"/>
              <a:buChar char="●"/>
            </a:pPr>
            <a:r>
              <a:rPr lang="en"/>
              <a:t>It exists it is on Piazza.</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b="0"/>
          </a:p>
        </p:txBody>
      </p:sp>
      <p:sp>
        <p:nvSpPr>
          <p:cNvPr id="71" name="Google Shape;71;p14"/>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5: DLLs and Arrays</a:t>
            </a:r>
            <a:endParaRPr/>
          </a:p>
          <a:p>
            <a:pPr indent="-381000" lvl="0" marL="457200" rtl="0" algn="l">
              <a:spcBef>
                <a:spcPts val="0"/>
              </a:spcBef>
              <a:spcAft>
                <a:spcPts val="0"/>
              </a:spcAft>
              <a:buSzPts val="2400"/>
              <a:buChar char="●"/>
            </a:pPr>
            <a:r>
              <a:rPr lang="en"/>
              <a:t>Doubly Linked Lists</a:t>
            </a:r>
            <a:endParaRPr/>
          </a:p>
          <a:p>
            <a:pPr indent="-381000" lvl="0" marL="457200" rtl="0" algn="l">
              <a:spcBef>
                <a:spcPts val="0"/>
              </a:spcBef>
              <a:spcAft>
                <a:spcPts val="0"/>
              </a:spcAft>
              <a:buSzPts val="2400"/>
              <a:buChar char="●"/>
            </a:pPr>
            <a:r>
              <a:rPr lang="en"/>
              <a:t>Generic SLLists</a:t>
            </a:r>
            <a:endParaRPr/>
          </a:p>
          <a:p>
            <a:pPr indent="-381000" lvl="0" marL="457200" rtl="0" algn="l">
              <a:spcBef>
                <a:spcPts val="0"/>
              </a:spcBef>
              <a:spcAft>
                <a:spcPts val="0"/>
              </a:spcAft>
              <a:buSzPts val="2400"/>
              <a:buChar char="●"/>
            </a:pPr>
            <a:r>
              <a:rPr lang="en"/>
              <a:t>Arrays</a:t>
            </a:r>
            <a:endParaRPr/>
          </a:p>
          <a:p>
            <a:pPr indent="-381000" lvl="0" marL="457200" rtl="0" algn="l">
              <a:spcBef>
                <a:spcPts val="0"/>
              </a:spcBef>
              <a:spcAft>
                <a:spcPts val="0"/>
              </a:spcAft>
              <a:buSzPts val="2400"/>
              <a:buChar char="●"/>
            </a:pPr>
            <a:r>
              <a:rPr lang="en"/>
              <a:t>Arrays vs. Classes</a:t>
            </a:r>
            <a:endParaRPr/>
          </a:p>
        </p:txBody>
      </p:sp>
      <p:pic>
        <p:nvPicPr>
          <p:cNvPr id="72" name="Google Shape;72;p14"/>
          <p:cNvPicPr preferRelativeResize="0"/>
          <p:nvPr/>
        </p:nvPicPr>
        <p:blipFill>
          <a:blip r:embed="rId3">
            <a:alphaModFix/>
          </a:blip>
          <a:stretch>
            <a:fillRect/>
          </a:stretch>
        </p:blipFill>
        <p:spPr>
          <a:xfrm>
            <a:off x="4378075" y="170597"/>
            <a:ext cx="4635749" cy="306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928950" y="1594775"/>
            <a:ext cx="7286100" cy="17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Doubly Linked Lists</a:t>
            </a:r>
            <a:endParaRPr sz="4800"/>
          </a:p>
          <a:p>
            <a:pPr indent="0" lvl="0" marL="0" rtl="0" algn="ctr">
              <a:spcBef>
                <a:spcPts val="0"/>
              </a:spcBef>
              <a:spcAft>
                <a:spcPts val="0"/>
              </a:spcAft>
              <a:buNone/>
            </a:pPr>
            <a:r>
              <a:rPr lang="en" sz="4800"/>
              <a:t>(In Brief)</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Last Time (From IntList to SLList)</a:t>
            </a:r>
            <a:endParaRPr/>
          </a:p>
        </p:txBody>
      </p:sp>
      <p:graphicFrame>
        <p:nvGraphicFramePr>
          <p:cNvPr id="83" name="Google Shape;83;p16"/>
          <p:cNvGraphicFramePr/>
          <p:nvPr/>
        </p:nvGraphicFramePr>
        <p:xfrm>
          <a:off x="2762275" y="652650"/>
          <a:ext cx="3000000" cy="3000000"/>
        </p:xfrm>
        <a:graphic>
          <a:graphicData uri="http://schemas.openxmlformats.org/drawingml/2006/table">
            <a:tbl>
              <a:tblPr>
                <a:noFill/>
                <a:tableStyleId>{502081EB-BB11-4035-A87B-13164A338EBC}</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cxnSp>
        <p:nvCxnSpPr>
          <p:cNvPr id="84" name="Google Shape;84;p16"/>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85" name="Google Shape;85;p16"/>
          <p:cNvSpPr/>
          <p:nvPr/>
        </p:nvSpPr>
        <p:spPr>
          <a:xfrm>
            <a:off x="2590331" y="2624319"/>
            <a:ext cx="1908600" cy="15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6"/>
          <p:cNvGrpSpPr/>
          <p:nvPr/>
        </p:nvGrpSpPr>
        <p:grpSpPr>
          <a:xfrm>
            <a:off x="256836" y="3280750"/>
            <a:ext cx="7860318" cy="1697623"/>
            <a:chOff x="714023" y="3321475"/>
            <a:chExt cx="7860318" cy="1697623"/>
          </a:xfrm>
        </p:grpSpPr>
        <p:sp>
          <p:nvSpPr>
            <p:cNvPr id="87" name="Google Shape;87;p16"/>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0" name="Google Shape;90;p16"/>
            <p:cNvCxnSpPr>
              <a:stCxn id="89" idx="3"/>
              <a:endCxn id="91"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2" name="Google Shape;92;p16"/>
            <p:cNvCxnSpPr>
              <a:stCxn id="89"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3" name="Google Shape;93;p16"/>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94" name="Google Shape;94;p16"/>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5" name="Google Shape;95;p16"/>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96" name="Google Shape;96;p16"/>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97" name="Google Shape;97;p16"/>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98" name="Google Shape;98;p16"/>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9" name="Google Shape;99;p16"/>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00" name="Google Shape;100;p16"/>
            <p:cNvGrpSpPr/>
            <p:nvPr/>
          </p:nvGrpSpPr>
          <p:grpSpPr>
            <a:xfrm>
              <a:off x="2330024" y="4528314"/>
              <a:ext cx="1031828" cy="429277"/>
              <a:chOff x="809625" y="3638550"/>
              <a:chExt cx="1190525" cy="495300"/>
            </a:xfrm>
          </p:grpSpPr>
          <p:sp>
            <p:nvSpPr>
              <p:cNvPr id="101" name="Google Shape;101;p1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91" name="Google Shape;91;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6"/>
            <p:cNvGrpSpPr/>
            <p:nvPr/>
          </p:nvGrpSpPr>
          <p:grpSpPr>
            <a:xfrm>
              <a:off x="4067520" y="4528314"/>
              <a:ext cx="1031828" cy="429277"/>
              <a:chOff x="809625" y="3638550"/>
              <a:chExt cx="1190525" cy="495300"/>
            </a:xfrm>
          </p:grpSpPr>
          <p:sp>
            <p:nvSpPr>
              <p:cNvPr id="103" name="Google Shape;103;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4" name="Google Shape;104;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6"/>
            <p:cNvGrpSpPr/>
            <p:nvPr/>
          </p:nvGrpSpPr>
          <p:grpSpPr>
            <a:xfrm>
              <a:off x="7542513" y="4528314"/>
              <a:ext cx="1031828" cy="429277"/>
              <a:chOff x="809625" y="3638550"/>
              <a:chExt cx="1190525" cy="495300"/>
            </a:xfrm>
          </p:grpSpPr>
          <p:sp>
            <p:nvSpPr>
              <p:cNvPr id="106" name="Google Shape;106;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07" name="Google Shape;107;p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6"/>
            <p:cNvGrpSpPr/>
            <p:nvPr/>
          </p:nvGrpSpPr>
          <p:grpSpPr>
            <a:xfrm>
              <a:off x="5805017" y="4528314"/>
              <a:ext cx="1031828" cy="429277"/>
              <a:chOff x="809625" y="3638550"/>
              <a:chExt cx="1190525" cy="495300"/>
            </a:xfrm>
          </p:grpSpPr>
          <p:sp>
            <p:nvSpPr>
              <p:cNvPr id="109" name="Google Shape;109;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0" name="Google Shape;110;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 name="Google Shape;111;p16"/>
            <p:cNvCxnSpPr>
              <a:endCxn id="103"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2" name="Google Shape;112;p16"/>
            <p:cNvCxnSpPr>
              <a:endCxn id="109"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3" name="Google Shape;113;p16"/>
            <p:cNvCxnSpPr>
              <a:endCxn id="106"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4" name="Google Shape;114;p16"/>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 name="Google Shape;115;p16"/>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6" name="Google Shape;116;p16"/>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17" name="Google Shape;117;p16"/>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8" name="Google Shape;118;p16"/>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9" name="Google Shape;119;p16"/>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20" name="Google Shape;120;p16"/>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