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Ubuntu Mon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UbuntuMono-regular.fntdata"/><Relationship Id="rId50" Type="http://schemas.openxmlformats.org/officeDocument/2006/relationships/slide" Target="slides/slide46.xml"/><Relationship Id="rId53" Type="http://schemas.openxmlformats.org/officeDocument/2006/relationships/font" Target="fonts/UbuntuMono-italic.fntdata"/><Relationship Id="rId52" Type="http://schemas.openxmlformats.org/officeDocument/2006/relationships/font" Target="fonts/UbuntuMon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Ubuntu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learning-mind.com/plato-allegory-of-the-cave/" TargetMode="External"/><Relationship Id="rId3" Type="http://schemas.openxmlformats.org/officeDocument/2006/relationships/hyperlink" Target="https://en.wikipedia.org/wiki/Red_pill_and_blue_pill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learning-mind.com/plato-allegory-of-the-cave/" TargetMode="External"/><Relationship Id="rId3" Type="http://schemas.openxmlformats.org/officeDocument/2006/relationships/hyperlink" Target="https://en.wikipedia.org/wiki/Red_pill_and_blue_pill" TargetMode="Externa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4f3c3b3667_16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4f3c3b3667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25dc7e36_0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25dc7e36_0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25dc7e36_02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25dc7e36_0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8d20ae8c_0_4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8d20ae8c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c42a46f23_4_2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c42a46f23_4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http://www.learning-mind.com/plato-allegory-of-the-cave/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8eb66e98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8eb66e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8eb66e98_0_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8eb66e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25dc7e36_05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25dc7e36_0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25dc7e36_06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25dc7e36_0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8d20ae8c_0_4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8d20ae8c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8eb66e98_0_1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8eb66e9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25dc7e36_010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625dc7e36_0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25dc7e36_07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25dc7e36_0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625dc7e36_08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625dc7e36_0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08eb66e98_0_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08eb66e9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625dc7e36_06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625dc7e36_0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08eb66e98_0_1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08eb66e9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625dc7e36_08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625dc7e36_0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08d20ae8c_0_4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08d20ae8c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c42a46f23_4_3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c42a46f23_4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c42a46f23_4_3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c42a46f23_4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c42a46f23_4_3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c42a46f23_4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625dc7e36_09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625dc7e36_0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625dc7e36_09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625dc7e36_0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25dc7e36_09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25dc7e36_0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625dc7e36_09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625dc7e36_0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625dc7e36_010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625dc7e36_0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625dc7e36_010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625dc7e36_0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08eb66e98_0_2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08eb66e9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08eb66e98_0_2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08eb66e9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08eb66e98_0_3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08eb66e98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08eb66e98_0_2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08eb66e9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8d20ae8c_0_4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08d20ae8c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08eb66e98_0_4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08eb66e9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08eb66e98_0_4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08eb66e9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08eb66e98_0_4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08eb66e98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f4bf529ef_1_1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f4bf529ef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f4bf529ef_1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2f4bf529e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http://www.learning-mind.com/plato-allegory-of-the-cave/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https://en.wikipedia.org/wiki/Red_pill_and_blue_pill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f4bf529ef_1_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f4bf529ef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http://www.learning-mind.com/plato-allegory-of-the-cave/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https://en.wikipedia.org/wiki/Red_pill_and_blue_pill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625dc7e36_010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625dc7e36_0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25dc7e36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625dc7e3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5dc7e36_0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5dc7e36_0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5dc7e36_010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5dc7e36_0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25dc7e36_01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25dc7e36_0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8d20ae8c_0_4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8d20ae8c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mathandmultimedia.com/2010/09/15/sum-first-n-positive-integers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www.portcalls.com/wp-content/uploads/2012/04/hanging_containers1.jpg" TargetMode="External"/><Relationship Id="rId4" Type="http://schemas.openxmlformats.org/officeDocument/2006/relationships/hyperlink" Target="http://i.istockimg.com/file_thumbview_approve/19711163/6/stock-photo-19711163-red-loitering-prohibited-sign.jpg" TargetMode="External"/><Relationship Id="rId5" Type="http://schemas.openxmlformats.org/officeDocument/2006/relationships/hyperlink" Target="http://images.mysecuritysign.com/img/lg/K/No-Loitering-Sign-K-5418.gif" TargetMode="External"/><Relationship Id="rId6" Type="http://schemas.openxmlformats.org/officeDocument/2006/relationships/hyperlink" Target="http://3.bp.blogspot.com/-NV3y2NQDFy0/UAAXB5gINoI/AAAAAAAALi8/F_bM4-dmsm4/s1600/DVC00575.JPG" TargetMode="External"/><Relationship Id="rId7" Type="http://schemas.openxmlformats.org/officeDocument/2006/relationships/hyperlink" Target="https://en.wikipedia.org/wiki/Red_pill_and_blue_pil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Pre-Announcements</a:t>
            </a:r>
            <a:endParaRPr/>
          </a:p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Golden Bear Orientation: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Multi-day program for students at Berkeley. 9000 students go.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Looking for orientation leaders.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You get your own group and help them through workshops etc.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Things you get: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Professional skills.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Food.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Community with the other people doing the thing.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Application open until Feb 17.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nss.berkeley.edu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Access in Arrays</a:t>
            </a:r>
            <a:endParaRPr/>
          </a:p>
        </p:txBody>
      </p:sp>
      <p:sp>
        <p:nvSpPr>
          <p:cNvPr id="264" name="Google Shape;264;p17"/>
          <p:cNvSpPr txBox="1"/>
          <p:nvPr>
            <p:ph idx="1" type="body"/>
          </p:nvPr>
        </p:nvSpPr>
        <p:spPr>
          <a:xfrm>
            <a:off x="243000" y="556500"/>
            <a:ext cx="8579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Retrieval from any position of an array is very fast.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Independent</a:t>
            </a:r>
            <a:r>
              <a:rPr baseline="30000" lang="en"/>
              <a:t>*</a:t>
            </a:r>
            <a:r>
              <a:rPr lang="en"/>
              <a:t> of array size.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61C Preview: Ultra fast random access results from the fact that memory boxes are the same size (in bits).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851" y="1714950"/>
            <a:ext cx="4653576" cy="33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Goal: AList.java</a:t>
            </a:r>
            <a:endParaRPr/>
          </a:p>
        </p:txBody>
      </p:sp>
      <p:sp>
        <p:nvSpPr>
          <p:cNvPr id="271" name="Google Shape;271;p18"/>
          <p:cNvSpPr txBox="1"/>
          <p:nvPr>
            <p:ph idx="1" type="body"/>
          </p:nvPr>
        </p:nvSpPr>
        <p:spPr>
          <a:xfrm>
            <a:off x="243000" y="556500"/>
            <a:ext cx="84438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Want to figure out how to build an array version of a list: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lecture we’ll only do back operations. Project 1A is the front operations.</a:t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2881239" y="3792625"/>
            <a:ext cx="3248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18"/>
          <p:cNvCxnSpPr/>
          <p:nvPr/>
        </p:nvCxnSpPr>
        <p:spPr>
          <a:xfrm rot="10800000">
            <a:off x="2433273" y="39382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18"/>
          <p:cNvCxnSpPr/>
          <p:nvPr/>
        </p:nvCxnSpPr>
        <p:spPr>
          <a:xfrm rot="10800000">
            <a:off x="2433273" y="41854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8"/>
          <p:cNvCxnSpPr/>
          <p:nvPr/>
        </p:nvCxnSpPr>
        <p:spPr>
          <a:xfrm rot="10800000">
            <a:off x="2433273" y="45717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18"/>
          <p:cNvCxnSpPr/>
          <p:nvPr/>
        </p:nvCxnSpPr>
        <p:spPr>
          <a:xfrm rot="10800000">
            <a:off x="2433273" y="43785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7" name="Google Shape;277;p18"/>
          <p:cNvGrpSpPr/>
          <p:nvPr/>
        </p:nvGrpSpPr>
        <p:grpSpPr>
          <a:xfrm>
            <a:off x="2822114" y="3736064"/>
            <a:ext cx="1582372" cy="961571"/>
            <a:chOff x="1114701" y="3234112"/>
            <a:chExt cx="1582372" cy="961571"/>
          </a:xfrm>
        </p:grpSpPr>
        <p:sp>
          <p:nvSpPr>
            <p:cNvPr id="278" name="Google Shape;278;p1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79" name="Google Shape;279;p18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80" name="Google Shape;280;p18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81" name="Google Shape;281;p18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82" name="Google Shape;282;p18"/>
          <p:cNvSpPr txBox="1"/>
          <p:nvPr/>
        </p:nvSpPr>
        <p:spPr>
          <a:xfrm>
            <a:off x="4930888" y="3957050"/>
            <a:ext cx="894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Ubuntu Mono"/>
                <a:ea typeface="Ubuntu Mono"/>
                <a:cs typeface="Ubuntu Mono"/>
                <a:sym typeface="Ubuntu Mono"/>
              </a:rPr>
              <a:t>???</a:t>
            </a:r>
            <a:endParaRPr b="1" sz="24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7140525" y="4214525"/>
            <a:ext cx="139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 out...</a:t>
            </a:r>
            <a:endParaRPr/>
          </a:p>
        </p:txBody>
      </p:sp>
      <p:grpSp>
        <p:nvGrpSpPr>
          <p:cNvPr id="284" name="Google Shape;284;p18"/>
          <p:cNvGrpSpPr/>
          <p:nvPr/>
        </p:nvGrpSpPr>
        <p:grpSpPr>
          <a:xfrm>
            <a:off x="916199" y="2750127"/>
            <a:ext cx="1031828" cy="429277"/>
            <a:chOff x="809625" y="3638550"/>
            <a:chExt cx="1190525" cy="495300"/>
          </a:xfrm>
        </p:grpSpPr>
        <p:sp>
          <p:nvSpPr>
            <p:cNvPr id="285" name="Google Shape;285;p1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8"/>
          <p:cNvSpPr/>
          <p:nvPr/>
        </p:nvSpPr>
        <p:spPr>
          <a:xfrm>
            <a:off x="1043564" y="1605763"/>
            <a:ext cx="3248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 txBox="1"/>
          <p:nvPr/>
        </p:nvSpPr>
        <p:spPr>
          <a:xfrm>
            <a:off x="2507972" y="1832319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2394060" y="1848502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2399300" y="184262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3042150" y="18487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18"/>
          <p:cNvCxnSpPr>
            <a:stCxn id="291" idx="3"/>
            <a:endCxn id="286" idx="0"/>
          </p:cNvCxnSpPr>
          <p:nvPr/>
        </p:nvCxnSpPr>
        <p:spPr>
          <a:xfrm flipH="1">
            <a:off x="1690050" y="2036063"/>
            <a:ext cx="1854600" cy="714000"/>
          </a:xfrm>
          <a:prstGeom prst="curvedConnector4">
            <a:avLst>
              <a:gd fmla="val -12840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18"/>
          <p:cNvCxnSpPr>
            <a:stCxn id="291" idx="3"/>
          </p:cNvCxnSpPr>
          <p:nvPr/>
        </p:nvCxnSpPr>
        <p:spPr>
          <a:xfrm rot="10800000">
            <a:off x="3255450" y="2031563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18"/>
          <p:cNvCxnSpPr/>
          <p:nvPr/>
        </p:nvCxnSpPr>
        <p:spPr>
          <a:xfrm rot="10800000">
            <a:off x="595598" y="1751346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18"/>
          <p:cNvCxnSpPr/>
          <p:nvPr/>
        </p:nvCxnSpPr>
        <p:spPr>
          <a:xfrm rot="10800000">
            <a:off x="595598" y="199859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6" name="Google Shape;296;p18"/>
          <p:cNvGrpSpPr/>
          <p:nvPr/>
        </p:nvGrpSpPr>
        <p:grpSpPr>
          <a:xfrm>
            <a:off x="3034695" y="2750127"/>
            <a:ext cx="1031828" cy="429277"/>
            <a:chOff x="809625" y="3638550"/>
            <a:chExt cx="1190525" cy="495300"/>
          </a:xfrm>
        </p:grpSpPr>
        <p:sp>
          <p:nvSpPr>
            <p:cNvPr id="297" name="Google Shape;297;p1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9" name="Google Shape;299;p18"/>
          <p:cNvCxnSpPr/>
          <p:nvPr/>
        </p:nvCxnSpPr>
        <p:spPr>
          <a:xfrm>
            <a:off x="1681213" y="3059363"/>
            <a:ext cx="892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18"/>
          <p:cNvSpPr txBox="1"/>
          <p:nvPr/>
        </p:nvSpPr>
        <p:spPr>
          <a:xfrm>
            <a:off x="2393679" y="15432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01" name="Google Shape;301;p18"/>
          <p:cNvCxnSpPr/>
          <p:nvPr/>
        </p:nvCxnSpPr>
        <p:spPr>
          <a:xfrm rot="10800000">
            <a:off x="595598" y="238485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18"/>
          <p:cNvCxnSpPr/>
          <p:nvPr/>
        </p:nvCxnSpPr>
        <p:spPr>
          <a:xfrm rot="10800000">
            <a:off x="595598" y="219172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18"/>
          <p:cNvSpPr/>
          <p:nvPr/>
        </p:nvSpPr>
        <p:spPr>
          <a:xfrm>
            <a:off x="2560914" y="2750102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>
            <a:off x="400188" y="2750102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18"/>
          <p:cNvCxnSpPr/>
          <p:nvPr/>
        </p:nvCxnSpPr>
        <p:spPr>
          <a:xfrm rot="10800000">
            <a:off x="1947913" y="2834688"/>
            <a:ext cx="8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06" name="Google Shape;306;p18"/>
          <p:cNvGrpSpPr/>
          <p:nvPr/>
        </p:nvGrpSpPr>
        <p:grpSpPr>
          <a:xfrm>
            <a:off x="5153195" y="2750139"/>
            <a:ext cx="1031828" cy="429277"/>
            <a:chOff x="809625" y="3638550"/>
            <a:chExt cx="1190525" cy="495300"/>
          </a:xfrm>
        </p:grpSpPr>
        <p:sp>
          <p:nvSpPr>
            <p:cNvPr id="307" name="Google Shape;307;p1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9" name="Google Shape;309;p18"/>
          <p:cNvCxnSpPr/>
          <p:nvPr/>
        </p:nvCxnSpPr>
        <p:spPr>
          <a:xfrm>
            <a:off x="3893038" y="3059363"/>
            <a:ext cx="798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18"/>
          <p:cNvSpPr/>
          <p:nvPr/>
        </p:nvSpPr>
        <p:spPr>
          <a:xfrm>
            <a:off x="4679414" y="275011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18"/>
          <p:cNvCxnSpPr/>
          <p:nvPr/>
        </p:nvCxnSpPr>
        <p:spPr>
          <a:xfrm rot="10800000">
            <a:off x="4066488" y="2834688"/>
            <a:ext cx="871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18"/>
          <p:cNvCxnSpPr>
            <a:stCxn id="313" idx="2"/>
            <a:endCxn id="286" idx="2"/>
          </p:cNvCxnSpPr>
          <p:nvPr/>
        </p:nvCxnSpPr>
        <p:spPr>
          <a:xfrm flipH="1" rot="5400000">
            <a:off x="4871148" y="-1668"/>
            <a:ext cx="5400" cy="6367800"/>
          </a:xfrm>
          <a:prstGeom prst="curvedConnector3">
            <a:avLst>
              <a:gd fmla="val -4409722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18"/>
          <p:cNvSpPr txBox="1"/>
          <p:nvPr/>
        </p:nvSpPr>
        <p:spPr>
          <a:xfrm>
            <a:off x="3517911" y="308364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3037123" y="3081450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value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2488606" y="3079641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17" name="Google Shape;317;p18"/>
          <p:cNvGrpSpPr/>
          <p:nvPr/>
        </p:nvGrpSpPr>
        <p:grpSpPr>
          <a:xfrm>
            <a:off x="984439" y="1549201"/>
            <a:ext cx="1582372" cy="961571"/>
            <a:chOff x="1114701" y="3234112"/>
            <a:chExt cx="1582372" cy="961571"/>
          </a:xfrm>
        </p:grpSpPr>
        <p:sp>
          <p:nvSpPr>
            <p:cNvPr id="318" name="Google Shape;318;p1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19" name="Google Shape;319;p18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20" name="Google Shape;320;p18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21" name="Google Shape;321;p18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322" name="Google Shape;322;p18"/>
          <p:cNvGrpSpPr/>
          <p:nvPr/>
        </p:nvGrpSpPr>
        <p:grpSpPr>
          <a:xfrm>
            <a:off x="7283850" y="2755655"/>
            <a:ext cx="1031828" cy="429277"/>
            <a:chOff x="809625" y="3638550"/>
            <a:chExt cx="1190525" cy="495300"/>
          </a:xfrm>
        </p:grpSpPr>
        <p:sp>
          <p:nvSpPr>
            <p:cNvPr id="323" name="Google Shape;323;p1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18"/>
          <p:cNvSpPr/>
          <p:nvPr/>
        </p:nvSpPr>
        <p:spPr>
          <a:xfrm>
            <a:off x="6810068" y="2755630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" name="Google Shape;325;p18"/>
          <p:cNvCxnSpPr/>
          <p:nvPr/>
        </p:nvCxnSpPr>
        <p:spPr>
          <a:xfrm>
            <a:off x="5965513" y="3077113"/>
            <a:ext cx="845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8"/>
          <p:cNvCxnSpPr/>
          <p:nvPr/>
        </p:nvCxnSpPr>
        <p:spPr>
          <a:xfrm rot="10800000">
            <a:off x="6184913" y="2852438"/>
            <a:ext cx="860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8"/>
          <p:cNvCxnSpPr>
            <a:stCxn id="313" idx="3"/>
            <a:endCxn id="304" idx="2"/>
          </p:cNvCxnSpPr>
          <p:nvPr/>
        </p:nvCxnSpPr>
        <p:spPr>
          <a:xfrm flipH="1">
            <a:off x="658178" y="2970293"/>
            <a:ext cx="7657500" cy="209100"/>
          </a:xfrm>
          <a:prstGeom prst="curvedConnector4">
            <a:avLst>
              <a:gd fmla="val -3110" name="adj1"/>
              <a:gd fmla="val 305575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8" name="Google Shape;328;p18"/>
          <p:cNvSpPr txBox="1"/>
          <p:nvPr/>
        </p:nvSpPr>
        <p:spPr>
          <a:xfrm>
            <a:off x="3003292" y="1543288"/>
            <a:ext cx="1289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AList Code </a:t>
            </a:r>
            <a:endParaRPr/>
          </a:p>
        </p:txBody>
      </p:sp>
      <p:sp>
        <p:nvSpPr>
          <p:cNvPr id="334" name="Google Shape;334;p19"/>
          <p:cNvSpPr txBox="1"/>
          <p:nvPr/>
        </p:nvSpPr>
        <p:spPr>
          <a:xfrm>
            <a:off x="269825" y="647250"/>
            <a:ext cx="3653700" cy="444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items; </a:t>
            </a:r>
            <a:r>
              <a:rPr b="1" i="1" lang="en" sz="12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 sz="12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[100];  size = 0;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items[size] = x;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+= 1;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 sz="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getLast()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items[size - 1];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 sz="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get(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items[i];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19"/>
          <p:cNvSpPr txBox="1"/>
          <p:nvPr>
            <p:ph idx="1" type="body"/>
          </p:nvPr>
        </p:nvSpPr>
        <p:spPr>
          <a:xfrm>
            <a:off x="4337475" y="556500"/>
            <a:ext cx="4349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AList </a:t>
            </a:r>
            <a:r>
              <a:rPr b="1" lang="en"/>
              <a:t>Invariants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position of the next item to be inserted is always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size is always the number of items in the AList.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last item in the list is always in position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 - 1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now discuss delete operations.</a:t>
            </a:r>
            <a:endParaRPr/>
          </a:p>
        </p:txBody>
      </p:sp>
      <p:cxnSp>
        <p:nvCxnSpPr>
          <p:cNvPr id="336" name="Google Shape;336;p19"/>
          <p:cNvCxnSpPr/>
          <p:nvPr/>
        </p:nvCxnSpPr>
        <p:spPr>
          <a:xfrm>
            <a:off x="5226050" y="412800"/>
            <a:ext cx="453900" cy="338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19"/>
          <p:cNvSpPr txBox="1"/>
          <p:nvPr/>
        </p:nvSpPr>
        <p:spPr>
          <a:xfrm>
            <a:off x="3603275" y="0"/>
            <a:ext cx="2182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From last lecture, “things that must be true”. 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Abstract vs. the Concrete</a:t>
            </a:r>
            <a:endParaRPr/>
          </a:p>
        </p:txBody>
      </p:sp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143928" y="556500"/>
            <a:ext cx="84438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removeLast()</a:t>
            </a:r>
            <a:r>
              <a:rPr lang="en"/>
              <a:t>,</a:t>
            </a:r>
            <a:r>
              <a:rPr lang="en"/>
              <a:t> which memory boxes need to change? </a:t>
            </a:r>
            <a:r>
              <a:rPr lang="en"/>
              <a:t>To what</a:t>
            </a:r>
            <a:r>
              <a:rPr lang="en"/>
              <a:t>?</a:t>
            </a:r>
            <a:endParaRPr/>
          </a:p>
        </p:txBody>
      </p:sp>
      <p:sp>
        <p:nvSpPr>
          <p:cNvPr id="344" name="Google Shape;344;p20"/>
          <p:cNvSpPr txBox="1"/>
          <p:nvPr/>
        </p:nvSpPr>
        <p:spPr>
          <a:xfrm>
            <a:off x="148650" y="1244875"/>
            <a:ext cx="8082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User’s </a:t>
            </a: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mental </a:t>
            </a: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{5, 3, 1, 7, 22, -1} →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{5, 3, 1, 7, 22}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45" name="Google Shape;345;p20"/>
          <p:cNvGrpSpPr/>
          <p:nvPr/>
        </p:nvGrpSpPr>
        <p:grpSpPr>
          <a:xfrm>
            <a:off x="193495" y="1939000"/>
            <a:ext cx="6614360" cy="2695223"/>
            <a:chOff x="193495" y="1939000"/>
            <a:chExt cx="6614360" cy="2695223"/>
          </a:xfrm>
        </p:grpSpPr>
        <p:sp>
          <p:nvSpPr>
            <p:cNvPr id="346" name="Google Shape;346;p20"/>
            <p:cNvSpPr/>
            <p:nvPr/>
          </p:nvSpPr>
          <p:spPr>
            <a:xfrm>
              <a:off x="51931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56956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1981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4697816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890600" y="2487550"/>
              <a:ext cx="3636000" cy="907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" name="Google Shape;351;p20"/>
            <p:cNvCxnSpPr/>
            <p:nvPr/>
          </p:nvCxnSpPr>
          <p:spPr>
            <a:xfrm rot="10800000">
              <a:off x="442636" y="26331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0"/>
            <p:cNvCxnSpPr/>
            <p:nvPr/>
          </p:nvCxnSpPr>
          <p:spPr>
            <a:xfrm rot="10800000">
              <a:off x="442636" y="2880382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20"/>
            <p:cNvCxnSpPr/>
            <p:nvPr/>
          </p:nvCxnSpPr>
          <p:spPr>
            <a:xfrm rot="10800000">
              <a:off x="442636" y="32666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20"/>
            <p:cNvCxnSpPr/>
            <p:nvPr/>
          </p:nvCxnSpPr>
          <p:spPr>
            <a:xfrm rot="10800000">
              <a:off x="442636" y="30735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5" name="Google Shape;355;p20"/>
            <p:cNvGrpSpPr/>
            <p:nvPr/>
          </p:nvGrpSpPr>
          <p:grpSpPr>
            <a:xfrm>
              <a:off x="831477" y="2430989"/>
              <a:ext cx="1582372" cy="961571"/>
              <a:chOff x="1114701" y="3234112"/>
              <a:chExt cx="1582372" cy="961571"/>
            </a:xfrm>
          </p:grpSpPr>
          <p:sp>
            <p:nvSpPr>
              <p:cNvPr id="356" name="Google Shape;356;p20"/>
              <p:cNvSpPr txBox="1"/>
              <p:nvPr/>
            </p:nvSpPr>
            <p:spPr>
              <a:xfrm>
                <a:off x="1114701" y="3234112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addLast()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357" name="Google Shape;357;p20"/>
              <p:cNvSpPr txBox="1"/>
              <p:nvPr/>
            </p:nvSpPr>
            <p:spPr>
              <a:xfrm>
                <a:off x="1122672" y="344422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getLast()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358" name="Google Shape;358;p20"/>
              <p:cNvSpPr txBox="1"/>
              <p:nvPr/>
            </p:nvSpPr>
            <p:spPr>
              <a:xfrm>
                <a:off x="1122672" y="3859383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get(int i)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359" name="Google Shape;359;p20"/>
              <p:cNvSpPr txBox="1"/>
              <p:nvPr/>
            </p:nvSpPr>
            <p:spPr>
              <a:xfrm>
                <a:off x="1122672" y="366625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removeLast()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</p:grpSp>
        <p:sp>
          <p:nvSpPr>
            <p:cNvPr id="360" name="Google Shape;360;p20"/>
            <p:cNvSpPr txBox="1"/>
            <p:nvPr/>
          </p:nvSpPr>
          <p:spPr>
            <a:xfrm>
              <a:off x="3526621" y="2571719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items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608075" y="2877138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6748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11773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16798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21823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684875" y="4123477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3187375" y="4123477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3689875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4192375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2759713" y="2886138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6</a:t>
              </a:r>
              <a:endParaRPr sz="1800"/>
            </a:p>
          </p:txBody>
        </p:sp>
        <p:sp>
          <p:nvSpPr>
            <p:cNvPr id="371" name="Google Shape;371;p20"/>
            <p:cNvSpPr txBox="1"/>
            <p:nvPr/>
          </p:nvSpPr>
          <p:spPr>
            <a:xfrm>
              <a:off x="2730450" y="2571719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372" name="Google Shape;372;p20"/>
            <p:cNvCxnSpPr>
              <a:stCxn id="361" idx="3"/>
            </p:cNvCxnSpPr>
            <p:nvPr/>
          </p:nvCxnSpPr>
          <p:spPr>
            <a:xfrm rot="10800000">
              <a:off x="3899075" y="3055488"/>
              <a:ext cx="211500" cy="9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20"/>
            <p:cNvCxnSpPr>
              <a:stCxn id="361" idx="3"/>
              <a:endCxn id="365" idx="0"/>
            </p:cNvCxnSpPr>
            <p:nvPr/>
          </p:nvCxnSpPr>
          <p:spPr>
            <a:xfrm flipH="1">
              <a:off x="2433575" y="3064488"/>
              <a:ext cx="1677000" cy="1056600"/>
            </a:xfrm>
            <a:prstGeom prst="curvedConnector4">
              <a:avLst>
                <a:gd fmla="val -14199" name="adj1"/>
                <a:gd fmla="val 58866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4" name="Google Shape;374;p20"/>
            <p:cNvSpPr txBox="1"/>
            <p:nvPr/>
          </p:nvSpPr>
          <p:spPr>
            <a:xfrm>
              <a:off x="782355" y="4413423"/>
              <a:ext cx="60255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5" name="Google Shape;375;p20"/>
            <p:cNvSpPr txBox="1"/>
            <p:nvPr/>
          </p:nvSpPr>
          <p:spPr>
            <a:xfrm>
              <a:off x="193495" y="1939000"/>
              <a:ext cx="53085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Actual truth</a:t>
              </a:r>
              <a:r>
                <a:rPr lang="en" sz="2000"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376" name="Google Shape;3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200" y="1798458"/>
            <a:ext cx="3644251" cy="205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Deletion: yellkey.com</a:t>
            </a:r>
            <a:r>
              <a:rPr lang="en">
                <a:solidFill>
                  <a:srgbClr val="208920"/>
                </a:solidFill>
              </a:rPr>
              <a:t>/enter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82" name="Google Shape;382;p21"/>
          <p:cNvSpPr/>
          <p:nvPr/>
        </p:nvSpPr>
        <p:spPr>
          <a:xfrm>
            <a:off x="890600" y="14207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21"/>
          <p:cNvCxnSpPr/>
          <p:nvPr/>
        </p:nvCxnSpPr>
        <p:spPr>
          <a:xfrm rot="10800000">
            <a:off x="442636" y="15663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1"/>
          <p:cNvCxnSpPr/>
          <p:nvPr/>
        </p:nvCxnSpPr>
        <p:spPr>
          <a:xfrm rot="10800000">
            <a:off x="442636" y="18135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1"/>
          <p:cNvCxnSpPr/>
          <p:nvPr/>
        </p:nvCxnSpPr>
        <p:spPr>
          <a:xfrm rot="10800000">
            <a:off x="442636" y="21998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1"/>
          <p:cNvCxnSpPr/>
          <p:nvPr/>
        </p:nvCxnSpPr>
        <p:spPr>
          <a:xfrm rot="10800000">
            <a:off x="442636" y="20067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7" name="Google Shape;387;p21"/>
          <p:cNvGrpSpPr/>
          <p:nvPr/>
        </p:nvGrpSpPr>
        <p:grpSpPr>
          <a:xfrm>
            <a:off x="831477" y="1364189"/>
            <a:ext cx="1582372" cy="961571"/>
            <a:chOff x="1114701" y="3234112"/>
            <a:chExt cx="1582372" cy="961571"/>
          </a:xfrm>
        </p:grpSpPr>
        <p:sp>
          <p:nvSpPr>
            <p:cNvPr id="388" name="Google Shape;388;p21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89" name="Google Shape;389;p21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90" name="Google Shape;390;p21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91" name="Google Shape;391;p21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92" name="Google Shape;392;p21"/>
          <p:cNvSpPr txBox="1"/>
          <p:nvPr/>
        </p:nvSpPr>
        <p:spPr>
          <a:xfrm>
            <a:off x="3526621" y="15049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3" name="Google Shape;393;p21"/>
          <p:cNvSpPr/>
          <p:nvPr/>
        </p:nvSpPr>
        <p:spPr>
          <a:xfrm>
            <a:off x="3608075" y="18103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/>
          <p:nvPr/>
        </p:nvSpPr>
        <p:spPr>
          <a:xfrm>
            <a:off x="674875" y="33016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95" name="Google Shape;395;p21"/>
          <p:cNvSpPr/>
          <p:nvPr/>
        </p:nvSpPr>
        <p:spPr>
          <a:xfrm>
            <a:off x="1177375" y="33016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96" name="Google Shape;396;p21"/>
          <p:cNvSpPr/>
          <p:nvPr/>
        </p:nvSpPr>
        <p:spPr>
          <a:xfrm>
            <a:off x="1679875" y="33016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7" name="Google Shape;397;p21"/>
          <p:cNvSpPr/>
          <p:nvPr/>
        </p:nvSpPr>
        <p:spPr>
          <a:xfrm>
            <a:off x="2182375" y="33016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398" name="Google Shape;398;p21"/>
          <p:cNvSpPr/>
          <p:nvPr/>
        </p:nvSpPr>
        <p:spPr>
          <a:xfrm>
            <a:off x="2684875" y="33040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22</a:t>
            </a:r>
            <a:endParaRPr sz="1800"/>
          </a:p>
        </p:txBody>
      </p:sp>
      <p:sp>
        <p:nvSpPr>
          <p:cNvPr id="399" name="Google Shape;399;p21"/>
          <p:cNvSpPr/>
          <p:nvPr/>
        </p:nvSpPr>
        <p:spPr>
          <a:xfrm>
            <a:off x="3187375" y="33040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400" name="Google Shape;400;p21"/>
          <p:cNvSpPr/>
          <p:nvPr/>
        </p:nvSpPr>
        <p:spPr>
          <a:xfrm>
            <a:off x="3689875" y="33040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01" name="Google Shape;401;p21"/>
          <p:cNvSpPr/>
          <p:nvPr/>
        </p:nvSpPr>
        <p:spPr>
          <a:xfrm>
            <a:off x="4192375" y="33040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02" name="Google Shape;402;p21"/>
          <p:cNvSpPr/>
          <p:nvPr/>
        </p:nvSpPr>
        <p:spPr>
          <a:xfrm>
            <a:off x="5193171" y="33040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03" name="Google Shape;403;p21"/>
          <p:cNvSpPr/>
          <p:nvPr/>
        </p:nvSpPr>
        <p:spPr>
          <a:xfrm>
            <a:off x="5695671" y="33040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04" name="Google Shape;404;p21"/>
          <p:cNvSpPr/>
          <p:nvPr/>
        </p:nvSpPr>
        <p:spPr>
          <a:xfrm>
            <a:off x="6198171" y="33040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05" name="Google Shape;405;p21"/>
          <p:cNvSpPr/>
          <p:nvPr/>
        </p:nvSpPr>
        <p:spPr>
          <a:xfrm>
            <a:off x="4697816" y="33040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406" name="Google Shape;406;p21"/>
          <p:cNvSpPr/>
          <p:nvPr/>
        </p:nvSpPr>
        <p:spPr>
          <a:xfrm>
            <a:off x="2759713" y="18193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407" name="Google Shape;407;p21"/>
          <p:cNvSpPr txBox="1"/>
          <p:nvPr/>
        </p:nvSpPr>
        <p:spPr>
          <a:xfrm>
            <a:off x="2730450" y="15049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08" name="Google Shape;408;p21"/>
          <p:cNvCxnSpPr>
            <a:stCxn id="393" idx="3"/>
          </p:cNvCxnSpPr>
          <p:nvPr/>
        </p:nvCxnSpPr>
        <p:spPr>
          <a:xfrm rot="10800000">
            <a:off x="3899075" y="19886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1"/>
          <p:cNvCxnSpPr>
            <a:stCxn id="393" idx="3"/>
            <a:endCxn id="397" idx="0"/>
          </p:cNvCxnSpPr>
          <p:nvPr/>
        </p:nvCxnSpPr>
        <p:spPr>
          <a:xfrm flipH="1">
            <a:off x="2433575" y="1997687"/>
            <a:ext cx="1677000" cy="1304100"/>
          </a:xfrm>
          <a:prstGeom prst="curvedConnector4">
            <a:avLst>
              <a:gd fmla="val -14199" name="adj1"/>
              <a:gd fmla="val 57179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21"/>
          <p:cNvSpPr txBox="1"/>
          <p:nvPr/>
        </p:nvSpPr>
        <p:spPr>
          <a:xfrm>
            <a:off x="782355" y="3594025"/>
            <a:ext cx="6025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4912125" y="1202175"/>
            <a:ext cx="4231800" cy="20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LcParenR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LcParenR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items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LcParenR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items[i]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for some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LcParenR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items[i]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for some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LcParenR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items[i]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for many different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21"/>
          <p:cNvSpPr txBox="1"/>
          <p:nvPr>
            <p:ph idx="1" type="body"/>
          </p:nvPr>
        </p:nvSpPr>
        <p:spPr>
          <a:xfrm>
            <a:off x="143928" y="556500"/>
            <a:ext cx="84438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removeLast()</a:t>
            </a:r>
            <a:r>
              <a:rPr lang="en"/>
              <a:t>, which memory boxes need to change? To what?</a:t>
            </a:r>
            <a:endParaRPr/>
          </a:p>
        </p:txBody>
      </p:sp>
      <p:sp>
        <p:nvSpPr>
          <p:cNvPr id="413" name="Google Shape;413;p21"/>
          <p:cNvSpPr txBox="1"/>
          <p:nvPr/>
        </p:nvSpPr>
        <p:spPr>
          <a:xfrm>
            <a:off x="93000" y="3808274"/>
            <a:ext cx="90510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position of the next item to be inserted is always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is always the number of items in the AList.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item in the list is always in position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 - 1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414" name="Google Shape;414;p21"/>
          <p:cNvSpPr/>
          <p:nvPr/>
        </p:nvSpPr>
        <p:spPr>
          <a:xfrm>
            <a:off x="7002825" y="4044450"/>
            <a:ext cx="382800" cy="907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"/>
          <p:cNvSpPr txBox="1"/>
          <p:nvPr/>
        </p:nvSpPr>
        <p:spPr>
          <a:xfrm>
            <a:off x="7447600" y="4267156"/>
            <a:ext cx="158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AList invariants.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AList Code </a:t>
            </a:r>
            <a:endParaRPr/>
          </a:p>
        </p:txBody>
      </p:sp>
      <p:sp>
        <p:nvSpPr>
          <p:cNvPr id="421" name="Google Shape;421;p22"/>
          <p:cNvSpPr txBox="1"/>
          <p:nvPr/>
        </p:nvSpPr>
        <p:spPr>
          <a:xfrm>
            <a:off x="269825" y="647250"/>
            <a:ext cx="3653700" cy="444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items; </a:t>
            </a:r>
            <a:r>
              <a:rPr b="1" i="1" lang="en" sz="12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 sz="12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[100];  size = 0;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items[size] = x;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+= 1;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 sz="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getLast()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items[size - 1];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 sz="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get(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items[i];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22"/>
          <p:cNvSpPr txBox="1"/>
          <p:nvPr>
            <p:ph idx="1" type="body"/>
          </p:nvPr>
        </p:nvSpPr>
        <p:spPr>
          <a:xfrm>
            <a:off x="4337475" y="556500"/>
            <a:ext cx="4349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AList Invariants: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position of the next item to be inserted is always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size is always the number of items in the AList.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last item in the list is always in position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 - 1</a:t>
            </a:r>
            <a:r>
              <a:rPr lang="en"/>
              <a:t>.</a:t>
            </a:r>
            <a:endParaRPr/>
          </a:p>
        </p:txBody>
      </p:sp>
      <p:sp>
        <p:nvSpPr>
          <p:cNvPr id="423" name="Google Shape;423;p22"/>
          <p:cNvSpPr txBox="1"/>
          <p:nvPr/>
        </p:nvSpPr>
        <p:spPr>
          <a:xfrm>
            <a:off x="4304325" y="3439675"/>
            <a:ext cx="3182700" cy="135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removeLast()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returnItem = items[size - 1];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 - 1] = 0;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-= 1;  	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returnItem;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  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4" name="Google Shape;424;p22"/>
          <p:cNvCxnSpPr/>
          <p:nvPr/>
        </p:nvCxnSpPr>
        <p:spPr>
          <a:xfrm rot="10800000">
            <a:off x="6342025" y="4012825"/>
            <a:ext cx="1297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22"/>
          <p:cNvSpPr txBox="1"/>
          <p:nvPr/>
        </p:nvSpPr>
        <p:spPr>
          <a:xfrm>
            <a:off x="7701825" y="3158125"/>
            <a:ext cx="15117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Setting deleted item to zero is not necessary to preserve invariants, and thus not necessary for correctness.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Mighty AList</a:t>
            </a:r>
            <a:endParaRPr/>
          </a:p>
        </p:txBody>
      </p:sp>
      <p:sp>
        <p:nvSpPr>
          <p:cNvPr id="431" name="Google Shape;431;p23"/>
          <p:cNvSpPr txBox="1"/>
          <p:nvPr>
            <p:ph idx="1" type="body"/>
          </p:nvPr>
        </p:nvSpPr>
        <p:spPr>
          <a:xfrm>
            <a:off x="243000" y="556500"/>
            <a:ext cx="84438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Idea: Use some subset of the entries of an array.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3171625" y="12418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Google Shape;433;p23"/>
          <p:cNvCxnSpPr/>
          <p:nvPr/>
        </p:nvCxnSpPr>
        <p:spPr>
          <a:xfrm rot="10800000">
            <a:off x="2723661" y="13874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3"/>
          <p:cNvCxnSpPr/>
          <p:nvPr/>
        </p:nvCxnSpPr>
        <p:spPr>
          <a:xfrm rot="10800000">
            <a:off x="2723661" y="16346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3"/>
          <p:cNvCxnSpPr/>
          <p:nvPr/>
        </p:nvCxnSpPr>
        <p:spPr>
          <a:xfrm rot="10800000">
            <a:off x="2723661" y="20209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3"/>
          <p:cNvCxnSpPr/>
          <p:nvPr/>
        </p:nvCxnSpPr>
        <p:spPr>
          <a:xfrm rot="10800000">
            <a:off x="2723661" y="18278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7" name="Google Shape;437;p23"/>
          <p:cNvGrpSpPr/>
          <p:nvPr/>
        </p:nvGrpSpPr>
        <p:grpSpPr>
          <a:xfrm>
            <a:off x="3112502" y="1185289"/>
            <a:ext cx="1582372" cy="961571"/>
            <a:chOff x="1114701" y="3234112"/>
            <a:chExt cx="1582372" cy="961571"/>
          </a:xfrm>
        </p:grpSpPr>
        <p:sp>
          <p:nvSpPr>
            <p:cNvPr id="438" name="Google Shape;438;p23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39" name="Google Shape;439;p2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40" name="Google Shape;440;p23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442" name="Google Shape;442;p23"/>
          <p:cNvSpPr txBox="1"/>
          <p:nvPr/>
        </p:nvSpPr>
        <p:spPr>
          <a:xfrm>
            <a:off x="5807646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5889100" y="1631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3"/>
          <p:cNvSpPr/>
          <p:nvPr/>
        </p:nvSpPr>
        <p:spPr>
          <a:xfrm>
            <a:off x="674875" y="3454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45" name="Google Shape;445;p23"/>
          <p:cNvSpPr/>
          <p:nvPr/>
        </p:nvSpPr>
        <p:spPr>
          <a:xfrm>
            <a:off x="1177375" y="3454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46" name="Google Shape;446;p23"/>
          <p:cNvSpPr/>
          <p:nvPr/>
        </p:nvSpPr>
        <p:spPr>
          <a:xfrm>
            <a:off x="1679875" y="3454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47" name="Google Shape;447;p23"/>
          <p:cNvSpPr/>
          <p:nvPr/>
        </p:nvSpPr>
        <p:spPr>
          <a:xfrm>
            <a:off x="2182375" y="3454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448" name="Google Shape;448;p23"/>
          <p:cNvSpPr/>
          <p:nvPr/>
        </p:nvSpPr>
        <p:spPr>
          <a:xfrm>
            <a:off x="2684875" y="3456479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22</a:t>
            </a:r>
            <a:endParaRPr sz="1800"/>
          </a:p>
        </p:txBody>
      </p:sp>
      <p:sp>
        <p:nvSpPr>
          <p:cNvPr id="449" name="Google Shape;449;p23"/>
          <p:cNvSpPr/>
          <p:nvPr/>
        </p:nvSpPr>
        <p:spPr>
          <a:xfrm>
            <a:off x="3187375" y="3456479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450" name="Google Shape;450;p23"/>
          <p:cNvSpPr/>
          <p:nvPr/>
        </p:nvSpPr>
        <p:spPr>
          <a:xfrm>
            <a:off x="3689875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51" name="Google Shape;451;p23"/>
          <p:cNvSpPr/>
          <p:nvPr/>
        </p:nvSpPr>
        <p:spPr>
          <a:xfrm>
            <a:off x="4192375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2" name="Google Shape;452;p23"/>
          <p:cNvSpPr/>
          <p:nvPr/>
        </p:nvSpPr>
        <p:spPr>
          <a:xfrm>
            <a:off x="5193171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453" name="Google Shape;453;p23"/>
          <p:cNvSpPr/>
          <p:nvPr/>
        </p:nvSpPr>
        <p:spPr>
          <a:xfrm>
            <a:off x="5695671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12</a:t>
            </a:r>
            <a:endParaRPr sz="1800"/>
          </a:p>
        </p:txBody>
      </p:sp>
      <p:sp>
        <p:nvSpPr>
          <p:cNvPr id="454" name="Google Shape;454;p23"/>
          <p:cNvSpPr/>
          <p:nvPr/>
        </p:nvSpPr>
        <p:spPr>
          <a:xfrm>
            <a:off x="6198171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455" name="Google Shape;455;p23"/>
          <p:cNvSpPr/>
          <p:nvPr/>
        </p:nvSpPr>
        <p:spPr>
          <a:xfrm>
            <a:off x="4697816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456" name="Google Shape;456;p23"/>
          <p:cNvSpPr/>
          <p:nvPr/>
        </p:nvSpPr>
        <p:spPr>
          <a:xfrm>
            <a:off x="5040738" y="1640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457" name="Google Shape;457;p23"/>
          <p:cNvSpPr txBox="1"/>
          <p:nvPr/>
        </p:nvSpPr>
        <p:spPr>
          <a:xfrm>
            <a:off x="5011475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58" name="Google Shape;458;p23"/>
          <p:cNvCxnSpPr>
            <a:stCxn id="443" idx="3"/>
          </p:cNvCxnSpPr>
          <p:nvPr/>
        </p:nvCxnSpPr>
        <p:spPr>
          <a:xfrm rot="10800000">
            <a:off x="6180100" y="18097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3"/>
          <p:cNvCxnSpPr>
            <a:stCxn id="443" idx="3"/>
            <a:endCxn id="447" idx="0"/>
          </p:cNvCxnSpPr>
          <p:nvPr/>
        </p:nvCxnSpPr>
        <p:spPr>
          <a:xfrm flipH="1">
            <a:off x="2433700" y="1818787"/>
            <a:ext cx="3957900" cy="1635300"/>
          </a:xfrm>
          <a:prstGeom prst="curvedConnector4">
            <a:avLst>
              <a:gd fmla="val -6016" name="adj1"/>
              <a:gd fmla="val 5572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23"/>
          <p:cNvSpPr txBox="1"/>
          <p:nvPr/>
        </p:nvSpPr>
        <p:spPr>
          <a:xfrm>
            <a:off x="782355" y="3746425"/>
            <a:ext cx="6025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Mighty (?) AList</a:t>
            </a:r>
            <a:endParaRPr/>
          </a:p>
        </p:txBody>
      </p:sp>
      <p:sp>
        <p:nvSpPr>
          <p:cNvPr id="466" name="Google Shape;466;p24"/>
          <p:cNvSpPr txBox="1"/>
          <p:nvPr>
            <p:ph idx="1" type="body"/>
          </p:nvPr>
        </p:nvSpPr>
        <p:spPr>
          <a:xfrm>
            <a:off x="243000" y="556500"/>
            <a:ext cx="84438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Idea: Use some subset of the entries of an array.</a:t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3171625" y="12418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8" name="Google Shape;468;p24"/>
          <p:cNvCxnSpPr/>
          <p:nvPr/>
        </p:nvCxnSpPr>
        <p:spPr>
          <a:xfrm rot="10800000">
            <a:off x="2723661" y="13874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4"/>
          <p:cNvCxnSpPr/>
          <p:nvPr/>
        </p:nvCxnSpPr>
        <p:spPr>
          <a:xfrm rot="10800000">
            <a:off x="2723661" y="16346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4"/>
          <p:cNvCxnSpPr/>
          <p:nvPr/>
        </p:nvCxnSpPr>
        <p:spPr>
          <a:xfrm rot="10800000">
            <a:off x="2723661" y="20209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24"/>
          <p:cNvCxnSpPr/>
          <p:nvPr/>
        </p:nvCxnSpPr>
        <p:spPr>
          <a:xfrm rot="10800000">
            <a:off x="2723661" y="18278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2" name="Google Shape;472;p24"/>
          <p:cNvGrpSpPr/>
          <p:nvPr/>
        </p:nvGrpSpPr>
        <p:grpSpPr>
          <a:xfrm>
            <a:off x="3112502" y="1185289"/>
            <a:ext cx="1582372" cy="961571"/>
            <a:chOff x="1114701" y="3234112"/>
            <a:chExt cx="1582372" cy="961571"/>
          </a:xfrm>
        </p:grpSpPr>
        <p:sp>
          <p:nvSpPr>
            <p:cNvPr id="473" name="Google Shape;473;p24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74" name="Google Shape;474;p24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75" name="Google Shape;475;p24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76" name="Google Shape;476;p24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477" name="Google Shape;477;p24"/>
          <p:cNvSpPr txBox="1"/>
          <p:nvPr/>
        </p:nvSpPr>
        <p:spPr>
          <a:xfrm>
            <a:off x="5807646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5889100" y="1631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6748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80" name="Google Shape;480;p24"/>
          <p:cNvSpPr/>
          <p:nvPr/>
        </p:nvSpPr>
        <p:spPr>
          <a:xfrm>
            <a:off x="11773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81" name="Google Shape;481;p24"/>
          <p:cNvSpPr/>
          <p:nvPr/>
        </p:nvSpPr>
        <p:spPr>
          <a:xfrm>
            <a:off x="16798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82" name="Google Shape;482;p24"/>
          <p:cNvSpPr/>
          <p:nvPr/>
        </p:nvSpPr>
        <p:spPr>
          <a:xfrm>
            <a:off x="21823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483" name="Google Shape;483;p24"/>
          <p:cNvSpPr/>
          <p:nvPr/>
        </p:nvSpPr>
        <p:spPr>
          <a:xfrm>
            <a:off x="26848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22</a:t>
            </a:r>
            <a:endParaRPr sz="1800"/>
          </a:p>
        </p:txBody>
      </p:sp>
      <p:sp>
        <p:nvSpPr>
          <p:cNvPr id="484" name="Google Shape;484;p24"/>
          <p:cNvSpPr/>
          <p:nvPr/>
        </p:nvSpPr>
        <p:spPr>
          <a:xfrm>
            <a:off x="31873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485" name="Google Shape;485;p24"/>
          <p:cNvSpPr/>
          <p:nvPr/>
        </p:nvSpPr>
        <p:spPr>
          <a:xfrm>
            <a:off x="36898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86" name="Google Shape;486;p24"/>
          <p:cNvSpPr/>
          <p:nvPr/>
        </p:nvSpPr>
        <p:spPr>
          <a:xfrm>
            <a:off x="41923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487" name="Google Shape;487;p24"/>
          <p:cNvSpPr/>
          <p:nvPr/>
        </p:nvSpPr>
        <p:spPr>
          <a:xfrm>
            <a:off x="51931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488" name="Google Shape;488;p24"/>
          <p:cNvSpPr/>
          <p:nvPr/>
        </p:nvSpPr>
        <p:spPr>
          <a:xfrm>
            <a:off x="56956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89" name="Google Shape;489;p24"/>
          <p:cNvSpPr/>
          <p:nvPr/>
        </p:nvSpPr>
        <p:spPr>
          <a:xfrm>
            <a:off x="61981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490" name="Google Shape;490;p24"/>
          <p:cNvSpPr/>
          <p:nvPr/>
        </p:nvSpPr>
        <p:spPr>
          <a:xfrm>
            <a:off x="4697816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491" name="Google Shape;491;p24"/>
          <p:cNvSpPr/>
          <p:nvPr/>
        </p:nvSpPr>
        <p:spPr>
          <a:xfrm>
            <a:off x="4974478" y="16404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</a:t>
            </a:r>
            <a:endParaRPr sz="1800"/>
          </a:p>
        </p:txBody>
      </p:sp>
      <p:sp>
        <p:nvSpPr>
          <p:cNvPr id="492" name="Google Shape;492;p24"/>
          <p:cNvSpPr txBox="1"/>
          <p:nvPr/>
        </p:nvSpPr>
        <p:spPr>
          <a:xfrm>
            <a:off x="4977857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93" name="Google Shape;493;p24"/>
          <p:cNvCxnSpPr>
            <a:stCxn id="478" idx="3"/>
          </p:cNvCxnSpPr>
          <p:nvPr/>
        </p:nvCxnSpPr>
        <p:spPr>
          <a:xfrm rot="10800000">
            <a:off x="6180100" y="18097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4"/>
          <p:cNvCxnSpPr>
            <a:stCxn id="478" idx="3"/>
            <a:endCxn id="482" idx="0"/>
          </p:cNvCxnSpPr>
          <p:nvPr/>
        </p:nvCxnSpPr>
        <p:spPr>
          <a:xfrm flipH="1">
            <a:off x="2433700" y="1818787"/>
            <a:ext cx="3957900" cy="1635300"/>
          </a:xfrm>
          <a:prstGeom prst="curvedConnector4">
            <a:avLst>
              <a:gd fmla="val -6016" name="adj1"/>
              <a:gd fmla="val 5572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24"/>
          <p:cNvSpPr txBox="1"/>
          <p:nvPr/>
        </p:nvSpPr>
        <p:spPr>
          <a:xfrm>
            <a:off x="782355" y="3746425"/>
            <a:ext cx="6025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24"/>
          <p:cNvSpPr txBox="1"/>
          <p:nvPr>
            <p:ph idx="1" type="body"/>
          </p:nvPr>
        </p:nvSpPr>
        <p:spPr>
          <a:xfrm>
            <a:off x="243000" y="4272025"/>
            <a:ext cx="85791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happens if we insert into the AList above? What should we do about it?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Resizing Arrays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Resizing</a:t>
            </a:r>
            <a:endParaRPr/>
          </a:p>
        </p:txBody>
      </p:sp>
      <p:sp>
        <p:nvSpPr>
          <p:cNvPr id="507" name="Google Shape;507;p26"/>
          <p:cNvSpPr txBox="1"/>
          <p:nvPr>
            <p:ph idx="1" type="body"/>
          </p:nvPr>
        </p:nvSpPr>
        <p:spPr>
          <a:xfrm>
            <a:off x="243000" y="556500"/>
            <a:ext cx="84438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the array gets too full, e.g. addLast(11), just make a new array:</a:t>
            </a: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3857425" y="12418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26"/>
          <p:cNvCxnSpPr/>
          <p:nvPr/>
        </p:nvCxnSpPr>
        <p:spPr>
          <a:xfrm rot="10800000">
            <a:off x="3409461" y="13874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26"/>
          <p:cNvCxnSpPr/>
          <p:nvPr/>
        </p:nvCxnSpPr>
        <p:spPr>
          <a:xfrm rot="10800000">
            <a:off x="3409461" y="16346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6"/>
          <p:cNvCxnSpPr/>
          <p:nvPr/>
        </p:nvCxnSpPr>
        <p:spPr>
          <a:xfrm rot="10800000">
            <a:off x="3409461" y="20209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6"/>
          <p:cNvCxnSpPr/>
          <p:nvPr/>
        </p:nvCxnSpPr>
        <p:spPr>
          <a:xfrm rot="10800000">
            <a:off x="3409461" y="18278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3" name="Google Shape;513;p26"/>
          <p:cNvGrpSpPr/>
          <p:nvPr/>
        </p:nvGrpSpPr>
        <p:grpSpPr>
          <a:xfrm>
            <a:off x="3798302" y="1185289"/>
            <a:ext cx="1582372" cy="961571"/>
            <a:chOff x="1114701" y="3234112"/>
            <a:chExt cx="1582372" cy="961571"/>
          </a:xfrm>
        </p:grpSpPr>
        <p:sp>
          <p:nvSpPr>
            <p:cNvPr id="514" name="Google Shape;514;p26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5" name="Google Shape;515;p26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6" name="Google Shape;516;p26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7" name="Google Shape;517;p26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518" name="Google Shape;518;p26"/>
          <p:cNvSpPr txBox="1"/>
          <p:nvPr/>
        </p:nvSpPr>
        <p:spPr>
          <a:xfrm>
            <a:off x="6493446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6574900" y="1631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1360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21" name="Google Shape;521;p26"/>
          <p:cNvSpPr/>
          <p:nvPr/>
        </p:nvSpPr>
        <p:spPr>
          <a:xfrm>
            <a:off x="1863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22" name="Google Shape;522;p26"/>
          <p:cNvSpPr/>
          <p:nvPr/>
        </p:nvSpPr>
        <p:spPr>
          <a:xfrm>
            <a:off x="2365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3" name="Google Shape;523;p26"/>
          <p:cNvSpPr/>
          <p:nvPr/>
        </p:nvSpPr>
        <p:spPr>
          <a:xfrm>
            <a:off x="2868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524" name="Google Shape;524;p26"/>
          <p:cNvSpPr/>
          <p:nvPr/>
        </p:nvSpPr>
        <p:spPr>
          <a:xfrm>
            <a:off x="3370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22</a:t>
            </a:r>
            <a:endParaRPr sz="1800"/>
          </a:p>
        </p:txBody>
      </p:sp>
      <p:sp>
        <p:nvSpPr>
          <p:cNvPr id="525" name="Google Shape;525;p26"/>
          <p:cNvSpPr/>
          <p:nvPr/>
        </p:nvSpPr>
        <p:spPr>
          <a:xfrm>
            <a:off x="3873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526" name="Google Shape;526;p26"/>
          <p:cNvSpPr/>
          <p:nvPr/>
        </p:nvSpPr>
        <p:spPr>
          <a:xfrm>
            <a:off x="4375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27" name="Google Shape;527;p26"/>
          <p:cNvSpPr/>
          <p:nvPr/>
        </p:nvSpPr>
        <p:spPr>
          <a:xfrm>
            <a:off x="4878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528" name="Google Shape;528;p26"/>
          <p:cNvSpPr/>
          <p:nvPr/>
        </p:nvSpPr>
        <p:spPr>
          <a:xfrm>
            <a:off x="58789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529" name="Google Shape;529;p26"/>
          <p:cNvSpPr/>
          <p:nvPr/>
        </p:nvSpPr>
        <p:spPr>
          <a:xfrm>
            <a:off x="63814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30" name="Google Shape;530;p26"/>
          <p:cNvSpPr/>
          <p:nvPr/>
        </p:nvSpPr>
        <p:spPr>
          <a:xfrm>
            <a:off x="6883970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531" name="Google Shape;531;p26"/>
          <p:cNvSpPr/>
          <p:nvPr/>
        </p:nvSpPr>
        <p:spPr>
          <a:xfrm>
            <a:off x="5383616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532" name="Google Shape;532;p26"/>
          <p:cNvSpPr/>
          <p:nvPr/>
        </p:nvSpPr>
        <p:spPr>
          <a:xfrm>
            <a:off x="5660278" y="16404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</a:t>
            </a:r>
            <a:endParaRPr sz="1800"/>
          </a:p>
        </p:txBody>
      </p:sp>
      <p:sp>
        <p:nvSpPr>
          <p:cNvPr id="533" name="Google Shape;533;p26"/>
          <p:cNvSpPr txBox="1"/>
          <p:nvPr/>
        </p:nvSpPr>
        <p:spPr>
          <a:xfrm>
            <a:off x="5663657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34" name="Google Shape;534;p26"/>
          <p:cNvCxnSpPr>
            <a:stCxn id="519" idx="3"/>
          </p:cNvCxnSpPr>
          <p:nvPr/>
        </p:nvCxnSpPr>
        <p:spPr>
          <a:xfrm rot="10800000">
            <a:off x="6865900" y="18097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6"/>
          <p:cNvCxnSpPr>
            <a:stCxn id="519" idx="3"/>
            <a:endCxn id="523" idx="0"/>
          </p:cNvCxnSpPr>
          <p:nvPr/>
        </p:nvCxnSpPr>
        <p:spPr>
          <a:xfrm flipH="1">
            <a:off x="3119500" y="1818787"/>
            <a:ext cx="3957900" cy="1635300"/>
          </a:xfrm>
          <a:prstGeom prst="curvedConnector4">
            <a:avLst>
              <a:gd fmla="val -6016" name="adj1"/>
              <a:gd fmla="val 5572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26"/>
          <p:cNvSpPr txBox="1"/>
          <p:nvPr/>
        </p:nvSpPr>
        <p:spPr>
          <a:xfrm>
            <a:off x="1468155" y="3746425"/>
            <a:ext cx="6025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26"/>
          <p:cNvSpPr txBox="1"/>
          <p:nvPr/>
        </p:nvSpPr>
        <p:spPr>
          <a:xfrm>
            <a:off x="3426000" y="97625"/>
            <a:ext cx="1711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size==items.length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38" name="Google Shape;538;p26"/>
          <p:cNvCxnSpPr/>
          <p:nvPr/>
        </p:nvCxnSpPr>
        <p:spPr>
          <a:xfrm flipH="1">
            <a:off x="3040950" y="477525"/>
            <a:ext cx="360900" cy="208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243000" y="556500"/>
            <a:ext cx="84438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Reminder: Project 1A is out.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Very strongly encouraged to work on this project in IntelliJ.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Having the ability to visually debug your code is incredibly useful.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Having your IDE yell at you about compilation errors while you are writing code is really nice to avoid issues with, for example, generics.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Autograder is up, but we still want you to write your own tests.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Tests not graded.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 part 1B there will be graded tests, so might be worthwhile to write tests just to save yourself some work next week.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is a live lecture piazza thread.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Resizing</a:t>
            </a:r>
            <a:endParaRPr/>
          </a:p>
        </p:txBody>
      </p:sp>
      <p:sp>
        <p:nvSpPr>
          <p:cNvPr id="544" name="Google Shape;544;p27"/>
          <p:cNvSpPr txBox="1"/>
          <p:nvPr>
            <p:ph idx="1" type="body"/>
          </p:nvPr>
        </p:nvSpPr>
        <p:spPr>
          <a:xfrm>
            <a:off x="243000" y="556500"/>
            <a:ext cx="84438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the array gets too full, e.g. </a:t>
            </a:r>
            <a:r>
              <a:rPr lang="en"/>
              <a:t>addLast</a:t>
            </a:r>
            <a:r>
              <a:rPr lang="en"/>
              <a:t>(11), just make a new array: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int[] a = new int[size+1];</a:t>
            </a: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857425" y="12418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6" name="Google Shape;546;p27"/>
          <p:cNvCxnSpPr/>
          <p:nvPr/>
        </p:nvCxnSpPr>
        <p:spPr>
          <a:xfrm rot="10800000">
            <a:off x="3409461" y="13874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7"/>
          <p:cNvCxnSpPr/>
          <p:nvPr/>
        </p:nvCxnSpPr>
        <p:spPr>
          <a:xfrm rot="10800000">
            <a:off x="3409461" y="16346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7"/>
          <p:cNvCxnSpPr/>
          <p:nvPr/>
        </p:nvCxnSpPr>
        <p:spPr>
          <a:xfrm rot="10800000">
            <a:off x="3409461" y="20209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7"/>
          <p:cNvCxnSpPr/>
          <p:nvPr/>
        </p:nvCxnSpPr>
        <p:spPr>
          <a:xfrm rot="10800000">
            <a:off x="3409461" y="18278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0" name="Google Shape;550;p27"/>
          <p:cNvGrpSpPr/>
          <p:nvPr/>
        </p:nvGrpSpPr>
        <p:grpSpPr>
          <a:xfrm>
            <a:off x="3798302" y="1185289"/>
            <a:ext cx="1582372" cy="961571"/>
            <a:chOff x="1114701" y="3234112"/>
            <a:chExt cx="1582372" cy="961571"/>
          </a:xfrm>
        </p:grpSpPr>
        <p:sp>
          <p:nvSpPr>
            <p:cNvPr id="551" name="Google Shape;551;p27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52" name="Google Shape;552;p27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53" name="Google Shape;553;p27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54" name="Google Shape;554;p27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555" name="Google Shape;555;p27"/>
          <p:cNvSpPr txBox="1"/>
          <p:nvPr/>
        </p:nvSpPr>
        <p:spPr>
          <a:xfrm>
            <a:off x="6493446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6574900" y="1631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1360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58" name="Google Shape;558;p27"/>
          <p:cNvSpPr/>
          <p:nvPr/>
        </p:nvSpPr>
        <p:spPr>
          <a:xfrm>
            <a:off x="1863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59" name="Google Shape;559;p27"/>
          <p:cNvSpPr/>
          <p:nvPr/>
        </p:nvSpPr>
        <p:spPr>
          <a:xfrm>
            <a:off x="2365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60" name="Google Shape;560;p27"/>
          <p:cNvSpPr/>
          <p:nvPr/>
        </p:nvSpPr>
        <p:spPr>
          <a:xfrm>
            <a:off x="2868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561" name="Google Shape;561;p27"/>
          <p:cNvSpPr/>
          <p:nvPr/>
        </p:nvSpPr>
        <p:spPr>
          <a:xfrm>
            <a:off x="3370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22</a:t>
            </a:r>
            <a:endParaRPr sz="1800"/>
          </a:p>
        </p:txBody>
      </p:sp>
      <p:sp>
        <p:nvSpPr>
          <p:cNvPr id="562" name="Google Shape;562;p27"/>
          <p:cNvSpPr/>
          <p:nvPr/>
        </p:nvSpPr>
        <p:spPr>
          <a:xfrm>
            <a:off x="3873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563" name="Google Shape;563;p27"/>
          <p:cNvSpPr/>
          <p:nvPr/>
        </p:nvSpPr>
        <p:spPr>
          <a:xfrm>
            <a:off x="4375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64" name="Google Shape;564;p27"/>
          <p:cNvSpPr/>
          <p:nvPr/>
        </p:nvSpPr>
        <p:spPr>
          <a:xfrm>
            <a:off x="4878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565" name="Google Shape;565;p27"/>
          <p:cNvSpPr/>
          <p:nvPr/>
        </p:nvSpPr>
        <p:spPr>
          <a:xfrm>
            <a:off x="58789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566" name="Google Shape;566;p27"/>
          <p:cNvSpPr/>
          <p:nvPr/>
        </p:nvSpPr>
        <p:spPr>
          <a:xfrm>
            <a:off x="63814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67" name="Google Shape;567;p27"/>
          <p:cNvSpPr/>
          <p:nvPr/>
        </p:nvSpPr>
        <p:spPr>
          <a:xfrm>
            <a:off x="6883970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568" name="Google Shape;568;p27"/>
          <p:cNvSpPr/>
          <p:nvPr/>
        </p:nvSpPr>
        <p:spPr>
          <a:xfrm>
            <a:off x="5383616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569" name="Google Shape;569;p27"/>
          <p:cNvSpPr/>
          <p:nvPr/>
        </p:nvSpPr>
        <p:spPr>
          <a:xfrm>
            <a:off x="5660278" y="16404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</a:t>
            </a:r>
            <a:endParaRPr sz="1800"/>
          </a:p>
        </p:txBody>
      </p:sp>
      <p:sp>
        <p:nvSpPr>
          <p:cNvPr id="570" name="Google Shape;570;p27"/>
          <p:cNvSpPr txBox="1"/>
          <p:nvPr/>
        </p:nvSpPr>
        <p:spPr>
          <a:xfrm>
            <a:off x="5663657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1" name="Google Shape;571;p27"/>
          <p:cNvCxnSpPr>
            <a:stCxn id="556" idx="3"/>
          </p:cNvCxnSpPr>
          <p:nvPr/>
        </p:nvCxnSpPr>
        <p:spPr>
          <a:xfrm rot="10800000">
            <a:off x="6865900" y="18097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27"/>
          <p:cNvCxnSpPr>
            <a:stCxn id="556" idx="3"/>
            <a:endCxn id="560" idx="0"/>
          </p:cNvCxnSpPr>
          <p:nvPr/>
        </p:nvCxnSpPr>
        <p:spPr>
          <a:xfrm flipH="1">
            <a:off x="3119500" y="1818787"/>
            <a:ext cx="3957900" cy="1635300"/>
          </a:xfrm>
          <a:prstGeom prst="curvedConnector4">
            <a:avLst>
              <a:gd fmla="val -6016" name="adj1"/>
              <a:gd fmla="val 5572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27"/>
          <p:cNvSpPr txBox="1"/>
          <p:nvPr/>
        </p:nvSpPr>
        <p:spPr>
          <a:xfrm>
            <a:off x="1468155" y="3746425"/>
            <a:ext cx="6025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74" name="Google Shape;574;p27"/>
          <p:cNvGrpSpPr/>
          <p:nvPr/>
        </p:nvGrpSpPr>
        <p:grpSpPr>
          <a:xfrm>
            <a:off x="184950" y="3739384"/>
            <a:ext cx="8017900" cy="1033291"/>
            <a:chOff x="184950" y="3739384"/>
            <a:chExt cx="8017900" cy="1033291"/>
          </a:xfrm>
        </p:grpSpPr>
        <p:grpSp>
          <p:nvGrpSpPr>
            <p:cNvPr id="575" name="Google Shape;575;p27"/>
            <p:cNvGrpSpPr/>
            <p:nvPr/>
          </p:nvGrpSpPr>
          <p:grpSpPr>
            <a:xfrm>
              <a:off x="1360675" y="4259538"/>
              <a:ext cx="6842175" cy="513138"/>
              <a:chOff x="1360675" y="4259538"/>
              <a:chExt cx="6842175" cy="513138"/>
            </a:xfrm>
          </p:grpSpPr>
          <p:sp>
            <p:nvSpPr>
              <p:cNvPr id="576" name="Google Shape;576;p27"/>
              <p:cNvSpPr/>
              <p:nvPr/>
            </p:nvSpPr>
            <p:spPr>
              <a:xfrm>
                <a:off x="1360675" y="4259538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77" name="Google Shape;577;p27"/>
              <p:cNvSpPr/>
              <p:nvPr/>
            </p:nvSpPr>
            <p:spPr>
              <a:xfrm>
                <a:off x="1863175" y="4259538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78" name="Google Shape;578;p27"/>
              <p:cNvSpPr/>
              <p:nvPr/>
            </p:nvSpPr>
            <p:spPr>
              <a:xfrm>
                <a:off x="2365675" y="4259538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79" name="Google Shape;579;p27"/>
              <p:cNvSpPr/>
              <p:nvPr/>
            </p:nvSpPr>
            <p:spPr>
              <a:xfrm>
                <a:off x="2868175" y="4259538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80" name="Google Shape;580;p27"/>
              <p:cNvSpPr/>
              <p:nvPr/>
            </p:nvSpPr>
            <p:spPr>
              <a:xfrm>
                <a:off x="3370675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81" name="Google Shape;581;p27"/>
              <p:cNvSpPr/>
              <p:nvPr/>
            </p:nvSpPr>
            <p:spPr>
              <a:xfrm>
                <a:off x="3873175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82" name="Google Shape;582;p27"/>
              <p:cNvSpPr/>
              <p:nvPr/>
            </p:nvSpPr>
            <p:spPr>
              <a:xfrm>
                <a:off x="4375675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83" name="Google Shape;583;p27"/>
              <p:cNvSpPr/>
              <p:nvPr/>
            </p:nvSpPr>
            <p:spPr>
              <a:xfrm>
                <a:off x="4878175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84" name="Google Shape;584;p27"/>
              <p:cNvSpPr/>
              <p:nvPr/>
            </p:nvSpPr>
            <p:spPr>
              <a:xfrm>
                <a:off x="5878971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85" name="Google Shape;585;p27"/>
              <p:cNvSpPr/>
              <p:nvPr/>
            </p:nvSpPr>
            <p:spPr>
              <a:xfrm>
                <a:off x="6381471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86" name="Google Shape;586;p27"/>
              <p:cNvSpPr/>
              <p:nvPr/>
            </p:nvSpPr>
            <p:spPr>
              <a:xfrm>
                <a:off x="6883970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87" name="Google Shape;587;p27"/>
              <p:cNvSpPr/>
              <p:nvPr/>
            </p:nvSpPr>
            <p:spPr>
              <a:xfrm>
                <a:off x="5383616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...</a:t>
                </a:r>
                <a:endParaRPr sz="1800"/>
              </a:p>
            </p:txBody>
          </p:sp>
          <p:sp>
            <p:nvSpPr>
              <p:cNvPr id="588" name="Google Shape;588;p27"/>
              <p:cNvSpPr txBox="1"/>
              <p:nvPr/>
            </p:nvSpPr>
            <p:spPr>
              <a:xfrm>
                <a:off x="1468150" y="4551875"/>
                <a:ext cx="6734700" cy="2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nsolas"/>
                    <a:ea typeface="Consolas"/>
                    <a:cs typeface="Consolas"/>
                    <a:sym typeface="Consolas"/>
                  </a:rPr>
                  <a:t>0    1    2    3    4    5    6    7         97   98   99   100 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89" name="Google Shape;589;p27"/>
              <p:cNvSpPr/>
              <p:nvPr/>
            </p:nvSpPr>
            <p:spPr>
              <a:xfrm>
                <a:off x="7379320" y="4259554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</p:grpSp>
        <p:sp>
          <p:nvSpPr>
            <p:cNvPr id="590" name="Google Shape;590;p27"/>
            <p:cNvSpPr/>
            <p:nvPr/>
          </p:nvSpPr>
          <p:spPr>
            <a:xfrm>
              <a:off x="184950" y="4068025"/>
              <a:ext cx="502500" cy="2208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1" name="Google Shape;591;p27"/>
            <p:cNvCxnSpPr>
              <a:stCxn id="590" idx="3"/>
              <a:endCxn id="576" idx="1"/>
            </p:cNvCxnSpPr>
            <p:nvPr/>
          </p:nvCxnSpPr>
          <p:spPr>
            <a:xfrm>
              <a:off x="687450" y="4178425"/>
              <a:ext cx="673200" cy="268500"/>
            </a:xfrm>
            <a:prstGeom prst="curvedConnector3">
              <a:avLst>
                <a:gd fmla="val 5000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2" name="Google Shape;592;p27"/>
            <p:cNvSpPr txBox="1"/>
            <p:nvPr/>
          </p:nvSpPr>
          <p:spPr>
            <a:xfrm>
              <a:off x="235401" y="3739384"/>
              <a:ext cx="6732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</p:grpSp>
      <p:sp>
        <p:nvSpPr>
          <p:cNvPr id="593" name="Google Shape;593;p27"/>
          <p:cNvSpPr txBox="1"/>
          <p:nvPr/>
        </p:nvSpPr>
        <p:spPr>
          <a:xfrm>
            <a:off x="3426000" y="97625"/>
            <a:ext cx="1711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size==items.length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94" name="Google Shape;594;p27"/>
          <p:cNvCxnSpPr/>
          <p:nvPr/>
        </p:nvCxnSpPr>
        <p:spPr>
          <a:xfrm flipH="1">
            <a:off x="3040950" y="477525"/>
            <a:ext cx="360900" cy="208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Resizing</a:t>
            </a:r>
            <a:endParaRPr/>
          </a:p>
        </p:txBody>
      </p:sp>
      <p:sp>
        <p:nvSpPr>
          <p:cNvPr id="600" name="Google Shape;600;p28"/>
          <p:cNvSpPr/>
          <p:nvPr/>
        </p:nvSpPr>
        <p:spPr>
          <a:xfrm>
            <a:off x="3857425" y="12418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1" name="Google Shape;601;p28"/>
          <p:cNvCxnSpPr/>
          <p:nvPr/>
        </p:nvCxnSpPr>
        <p:spPr>
          <a:xfrm rot="10800000">
            <a:off x="3409461" y="13874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28"/>
          <p:cNvCxnSpPr/>
          <p:nvPr/>
        </p:nvCxnSpPr>
        <p:spPr>
          <a:xfrm rot="10800000">
            <a:off x="3409461" y="16346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28"/>
          <p:cNvCxnSpPr/>
          <p:nvPr/>
        </p:nvCxnSpPr>
        <p:spPr>
          <a:xfrm rot="10800000">
            <a:off x="3409461" y="20209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28"/>
          <p:cNvCxnSpPr/>
          <p:nvPr/>
        </p:nvCxnSpPr>
        <p:spPr>
          <a:xfrm rot="10800000">
            <a:off x="3409461" y="18278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5" name="Google Shape;605;p28"/>
          <p:cNvGrpSpPr/>
          <p:nvPr/>
        </p:nvGrpSpPr>
        <p:grpSpPr>
          <a:xfrm>
            <a:off x="3798302" y="1185289"/>
            <a:ext cx="1582372" cy="961571"/>
            <a:chOff x="1114701" y="3234112"/>
            <a:chExt cx="1582372" cy="961571"/>
          </a:xfrm>
        </p:grpSpPr>
        <p:sp>
          <p:nvSpPr>
            <p:cNvPr id="606" name="Google Shape;606;p2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07" name="Google Shape;607;p28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08" name="Google Shape;608;p28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09" name="Google Shape;609;p28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610" name="Google Shape;610;p28"/>
          <p:cNvSpPr txBox="1"/>
          <p:nvPr/>
        </p:nvSpPr>
        <p:spPr>
          <a:xfrm>
            <a:off x="6493446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11" name="Google Shape;611;p28"/>
          <p:cNvSpPr/>
          <p:nvPr/>
        </p:nvSpPr>
        <p:spPr>
          <a:xfrm>
            <a:off x="6574900" y="1631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8"/>
          <p:cNvSpPr/>
          <p:nvPr/>
        </p:nvSpPr>
        <p:spPr>
          <a:xfrm>
            <a:off x="1360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613" name="Google Shape;613;p28"/>
          <p:cNvSpPr/>
          <p:nvPr/>
        </p:nvSpPr>
        <p:spPr>
          <a:xfrm>
            <a:off x="1863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14" name="Google Shape;614;p28"/>
          <p:cNvSpPr/>
          <p:nvPr/>
        </p:nvSpPr>
        <p:spPr>
          <a:xfrm>
            <a:off x="2365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15" name="Google Shape;615;p28"/>
          <p:cNvSpPr/>
          <p:nvPr/>
        </p:nvSpPr>
        <p:spPr>
          <a:xfrm>
            <a:off x="2868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616" name="Google Shape;616;p28"/>
          <p:cNvSpPr/>
          <p:nvPr/>
        </p:nvSpPr>
        <p:spPr>
          <a:xfrm>
            <a:off x="3370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22</a:t>
            </a:r>
            <a:endParaRPr sz="1800"/>
          </a:p>
        </p:txBody>
      </p:sp>
      <p:sp>
        <p:nvSpPr>
          <p:cNvPr id="617" name="Google Shape;617;p28"/>
          <p:cNvSpPr/>
          <p:nvPr/>
        </p:nvSpPr>
        <p:spPr>
          <a:xfrm>
            <a:off x="3873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618" name="Google Shape;618;p28"/>
          <p:cNvSpPr/>
          <p:nvPr/>
        </p:nvSpPr>
        <p:spPr>
          <a:xfrm>
            <a:off x="4375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619" name="Google Shape;619;p28"/>
          <p:cNvSpPr/>
          <p:nvPr/>
        </p:nvSpPr>
        <p:spPr>
          <a:xfrm>
            <a:off x="4878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620" name="Google Shape;620;p28"/>
          <p:cNvSpPr/>
          <p:nvPr/>
        </p:nvSpPr>
        <p:spPr>
          <a:xfrm>
            <a:off x="58789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621" name="Google Shape;621;p28"/>
          <p:cNvSpPr/>
          <p:nvPr/>
        </p:nvSpPr>
        <p:spPr>
          <a:xfrm>
            <a:off x="63814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622" name="Google Shape;622;p28"/>
          <p:cNvSpPr/>
          <p:nvPr/>
        </p:nvSpPr>
        <p:spPr>
          <a:xfrm>
            <a:off x="6883970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623" name="Google Shape;623;p28"/>
          <p:cNvSpPr/>
          <p:nvPr/>
        </p:nvSpPr>
        <p:spPr>
          <a:xfrm>
            <a:off x="5383616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624" name="Google Shape;624;p28"/>
          <p:cNvSpPr/>
          <p:nvPr/>
        </p:nvSpPr>
        <p:spPr>
          <a:xfrm>
            <a:off x="5660278" y="16404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</a:t>
            </a:r>
            <a:endParaRPr sz="1800"/>
          </a:p>
        </p:txBody>
      </p:sp>
      <p:sp>
        <p:nvSpPr>
          <p:cNvPr id="625" name="Google Shape;625;p28"/>
          <p:cNvSpPr txBox="1"/>
          <p:nvPr/>
        </p:nvSpPr>
        <p:spPr>
          <a:xfrm>
            <a:off x="5663657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26" name="Google Shape;626;p28"/>
          <p:cNvCxnSpPr>
            <a:stCxn id="611" idx="3"/>
          </p:cNvCxnSpPr>
          <p:nvPr/>
        </p:nvCxnSpPr>
        <p:spPr>
          <a:xfrm rot="10800000">
            <a:off x="6865900" y="18097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28"/>
          <p:cNvCxnSpPr>
            <a:stCxn id="611" idx="3"/>
            <a:endCxn id="615" idx="0"/>
          </p:cNvCxnSpPr>
          <p:nvPr/>
        </p:nvCxnSpPr>
        <p:spPr>
          <a:xfrm flipH="1">
            <a:off x="3119500" y="1818787"/>
            <a:ext cx="3957900" cy="1635300"/>
          </a:xfrm>
          <a:prstGeom prst="curvedConnector4">
            <a:avLst>
              <a:gd fmla="val -6016" name="adj1"/>
              <a:gd fmla="val 5572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28"/>
          <p:cNvSpPr txBox="1"/>
          <p:nvPr/>
        </p:nvSpPr>
        <p:spPr>
          <a:xfrm>
            <a:off x="1468155" y="3746425"/>
            <a:ext cx="6025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29" name="Google Shape;629;p28"/>
          <p:cNvGrpSpPr/>
          <p:nvPr/>
        </p:nvGrpSpPr>
        <p:grpSpPr>
          <a:xfrm>
            <a:off x="1360675" y="4259538"/>
            <a:ext cx="6842175" cy="513138"/>
            <a:chOff x="1360675" y="4259538"/>
            <a:chExt cx="6842175" cy="513138"/>
          </a:xfrm>
        </p:grpSpPr>
        <p:sp>
          <p:nvSpPr>
            <p:cNvPr id="630" name="Google Shape;630;p28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642" name="Google Shape;642;p28"/>
            <p:cNvSpPr txBox="1"/>
            <p:nvPr/>
          </p:nvSpPr>
          <p:spPr>
            <a:xfrm>
              <a:off x="1468150" y="4551875"/>
              <a:ext cx="67347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</p:grpSp>
      <p:sp>
        <p:nvSpPr>
          <p:cNvPr id="644" name="Google Shape;644;p28"/>
          <p:cNvSpPr/>
          <p:nvPr/>
        </p:nvSpPr>
        <p:spPr>
          <a:xfrm>
            <a:off x="184950" y="4068025"/>
            <a:ext cx="502500" cy="22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8"/>
          <p:cNvSpPr txBox="1"/>
          <p:nvPr/>
        </p:nvSpPr>
        <p:spPr>
          <a:xfrm>
            <a:off x="235401" y="3739384"/>
            <a:ext cx="6732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646" name="Google Shape;646;p28"/>
          <p:cNvCxnSpPr>
            <a:stCxn id="644" idx="3"/>
            <a:endCxn id="647" idx="1"/>
          </p:cNvCxnSpPr>
          <p:nvPr/>
        </p:nvCxnSpPr>
        <p:spPr>
          <a:xfrm>
            <a:off x="687450" y="4178425"/>
            <a:ext cx="673200" cy="268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28"/>
          <p:cNvSpPr txBox="1"/>
          <p:nvPr>
            <p:ph idx="1" type="body"/>
          </p:nvPr>
        </p:nvSpPr>
        <p:spPr>
          <a:xfrm>
            <a:off x="243000" y="556500"/>
            <a:ext cx="83217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the array gets too full, e.g. </a:t>
            </a:r>
            <a:r>
              <a:rPr lang="en"/>
              <a:t>addLast</a:t>
            </a:r>
            <a:r>
              <a:rPr lang="en"/>
              <a:t>(11), just make a new array: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int[] a = new int[size+1];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System.arraycopy(...)</a:t>
            </a:r>
            <a:endParaRPr/>
          </a:p>
        </p:txBody>
      </p:sp>
      <p:sp>
        <p:nvSpPr>
          <p:cNvPr id="649" name="Google Shape;649;p28"/>
          <p:cNvSpPr txBox="1"/>
          <p:nvPr/>
        </p:nvSpPr>
        <p:spPr>
          <a:xfrm>
            <a:off x="3426000" y="97625"/>
            <a:ext cx="1711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size==items.length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50" name="Google Shape;650;p28"/>
          <p:cNvCxnSpPr/>
          <p:nvPr/>
        </p:nvCxnSpPr>
        <p:spPr>
          <a:xfrm flipH="1">
            <a:off x="3040950" y="477525"/>
            <a:ext cx="360900" cy="208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Resizing</a:t>
            </a:r>
            <a:endParaRPr/>
          </a:p>
        </p:txBody>
      </p:sp>
      <p:sp>
        <p:nvSpPr>
          <p:cNvPr id="656" name="Google Shape;656;p29"/>
          <p:cNvSpPr/>
          <p:nvPr/>
        </p:nvSpPr>
        <p:spPr>
          <a:xfrm>
            <a:off x="3857425" y="12418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7" name="Google Shape;657;p29"/>
          <p:cNvCxnSpPr/>
          <p:nvPr/>
        </p:nvCxnSpPr>
        <p:spPr>
          <a:xfrm rot="10800000">
            <a:off x="3409461" y="13874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29"/>
          <p:cNvCxnSpPr/>
          <p:nvPr/>
        </p:nvCxnSpPr>
        <p:spPr>
          <a:xfrm rot="10800000">
            <a:off x="3409461" y="16346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29"/>
          <p:cNvCxnSpPr/>
          <p:nvPr/>
        </p:nvCxnSpPr>
        <p:spPr>
          <a:xfrm rot="10800000">
            <a:off x="3409461" y="20209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29"/>
          <p:cNvCxnSpPr/>
          <p:nvPr/>
        </p:nvCxnSpPr>
        <p:spPr>
          <a:xfrm rot="10800000">
            <a:off x="3409461" y="18278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1" name="Google Shape;661;p29"/>
          <p:cNvGrpSpPr/>
          <p:nvPr/>
        </p:nvGrpSpPr>
        <p:grpSpPr>
          <a:xfrm>
            <a:off x="3798302" y="1185289"/>
            <a:ext cx="1582372" cy="961571"/>
            <a:chOff x="1114701" y="3234112"/>
            <a:chExt cx="1582372" cy="961571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3" name="Google Shape;663;p2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4" name="Google Shape;664;p29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5" name="Google Shape;665;p29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666" name="Google Shape;666;p29"/>
          <p:cNvSpPr txBox="1"/>
          <p:nvPr/>
        </p:nvSpPr>
        <p:spPr>
          <a:xfrm>
            <a:off x="6493446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67" name="Google Shape;667;p29"/>
          <p:cNvSpPr/>
          <p:nvPr/>
        </p:nvSpPr>
        <p:spPr>
          <a:xfrm>
            <a:off x="6574900" y="1631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9"/>
          <p:cNvSpPr/>
          <p:nvPr/>
        </p:nvSpPr>
        <p:spPr>
          <a:xfrm>
            <a:off x="1360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669" name="Google Shape;669;p29"/>
          <p:cNvSpPr/>
          <p:nvPr/>
        </p:nvSpPr>
        <p:spPr>
          <a:xfrm>
            <a:off x="1863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70" name="Google Shape;670;p29"/>
          <p:cNvSpPr/>
          <p:nvPr/>
        </p:nvSpPr>
        <p:spPr>
          <a:xfrm>
            <a:off x="2365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71" name="Google Shape;671;p29"/>
          <p:cNvSpPr/>
          <p:nvPr/>
        </p:nvSpPr>
        <p:spPr>
          <a:xfrm>
            <a:off x="2868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672" name="Google Shape;672;p29"/>
          <p:cNvSpPr/>
          <p:nvPr/>
        </p:nvSpPr>
        <p:spPr>
          <a:xfrm>
            <a:off x="3370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22</a:t>
            </a:r>
            <a:endParaRPr sz="1800"/>
          </a:p>
        </p:txBody>
      </p:sp>
      <p:sp>
        <p:nvSpPr>
          <p:cNvPr id="673" name="Google Shape;673;p29"/>
          <p:cNvSpPr/>
          <p:nvPr/>
        </p:nvSpPr>
        <p:spPr>
          <a:xfrm>
            <a:off x="3873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674" name="Google Shape;674;p29"/>
          <p:cNvSpPr/>
          <p:nvPr/>
        </p:nvSpPr>
        <p:spPr>
          <a:xfrm>
            <a:off x="4375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675" name="Google Shape;675;p29"/>
          <p:cNvSpPr/>
          <p:nvPr/>
        </p:nvSpPr>
        <p:spPr>
          <a:xfrm>
            <a:off x="4878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676" name="Google Shape;676;p29"/>
          <p:cNvSpPr/>
          <p:nvPr/>
        </p:nvSpPr>
        <p:spPr>
          <a:xfrm>
            <a:off x="58789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677" name="Google Shape;677;p29"/>
          <p:cNvSpPr/>
          <p:nvPr/>
        </p:nvSpPr>
        <p:spPr>
          <a:xfrm>
            <a:off x="63814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678" name="Google Shape;678;p29"/>
          <p:cNvSpPr/>
          <p:nvPr/>
        </p:nvSpPr>
        <p:spPr>
          <a:xfrm>
            <a:off x="6883970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679" name="Google Shape;679;p29"/>
          <p:cNvSpPr/>
          <p:nvPr/>
        </p:nvSpPr>
        <p:spPr>
          <a:xfrm>
            <a:off x="5383616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680" name="Google Shape;680;p29"/>
          <p:cNvSpPr/>
          <p:nvPr/>
        </p:nvSpPr>
        <p:spPr>
          <a:xfrm>
            <a:off x="5660278" y="16404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</a:t>
            </a:r>
            <a:endParaRPr sz="1800"/>
          </a:p>
        </p:txBody>
      </p:sp>
      <p:sp>
        <p:nvSpPr>
          <p:cNvPr id="681" name="Google Shape;681;p29"/>
          <p:cNvSpPr txBox="1"/>
          <p:nvPr/>
        </p:nvSpPr>
        <p:spPr>
          <a:xfrm>
            <a:off x="5663657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82" name="Google Shape;682;p29"/>
          <p:cNvCxnSpPr>
            <a:stCxn id="667" idx="3"/>
          </p:cNvCxnSpPr>
          <p:nvPr/>
        </p:nvCxnSpPr>
        <p:spPr>
          <a:xfrm rot="10800000">
            <a:off x="6865900" y="18097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9"/>
          <p:cNvCxnSpPr>
            <a:stCxn id="667" idx="3"/>
            <a:endCxn id="671" idx="0"/>
          </p:cNvCxnSpPr>
          <p:nvPr/>
        </p:nvCxnSpPr>
        <p:spPr>
          <a:xfrm flipH="1">
            <a:off x="3119500" y="1818787"/>
            <a:ext cx="3957900" cy="1635300"/>
          </a:xfrm>
          <a:prstGeom prst="curvedConnector4">
            <a:avLst>
              <a:gd fmla="val -6016" name="adj1"/>
              <a:gd fmla="val 5572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p29"/>
          <p:cNvSpPr txBox="1"/>
          <p:nvPr/>
        </p:nvSpPr>
        <p:spPr>
          <a:xfrm>
            <a:off x="1468155" y="3746425"/>
            <a:ext cx="6025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85" name="Google Shape;685;p29"/>
          <p:cNvGrpSpPr/>
          <p:nvPr/>
        </p:nvGrpSpPr>
        <p:grpSpPr>
          <a:xfrm>
            <a:off x="1360675" y="4259538"/>
            <a:ext cx="6842175" cy="513138"/>
            <a:chOff x="1360675" y="4259538"/>
            <a:chExt cx="6842175" cy="513138"/>
          </a:xfrm>
        </p:grpSpPr>
        <p:sp>
          <p:nvSpPr>
            <p:cNvPr id="686" name="Google Shape;686;p29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698" name="Google Shape;698;p29"/>
            <p:cNvSpPr txBox="1"/>
            <p:nvPr/>
          </p:nvSpPr>
          <p:spPr>
            <a:xfrm>
              <a:off x="1468150" y="4551875"/>
              <a:ext cx="67347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11</a:t>
              </a:r>
              <a:endParaRPr sz="1800"/>
            </a:p>
          </p:txBody>
        </p:sp>
      </p:grpSp>
      <p:sp>
        <p:nvSpPr>
          <p:cNvPr id="700" name="Google Shape;700;p29"/>
          <p:cNvSpPr/>
          <p:nvPr/>
        </p:nvSpPr>
        <p:spPr>
          <a:xfrm>
            <a:off x="184950" y="4068025"/>
            <a:ext cx="502500" cy="22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9"/>
          <p:cNvSpPr txBox="1"/>
          <p:nvPr/>
        </p:nvSpPr>
        <p:spPr>
          <a:xfrm>
            <a:off x="235401" y="3739384"/>
            <a:ext cx="6732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702" name="Google Shape;702;p29"/>
          <p:cNvCxnSpPr>
            <a:stCxn id="700" idx="3"/>
            <a:endCxn id="703" idx="1"/>
          </p:cNvCxnSpPr>
          <p:nvPr/>
        </p:nvCxnSpPr>
        <p:spPr>
          <a:xfrm>
            <a:off x="687450" y="4178425"/>
            <a:ext cx="673200" cy="268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29"/>
          <p:cNvSpPr txBox="1"/>
          <p:nvPr>
            <p:ph idx="1" type="body"/>
          </p:nvPr>
        </p:nvSpPr>
        <p:spPr>
          <a:xfrm>
            <a:off x="243000" y="556500"/>
            <a:ext cx="78357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the array gets too full, e.g. </a:t>
            </a:r>
            <a:r>
              <a:rPr lang="en"/>
              <a:t>addLast</a:t>
            </a:r>
            <a:r>
              <a:rPr lang="en"/>
              <a:t>(11), just make a new array: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int[] a = new int[size+1];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System.arraycopy(...)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a[size] = 11;</a:t>
            </a:r>
            <a:endParaRPr/>
          </a:p>
        </p:txBody>
      </p:sp>
      <p:sp>
        <p:nvSpPr>
          <p:cNvPr id="705" name="Google Shape;705;p29"/>
          <p:cNvSpPr txBox="1"/>
          <p:nvPr/>
        </p:nvSpPr>
        <p:spPr>
          <a:xfrm>
            <a:off x="3426000" y="97625"/>
            <a:ext cx="1711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size==items.length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06" name="Google Shape;706;p29"/>
          <p:cNvCxnSpPr/>
          <p:nvPr/>
        </p:nvCxnSpPr>
        <p:spPr>
          <a:xfrm flipH="1">
            <a:off x="3040950" y="477525"/>
            <a:ext cx="360900" cy="208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Resizing</a:t>
            </a:r>
            <a:endParaRPr/>
          </a:p>
        </p:txBody>
      </p:sp>
      <p:sp>
        <p:nvSpPr>
          <p:cNvPr id="712" name="Google Shape;712;p30"/>
          <p:cNvSpPr/>
          <p:nvPr/>
        </p:nvSpPr>
        <p:spPr>
          <a:xfrm>
            <a:off x="3857425" y="12418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3" name="Google Shape;713;p30"/>
          <p:cNvCxnSpPr/>
          <p:nvPr/>
        </p:nvCxnSpPr>
        <p:spPr>
          <a:xfrm rot="10800000">
            <a:off x="3409461" y="13874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30"/>
          <p:cNvCxnSpPr/>
          <p:nvPr/>
        </p:nvCxnSpPr>
        <p:spPr>
          <a:xfrm rot="10800000">
            <a:off x="3409461" y="16346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30"/>
          <p:cNvCxnSpPr/>
          <p:nvPr/>
        </p:nvCxnSpPr>
        <p:spPr>
          <a:xfrm rot="10800000">
            <a:off x="3409461" y="20209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30"/>
          <p:cNvCxnSpPr/>
          <p:nvPr/>
        </p:nvCxnSpPr>
        <p:spPr>
          <a:xfrm rot="10800000">
            <a:off x="3409461" y="18278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7" name="Google Shape;717;p30"/>
          <p:cNvGrpSpPr/>
          <p:nvPr/>
        </p:nvGrpSpPr>
        <p:grpSpPr>
          <a:xfrm>
            <a:off x="3798302" y="1185289"/>
            <a:ext cx="1582372" cy="961571"/>
            <a:chOff x="1114701" y="3234112"/>
            <a:chExt cx="1582372" cy="961571"/>
          </a:xfrm>
        </p:grpSpPr>
        <p:sp>
          <p:nvSpPr>
            <p:cNvPr id="718" name="Google Shape;718;p30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19" name="Google Shape;719;p30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20" name="Google Shape;720;p30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21" name="Google Shape;721;p30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722" name="Google Shape;722;p30"/>
          <p:cNvSpPr txBox="1"/>
          <p:nvPr/>
        </p:nvSpPr>
        <p:spPr>
          <a:xfrm>
            <a:off x="6493446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23" name="Google Shape;723;p30"/>
          <p:cNvSpPr/>
          <p:nvPr/>
        </p:nvSpPr>
        <p:spPr>
          <a:xfrm>
            <a:off x="6574900" y="1631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0"/>
          <p:cNvSpPr/>
          <p:nvPr/>
        </p:nvSpPr>
        <p:spPr>
          <a:xfrm>
            <a:off x="5660278" y="16404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101</a:t>
            </a:r>
            <a:endParaRPr sz="1800"/>
          </a:p>
        </p:txBody>
      </p:sp>
      <p:sp>
        <p:nvSpPr>
          <p:cNvPr id="725" name="Google Shape;725;p30"/>
          <p:cNvSpPr txBox="1"/>
          <p:nvPr/>
        </p:nvSpPr>
        <p:spPr>
          <a:xfrm>
            <a:off x="5663657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26" name="Google Shape;726;p30"/>
          <p:cNvCxnSpPr>
            <a:stCxn id="723" idx="3"/>
          </p:cNvCxnSpPr>
          <p:nvPr/>
        </p:nvCxnSpPr>
        <p:spPr>
          <a:xfrm rot="10800000">
            <a:off x="6865900" y="18097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30"/>
          <p:cNvCxnSpPr>
            <a:stCxn id="723" idx="3"/>
            <a:endCxn id="728" idx="3"/>
          </p:cNvCxnSpPr>
          <p:nvPr/>
        </p:nvCxnSpPr>
        <p:spPr>
          <a:xfrm>
            <a:off x="7077400" y="1818787"/>
            <a:ext cx="804300" cy="2628000"/>
          </a:xfrm>
          <a:prstGeom prst="curvedConnector3">
            <a:avLst>
              <a:gd fmla="val 12962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29" name="Google Shape;729;p30"/>
          <p:cNvGrpSpPr/>
          <p:nvPr/>
        </p:nvGrpSpPr>
        <p:grpSpPr>
          <a:xfrm>
            <a:off x="1360675" y="3454088"/>
            <a:ext cx="6132980" cy="513138"/>
            <a:chOff x="1360675" y="3454088"/>
            <a:chExt cx="6132980" cy="513138"/>
          </a:xfrm>
        </p:grpSpPr>
        <p:sp>
          <p:nvSpPr>
            <p:cNvPr id="730" name="Google Shape;730;p30"/>
            <p:cNvSpPr/>
            <p:nvPr/>
          </p:nvSpPr>
          <p:spPr>
            <a:xfrm>
              <a:off x="13606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18631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23656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28681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33706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38731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43756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48781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5878971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6381471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6883970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5383616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742" name="Google Shape;742;p30"/>
            <p:cNvSpPr txBox="1"/>
            <p:nvPr/>
          </p:nvSpPr>
          <p:spPr>
            <a:xfrm>
              <a:off x="1468155" y="3746425"/>
              <a:ext cx="60255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743" name="Google Shape;743;p30"/>
          <p:cNvGrpSpPr/>
          <p:nvPr/>
        </p:nvGrpSpPr>
        <p:grpSpPr>
          <a:xfrm>
            <a:off x="1360675" y="4259538"/>
            <a:ext cx="6842175" cy="513138"/>
            <a:chOff x="1360675" y="4259538"/>
            <a:chExt cx="6842175" cy="513138"/>
          </a:xfrm>
        </p:grpSpPr>
        <p:sp>
          <p:nvSpPr>
            <p:cNvPr id="744" name="Google Shape;744;p30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756" name="Google Shape;756;p30"/>
            <p:cNvSpPr txBox="1"/>
            <p:nvPr/>
          </p:nvSpPr>
          <p:spPr>
            <a:xfrm>
              <a:off x="1468150" y="4551875"/>
              <a:ext cx="67347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11</a:t>
              </a:r>
              <a:endParaRPr sz="1800"/>
            </a:p>
          </p:txBody>
        </p:sp>
      </p:grpSp>
      <p:sp>
        <p:nvSpPr>
          <p:cNvPr id="757" name="Google Shape;757;p30"/>
          <p:cNvSpPr/>
          <p:nvPr/>
        </p:nvSpPr>
        <p:spPr>
          <a:xfrm>
            <a:off x="184950" y="4068025"/>
            <a:ext cx="502500" cy="22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0"/>
          <p:cNvSpPr txBox="1"/>
          <p:nvPr/>
        </p:nvSpPr>
        <p:spPr>
          <a:xfrm>
            <a:off x="235401" y="3739384"/>
            <a:ext cx="6732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759" name="Google Shape;759;p30"/>
          <p:cNvCxnSpPr>
            <a:stCxn id="757" idx="3"/>
            <a:endCxn id="760" idx="1"/>
          </p:cNvCxnSpPr>
          <p:nvPr/>
        </p:nvCxnSpPr>
        <p:spPr>
          <a:xfrm>
            <a:off x="687450" y="4178425"/>
            <a:ext cx="673200" cy="268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30"/>
          <p:cNvSpPr txBox="1"/>
          <p:nvPr>
            <p:ph idx="1" type="body"/>
          </p:nvPr>
        </p:nvSpPr>
        <p:spPr>
          <a:xfrm>
            <a:off x="243000" y="556500"/>
            <a:ext cx="80631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the array gets too full, e.g. </a:t>
            </a:r>
            <a:r>
              <a:rPr lang="en"/>
              <a:t>addLast</a:t>
            </a:r>
            <a:r>
              <a:rPr lang="en"/>
              <a:t>(11), just make a new array: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int[] a = new int[size+1];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System.arraycopy(...)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a[size] = 11;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items = a;   size +=1;</a:t>
            </a:r>
            <a:endParaRPr/>
          </a:p>
        </p:txBody>
      </p:sp>
      <p:sp>
        <p:nvSpPr>
          <p:cNvPr id="762" name="Google Shape;762;p30"/>
          <p:cNvSpPr txBox="1"/>
          <p:nvPr/>
        </p:nvSpPr>
        <p:spPr>
          <a:xfrm>
            <a:off x="3426000" y="97625"/>
            <a:ext cx="1711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size==items.length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63" name="Google Shape;763;p30"/>
          <p:cNvCxnSpPr/>
          <p:nvPr/>
        </p:nvCxnSpPr>
        <p:spPr>
          <a:xfrm flipH="1">
            <a:off x="3040950" y="477525"/>
            <a:ext cx="360900" cy="208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Resizing</a:t>
            </a:r>
            <a:endParaRPr/>
          </a:p>
        </p:txBody>
      </p:sp>
      <p:sp>
        <p:nvSpPr>
          <p:cNvPr id="769" name="Google Shape;769;p31"/>
          <p:cNvSpPr/>
          <p:nvPr/>
        </p:nvSpPr>
        <p:spPr>
          <a:xfrm>
            <a:off x="3857425" y="12418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0" name="Google Shape;770;p31"/>
          <p:cNvCxnSpPr/>
          <p:nvPr/>
        </p:nvCxnSpPr>
        <p:spPr>
          <a:xfrm rot="10800000">
            <a:off x="3409461" y="13874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31"/>
          <p:cNvCxnSpPr/>
          <p:nvPr/>
        </p:nvCxnSpPr>
        <p:spPr>
          <a:xfrm rot="10800000">
            <a:off x="3409461" y="16346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31"/>
          <p:cNvCxnSpPr/>
          <p:nvPr/>
        </p:nvCxnSpPr>
        <p:spPr>
          <a:xfrm rot="10800000">
            <a:off x="3409461" y="20209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31"/>
          <p:cNvCxnSpPr/>
          <p:nvPr/>
        </p:nvCxnSpPr>
        <p:spPr>
          <a:xfrm rot="10800000">
            <a:off x="3409461" y="18278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4" name="Google Shape;774;p31"/>
          <p:cNvGrpSpPr/>
          <p:nvPr/>
        </p:nvGrpSpPr>
        <p:grpSpPr>
          <a:xfrm>
            <a:off x="3798302" y="1185289"/>
            <a:ext cx="1582372" cy="961571"/>
            <a:chOff x="1114701" y="3234112"/>
            <a:chExt cx="1582372" cy="961571"/>
          </a:xfrm>
        </p:grpSpPr>
        <p:sp>
          <p:nvSpPr>
            <p:cNvPr id="775" name="Google Shape;775;p31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76" name="Google Shape;776;p31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77" name="Google Shape;777;p31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78" name="Google Shape;778;p31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779" name="Google Shape;779;p31"/>
          <p:cNvSpPr txBox="1"/>
          <p:nvPr/>
        </p:nvSpPr>
        <p:spPr>
          <a:xfrm>
            <a:off x="6493446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80" name="Google Shape;780;p31"/>
          <p:cNvSpPr/>
          <p:nvPr/>
        </p:nvSpPr>
        <p:spPr>
          <a:xfrm>
            <a:off x="6574900" y="1631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1"/>
          <p:cNvSpPr/>
          <p:nvPr/>
        </p:nvSpPr>
        <p:spPr>
          <a:xfrm>
            <a:off x="5660278" y="16404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101</a:t>
            </a:r>
            <a:endParaRPr sz="1800"/>
          </a:p>
        </p:txBody>
      </p:sp>
      <p:sp>
        <p:nvSpPr>
          <p:cNvPr id="782" name="Google Shape;782;p31"/>
          <p:cNvSpPr txBox="1"/>
          <p:nvPr/>
        </p:nvSpPr>
        <p:spPr>
          <a:xfrm>
            <a:off x="5663657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83" name="Google Shape;783;p31"/>
          <p:cNvCxnSpPr>
            <a:stCxn id="780" idx="3"/>
          </p:cNvCxnSpPr>
          <p:nvPr/>
        </p:nvCxnSpPr>
        <p:spPr>
          <a:xfrm rot="10800000">
            <a:off x="6865900" y="18097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31"/>
          <p:cNvCxnSpPr>
            <a:stCxn id="780" idx="3"/>
            <a:endCxn id="785" idx="3"/>
          </p:cNvCxnSpPr>
          <p:nvPr/>
        </p:nvCxnSpPr>
        <p:spPr>
          <a:xfrm>
            <a:off x="7077400" y="1818787"/>
            <a:ext cx="804300" cy="2628000"/>
          </a:xfrm>
          <a:prstGeom prst="curvedConnector3">
            <a:avLst>
              <a:gd fmla="val 12962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86" name="Google Shape;786;p31"/>
          <p:cNvGrpSpPr/>
          <p:nvPr/>
        </p:nvGrpSpPr>
        <p:grpSpPr>
          <a:xfrm>
            <a:off x="1360675" y="4259538"/>
            <a:ext cx="6842175" cy="513138"/>
            <a:chOff x="1360675" y="4259538"/>
            <a:chExt cx="6842175" cy="513138"/>
          </a:xfrm>
        </p:grpSpPr>
        <p:sp>
          <p:nvSpPr>
            <p:cNvPr id="787" name="Google Shape;787;p31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799" name="Google Shape;799;p31"/>
            <p:cNvSpPr txBox="1"/>
            <p:nvPr/>
          </p:nvSpPr>
          <p:spPr>
            <a:xfrm>
              <a:off x="1468150" y="4551875"/>
              <a:ext cx="67347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11</a:t>
              </a:r>
              <a:endParaRPr sz="1800"/>
            </a:p>
          </p:txBody>
        </p:sp>
      </p:grpSp>
      <p:sp>
        <p:nvSpPr>
          <p:cNvPr id="800" name="Google Shape;800;p31"/>
          <p:cNvSpPr/>
          <p:nvPr/>
        </p:nvSpPr>
        <p:spPr>
          <a:xfrm>
            <a:off x="184950" y="4068025"/>
            <a:ext cx="502500" cy="22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1"/>
          <p:cNvSpPr txBox="1"/>
          <p:nvPr/>
        </p:nvSpPr>
        <p:spPr>
          <a:xfrm>
            <a:off x="235401" y="3739384"/>
            <a:ext cx="6732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802" name="Google Shape;802;p31"/>
          <p:cNvCxnSpPr>
            <a:stCxn id="800" idx="3"/>
            <a:endCxn id="803" idx="1"/>
          </p:cNvCxnSpPr>
          <p:nvPr/>
        </p:nvCxnSpPr>
        <p:spPr>
          <a:xfrm>
            <a:off x="687450" y="4178425"/>
            <a:ext cx="673200" cy="268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4" name="Google Shape;804;p31"/>
          <p:cNvSpPr txBox="1"/>
          <p:nvPr>
            <p:ph idx="1" type="body"/>
          </p:nvPr>
        </p:nvSpPr>
        <p:spPr>
          <a:xfrm>
            <a:off x="243000" y="556500"/>
            <a:ext cx="83838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the array gets too full, e.g. </a:t>
            </a:r>
            <a:r>
              <a:rPr lang="en"/>
              <a:t>addLast</a:t>
            </a:r>
            <a:r>
              <a:rPr lang="en"/>
              <a:t>(11), just make a new array: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int[] a = new int[size+1];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System.arraycopy(...)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a[size] = 11;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items = a;   size +=1;</a:t>
            </a:r>
            <a:endParaRPr/>
          </a:p>
        </p:txBody>
      </p:sp>
      <p:sp>
        <p:nvSpPr>
          <p:cNvPr id="805" name="Google Shape;805;p31"/>
          <p:cNvSpPr txBox="1"/>
          <p:nvPr/>
        </p:nvSpPr>
        <p:spPr>
          <a:xfrm>
            <a:off x="3426000" y="97625"/>
            <a:ext cx="1711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size==items.length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06" name="Google Shape;806;p31"/>
          <p:cNvCxnSpPr/>
          <p:nvPr/>
        </p:nvCxnSpPr>
        <p:spPr>
          <a:xfrm flipH="1">
            <a:off x="3040950" y="477525"/>
            <a:ext cx="360900" cy="208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7" name="Google Shape;807;p31"/>
          <p:cNvSpPr/>
          <p:nvPr/>
        </p:nvSpPr>
        <p:spPr>
          <a:xfrm>
            <a:off x="245825" y="1212975"/>
            <a:ext cx="143100" cy="513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1"/>
          <p:cNvSpPr txBox="1"/>
          <p:nvPr/>
        </p:nvSpPr>
        <p:spPr>
          <a:xfrm>
            <a:off x="456525" y="2792100"/>
            <a:ext cx="26964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call this process “resizing”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09" name="Google Shape;809;p31"/>
          <p:cNvCxnSpPr>
            <a:stCxn id="808" idx="1"/>
          </p:cNvCxnSpPr>
          <p:nvPr/>
        </p:nvCxnSpPr>
        <p:spPr>
          <a:xfrm rot="10800000">
            <a:off x="322125" y="2205900"/>
            <a:ext cx="134400" cy="6903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15" name="Google Shape;815;p3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implement the resizing capability.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 usual, for those of you watching online, I recommend trying to implement this on your own before watching me do it.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Starter code is provided in the lists4 study guide if you want to try it out on a computer.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 Code</a:t>
            </a:r>
            <a:endParaRPr/>
          </a:p>
        </p:txBody>
      </p:sp>
      <p:sp>
        <p:nvSpPr>
          <p:cNvPr id="821" name="Google Shape;821;p33"/>
          <p:cNvSpPr txBox="1"/>
          <p:nvPr/>
        </p:nvSpPr>
        <p:spPr>
          <a:xfrm>
            <a:off x="165650" y="1379400"/>
            <a:ext cx="4428000" cy="240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[size + 1];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System.arraycopy(items, 0,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a;  	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Google Shape;822;p33"/>
          <p:cNvSpPr txBox="1"/>
          <p:nvPr/>
        </p:nvSpPr>
        <p:spPr>
          <a:xfrm>
            <a:off x="4812850" y="771775"/>
            <a:ext cx="4248900" cy="3652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System.arraycopy(items, 0,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 = a;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+ 1);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3" name="Google Shape;823;p33"/>
          <p:cNvSpPr txBox="1"/>
          <p:nvPr/>
        </p:nvSpPr>
        <p:spPr>
          <a:xfrm>
            <a:off x="2008400" y="3740800"/>
            <a:ext cx="742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</a:t>
            </a:r>
            <a:endParaRPr/>
          </a:p>
        </p:txBody>
      </p:sp>
      <p:sp>
        <p:nvSpPr>
          <p:cNvPr id="824" name="Google Shape;824;p33"/>
          <p:cNvSpPr txBox="1"/>
          <p:nvPr/>
        </p:nvSpPr>
        <p:spPr>
          <a:xfrm>
            <a:off x="6364750" y="4505125"/>
            <a:ext cx="114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 Better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4"/>
          <p:cNvSpPr txBox="1"/>
          <p:nvPr>
            <p:ph type="title"/>
          </p:nvPr>
        </p:nvSpPr>
        <p:spPr>
          <a:xfrm>
            <a:off x="166800" y="92500"/>
            <a:ext cx="8641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and Space Usage Analysis: yellkey.com</a:t>
            </a:r>
            <a:r>
              <a:rPr lang="en">
                <a:solidFill>
                  <a:srgbClr val="208920"/>
                </a:solidFill>
              </a:rPr>
              <a:t>/camera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830" name="Google Shape;830;p34"/>
          <p:cNvSpPr txBox="1"/>
          <p:nvPr>
            <p:ph idx="1" type="body"/>
          </p:nvPr>
        </p:nvSpPr>
        <p:spPr>
          <a:xfrm>
            <a:off x="243000" y="556500"/>
            <a:ext cx="8565000" cy="22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full array of size 100. If we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two times, how many </a:t>
            </a:r>
            <a:r>
              <a:rPr b="1" lang="en"/>
              <a:t>total</a:t>
            </a:r>
            <a:r>
              <a:rPr lang="en"/>
              <a:t> array memory boxes will we need to create and </a:t>
            </a:r>
            <a:r>
              <a:rPr lang="en"/>
              <a:t>fill (for just these 2 calls)?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101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203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10,302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4"/>
          <p:cNvSpPr txBox="1"/>
          <p:nvPr/>
        </p:nvSpPr>
        <p:spPr>
          <a:xfrm>
            <a:off x="4683325" y="1492700"/>
            <a:ext cx="4248900" cy="343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System.arraycopy(items, 0,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 = a;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+ 1);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2" name="Google Shape;832;p34"/>
          <p:cNvSpPr txBox="1"/>
          <p:nvPr>
            <p:ph idx="1" type="body"/>
          </p:nvPr>
        </p:nvSpPr>
        <p:spPr>
          <a:xfrm>
            <a:off x="228950" y="2917464"/>
            <a:ext cx="4142700" cy="19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Bonus question: What is the maximum number of array boxes that Java will track at any given time? Assume that “garbage collection” happens immediately when all references to an object are lost.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Resizing</a:t>
            </a:r>
            <a:endParaRPr/>
          </a:p>
        </p:txBody>
      </p:sp>
      <p:grpSp>
        <p:nvGrpSpPr>
          <p:cNvPr id="838" name="Google Shape;838;p35"/>
          <p:cNvGrpSpPr/>
          <p:nvPr/>
        </p:nvGrpSpPr>
        <p:grpSpPr>
          <a:xfrm>
            <a:off x="1360675" y="2311088"/>
            <a:ext cx="6132980" cy="513138"/>
            <a:chOff x="1360675" y="3454088"/>
            <a:chExt cx="6132980" cy="513138"/>
          </a:xfrm>
        </p:grpSpPr>
        <p:sp>
          <p:nvSpPr>
            <p:cNvPr id="839" name="Google Shape;839;p35"/>
            <p:cNvSpPr/>
            <p:nvPr/>
          </p:nvSpPr>
          <p:spPr>
            <a:xfrm>
              <a:off x="13606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18631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23656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28681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33706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38731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3756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48781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878971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6381471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6883970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5383616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851" name="Google Shape;851;p35"/>
            <p:cNvSpPr txBox="1"/>
            <p:nvPr/>
          </p:nvSpPr>
          <p:spPr>
            <a:xfrm>
              <a:off x="1468155" y="3746425"/>
              <a:ext cx="60255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52" name="Google Shape;852;p35"/>
          <p:cNvGrpSpPr/>
          <p:nvPr/>
        </p:nvGrpSpPr>
        <p:grpSpPr>
          <a:xfrm>
            <a:off x="1360675" y="3324450"/>
            <a:ext cx="6842175" cy="513138"/>
            <a:chOff x="1360675" y="4259538"/>
            <a:chExt cx="6842175" cy="513138"/>
          </a:xfrm>
        </p:grpSpPr>
        <p:sp>
          <p:nvSpPr>
            <p:cNvPr id="853" name="Google Shape;853;p35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865" name="Google Shape;865;p35"/>
            <p:cNvSpPr txBox="1"/>
            <p:nvPr/>
          </p:nvSpPr>
          <p:spPr>
            <a:xfrm>
              <a:off x="1468150" y="4551875"/>
              <a:ext cx="67347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11</a:t>
              </a:r>
              <a:endParaRPr sz="1800"/>
            </a:p>
          </p:txBody>
        </p:sp>
      </p:grpSp>
      <p:grpSp>
        <p:nvGrpSpPr>
          <p:cNvPr id="867" name="Google Shape;867;p35"/>
          <p:cNvGrpSpPr/>
          <p:nvPr/>
        </p:nvGrpSpPr>
        <p:grpSpPr>
          <a:xfrm>
            <a:off x="1360675" y="4315750"/>
            <a:ext cx="7203975" cy="513138"/>
            <a:chOff x="1360675" y="4259538"/>
            <a:chExt cx="7203975" cy="513138"/>
          </a:xfrm>
        </p:grpSpPr>
        <p:sp>
          <p:nvSpPr>
            <p:cNvPr id="868" name="Google Shape;868;p35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880" name="Google Shape;880;p35"/>
            <p:cNvSpPr txBox="1"/>
            <p:nvPr/>
          </p:nvSpPr>
          <p:spPr>
            <a:xfrm>
              <a:off x="1468150" y="4551875"/>
              <a:ext cx="70965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0    1    2    3    4    5    6    7         97   98   99   100   101 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11</a:t>
              </a:r>
              <a:endParaRPr sz="1800"/>
            </a:p>
          </p:txBody>
        </p:sp>
      </p:grpSp>
      <p:sp>
        <p:nvSpPr>
          <p:cNvPr id="882" name="Google Shape;882;p35"/>
          <p:cNvSpPr/>
          <p:nvPr/>
        </p:nvSpPr>
        <p:spPr>
          <a:xfrm>
            <a:off x="7883551" y="4315766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83" name="Google Shape;883;p35"/>
          <p:cNvSpPr/>
          <p:nvPr/>
        </p:nvSpPr>
        <p:spPr>
          <a:xfrm>
            <a:off x="920600" y="3317975"/>
            <a:ext cx="268800" cy="517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5"/>
          <p:cNvSpPr/>
          <p:nvPr/>
        </p:nvSpPr>
        <p:spPr>
          <a:xfrm>
            <a:off x="920600" y="4313725"/>
            <a:ext cx="268800" cy="517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5"/>
          <p:cNvSpPr txBox="1"/>
          <p:nvPr/>
        </p:nvSpPr>
        <p:spPr>
          <a:xfrm>
            <a:off x="393075" y="3349000"/>
            <a:ext cx="827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</a:t>
            </a:r>
            <a:endParaRPr/>
          </a:p>
        </p:txBody>
      </p:sp>
      <p:sp>
        <p:nvSpPr>
          <p:cNvPr id="886" name="Google Shape;886;p35"/>
          <p:cNvSpPr txBox="1"/>
          <p:nvPr/>
        </p:nvSpPr>
        <p:spPr>
          <a:xfrm>
            <a:off x="413763" y="4304725"/>
            <a:ext cx="827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102</a:t>
            </a:r>
            <a:endParaRPr/>
          </a:p>
        </p:txBody>
      </p:sp>
      <p:sp>
        <p:nvSpPr>
          <p:cNvPr id="887" name="Google Shape;887;p35"/>
          <p:cNvSpPr txBox="1"/>
          <p:nvPr>
            <p:ph idx="1" type="body"/>
          </p:nvPr>
        </p:nvSpPr>
        <p:spPr>
          <a:xfrm>
            <a:off x="243000" y="556500"/>
            <a:ext cx="85650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Resizing twice requires us to create and fill 203 total memory boxes.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Bonus answer: Most boxes at any one time is 203.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the second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is done, we are left with 102 boxes.</a:t>
            </a:r>
            <a:endParaRPr/>
          </a:p>
        </p:txBody>
      </p:sp>
      <p:sp>
        <p:nvSpPr>
          <p:cNvPr id="888" name="Google Shape;888;p35"/>
          <p:cNvSpPr/>
          <p:nvPr/>
        </p:nvSpPr>
        <p:spPr>
          <a:xfrm>
            <a:off x="942325" y="2331225"/>
            <a:ext cx="268800" cy="517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5"/>
          <p:cNvSpPr txBox="1"/>
          <p:nvPr/>
        </p:nvSpPr>
        <p:spPr>
          <a:xfrm>
            <a:off x="417512" y="2389425"/>
            <a:ext cx="827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6"/>
          <p:cNvSpPr txBox="1"/>
          <p:nvPr>
            <p:ph type="title"/>
          </p:nvPr>
        </p:nvSpPr>
        <p:spPr>
          <a:xfrm>
            <a:off x="166800" y="92500"/>
            <a:ext cx="8641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Runtime and Space Usage Analysis: yellkey.com</a:t>
            </a:r>
            <a:r>
              <a:rPr lang="en">
                <a:solidFill>
                  <a:srgbClr val="208920"/>
                </a:solidFill>
              </a:rPr>
              <a:t>/focus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895" name="Google Shape;895;p36"/>
          <p:cNvSpPr txBox="1"/>
          <p:nvPr>
            <p:ph idx="1" type="body"/>
          </p:nvPr>
        </p:nvSpPr>
        <p:spPr>
          <a:xfrm>
            <a:off x="243000" y="556500"/>
            <a:ext cx="8565000" cy="22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full array of size 100. If we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until size = 1000, roughly how many total array memory boxes will we need to create and </a:t>
            </a:r>
            <a:r>
              <a:rPr lang="en"/>
              <a:t>fill</a:t>
            </a:r>
            <a:r>
              <a:rPr lang="en"/>
              <a:t>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1,000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500,000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1,000,000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500,000,000,000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1,000,000,000,000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6"/>
          <p:cNvSpPr txBox="1"/>
          <p:nvPr/>
        </p:nvSpPr>
        <p:spPr>
          <a:xfrm>
            <a:off x="4683325" y="1492700"/>
            <a:ext cx="4248900" cy="343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System.arraycopy(items, 0,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 = a;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+ 1);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7" name="Google Shape;897;p36"/>
          <p:cNvSpPr txBox="1"/>
          <p:nvPr>
            <p:ph idx="1" type="body"/>
          </p:nvPr>
        </p:nvSpPr>
        <p:spPr>
          <a:xfrm>
            <a:off x="228950" y="2858700"/>
            <a:ext cx="4142700" cy="21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Bonus question: What is the maximum number of array boxes that Java will track at any given time? Assume that “garbage collection” happens immediately when all references to an object are lost.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2019</a:t>
            </a:r>
            <a:endParaRPr/>
          </a:p>
        </p:txBody>
      </p:sp>
      <p:sp>
        <p:nvSpPr>
          <p:cNvPr id="42" name="Google Shape;42;p10"/>
          <p:cNvSpPr txBox="1"/>
          <p:nvPr>
            <p:ph idx="1" type="subTitle"/>
          </p:nvPr>
        </p:nvSpPr>
        <p:spPr>
          <a:xfrm>
            <a:off x="161925" y="2612325"/>
            <a:ext cx="5765700" cy="20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6: Arrays and Lists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Last Look at Linked Lists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Naive Array Lists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Resizing Arrays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Generic ALists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Obscurantism in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" name="Google Shape;4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125" y="690300"/>
            <a:ext cx="40957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7"/>
          <p:cNvSpPr txBox="1"/>
          <p:nvPr>
            <p:ph type="title"/>
          </p:nvPr>
        </p:nvSpPr>
        <p:spPr>
          <a:xfrm>
            <a:off x="166800" y="92500"/>
            <a:ext cx="8641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and Space Usage Analysis</a:t>
            </a:r>
            <a:endParaRPr/>
          </a:p>
        </p:txBody>
      </p:sp>
      <p:sp>
        <p:nvSpPr>
          <p:cNvPr id="903" name="Google Shape;903;p37"/>
          <p:cNvSpPr txBox="1"/>
          <p:nvPr>
            <p:ph idx="1" type="body"/>
          </p:nvPr>
        </p:nvSpPr>
        <p:spPr>
          <a:xfrm>
            <a:off x="243000" y="556500"/>
            <a:ext cx="8766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have a full array of size 100. If we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until size = 1000, roughly how many total array memory boxes will we need to create and fill?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B.    500,000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Going from capacity 100 to 101: 101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101 to 102: 102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From: 999 to 1000: 1000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array boxes created/copied: 101 + 102 + … + 1000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sum of 1 + 2 + 3 + … + N = N(N+1)/2, sum(101, …, 1000)  is close to 500,000.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See: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http://mathandmultimedia.com/2010/09/15/sum-first-n-positive-integers</a:t>
            </a:r>
            <a:endParaRPr/>
          </a:p>
        </p:txBody>
      </p:sp>
      <p:sp>
        <p:nvSpPr>
          <p:cNvPr id="904" name="Google Shape;904;p37"/>
          <p:cNvSpPr txBox="1"/>
          <p:nvPr/>
        </p:nvSpPr>
        <p:spPr>
          <a:xfrm>
            <a:off x="5374525" y="3551525"/>
            <a:ext cx="3738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We’ll be doing a lot of this after the midterm.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905" name="Google Shape;905;p37"/>
          <p:cNvCxnSpPr/>
          <p:nvPr/>
        </p:nvCxnSpPr>
        <p:spPr>
          <a:xfrm flipH="1">
            <a:off x="6527175" y="3951375"/>
            <a:ext cx="723900" cy="522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6" name="Google Shape;906;p37"/>
          <p:cNvSpPr txBox="1"/>
          <p:nvPr/>
        </p:nvSpPr>
        <p:spPr>
          <a:xfrm>
            <a:off x="4683325" y="1645100"/>
            <a:ext cx="4248900" cy="159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System.arraycopy(items, 0,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 = a;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Slowness</a:t>
            </a:r>
            <a:endParaRPr/>
          </a:p>
        </p:txBody>
      </p:sp>
      <p:sp>
        <p:nvSpPr>
          <p:cNvPr id="912" name="Google Shape;912;p3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Inserting 100,000 items requires roughly 5,000,000,000 new containers.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Computers operate at the speed of GHz (due billions of things per second).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huge surprise that 100,000 items took seconds.</a:t>
            </a:r>
            <a:endParaRPr/>
          </a:p>
        </p:txBody>
      </p:sp>
      <p:pic>
        <p:nvPicPr>
          <p:cNvPr id="913" name="Google Shape;9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875" y="1647462"/>
            <a:ext cx="4528776" cy="34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00" y="2165662"/>
            <a:ext cx="4622850" cy="25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9"/>
          <p:cNvSpPr txBox="1"/>
          <p:nvPr>
            <p:ph type="title"/>
          </p:nvPr>
        </p:nvSpPr>
        <p:spPr>
          <a:xfrm>
            <a:off x="166800" y="92500"/>
            <a:ext cx="8641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the Resizing Performance Bug</a:t>
            </a:r>
            <a:endParaRPr/>
          </a:p>
        </p:txBody>
      </p:sp>
      <p:sp>
        <p:nvSpPr>
          <p:cNvPr id="920" name="Google Shape;920;p39"/>
          <p:cNvSpPr txBox="1"/>
          <p:nvPr>
            <p:ph idx="1" type="body"/>
          </p:nvPr>
        </p:nvSpPr>
        <p:spPr>
          <a:xfrm>
            <a:off x="243000" y="556500"/>
            <a:ext cx="85650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fix this?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9"/>
          <p:cNvSpPr txBox="1"/>
          <p:nvPr/>
        </p:nvSpPr>
        <p:spPr>
          <a:xfrm>
            <a:off x="4683325" y="1264100"/>
            <a:ext cx="4248900" cy="3652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System.arraycopy(items, 0,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 = a;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+ 1);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(Probably) Surprising Fact</a:t>
            </a:r>
            <a:endParaRPr/>
          </a:p>
        </p:txBody>
      </p:sp>
      <p:sp>
        <p:nvSpPr>
          <p:cNvPr id="927" name="Google Shape;927;p40"/>
          <p:cNvSpPr txBox="1"/>
          <p:nvPr>
            <p:ph idx="1" type="body"/>
          </p:nvPr>
        </p:nvSpPr>
        <p:spPr>
          <a:xfrm>
            <a:off x="243000" y="556500"/>
            <a:ext cx="84438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Geometric resizing is much faster: Just how much better will have to wait.</a:t>
            </a:r>
            <a:endParaRPr/>
          </a:p>
        </p:txBody>
      </p:sp>
      <p:cxnSp>
        <p:nvCxnSpPr>
          <p:cNvPr id="928" name="Google Shape;928;p40"/>
          <p:cNvCxnSpPr/>
          <p:nvPr/>
        </p:nvCxnSpPr>
        <p:spPr>
          <a:xfrm rot="10800000">
            <a:off x="5446350" y="1832450"/>
            <a:ext cx="756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40"/>
          <p:cNvCxnSpPr/>
          <p:nvPr/>
        </p:nvCxnSpPr>
        <p:spPr>
          <a:xfrm>
            <a:off x="2909250" y="3832700"/>
            <a:ext cx="7722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0" name="Google Shape;930;p40"/>
          <p:cNvSpPr txBox="1"/>
          <p:nvPr/>
        </p:nvSpPr>
        <p:spPr>
          <a:xfrm>
            <a:off x="6277715" y="1599357"/>
            <a:ext cx="18915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Unusably bad.</a:t>
            </a:r>
            <a:endParaRPr sz="1800">
              <a:solidFill>
                <a:srgbClr val="BE0712"/>
              </a:solidFill>
            </a:endParaRPr>
          </a:p>
        </p:txBody>
      </p:sp>
      <p:sp>
        <p:nvSpPr>
          <p:cNvPr id="931" name="Google Shape;931;p40"/>
          <p:cNvSpPr txBox="1"/>
          <p:nvPr/>
        </p:nvSpPr>
        <p:spPr>
          <a:xfrm>
            <a:off x="679275" y="3570491"/>
            <a:ext cx="2168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Great performance.</a:t>
            </a:r>
            <a:endParaRPr sz="1800"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0"/>
          <p:cNvSpPr txBox="1"/>
          <p:nvPr/>
        </p:nvSpPr>
        <p:spPr>
          <a:xfrm>
            <a:off x="674426" y="4042275"/>
            <a:ext cx="31278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This is how the Python list is implemented.</a:t>
            </a:r>
            <a:endParaRPr/>
          </a:p>
        </p:txBody>
      </p:sp>
      <p:sp>
        <p:nvSpPr>
          <p:cNvPr id="933" name="Google Shape;933;p40"/>
          <p:cNvSpPr txBox="1"/>
          <p:nvPr/>
        </p:nvSpPr>
        <p:spPr>
          <a:xfrm>
            <a:off x="300175" y="1246225"/>
            <a:ext cx="4248900" cy="187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+ RFACTOR);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4" name="Google Shape;934;p40"/>
          <p:cNvSpPr txBox="1"/>
          <p:nvPr/>
        </p:nvSpPr>
        <p:spPr>
          <a:xfrm>
            <a:off x="4200600" y="2964000"/>
            <a:ext cx="4248900" cy="187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* RFACTOR);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Problem #2</a:t>
            </a:r>
            <a:endParaRPr/>
          </a:p>
        </p:txBody>
      </p:sp>
      <p:sp>
        <p:nvSpPr>
          <p:cNvPr id="940" name="Google Shape;940;p4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very rare situation occur which causes us to: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 1,000,000,000 items.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Then remove 990,000,000 items.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data structure will execute these operations acceptably fast, but afterwards there is a problem.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the problem?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Efficiency</a:t>
            </a:r>
            <a:endParaRPr/>
          </a:p>
        </p:txBody>
      </p:sp>
      <p:sp>
        <p:nvSpPr>
          <p:cNvPr id="946" name="Google Shape;946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AList should not only be efficient in time, but also efficient in space.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Define the “usage ratio” R = size / items.length;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Typical solution: Half array size when R &lt; 0.25.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More details in a few weeks.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Later we will consider tradeoffs between time and space efficiency for a variety of algorithms and data structures.</a:t>
            </a:r>
            <a:br>
              <a:rPr lang="en"/>
            </a:br>
            <a:endParaRPr/>
          </a:p>
        </p:txBody>
      </p:sp>
      <p:sp>
        <p:nvSpPr>
          <p:cNvPr id="947" name="Google Shape;947;p42"/>
          <p:cNvSpPr/>
          <p:nvPr/>
        </p:nvSpPr>
        <p:spPr>
          <a:xfrm>
            <a:off x="1513075" y="3454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948" name="Google Shape;948;p42"/>
          <p:cNvSpPr/>
          <p:nvPr/>
        </p:nvSpPr>
        <p:spPr>
          <a:xfrm>
            <a:off x="2015575" y="3454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949" name="Google Shape;949;p42"/>
          <p:cNvSpPr/>
          <p:nvPr/>
        </p:nvSpPr>
        <p:spPr>
          <a:xfrm>
            <a:off x="2518075" y="3454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50" name="Google Shape;950;p42"/>
          <p:cNvSpPr/>
          <p:nvPr/>
        </p:nvSpPr>
        <p:spPr>
          <a:xfrm>
            <a:off x="3020575" y="3454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951" name="Google Shape;951;p42"/>
          <p:cNvSpPr/>
          <p:nvPr/>
        </p:nvSpPr>
        <p:spPr>
          <a:xfrm>
            <a:off x="3523075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952" name="Google Shape;952;p42"/>
          <p:cNvSpPr/>
          <p:nvPr/>
        </p:nvSpPr>
        <p:spPr>
          <a:xfrm>
            <a:off x="4025575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953" name="Google Shape;953;p42"/>
          <p:cNvSpPr/>
          <p:nvPr/>
        </p:nvSpPr>
        <p:spPr>
          <a:xfrm>
            <a:off x="4528075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954" name="Google Shape;954;p42"/>
          <p:cNvSpPr/>
          <p:nvPr/>
        </p:nvSpPr>
        <p:spPr>
          <a:xfrm>
            <a:off x="5030575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955" name="Google Shape;955;p42"/>
          <p:cNvSpPr/>
          <p:nvPr/>
        </p:nvSpPr>
        <p:spPr>
          <a:xfrm>
            <a:off x="6031371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956" name="Google Shape;956;p42"/>
          <p:cNvSpPr/>
          <p:nvPr/>
        </p:nvSpPr>
        <p:spPr>
          <a:xfrm>
            <a:off x="6533871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957" name="Google Shape;957;p42"/>
          <p:cNvSpPr/>
          <p:nvPr/>
        </p:nvSpPr>
        <p:spPr>
          <a:xfrm>
            <a:off x="7036370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958" name="Google Shape;958;p42"/>
          <p:cNvSpPr/>
          <p:nvPr/>
        </p:nvSpPr>
        <p:spPr>
          <a:xfrm>
            <a:off x="5536016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959" name="Google Shape;959;p42"/>
          <p:cNvSpPr txBox="1"/>
          <p:nvPr/>
        </p:nvSpPr>
        <p:spPr>
          <a:xfrm>
            <a:off x="1620554" y="3746425"/>
            <a:ext cx="6025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0" name="Google Shape;960;p42"/>
          <p:cNvSpPr txBox="1"/>
          <p:nvPr/>
        </p:nvSpPr>
        <p:spPr>
          <a:xfrm>
            <a:off x="555400" y="2351850"/>
            <a:ext cx="23445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ratio: 4/100 = 0.04</a:t>
            </a:r>
            <a:endParaRPr/>
          </a:p>
        </p:txBody>
      </p:sp>
      <p:sp>
        <p:nvSpPr>
          <p:cNvPr id="961" name="Google Shape;961;p42"/>
          <p:cNvSpPr/>
          <p:nvPr/>
        </p:nvSpPr>
        <p:spPr>
          <a:xfrm>
            <a:off x="3767975" y="2069625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42"/>
          <p:cNvCxnSpPr/>
          <p:nvPr/>
        </p:nvCxnSpPr>
        <p:spPr>
          <a:xfrm rot="10800000">
            <a:off x="3320011" y="22152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42"/>
          <p:cNvCxnSpPr/>
          <p:nvPr/>
        </p:nvCxnSpPr>
        <p:spPr>
          <a:xfrm rot="10800000">
            <a:off x="3320011" y="24624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42"/>
          <p:cNvCxnSpPr/>
          <p:nvPr/>
        </p:nvCxnSpPr>
        <p:spPr>
          <a:xfrm rot="10800000">
            <a:off x="3320011" y="28487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42"/>
          <p:cNvCxnSpPr/>
          <p:nvPr/>
        </p:nvCxnSpPr>
        <p:spPr>
          <a:xfrm rot="10800000">
            <a:off x="3320011" y="26555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6" name="Google Shape;966;p42"/>
          <p:cNvGrpSpPr/>
          <p:nvPr/>
        </p:nvGrpSpPr>
        <p:grpSpPr>
          <a:xfrm>
            <a:off x="3708852" y="2013064"/>
            <a:ext cx="1582372" cy="961571"/>
            <a:chOff x="1114701" y="3234112"/>
            <a:chExt cx="1582372" cy="961571"/>
          </a:xfrm>
        </p:grpSpPr>
        <p:sp>
          <p:nvSpPr>
            <p:cNvPr id="967" name="Google Shape;967;p4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68" name="Google Shape;968;p42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69" name="Google Shape;969;p42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70" name="Google Shape;970;p42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971" name="Google Shape;971;p42"/>
          <p:cNvSpPr txBox="1"/>
          <p:nvPr/>
        </p:nvSpPr>
        <p:spPr>
          <a:xfrm>
            <a:off x="6403996" y="21537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72" name="Google Shape;972;p42"/>
          <p:cNvSpPr/>
          <p:nvPr/>
        </p:nvSpPr>
        <p:spPr>
          <a:xfrm>
            <a:off x="6485450" y="24592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2"/>
          <p:cNvSpPr/>
          <p:nvPr/>
        </p:nvSpPr>
        <p:spPr>
          <a:xfrm>
            <a:off x="5570828" y="2468225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974" name="Google Shape;974;p42"/>
          <p:cNvSpPr txBox="1"/>
          <p:nvPr/>
        </p:nvSpPr>
        <p:spPr>
          <a:xfrm>
            <a:off x="5574207" y="21537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975" name="Google Shape;975;p42"/>
          <p:cNvCxnSpPr>
            <a:stCxn id="972" idx="3"/>
          </p:cNvCxnSpPr>
          <p:nvPr/>
        </p:nvCxnSpPr>
        <p:spPr>
          <a:xfrm rot="10800000">
            <a:off x="6776450" y="2637562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42"/>
          <p:cNvCxnSpPr>
            <a:stCxn id="972" idx="3"/>
            <a:endCxn id="957" idx="3"/>
          </p:cNvCxnSpPr>
          <p:nvPr/>
        </p:nvCxnSpPr>
        <p:spPr>
          <a:xfrm>
            <a:off x="6987950" y="2646562"/>
            <a:ext cx="550800" cy="997200"/>
          </a:xfrm>
          <a:prstGeom prst="curvedConnector3">
            <a:avLst>
              <a:gd fmla="val 14325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3"/>
          <p:cNvSpPr txBox="1"/>
          <p:nvPr>
            <p:ph type="title"/>
          </p:nvPr>
        </p:nvSpPr>
        <p:spPr>
          <a:xfrm>
            <a:off x="928950" y="2250275"/>
            <a:ext cx="7286100" cy="9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Generic ALists</a:t>
            </a:r>
            <a:endParaRPr sz="4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ALists (similar to generic SLists)</a:t>
            </a:r>
            <a:endParaRPr/>
          </a:p>
        </p:txBody>
      </p:sp>
      <p:sp>
        <p:nvSpPr>
          <p:cNvPr id="987" name="Google Shape;987;p4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bleepblrop</a:t>
            </a:r>
            <a:endParaRPr/>
          </a:p>
        </p:txBody>
      </p:sp>
      <p:sp>
        <p:nvSpPr>
          <p:cNvPr id="988" name="Google Shape;988;p44"/>
          <p:cNvSpPr txBox="1"/>
          <p:nvPr/>
        </p:nvSpPr>
        <p:spPr>
          <a:xfrm>
            <a:off x="269825" y="647250"/>
            <a:ext cx="3952200" cy="444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items; </a:t>
            </a:r>
            <a:r>
              <a:rPr b="1" i="1" lang="en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[8]; 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= 0;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System.arraycopy(items, 0,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a;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items[i];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9" name="Google Shape;989;p44"/>
          <p:cNvSpPr txBox="1"/>
          <p:nvPr/>
        </p:nvSpPr>
        <p:spPr>
          <a:xfrm>
            <a:off x="4424375" y="647250"/>
            <a:ext cx="4557000" cy="444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AList&lt;Glorp&gt;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items; </a:t>
            </a:r>
            <a:r>
              <a:rPr b="1" i="1" lang="en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(Glorp [])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Object[8]; 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= 0;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(Glorp [])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System.arraycopy(items, 0,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a;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 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items[i];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ALists (similar to generic SLists)</a:t>
            </a:r>
            <a:endParaRPr/>
          </a:p>
        </p:txBody>
      </p:sp>
      <p:sp>
        <p:nvSpPr>
          <p:cNvPr id="995" name="Google Shape;995;p45"/>
          <p:cNvSpPr txBox="1"/>
          <p:nvPr>
            <p:ph idx="1" type="body"/>
          </p:nvPr>
        </p:nvSpPr>
        <p:spPr>
          <a:xfrm>
            <a:off x="5036150" y="556500"/>
            <a:ext cx="3954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creating an array of references to Glorps: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b="1"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[]) </a:t>
            </a:r>
            <a:r>
              <a:rPr b="1" lang="en" sz="1600">
                <a:solidFill>
                  <a:srgbClr val="9C20E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1"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[cap];</a:t>
            </a:r>
            <a:endParaRPr b="1"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Causes a compiler warning, which you should ignore.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not just </a:t>
            </a:r>
            <a:r>
              <a:rPr b="1" lang="en" sz="1600">
                <a:solidFill>
                  <a:srgbClr val="9C20E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b="1"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[cap];</a:t>
            </a:r>
            <a:endParaRPr b="1"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/>
              <a:t>Will cause a “generic array creation” error.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/>
              <a:t>Will discuss in a few weeks.</a:t>
            </a:r>
            <a:endParaRPr b="1"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6" name="Google Shape;996;p45"/>
          <p:cNvSpPr txBox="1"/>
          <p:nvPr/>
        </p:nvSpPr>
        <p:spPr>
          <a:xfrm>
            <a:off x="309575" y="647250"/>
            <a:ext cx="4557000" cy="444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AList&lt;Glorp&gt;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items; </a:t>
            </a:r>
            <a:r>
              <a:rPr b="1" i="1" lang="en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(Glorp [])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Object[8]; 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= 0;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[])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System.arraycopy(items, 0,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a;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 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items[i];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Nulling Out Deleted Items</a:t>
            </a:r>
            <a:endParaRPr/>
          </a:p>
        </p:txBody>
      </p:sp>
      <p:sp>
        <p:nvSpPr>
          <p:cNvPr id="1002" name="Google Shape;1002;p46"/>
          <p:cNvSpPr txBox="1"/>
          <p:nvPr/>
        </p:nvSpPr>
        <p:spPr>
          <a:xfrm>
            <a:off x="4993100" y="704400"/>
            <a:ext cx="3724500" cy="151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deleteBack()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returnItem = getBack();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 - 1] = null;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-= 1;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returnItem;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3" name="Google Shape;1003;p46"/>
          <p:cNvSpPr txBox="1"/>
          <p:nvPr>
            <p:ph idx="1" type="body"/>
          </p:nvPr>
        </p:nvSpPr>
        <p:spPr>
          <a:xfrm>
            <a:off x="243000" y="556500"/>
            <a:ext cx="44355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Unlike integer based ALists, we actually want to null out deleted items.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Java only destroys unwanted objects when the last reference has been lost.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Keeping references to unneeded objects is sometimes called loitering.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Save memory. Don’t loiter.</a:t>
            </a:r>
            <a:endParaRPr/>
          </a:p>
        </p:txBody>
      </p:sp>
      <p:pic>
        <p:nvPicPr>
          <p:cNvPr id="1004" name="Google Shape;10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950" y="3871975"/>
            <a:ext cx="1690850" cy="11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46"/>
          <p:cNvSpPr/>
          <p:nvPr/>
        </p:nvSpPr>
        <p:spPr>
          <a:xfrm>
            <a:off x="56606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6" name="Google Shape;1006;p46"/>
          <p:cNvSpPr/>
          <p:nvPr/>
        </p:nvSpPr>
        <p:spPr>
          <a:xfrm>
            <a:off x="61631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7" name="Google Shape;1007;p46"/>
          <p:cNvSpPr/>
          <p:nvPr/>
        </p:nvSpPr>
        <p:spPr>
          <a:xfrm>
            <a:off x="66656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8" name="Google Shape;1008;p46"/>
          <p:cNvSpPr/>
          <p:nvPr/>
        </p:nvSpPr>
        <p:spPr>
          <a:xfrm>
            <a:off x="7168175" y="3182100"/>
            <a:ext cx="6183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</a:t>
            </a:r>
            <a:endParaRPr sz="1800"/>
          </a:p>
        </p:txBody>
      </p:sp>
      <p:sp>
        <p:nvSpPr>
          <p:cNvPr id="1009" name="Google Shape;1009;p46"/>
          <p:cNvSpPr txBox="1"/>
          <p:nvPr/>
        </p:nvSpPr>
        <p:spPr>
          <a:xfrm>
            <a:off x="5768153" y="3474425"/>
            <a:ext cx="1830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10" name="Google Shape;101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500" y="4069343"/>
            <a:ext cx="1593250" cy="8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46"/>
          <p:cNvSpPr/>
          <p:nvPr/>
        </p:nvSpPr>
        <p:spPr>
          <a:xfrm>
            <a:off x="5429750" y="2293500"/>
            <a:ext cx="1974300" cy="75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6"/>
          <p:cNvSpPr txBox="1"/>
          <p:nvPr/>
        </p:nvSpPr>
        <p:spPr>
          <a:xfrm>
            <a:off x="6403996" y="2229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6485450" y="25354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6"/>
          <p:cNvSpPr/>
          <p:nvPr/>
        </p:nvSpPr>
        <p:spPr>
          <a:xfrm>
            <a:off x="5570828" y="2544425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15" name="Google Shape;1015;p46"/>
          <p:cNvSpPr txBox="1"/>
          <p:nvPr/>
        </p:nvSpPr>
        <p:spPr>
          <a:xfrm>
            <a:off x="5574207" y="2229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16" name="Google Shape;1016;p46"/>
          <p:cNvCxnSpPr>
            <a:stCxn id="1013" idx="3"/>
          </p:cNvCxnSpPr>
          <p:nvPr/>
        </p:nvCxnSpPr>
        <p:spPr>
          <a:xfrm rot="10800000">
            <a:off x="6776450" y="2713762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46"/>
          <p:cNvCxnSpPr>
            <a:stCxn id="1013" idx="3"/>
            <a:endCxn id="1008" idx="3"/>
          </p:cNvCxnSpPr>
          <p:nvPr/>
        </p:nvCxnSpPr>
        <p:spPr>
          <a:xfrm>
            <a:off x="6987950" y="2722762"/>
            <a:ext cx="798600" cy="646800"/>
          </a:xfrm>
          <a:prstGeom prst="curvedConnector3">
            <a:avLst>
              <a:gd fmla="val 1298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8" name="Google Shape;101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1875" y="3951588"/>
            <a:ext cx="1785822" cy="95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9" name="Google Shape;1019;p46"/>
          <p:cNvCxnSpPr/>
          <p:nvPr/>
        </p:nvCxnSpPr>
        <p:spPr>
          <a:xfrm>
            <a:off x="6923600" y="3422450"/>
            <a:ext cx="241500" cy="41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46"/>
          <p:cNvCxnSpPr/>
          <p:nvPr/>
        </p:nvCxnSpPr>
        <p:spPr>
          <a:xfrm flipH="1">
            <a:off x="5975337" y="3422450"/>
            <a:ext cx="447300" cy="44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1" name="Google Shape;1021;p46"/>
          <p:cNvCxnSpPr/>
          <p:nvPr/>
        </p:nvCxnSpPr>
        <p:spPr>
          <a:xfrm flipH="1">
            <a:off x="4329337" y="3361175"/>
            <a:ext cx="15759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 Last Look at Linked Lists</a:t>
            </a:r>
            <a:endParaRPr sz="4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Loitering Example</a:t>
            </a:r>
            <a:endParaRPr/>
          </a:p>
        </p:txBody>
      </p:sp>
      <p:pic>
        <p:nvPicPr>
          <p:cNvPr id="1027" name="Google Shape;10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950" y="3871975"/>
            <a:ext cx="1690850" cy="11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47"/>
          <p:cNvSpPr/>
          <p:nvPr/>
        </p:nvSpPr>
        <p:spPr>
          <a:xfrm>
            <a:off x="56606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9" name="Google Shape;1029;p47"/>
          <p:cNvSpPr/>
          <p:nvPr/>
        </p:nvSpPr>
        <p:spPr>
          <a:xfrm>
            <a:off x="61631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0" name="Google Shape;1030;p47"/>
          <p:cNvSpPr/>
          <p:nvPr/>
        </p:nvSpPr>
        <p:spPr>
          <a:xfrm>
            <a:off x="66656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1" name="Google Shape;1031;p47"/>
          <p:cNvSpPr/>
          <p:nvPr/>
        </p:nvSpPr>
        <p:spPr>
          <a:xfrm>
            <a:off x="7168175" y="3182100"/>
            <a:ext cx="6183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</a:t>
            </a:r>
            <a:endParaRPr sz="1800"/>
          </a:p>
        </p:txBody>
      </p:sp>
      <p:sp>
        <p:nvSpPr>
          <p:cNvPr id="1032" name="Google Shape;1032;p47"/>
          <p:cNvSpPr txBox="1"/>
          <p:nvPr/>
        </p:nvSpPr>
        <p:spPr>
          <a:xfrm>
            <a:off x="5768153" y="3474425"/>
            <a:ext cx="1830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33" name="Google Shape;10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500" y="4069343"/>
            <a:ext cx="1593250" cy="8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47"/>
          <p:cNvSpPr/>
          <p:nvPr/>
        </p:nvSpPr>
        <p:spPr>
          <a:xfrm>
            <a:off x="5429750" y="2293500"/>
            <a:ext cx="1974300" cy="75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7"/>
          <p:cNvSpPr txBox="1"/>
          <p:nvPr/>
        </p:nvSpPr>
        <p:spPr>
          <a:xfrm>
            <a:off x="6403996" y="2229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36" name="Google Shape;1036;p47"/>
          <p:cNvSpPr/>
          <p:nvPr/>
        </p:nvSpPr>
        <p:spPr>
          <a:xfrm>
            <a:off x="6485450" y="25354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7"/>
          <p:cNvSpPr/>
          <p:nvPr/>
        </p:nvSpPr>
        <p:spPr>
          <a:xfrm>
            <a:off x="5570828" y="2544425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38" name="Google Shape;1038;p47"/>
          <p:cNvSpPr txBox="1"/>
          <p:nvPr/>
        </p:nvSpPr>
        <p:spPr>
          <a:xfrm>
            <a:off x="5574207" y="2229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39" name="Google Shape;1039;p47"/>
          <p:cNvCxnSpPr>
            <a:stCxn id="1036" idx="3"/>
          </p:cNvCxnSpPr>
          <p:nvPr/>
        </p:nvCxnSpPr>
        <p:spPr>
          <a:xfrm rot="10800000">
            <a:off x="6776450" y="2713762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47"/>
          <p:cNvCxnSpPr>
            <a:stCxn id="1036" idx="3"/>
            <a:endCxn id="1031" idx="3"/>
          </p:cNvCxnSpPr>
          <p:nvPr/>
        </p:nvCxnSpPr>
        <p:spPr>
          <a:xfrm>
            <a:off x="6987950" y="2722762"/>
            <a:ext cx="798600" cy="646800"/>
          </a:xfrm>
          <a:prstGeom prst="curvedConnector3">
            <a:avLst>
              <a:gd fmla="val 1298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41" name="Google Shape;104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1875" y="3951588"/>
            <a:ext cx="1785822" cy="95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2" name="Google Shape;1042;p47"/>
          <p:cNvCxnSpPr/>
          <p:nvPr/>
        </p:nvCxnSpPr>
        <p:spPr>
          <a:xfrm>
            <a:off x="6923600" y="3422450"/>
            <a:ext cx="241500" cy="41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47"/>
          <p:cNvCxnSpPr/>
          <p:nvPr/>
        </p:nvCxnSpPr>
        <p:spPr>
          <a:xfrm flipH="1">
            <a:off x="5975337" y="3422450"/>
            <a:ext cx="447300" cy="44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47"/>
          <p:cNvCxnSpPr/>
          <p:nvPr/>
        </p:nvCxnSpPr>
        <p:spPr>
          <a:xfrm flipH="1">
            <a:off x="4329337" y="3361175"/>
            <a:ext cx="15759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47"/>
          <p:cNvSpPr txBox="1"/>
          <p:nvPr>
            <p:ph idx="1" type="body"/>
          </p:nvPr>
        </p:nvSpPr>
        <p:spPr>
          <a:xfrm>
            <a:off x="243000" y="556500"/>
            <a:ext cx="44355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Changing size to 2 yields a correct AList.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memory is wasted storing a reference to the red sign image.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Loitering Example</a:t>
            </a:r>
            <a:endParaRPr/>
          </a:p>
        </p:txBody>
      </p:sp>
      <p:sp>
        <p:nvSpPr>
          <p:cNvPr id="1051" name="Google Shape;1051;p48"/>
          <p:cNvSpPr/>
          <p:nvPr/>
        </p:nvSpPr>
        <p:spPr>
          <a:xfrm>
            <a:off x="56606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2" name="Google Shape;1052;p48"/>
          <p:cNvSpPr/>
          <p:nvPr/>
        </p:nvSpPr>
        <p:spPr>
          <a:xfrm>
            <a:off x="61631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3" name="Google Shape;1053;p48"/>
          <p:cNvSpPr/>
          <p:nvPr/>
        </p:nvSpPr>
        <p:spPr>
          <a:xfrm>
            <a:off x="6665675" y="3182100"/>
            <a:ext cx="5442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</a:t>
            </a:r>
            <a:endParaRPr sz="1800"/>
          </a:p>
        </p:txBody>
      </p:sp>
      <p:sp>
        <p:nvSpPr>
          <p:cNvPr id="1054" name="Google Shape;1054;p48"/>
          <p:cNvSpPr/>
          <p:nvPr/>
        </p:nvSpPr>
        <p:spPr>
          <a:xfrm>
            <a:off x="7217675" y="318210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</a:t>
            </a:r>
            <a:endParaRPr sz="1800"/>
          </a:p>
        </p:txBody>
      </p:sp>
      <p:sp>
        <p:nvSpPr>
          <p:cNvPr id="1055" name="Google Shape;1055;p48"/>
          <p:cNvSpPr txBox="1"/>
          <p:nvPr/>
        </p:nvSpPr>
        <p:spPr>
          <a:xfrm>
            <a:off x="5768153" y="3474425"/>
            <a:ext cx="1830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56" name="Google Shape;10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500" y="4069343"/>
            <a:ext cx="1593250" cy="8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48"/>
          <p:cNvSpPr/>
          <p:nvPr/>
        </p:nvSpPr>
        <p:spPr>
          <a:xfrm>
            <a:off x="5429750" y="2293500"/>
            <a:ext cx="1974300" cy="75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8"/>
          <p:cNvSpPr txBox="1"/>
          <p:nvPr/>
        </p:nvSpPr>
        <p:spPr>
          <a:xfrm>
            <a:off x="6403996" y="2229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59" name="Google Shape;1059;p48"/>
          <p:cNvSpPr/>
          <p:nvPr/>
        </p:nvSpPr>
        <p:spPr>
          <a:xfrm>
            <a:off x="6485450" y="25354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8"/>
          <p:cNvSpPr/>
          <p:nvPr/>
        </p:nvSpPr>
        <p:spPr>
          <a:xfrm>
            <a:off x="5570828" y="2544425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61" name="Google Shape;1061;p48"/>
          <p:cNvSpPr txBox="1"/>
          <p:nvPr/>
        </p:nvSpPr>
        <p:spPr>
          <a:xfrm>
            <a:off x="5574207" y="2229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62" name="Google Shape;1062;p48"/>
          <p:cNvCxnSpPr>
            <a:stCxn id="1059" idx="3"/>
          </p:cNvCxnSpPr>
          <p:nvPr/>
        </p:nvCxnSpPr>
        <p:spPr>
          <a:xfrm rot="10800000">
            <a:off x="6776450" y="2713762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48"/>
          <p:cNvCxnSpPr>
            <a:stCxn id="1059" idx="3"/>
            <a:endCxn id="1054" idx="3"/>
          </p:cNvCxnSpPr>
          <p:nvPr/>
        </p:nvCxnSpPr>
        <p:spPr>
          <a:xfrm>
            <a:off x="6987950" y="2722762"/>
            <a:ext cx="798600" cy="646800"/>
          </a:xfrm>
          <a:prstGeom prst="curvedConnector3">
            <a:avLst>
              <a:gd fmla="val 1298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64" name="Google Shape;106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875" y="3951588"/>
            <a:ext cx="1785822" cy="95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5" name="Google Shape;1065;p48"/>
          <p:cNvCxnSpPr/>
          <p:nvPr/>
        </p:nvCxnSpPr>
        <p:spPr>
          <a:xfrm flipH="1">
            <a:off x="5975337" y="3422450"/>
            <a:ext cx="447300" cy="44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6" name="Google Shape;1066;p48"/>
          <p:cNvCxnSpPr/>
          <p:nvPr/>
        </p:nvCxnSpPr>
        <p:spPr>
          <a:xfrm flipH="1">
            <a:off x="4329337" y="3361175"/>
            <a:ext cx="15759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7" name="Google Shape;1067;p48"/>
          <p:cNvSpPr txBox="1"/>
          <p:nvPr>
            <p:ph idx="1" type="body"/>
          </p:nvPr>
        </p:nvSpPr>
        <p:spPr>
          <a:xfrm>
            <a:off x="243000" y="556500"/>
            <a:ext cx="44355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Changing size to 2 yields a correct AList.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memory is wasted storing a reference to the red sign image.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nulling out items[2], Java is free to destroy the unneeded image from memory, which could be potentially megabytes in size.</a:t>
            </a:r>
            <a:endParaRPr/>
          </a:p>
        </p:txBody>
      </p:sp>
      <p:pic>
        <p:nvPicPr>
          <p:cNvPr id="1068" name="Google Shape;106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7950" y="3871975"/>
            <a:ext cx="1690850" cy="11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Loitering Example</a:t>
            </a:r>
            <a:endParaRPr/>
          </a:p>
        </p:txBody>
      </p:sp>
      <p:sp>
        <p:nvSpPr>
          <p:cNvPr id="1074" name="Google Shape;1074;p49"/>
          <p:cNvSpPr/>
          <p:nvPr/>
        </p:nvSpPr>
        <p:spPr>
          <a:xfrm>
            <a:off x="56606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5" name="Google Shape;1075;p49"/>
          <p:cNvSpPr/>
          <p:nvPr/>
        </p:nvSpPr>
        <p:spPr>
          <a:xfrm>
            <a:off x="61631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6" name="Google Shape;1076;p49"/>
          <p:cNvSpPr/>
          <p:nvPr/>
        </p:nvSpPr>
        <p:spPr>
          <a:xfrm>
            <a:off x="6665675" y="3182100"/>
            <a:ext cx="5442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</a:t>
            </a:r>
            <a:endParaRPr sz="1800"/>
          </a:p>
        </p:txBody>
      </p:sp>
      <p:sp>
        <p:nvSpPr>
          <p:cNvPr id="1077" name="Google Shape;1077;p49"/>
          <p:cNvSpPr/>
          <p:nvPr/>
        </p:nvSpPr>
        <p:spPr>
          <a:xfrm>
            <a:off x="7217675" y="318210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</a:t>
            </a:r>
            <a:endParaRPr sz="1800"/>
          </a:p>
        </p:txBody>
      </p:sp>
      <p:sp>
        <p:nvSpPr>
          <p:cNvPr id="1078" name="Google Shape;1078;p49"/>
          <p:cNvSpPr txBox="1"/>
          <p:nvPr/>
        </p:nvSpPr>
        <p:spPr>
          <a:xfrm>
            <a:off x="5768153" y="3474425"/>
            <a:ext cx="1830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79" name="Google Shape;10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500" y="4069343"/>
            <a:ext cx="1593250" cy="8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49"/>
          <p:cNvSpPr/>
          <p:nvPr/>
        </p:nvSpPr>
        <p:spPr>
          <a:xfrm>
            <a:off x="5429750" y="2293500"/>
            <a:ext cx="1974300" cy="75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9"/>
          <p:cNvSpPr txBox="1"/>
          <p:nvPr/>
        </p:nvSpPr>
        <p:spPr>
          <a:xfrm>
            <a:off x="6403996" y="2229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82" name="Google Shape;1082;p49"/>
          <p:cNvSpPr/>
          <p:nvPr/>
        </p:nvSpPr>
        <p:spPr>
          <a:xfrm>
            <a:off x="6485450" y="25354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9"/>
          <p:cNvSpPr/>
          <p:nvPr/>
        </p:nvSpPr>
        <p:spPr>
          <a:xfrm>
            <a:off x="5570828" y="2544425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84" name="Google Shape;1084;p49"/>
          <p:cNvSpPr txBox="1"/>
          <p:nvPr/>
        </p:nvSpPr>
        <p:spPr>
          <a:xfrm>
            <a:off x="5574207" y="2229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85" name="Google Shape;1085;p49"/>
          <p:cNvCxnSpPr>
            <a:stCxn id="1082" idx="3"/>
          </p:cNvCxnSpPr>
          <p:nvPr/>
        </p:nvCxnSpPr>
        <p:spPr>
          <a:xfrm rot="10800000">
            <a:off x="6776450" y="2713762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49"/>
          <p:cNvCxnSpPr>
            <a:stCxn id="1082" idx="3"/>
            <a:endCxn id="1077" idx="3"/>
          </p:cNvCxnSpPr>
          <p:nvPr/>
        </p:nvCxnSpPr>
        <p:spPr>
          <a:xfrm>
            <a:off x="6987950" y="2722762"/>
            <a:ext cx="798600" cy="646800"/>
          </a:xfrm>
          <a:prstGeom prst="curvedConnector3">
            <a:avLst>
              <a:gd fmla="val 1298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87" name="Google Shape;108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875" y="3951588"/>
            <a:ext cx="1785822" cy="95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8" name="Google Shape;1088;p49"/>
          <p:cNvCxnSpPr/>
          <p:nvPr/>
        </p:nvCxnSpPr>
        <p:spPr>
          <a:xfrm flipH="1">
            <a:off x="5975337" y="3422450"/>
            <a:ext cx="447300" cy="44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9" name="Google Shape;1089;p49"/>
          <p:cNvCxnSpPr/>
          <p:nvPr/>
        </p:nvCxnSpPr>
        <p:spPr>
          <a:xfrm flipH="1">
            <a:off x="4329337" y="3361175"/>
            <a:ext cx="15759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0" name="Google Shape;1090;p49"/>
          <p:cNvSpPr txBox="1"/>
          <p:nvPr>
            <p:ph idx="1" type="body"/>
          </p:nvPr>
        </p:nvSpPr>
        <p:spPr>
          <a:xfrm>
            <a:off x="243000" y="556500"/>
            <a:ext cx="44355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Changing size to 2 yields a correct AList.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memory is wasted storing a reference to the red sign image.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nulling out items[2], Java is free to destroy the unneeded image from memory, </a:t>
            </a:r>
            <a:r>
              <a:rPr lang="en"/>
              <a:t>which could be potentially megabytes in size.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0"/>
          <p:cNvSpPr txBox="1"/>
          <p:nvPr>
            <p:ph type="title"/>
          </p:nvPr>
        </p:nvSpPr>
        <p:spPr>
          <a:xfrm>
            <a:off x="928950" y="2250275"/>
            <a:ext cx="7286100" cy="9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Obscurantism in Java</a:t>
            </a:r>
            <a:endParaRPr sz="4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last thought: </a:t>
            </a:r>
            <a:r>
              <a:rPr lang="en"/>
              <a:t>Obscurantism in Java</a:t>
            </a:r>
            <a:endParaRPr/>
          </a:p>
        </p:txBody>
      </p:sp>
      <p:sp>
        <p:nvSpPr>
          <p:cNvPr id="1101" name="Google Shape;1101;p51"/>
          <p:cNvSpPr txBox="1"/>
          <p:nvPr/>
        </p:nvSpPr>
        <p:spPr>
          <a:xfrm>
            <a:off x="148650" y="1722641"/>
            <a:ext cx="8082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User’s mental model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{5, 3, 1, 7, 22, -1} →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{5, 3, 1, 7, 22}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02" name="Google Shape;1102;p51"/>
          <p:cNvGrpSpPr/>
          <p:nvPr/>
        </p:nvGrpSpPr>
        <p:grpSpPr>
          <a:xfrm>
            <a:off x="193495" y="2340566"/>
            <a:ext cx="6614360" cy="2695223"/>
            <a:chOff x="193495" y="1939000"/>
            <a:chExt cx="6614360" cy="2695223"/>
          </a:xfrm>
        </p:grpSpPr>
        <p:sp>
          <p:nvSpPr>
            <p:cNvPr id="1103" name="Google Shape;1103;p51"/>
            <p:cNvSpPr/>
            <p:nvPr/>
          </p:nvSpPr>
          <p:spPr>
            <a:xfrm>
              <a:off x="51931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1104" name="Google Shape;1104;p51"/>
            <p:cNvSpPr/>
            <p:nvPr/>
          </p:nvSpPr>
          <p:spPr>
            <a:xfrm>
              <a:off x="56956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1105" name="Google Shape;1105;p51"/>
            <p:cNvSpPr/>
            <p:nvPr/>
          </p:nvSpPr>
          <p:spPr>
            <a:xfrm>
              <a:off x="61981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1106" name="Google Shape;1106;p51"/>
            <p:cNvSpPr/>
            <p:nvPr/>
          </p:nvSpPr>
          <p:spPr>
            <a:xfrm>
              <a:off x="4697816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1107" name="Google Shape;1107;p51"/>
            <p:cNvSpPr/>
            <p:nvPr/>
          </p:nvSpPr>
          <p:spPr>
            <a:xfrm>
              <a:off x="890600" y="2487550"/>
              <a:ext cx="3636000" cy="907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8" name="Google Shape;1108;p51"/>
            <p:cNvCxnSpPr/>
            <p:nvPr/>
          </p:nvCxnSpPr>
          <p:spPr>
            <a:xfrm rot="10800000">
              <a:off x="442636" y="26331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51"/>
            <p:cNvCxnSpPr/>
            <p:nvPr/>
          </p:nvCxnSpPr>
          <p:spPr>
            <a:xfrm rot="10800000">
              <a:off x="442636" y="2880382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51"/>
            <p:cNvCxnSpPr/>
            <p:nvPr/>
          </p:nvCxnSpPr>
          <p:spPr>
            <a:xfrm rot="10800000">
              <a:off x="442636" y="32666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51"/>
            <p:cNvCxnSpPr/>
            <p:nvPr/>
          </p:nvCxnSpPr>
          <p:spPr>
            <a:xfrm rot="10800000">
              <a:off x="442636" y="30735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12" name="Google Shape;1112;p51"/>
            <p:cNvGrpSpPr/>
            <p:nvPr/>
          </p:nvGrpSpPr>
          <p:grpSpPr>
            <a:xfrm>
              <a:off x="831477" y="2430989"/>
              <a:ext cx="1582372" cy="961571"/>
              <a:chOff x="1114701" y="3234112"/>
              <a:chExt cx="1582372" cy="961571"/>
            </a:xfrm>
          </p:grpSpPr>
          <p:sp>
            <p:nvSpPr>
              <p:cNvPr id="1113" name="Google Shape;1113;p51"/>
              <p:cNvSpPr txBox="1"/>
              <p:nvPr/>
            </p:nvSpPr>
            <p:spPr>
              <a:xfrm>
                <a:off x="1114701" y="3234112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addLast()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1114" name="Google Shape;1114;p51"/>
              <p:cNvSpPr txBox="1"/>
              <p:nvPr/>
            </p:nvSpPr>
            <p:spPr>
              <a:xfrm>
                <a:off x="1122672" y="344422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getLast()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1115" name="Google Shape;1115;p51"/>
              <p:cNvSpPr txBox="1"/>
              <p:nvPr/>
            </p:nvSpPr>
            <p:spPr>
              <a:xfrm>
                <a:off x="1122672" y="3859383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get(int i)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1116" name="Google Shape;1116;p51"/>
              <p:cNvSpPr txBox="1"/>
              <p:nvPr/>
            </p:nvSpPr>
            <p:spPr>
              <a:xfrm>
                <a:off x="1122672" y="366625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removeLast()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</p:grpSp>
        <p:sp>
          <p:nvSpPr>
            <p:cNvPr id="1117" name="Google Shape;1117;p51"/>
            <p:cNvSpPr txBox="1"/>
            <p:nvPr/>
          </p:nvSpPr>
          <p:spPr>
            <a:xfrm>
              <a:off x="3526621" y="2571719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items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3608075" y="2877138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6748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11773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16798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122" name="Google Shape;1122;p51"/>
            <p:cNvSpPr/>
            <p:nvPr/>
          </p:nvSpPr>
          <p:spPr>
            <a:xfrm>
              <a:off x="21823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1123" name="Google Shape;1123;p51"/>
            <p:cNvSpPr/>
            <p:nvPr/>
          </p:nvSpPr>
          <p:spPr>
            <a:xfrm>
              <a:off x="2684875" y="4123477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3187375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3689875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4192375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2759713" y="2886138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128" name="Google Shape;1128;p51"/>
            <p:cNvSpPr txBox="1"/>
            <p:nvPr/>
          </p:nvSpPr>
          <p:spPr>
            <a:xfrm>
              <a:off x="2730450" y="2571719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1129" name="Google Shape;1129;p51"/>
            <p:cNvCxnSpPr>
              <a:stCxn id="1118" idx="3"/>
            </p:cNvCxnSpPr>
            <p:nvPr/>
          </p:nvCxnSpPr>
          <p:spPr>
            <a:xfrm rot="10800000">
              <a:off x="3899075" y="3055488"/>
              <a:ext cx="211500" cy="9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51"/>
            <p:cNvCxnSpPr>
              <a:stCxn id="1118" idx="3"/>
              <a:endCxn id="1122" idx="0"/>
            </p:cNvCxnSpPr>
            <p:nvPr/>
          </p:nvCxnSpPr>
          <p:spPr>
            <a:xfrm flipH="1">
              <a:off x="2433575" y="3064488"/>
              <a:ext cx="1677000" cy="1056600"/>
            </a:xfrm>
            <a:prstGeom prst="curvedConnector4">
              <a:avLst>
                <a:gd fmla="val -14199" name="adj1"/>
                <a:gd fmla="val 58866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31" name="Google Shape;1131;p51"/>
            <p:cNvSpPr txBox="1"/>
            <p:nvPr/>
          </p:nvSpPr>
          <p:spPr>
            <a:xfrm>
              <a:off x="782355" y="4413423"/>
              <a:ext cx="60255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2" name="Google Shape;1132;p51"/>
            <p:cNvSpPr txBox="1"/>
            <p:nvPr/>
          </p:nvSpPr>
          <p:spPr>
            <a:xfrm>
              <a:off x="193495" y="1939000"/>
              <a:ext cx="53085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Actual truth</a:t>
              </a:r>
              <a:r>
                <a:rPr lang="en" sz="2000"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1133" name="Google Shape;11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200" y="2200024"/>
            <a:ext cx="3644251" cy="2056939"/>
          </a:xfrm>
          <a:prstGeom prst="rect">
            <a:avLst/>
          </a:prstGeom>
          <a:noFill/>
          <a:ln>
            <a:noFill/>
          </a:ln>
        </p:spPr>
      </p:pic>
      <p:sp>
        <p:nvSpPr>
          <p:cNvPr id="1134" name="Google Shape;1134;p51"/>
          <p:cNvSpPr txBox="1"/>
          <p:nvPr>
            <p:ph idx="1" type="body"/>
          </p:nvPr>
        </p:nvSpPr>
        <p:spPr>
          <a:xfrm>
            <a:off x="143925" y="556500"/>
            <a:ext cx="84438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talk of “layers of abstraction” often in computer science.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Related concept: obscurantism. The user of a class does not and should not know how it works.</a:t>
            </a:r>
            <a:endParaRPr/>
          </a:p>
        </p:txBody>
      </p:sp>
      <p:pic>
        <p:nvPicPr>
          <p:cNvPr id="1135" name="Google Shape;113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4665" y="4144737"/>
            <a:ext cx="1613000" cy="91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6" name="Google Shape;1136;p51"/>
          <p:cNvCxnSpPr/>
          <p:nvPr/>
        </p:nvCxnSpPr>
        <p:spPr>
          <a:xfrm>
            <a:off x="8521176" y="4202440"/>
            <a:ext cx="0" cy="19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7" name="Google Shape;1137;p51"/>
          <p:cNvCxnSpPr/>
          <p:nvPr/>
        </p:nvCxnSpPr>
        <p:spPr>
          <a:xfrm>
            <a:off x="8138546" y="4261102"/>
            <a:ext cx="149700" cy="14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8" name="Google Shape;1138;p51"/>
          <p:cNvCxnSpPr/>
          <p:nvPr/>
        </p:nvCxnSpPr>
        <p:spPr>
          <a:xfrm flipH="1">
            <a:off x="8718139" y="4257152"/>
            <a:ext cx="168600" cy="168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last thought: Obscurantism in Java</a:t>
            </a:r>
            <a:endParaRPr/>
          </a:p>
        </p:txBody>
      </p:sp>
      <p:sp>
        <p:nvSpPr>
          <p:cNvPr id="1144" name="Google Shape;1144;p52"/>
          <p:cNvSpPr txBox="1"/>
          <p:nvPr>
            <p:ph idx="1" type="body"/>
          </p:nvPr>
        </p:nvSpPr>
        <p:spPr>
          <a:xfrm>
            <a:off x="143925" y="556500"/>
            <a:ext cx="86775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talk of “layers of abstraction” often in computer science.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Related concept: obscurantism. The user of a class does not and should not know how it works.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Java language allows you to enforce this with ideas like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/>
              <a:t>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good programmer obscures details from themselves, even </a:t>
            </a:r>
            <a:r>
              <a:rPr lang="en" u="sng"/>
              <a:t>within a class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/>
              <a:t> should be written totally independently. You should not be thinking about the details of one method while writing the other. Simply trust that the other works.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Breaking programming tasks down into small pieces (especially functions) helps with this greatly!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Through judicious use of testing, we can build confidence in these small pieces, as we’ll see in the next lecture.</a:t>
            </a:r>
            <a:endParaRPr/>
          </a:p>
        </p:txBody>
      </p:sp>
      <p:pic>
        <p:nvPicPr>
          <p:cNvPr id="1145" name="Google Shape;11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665" y="4144737"/>
            <a:ext cx="1613000" cy="91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6" name="Google Shape;1146;p52"/>
          <p:cNvCxnSpPr/>
          <p:nvPr/>
        </p:nvCxnSpPr>
        <p:spPr>
          <a:xfrm>
            <a:off x="8521176" y="4202440"/>
            <a:ext cx="0" cy="19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52"/>
          <p:cNvCxnSpPr/>
          <p:nvPr/>
        </p:nvCxnSpPr>
        <p:spPr>
          <a:xfrm>
            <a:off x="8138546" y="4261102"/>
            <a:ext cx="149700" cy="14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52"/>
          <p:cNvCxnSpPr/>
          <p:nvPr/>
        </p:nvCxnSpPr>
        <p:spPr>
          <a:xfrm flipH="1">
            <a:off x="8718139" y="4257152"/>
            <a:ext cx="168600" cy="168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154" name="Google Shape;1154;p5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Hanging Containers: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http://www.portcalls.com/wp-content/uploads/2012/04/hanging_containers1.jpg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Loitering: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http://i.istockimg.com/file_thumbview_approve/19711163/6/stock-photo-19711163-red-loitering-prohibited-sign.jpg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http://images.mysecuritysign.com/img/lg/K/No-Loitering-Sign-K-5418.gif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6"/>
              </a:rPr>
              <a:t>http://3.bp.blogspot.com/-NV3y2NQDFy0/UAAXB5gINoI/AAAAAAAALi8/F_bM4-dmsm4/s1600/DVC00575.JPG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 pill/blue pill: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https://en.wikipedia.org/wiki/Red_pill_and_blue_pill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/>
          <p:cNvGrpSpPr/>
          <p:nvPr/>
        </p:nvGrpSpPr>
        <p:grpSpPr>
          <a:xfrm>
            <a:off x="1034637" y="4106589"/>
            <a:ext cx="1031828" cy="429276"/>
            <a:chOff x="809625" y="3638550"/>
            <a:chExt cx="1190525" cy="495300"/>
          </a:xfrm>
        </p:grpSpPr>
        <p:sp>
          <p:nvSpPr>
            <p:cNvPr id="54" name="Google Shape;54;p1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</a:t>
            </a:r>
            <a:endParaRPr/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243000" y="556500"/>
            <a:ext cx="8443800" cy="21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Behold. The state of the art as we arrived at in last week’s lecture. Through various improvements, we made all of the following operations fast: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getLast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removeFirst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removeLast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will build this in project 1A.</a:t>
            </a:r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1162001" y="2962225"/>
            <a:ext cx="3248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2"/>
          <p:cNvSpPr txBox="1"/>
          <p:nvPr/>
        </p:nvSpPr>
        <p:spPr>
          <a:xfrm>
            <a:off x="2626410" y="3188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0" name="Google Shape;60;p12"/>
          <p:cNvSpPr/>
          <p:nvPr/>
        </p:nvSpPr>
        <p:spPr>
          <a:xfrm>
            <a:off x="2512497" y="3204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2517738" y="3199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3160588" y="3205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2"/>
          <p:cNvCxnSpPr>
            <a:stCxn id="62" idx="3"/>
            <a:endCxn id="55" idx="0"/>
          </p:cNvCxnSpPr>
          <p:nvPr/>
        </p:nvCxnSpPr>
        <p:spPr>
          <a:xfrm flipH="1">
            <a:off x="1808488" y="3392525"/>
            <a:ext cx="1854600" cy="714000"/>
          </a:xfrm>
          <a:prstGeom prst="curvedConnector4">
            <a:avLst>
              <a:gd fmla="val -12840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2"/>
          <p:cNvCxnSpPr>
            <a:stCxn id="62" idx="3"/>
          </p:cNvCxnSpPr>
          <p:nvPr/>
        </p:nvCxnSpPr>
        <p:spPr>
          <a:xfrm rot="10800000">
            <a:off x="3373888" y="3388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2"/>
          <p:cNvCxnSpPr/>
          <p:nvPr/>
        </p:nvCxnSpPr>
        <p:spPr>
          <a:xfrm rot="10800000">
            <a:off x="714036" y="3107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2"/>
          <p:cNvCxnSpPr/>
          <p:nvPr/>
        </p:nvCxnSpPr>
        <p:spPr>
          <a:xfrm rot="10800000">
            <a:off x="714036" y="33550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" name="Google Shape;67;p12"/>
          <p:cNvGrpSpPr/>
          <p:nvPr/>
        </p:nvGrpSpPr>
        <p:grpSpPr>
          <a:xfrm>
            <a:off x="3153133" y="4106589"/>
            <a:ext cx="1031828" cy="429276"/>
            <a:chOff x="809625" y="3638550"/>
            <a:chExt cx="1190525" cy="495300"/>
          </a:xfrm>
        </p:grpSpPr>
        <p:sp>
          <p:nvSpPr>
            <p:cNvPr id="68" name="Google Shape;68;p1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0" name="Google Shape;70;p12"/>
          <p:cNvCxnSpPr/>
          <p:nvPr/>
        </p:nvCxnSpPr>
        <p:spPr>
          <a:xfrm>
            <a:off x="1799650" y="4415825"/>
            <a:ext cx="892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2"/>
          <p:cNvSpPr txBox="1"/>
          <p:nvPr/>
        </p:nvSpPr>
        <p:spPr>
          <a:xfrm>
            <a:off x="2512116" y="2899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2" name="Google Shape;72;p12"/>
          <p:cNvCxnSpPr/>
          <p:nvPr/>
        </p:nvCxnSpPr>
        <p:spPr>
          <a:xfrm rot="10800000">
            <a:off x="714036" y="3741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2"/>
          <p:cNvCxnSpPr/>
          <p:nvPr/>
        </p:nvCxnSpPr>
        <p:spPr>
          <a:xfrm rot="10800000">
            <a:off x="714036" y="35481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2"/>
          <p:cNvSpPr/>
          <p:nvPr/>
        </p:nvSpPr>
        <p:spPr>
          <a:xfrm>
            <a:off x="2679351" y="4106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/>
          <p:nvPr/>
        </p:nvSpPr>
        <p:spPr>
          <a:xfrm>
            <a:off x="518626" y="4106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2"/>
          <p:cNvCxnSpPr/>
          <p:nvPr/>
        </p:nvCxnSpPr>
        <p:spPr>
          <a:xfrm rot="10800000">
            <a:off x="2066350" y="4191150"/>
            <a:ext cx="8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7" name="Google Shape;77;p12"/>
          <p:cNvGrpSpPr/>
          <p:nvPr/>
        </p:nvGrpSpPr>
        <p:grpSpPr>
          <a:xfrm>
            <a:off x="5271633" y="4106601"/>
            <a:ext cx="1031828" cy="429276"/>
            <a:chOff x="809625" y="3638550"/>
            <a:chExt cx="1190525" cy="495300"/>
          </a:xfrm>
        </p:grpSpPr>
        <p:sp>
          <p:nvSpPr>
            <p:cNvPr id="78" name="Google Shape;78;p1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" name="Google Shape;80;p12"/>
          <p:cNvCxnSpPr/>
          <p:nvPr/>
        </p:nvCxnSpPr>
        <p:spPr>
          <a:xfrm>
            <a:off x="4011475" y="4415825"/>
            <a:ext cx="798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2"/>
          <p:cNvSpPr/>
          <p:nvPr/>
        </p:nvSpPr>
        <p:spPr>
          <a:xfrm>
            <a:off x="4797851" y="41065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2"/>
          <p:cNvCxnSpPr/>
          <p:nvPr/>
        </p:nvCxnSpPr>
        <p:spPr>
          <a:xfrm rot="10800000">
            <a:off x="4184925" y="4191150"/>
            <a:ext cx="871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2"/>
          <p:cNvCxnSpPr>
            <a:stCxn id="84" idx="2"/>
            <a:endCxn id="55" idx="2"/>
          </p:cNvCxnSpPr>
          <p:nvPr/>
        </p:nvCxnSpPr>
        <p:spPr>
          <a:xfrm flipH="1" rot="5400000">
            <a:off x="4989585" y="1354794"/>
            <a:ext cx="5400" cy="6367800"/>
          </a:xfrm>
          <a:prstGeom prst="curvedConnector3">
            <a:avLst>
              <a:gd fmla="val -4409722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2"/>
          <p:cNvSpPr txBox="1"/>
          <p:nvPr/>
        </p:nvSpPr>
        <p:spPr>
          <a:xfrm>
            <a:off x="3636348" y="4440109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3155561" y="443791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value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2607044" y="4436104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88" name="Google Shape;88;p12"/>
          <p:cNvGrpSpPr/>
          <p:nvPr/>
        </p:nvGrpSpPr>
        <p:grpSpPr>
          <a:xfrm>
            <a:off x="1102876" y="2905664"/>
            <a:ext cx="1582372" cy="961571"/>
            <a:chOff x="1114701" y="3234112"/>
            <a:chExt cx="1582372" cy="961571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2" name="Google Shape;92;p12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93" name="Google Shape;93;p12"/>
          <p:cNvGrpSpPr/>
          <p:nvPr/>
        </p:nvGrpSpPr>
        <p:grpSpPr>
          <a:xfrm>
            <a:off x="7402287" y="4112118"/>
            <a:ext cx="1031828" cy="429276"/>
            <a:chOff x="809625" y="3638550"/>
            <a:chExt cx="1190525" cy="495300"/>
          </a:xfrm>
        </p:grpSpPr>
        <p:sp>
          <p:nvSpPr>
            <p:cNvPr id="94" name="Google Shape;94;p1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2"/>
          <p:cNvSpPr/>
          <p:nvPr/>
        </p:nvSpPr>
        <p:spPr>
          <a:xfrm>
            <a:off x="6928505" y="4112093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2"/>
          <p:cNvCxnSpPr/>
          <p:nvPr/>
        </p:nvCxnSpPr>
        <p:spPr>
          <a:xfrm>
            <a:off x="6083950" y="4433575"/>
            <a:ext cx="845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2"/>
          <p:cNvCxnSpPr/>
          <p:nvPr/>
        </p:nvCxnSpPr>
        <p:spPr>
          <a:xfrm rot="10800000">
            <a:off x="6303350" y="4208900"/>
            <a:ext cx="860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2"/>
          <p:cNvCxnSpPr>
            <a:stCxn id="84" idx="3"/>
            <a:endCxn id="75" idx="2"/>
          </p:cNvCxnSpPr>
          <p:nvPr/>
        </p:nvCxnSpPr>
        <p:spPr>
          <a:xfrm flipH="1">
            <a:off x="776615" y="4326756"/>
            <a:ext cx="7657500" cy="209100"/>
          </a:xfrm>
          <a:prstGeom prst="curvedConnector4">
            <a:avLst>
              <a:gd fmla="val -3110" name="adj1"/>
              <a:gd fmla="val 300296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9" name="Google Shape;99;p12"/>
          <p:cNvSpPr txBox="1"/>
          <p:nvPr/>
        </p:nvSpPr>
        <p:spPr>
          <a:xfrm>
            <a:off x="3121730" y="2899750"/>
            <a:ext cx="1289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100" name="Google Shape;1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300" y="1771923"/>
            <a:ext cx="3839500" cy="158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Arbitrary Retrieval</a:t>
            </a:r>
            <a:endParaRPr/>
          </a:p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243000" y="556500"/>
            <a:ext cx="8749800" cy="21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</a:t>
            </a:r>
            <a:r>
              <a:rPr lang="en"/>
              <a:t>added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get(int i)</a:t>
            </a:r>
            <a:r>
              <a:rPr lang="en"/>
              <a:t>, which returns the ith item from the 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would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/>
              <a:t> be slow for</a:t>
            </a:r>
            <a:r>
              <a:rPr lang="en"/>
              <a:t> long lists compared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getLast()</a:t>
            </a:r>
            <a:r>
              <a:rPr lang="en"/>
              <a:t>? For what inputs?</a:t>
            </a:r>
            <a:endParaRPr/>
          </a:p>
        </p:txBody>
      </p:sp>
      <p:grpSp>
        <p:nvGrpSpPr>
          <p:cNvPr id="107" name="Google Shape;107;p13"/>
          <p:cNvGrpSpPr/>
          <p:nvPr/>
        </p:nvGrpSpPr>
        <p:grpSpPr>
          <a:xfrm>
            <a:off x="1034637" y="4106589"/>
            <a:ext cx="1031828" cy="429277"/>
            <a:chOff x="809625" y="3638550"/>
            <a:chExt cx="1190525" cy="495300"/>
          </a:xfrm>
        </p:grpSpPr>
        <p:sp>
          <p:nvSpPr>
            <p:cNvPr id="108" name="Google Shape;108;p1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/>
          <p:nvPr/>
        </p:nvSpPr>
        <p:spPr>
          <a:xfrm>
            <a:off x="1162001" y="2962225"/>
            <a:ext cx="3248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2626410" y="3188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2512497" y="3204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2517738" y="3199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3160588" y="3205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3"/>
          <p:cNvCxnSpPr>
            <a:stCxn id="114" idx="3"/>
            <a:endCxn id="109" idx="0"/>
          </p:cNvCxnSpPr>
          <p:nvPr/>
        </p:nvCxnSpPr>
        <p:spPr>
          <a:xfrm flipH="1">
            <a:off x="1808488" y="3392525"/>
            <a:ext cx="1854600" cy="714000"/>
          </a:xfrm>
          <a:prstGeom prst="curvedConnector4">
            <a:avLst>
              <a:gd fmla="val -12840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3"/>
          <p:cNvCxnSpPr>
            <a:stCxn id="114" idx="3"/>
          </p:cNvCxnSpPr>
          <p:nvPr/>
        </p:nvCxnSpPr>
        <p:spPr>
          <a:xfrm rot="10800000">
            <a:off x="3373888" y="3388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3"/>
          <p:cNvCxnSpPr/>
          <p:nvPr/>
        </p:nvCxnSpPr>
        <p:spPr>
          <a:xfrm rot="10800000">
            <a:off x="714036" y="3107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3"/>
          <p:cNvCxnSpPr/>
          <p:nvPr/>
        </p:nvCxnSpPr>
        <p:spPr>
          <a:xfrm rot="10800000">
            <a:off x="714036" y="33550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13"/>
          <p:cNvGrpSpPr/>
          <p:nvPr/>
        </p:nvGrpSpPr>
        <p:grpSpPr>
          <a:xfrm>
            <a:off x="3153133" y="4106589"/>
            <a:ext cx="1031828" cy="429277"/>
            <a:chOff x="809625" y="3638550"/>
            <a:chExt cx="1190525" cy="495300"/>
          </a:xfrm>
        </p:grpSpPr>
        <p:sp>
          <p:nvSpPr>
            <p:cNvPr id="120" name="Google Shape;120;p1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" name="Google Shape;122;p13"/>
          <p:cNvCxnSpPr/>
          <p:nvPr/>
        </p:nvCxnSpPr>
        <p:spPr>
          <a:xfrm>
            <a:off x="1799650" y="4415825"/>
            <a:ext cx="892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3"/>
          <p:cNvSpPr txBox="1"/>
          <p:nvPr/>
        </p:nvSpPr>
        <p:spPr>
          <a:xfrm>
            <a:off x="2512116" y="2899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24" name="Google Shape;124;p13"/>
          <p:cNvCxnSpPr/>
          <p:nvPr/>
        </p:nvCxnSpPr>
        <p:spPr>
          <a:xfrm rot="10800000">
            <a:off x="714036" y="3741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/>
          <p:nvPr/>
        </p:nvCxnSpPr>
        <p:spPr>
          <a:xfrm rot="10800000">
            <a:off x="714036" y="35481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3"/>
          <p:cNvSpPr/>
          <p:nvPr/>
        </p:nvSpPr>
        <p:spPr>
          <a:xfrm>
            <a:off x="2679351" y="4106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518626" y="4106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3"/>
          <p:cNvCxnSpPr/>
          <p:nvPr/>
        </p:nvCxnSpPr>
        <p:spPr>
          <a:xfrm rot="10800000">
            <a:off x="2066350" y="4191150"/>
            <a:ext cx="8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9" name="Google Shape;129;p13"/>
          <p:cNvGrpSpPr/>
          <p:nvPr/>
        </p:nvGrpSpPr>
        <p:grpSpPr>
          <a:xfrm>
            <a:off x="5271633" y="4106602"/>
            <a:ext cx="1031828" cy="429277"/>
            <a:chOff x="809625" y="3638550"/>
            <a:chExt cx="1190525" cy="495300"/>
          </a:xfrm>
        </p:grpSpPr>
        <p:sp>
          <p:nvSpPr>
            <p:cNvPr id="130" name="Google Shape;130;p1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2" name="Google Shape;132;p13"/>
          <p:cNvCxnSpPr/>
          <p:nvPr/>
        </p:nvCxnSpPr>
        <p:spPr>
          <a:xfrm>
            <a:off x="4011475" y="4415825"/>
            <a:ext cx="798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3"/>
          <p:cNvSpPr/>
          <p:nvPr/>
        </p:nvSpPr>
        <p:spPr>
          <a:xfrm>
            <a:off x="4797851" y="41065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3"/>
          <p:cNvCxnSpPr/>
          <p:nvPr/>
        </p:nvCxnSpPr>
        <p:spPr>
          <a:xfrm rot="10800000">
            <a:off x="4184925" y="4191150"/>
            <a:ext cx="871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3"/>
          <p:cNvCxnSpPr>
            <a:stCxn id="136" idx="2"/>
            <a:endCxn id="109" idx="2"/>
          </p:cNvCxnSpPr>
          <p:nvPr/>
        </p:nvCxnSpPr>
        <p:spPr>
          <a:xfrm flipH="1" rot="5400000">
            <a:off x="4989585" y="1354794"/>
            <a:ext cx="5400" cy="6367800"/>
          </a:xfrm>
          <a:prstGeom prst="curvedConnector3">
            <a:avLst>
              <a:gd fmla="val -4409722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3"/>
          <p:cNvSpPr txBox="1"/>
          <p:nvPr/>
        </p:nvSpPr>
        <p:spPr>
          <a:xfrm>
            <a:off x="3636348" y="4440109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3155561" y="443791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value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2607044" y="4436104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40" name="Google Shape;140;p13"/>
          <p:cNvGrpSpPr/>
          <p:nvPr/>
        </p:nvGrpSpPr>
        <p:grpSpPr>
          <a:xfrm>
            <a:off x="1102876" y="2905664"/>
            <a:ext cx="1582372" cy="961571"/>
            <a:chOff x="1114701" y="3234112"/>
            <a:chExt cx="1582372" cy="961571"/>
          </a:xfrm>
        </p:grpSpPr>
        <p:sp>
          <p:nvSpPr>
            <p:cNvPr id="141" name="Google Shape;141;p13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42" name="Google Shape;142;p1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43" name="Google Shape;143;p13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44" name="Google Shape;144;p13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145" name="Google Shape;145;p13"/>
          <p:cNvGrpSpPr/>
          <p:nvPr/>
        </p:nvGrpSpPr>
        <p:grpSpPr>
          <a:xfrm>
            <a:off x="7402287" y="4112118"/>
            <a:ext cx="1031828" cy="429277"/>
            <a:chOff x="809625" y="3638550"/>
            <a:chExt cx="1190525" cy="495300"/>
          </a:xfrm>
        </p:grpSpPr>
        <p:sp>
          <p:nvSpPr>
            <p:cNvPr id="146" name="Google Shape;146;p1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3"/>
          <p:cNvSpPr/>
          <p:nvPr/>
        </p:nvSpPr>
        <p:spPr>
          <a:xfrm>
            <a:off x="6928505" y="4112093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3"/>
          <p:cNvCxnSpPr/>
          <p:nvPr/>
        </p:nvCxnSpPr>
        <p:spPr>
          <a:xfrm>
            <a:off x="6083950" y="4433575"/>
            <a:ext cx="845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3"/>
          <p:cNvCxnSpPr/>
          <p:nvPr/>
        </p:nvCxnSpPr>
        <p:spPr>
          <a:xfrm rot="10800000">
            <a:off x="6303350" y="4208900"/>
            <a:ext cx="860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3"/>
          <p:cNvCxnSpPr>
            <a:stCxn id="136" idx="3"/>
            <a:endCxn id="127" idx="2"/>
          </p:cNvCxnSpPr>
          <p:nvPr/>
        </p:nvCxnSpPr>
        <p:spPr>
          <a:xfrm flipH="1">
            <a:off x="776615" y="4326756"/>
            <a:ext cx="7657500" cy="209100"/>
          </a:xfrm>
          <a:prstGeom prst="curvedConnector4">
            <a:avLst>
              <a:gd fmla="val -3110" name="adj1"/>
              <a:gd fmla="val 300296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1" name="Google Shape;151;p13"/>
          <p:cNvSpPr txBox="1"/>
          <p:nvPr/>
        </p:nvSpPr>
        <p:spPr>
          <a:xfrm>
            <a:off x="3121730" y="2899750"/>
            <a:ext cx="1289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Arbitrary Retrieval</a:t>
            </a:r>
            <a:endParaRPr/>
          </a:p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243000" y="556500"/>
            <a:ext cx="87498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added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get(int i)</a:t>
            </a:r>
            <a:r>
              <a:rPr lang="en"/>
              <a:t>, which returns the ith item from the 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would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/>
              <a:t> be slow for long lists compared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getLast()</a:t>
            </a:r>
            <a:r>
              <a:rPr lang="en"/>
              <a:t>? For what inputs?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Have to scan to desired position. Slow for any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/>
              <a:t> not near the sentinel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do we fix this?</a:t>
            </a:r>
            <a:endParaRPr/>
          </a:p>
        </p:txBody>
      </p:sp>
      <p:grpSp>
        <p:nvGrpSpPr>
          <p:cNvPr id="158" name="Google Shape;158;p14"/>
          <p:cNvGrpSpPr/>
          <p:nvPr/>
        </p:nvGrpSpPr>
        <p:grpSpPr>
          <a:xfrm>
            <a:off x="1034637" y="4106589"/>
            <a:ext cx="1031828" cy="429277"/>
            <a:chOff x="809625" y="3638550"/>
            <a:chExt cx="1190525" cy="495300"/>
          </a:xfrm>
        </p:grpSpPr>
        <p:sp>
          <p:nvSpPr>
            <p:cNvPr id="159" name="Google Shape;159;p1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4"/>
          <p:cNvSpPr/>
          <p:nvPr/>
        </p:nvSpPr>
        <p:spPr>
          <a:xfrm>
            <a:off x="1162001" y="2962225"/>
            <a:ext cx="3248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 txBox="1"/>
          <p:nvPr/>
        </p:nvSpPr>
        <p:spPr>
          <a:xfrm>
            <a:off x="2626410" y="3188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2512497" y="3204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2517738" y="3199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3160588" y="3205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14"/>
          <p:cNvCxnSpPr>
            <a:stCxn id="165" idx="3"/>
            <a:endCxn id="160" idx="0"/>
          </p:cNvCxnSpPr>
          <p:nvPr/>
        </p:nvCxnSpPr>
        <p:spPr>
          <a:xfrm flipH="1">
            <a:off x="1808488" y="3392525"/>
            <a:ext cx="1854600" cy="714000"/>
          </a:xfrm>
          <a:prstGeom prst="curvedConnector4">
            <a:avLst>
              <a:gd fmla="val -12840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4"/>
          <p:cNvCxnSpPr>
            <a:stCxn id="165" idx="3"/>
          </p:cNvCxnSpPr>
          <p:nvPr/>
        </p:nvCxnSpPr>
        <p:spPr>
          <a:xfrm rot="10800000">
            <a:off x="3373888" y="3388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4"/>
          <p:cNvCxnSpPr/>
          <p:nvPr/>
        </p:nvCxnSpPr>
        <p:spPr>
          <a:xfrm rot="10800000">
            <a:off x="714036" y="3107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4"/>
          <p:cNvCxnSpPr/>
          <p:nvPr/>
        </p:nvCxnSpPr>
        <p:spPr>
          <a:xfrm rot="10800000">
            <a:off x="714036" y="33550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0" name="Google Shape;170;p14"/>
          <p:cNvGrpSpPr/>
          <p:nvPr/>
        </p:nvGrpSpPr>
        <p:grpSpPr>
          <a:xfrm>
            <a:off x="3153133" y="4106589"/>
            <a:ext cx="1031828" cy="429277"/>
            <a:chOff x="809625" y="3638550"/>
            <a:chExt cx="1190525" cy="495300"/>
          </a:xfrm>
        </p:grpSpPr>
        <p:sp>
          <p:nvSpPr>
            <p:cNvPr id="171" name="Google Shape;171;p1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" name="Google Shape;173;p14"/>
          <p:cNvCxnSpPr/>
          <p:nvPr/>
        </p:nvCxnSpPr>
        <p:spPr>
          <a:xfrm>
            <a:off x="1799650" y="4415825"/>
            <a:ext cx="892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4"/>
          <p:cNvSpPr txBox="1"/>
          <p:nvPr/>
        </p:nvSpPr>
        <p:spPr>
          <a:xfrm>
            <a:off x="2512116" y="2899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75" name="Google Shape;175;p14"/>
          <p:cNvCxnSpPr/>
          <p:nvPr/>
        </p:nvCxnSpPr>
        <p:spPr>
          <a:xfrm rot="10800000">
            <a:off x="714036" y="3741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4"/>
          <p:cNvCxnSpPr/>
          <p:nvPr/>
        </p:nvCxnSpPr>
        <p:spPr>
          <a:xfrm rot="10800000">
            <a:off x="714036" y="35481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4"/>
          <p:cNvSpPr/>
          <p:nvPr/>
        </p:nvSpPr>
        <p:spPr>
          <a:xfrm>
            <a:off x="2679351" y="4106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518626" y="4106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14"/>
          <p:cNvCxnSpPr/>
          <p:nvPr/>
        </p:nvCxnSpPr>
        <p:spPr>
          <a:xfrm rot="10800000">
            <a:off x="2066350" y="4191150"/>
            <a:ext cx="8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0" name="Google Shape;180;p14"/>
          <p:cNvGrpSpPr/>
          <p:nvPr/>
        </p:nvGrpSpPr>
        <p:grpSpPr>
          <a:xfrm>
            <a:off x="5271633" y="4106602"/>
            <a:ext cx="1031828" cy="429277"/>
            <a:chOff x="809625" y="3638550"/>
            <a:chExt cx="1190525" cy="495300"/>
          </a:xfrm>
        </p:grpSpPr>
        <p:sp>
          <p:nvSpPr>
            <p:cNvPr id="181" name="Google Shape;181;p1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3" name="Google Shape;183;p14"/>
          <p:cNvCxnSpPr/>
          <p:nvPr/>
        </p:nvCxnSpPr>
        <p:spPr>
          <a:xfrm>
            <a:off x="4011475" y="4415825"/>
            <a:ext cx="798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4"/>
          <p:cNvSpPr/>
          <p:nvPr/>
        </p:nvSpPr>
        <p:spPr>
          <a:xfrm>
            <a:off x="4797851" y="41065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4"/>
          <p:cNvCxnSpPr/>
          <p:nvPr/>
        </p:nvCxnSpPr>
        <p:spPr>
          <a:xfrm rot="10800000">
            <a:off x="4184925" y="4191150"/>
            <a:ext cx="871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4"/>
          <p:cNvCxnSpPr>
            <a:stCxn id="187" idx="2"/>
            <a:endCxn id="160" idx="2"/>
          </p:cNvCxnSpPr>
          <p:nvPr/>
        </p:nvCxnSpPr>
        <p:spPr>
          <a:xfrm flipH="1" rot="5400000">
            <a:off x="4989585" y="1354794"/>
            <a:ext cx="5400" cy="6367800"/>
          </a:xfrm>
          <a:prstGeom prst="curvedConnector3">
            <a:avLst>
              <a:gd fmla="val -4409722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4"/>
          <p:cNvSpPr txBox="1"/>
          <p:nvPr/>
        </p:nvSpPr>
        <p:spPr>
          <a:xfrm>
            <a:off x="3636348" y="4440109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3155561" y="443791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value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2607044" y="4436104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91" name="Google Shape;191;p14"/>
          <p:cNvGrpSpPr/>
          <p:nvPr/>
        </p:nvGrpSpPr>
        <p:grpSpPr>
          <a:xfrm>
            <a:off x="1102876" y="2905664"/>
            <a:ext cx="1582372" cy="961571"/>
            <a:chOff x="1114701" y="3234112"/>
            <a:chExt cx="1582372" cy="961571"/>
          </a:xfrm>
        </p:grpSpPr>
        <p:sp>
          <p:nvSpPr>
            <p:cNvPr id="192" name="Google Shape;192;p14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93" name="Google Shape;193;p14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94" name="Google Shape;194;p14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95" name="Google Shape;195;p14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7402287" y="4112118"/>
            <a:ext cx="1031828" cy="429277"/>
            <a:chOff x="809625" y="3638550"/>
            <a:chExt cx="1190525" cy="495300"/>
          </a:xfrm>
        </p:grpSpPr>
        <p:sp>
          <p:nvSpPr>
            <p:cNvPr id="197" name="Google Shape;197;p1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4"/>
          <p:cNvSpPr/>
          <p:nvPr/>
        </p:nvSpPr>
        <p:spPr>
          <a:xfrm>
            <a:off x="6928505" y="4112093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14"/>
          <p:cNvCxnSpPr/>
          <p:nvPr/>
        </p:nvCxnSpPr>
        <p:spPr>
          <a:xfrm>
            <a:off x="6083950" y="4433575"/>
            <a:ext cx="845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4"/>
          <p:cNvCxnSpPr/>
          <p:nvPr/>
        </p:nvCxnSpPr>
        <p:spPr>
          <a:xfrm rot="10800000">
            <a:off x="6303350" y="4208900"/>
            <a:ext cx="860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4"/>
          <p:cNvCxnSpPr>
            <a:stCxn id="187" idx="3"/>
            <a:endCxn id="178" idx="2"/>
          </p:cNvCxnSpPr>
          <p:nvPr/>
        </p:nvCxnSpPr>
        <p:spPr>
          <a:xfrm flipH="1">
            <a:off x="776615" y="4326756"/>
            <a:ext cx="7657500" cy="209100"/>
          </a:xfrm>
          <a:prstGeom prst="curvedConnector4">
            <a:avLst>
              <a:gd fmla="val -3110" name="adj1"/>
              <a:gd fmla="val 300296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2" name="Google Shape;202;p14"/>
          <p:cNvSpPr txBox="1"/>
          <p:nvPr/>
        </p:nvSpPr>
        <p:spPr>
          <a:xfrm>
            <a:off x="3121730" y="2899750"/>
            <a:ext cx="1289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Arbitrary Retrieval</a:t>
            </a:r>
            <a:endParaRPr/>
          </a:p>
        </p:txBody>
      </p:sp>
      <p:sp>
        <p:nvSpPr>
          <p:cNvPr id="208" name="Google Shape;208;p15"/>
          <p:cNvSpPr txBox="1"/>
          <p:nvPr>
            <p:ph idx="1" type="body"/>
          </p:nvPr>
        </p:nvSpPr>
        <p:spPr>
          <a:xfrm>
            <a:off x="243000" y="556500"/>
            <a:ext cx="87498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added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get(int i)</a:t>
            </a:r>
            <a:r>
              <a:rPr lang="en"/>
              <a:t>, which returns the ith item from the 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would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/>
              <a:t> be slow for long lists compared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getLast()</a:t>
            </a:r>
            <a:r>
              <a:rPr lang="en"/>
              <a:t>? For what inputs?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Have to scan to desired position. Slow for any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/>
              <a:t> not near the sentinel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Will discuss (much later) sophisticated changes that can speed up lists.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now: We’ll take a different tack: Using an array instead (no links!).</a:t>
            </a:r>
            <a:endParaRPr/>
          </a:p>
        </p:txBody>
      </p:sp>
      <p:grpSp>
        <p:nvGrpSpPr>
          <p:cNvPr id="209" name="Google Shape;209;p15"/>
          <p:cNvGrpSpPr/>
          <p:nvPr/>
        </p:nvGrpSpPr>
        <p:grpSpPr>
          <a:xfrm>
            <a:off x="1034637" y="4106589"/>
            <a:ext cx="1031828" cy="429277"/>
            <a:chOff x="809625" y="3638550"/>
            <a:chExt cx="1190525" cy="495300"/>
          </a:xfrm>
        </p:grpSpPr>
        <p:sp>
          <p:nvSpPr>
            <p:cNvPr id="210" name="Google Shape;210;p1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15"/>
          <p:cNvSpPr/>
          <p:nvPr/>
        </p:nvSpPr>
        <p:spPr>
          <a:xfrm>
            <a:off x="1162001" y="2962225"/>
            <a:ext cx="3248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2626410" y="3188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2512497" y="3204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2517738" y="3199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3160588" y="3205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15"/>
          <p:cNvCxnSpPr>
            <a:stCxn id="216" idx="3"/>
            <a:endCxn id="211" idx="0"/>
          </p:cNvCxnSpPr>
          <p:nvPr/>
        </p:nvCxnSpPr>
        <p:spPr>
          <a:xfrm flipH="1">
            <a:off x="1808488" y="3392525"/>
            <a:ext cx="1854600" cy="714000"/>
          </a:xfrm>
          <a:prstGeom prst="curvedConnector4">
            <a:avLst>
              <a:gd fmla="val -12840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5"/>
          <p:cNvCxnSpPr>
            <a:stCxn id="216" idx="3"/>
          </p:cNvCxnSpPr>
          <p:nvPr/>
        </p:nvCxnSpPr>
        <p:spPr>
          <a:xfrm rot="10800000">
            <a:off x="3373888" y="3388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5"/>
          <p:cNvCxnSpPr/>
          <p:nvPr/>
        </p:nvCxnSpPr>
        <p:spPr>
          <a:xfrm rot="10800000">
            <a:off x="714036" y="3107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5"/>
          <p:cNvCxnSpPr/>
          <p:nvPr/>
        </p:nvCxnSpPr>
        <p:spPr>
          <a:xfrm rot="10800000">
            <a:off x="714036" y="33550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1" name="Google Shape;221;p15"/>
          <p:cNvGrpSpPr/>
          <p:nvPr/>
        </p:nvGrpSpPr>
        <p:grpSpPr>
          <a:xfrm>
            <a:off x="3153133" y="4106589"/>
            <a:ext cx="1031828" cy="429277"/>
            <a:chOff x="809625" y="3638550"/>
            <a:chExt cx="1190525" cy="495300"/>
          </a:xfrm>
        </p:grpSpPr>
        <p:sp>
          <p:nvSpPr>
            <p:cNvPr id="222" name="Google Shape;222;p1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4" name="Google Shape;224;p15"/>
          <p:cNvCxnSpPr/>
          <p:nvPr/>
        </p:nvCxnSpPr>
        <p:spPr>
          <a:xfrm>
            <a:off x="1799650" y="4415825"/>
            <a:ext cx="892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15"/>
          <p:cNvSpPr txBox="1"/>
          <p:nvPr/>
        </p:nvSpPr>
        <p:spPr>
          <a:xfrm>
            <a:off x="2512116" y="2899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26" name="Google Shape;226;p15"/>
          <p:cNvCxnSpPr/>
          <p:nvPr/>
        </p:nvCxnSpPr>
        <p:spPr>
          <a:xfrm rot="10800000">
            <a:off x="714036" y="3741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5"/>
          <p:cNvCxnSpPr/>
          <p:nvPr/>
        </p:nvCxnSpPr>
        <p:spPr>
          <a:xfrm rot="10800000">
            <a:off x="714036" y="35481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5"/>
          <p:cNvSpPr/>
          <p:nvPr/>
        </p:nvSpPr>
        <p:spPr>
          <a:xfrm>
            <a:off x="2679351" y="4106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518626" y="4106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15"/>
          <p:cNvCxnSpPr/>
          <p:nvPr/>
        </p:nvCxnSpPr>
        <p:spPr>
          <a:xfrm rot="10800000">
            <a:off x="2066350" y="4191150"/>
            <a:ext cx="8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31" name="Google Shape;231;p15"/>
          <p:cNvGrpSpPr/>
          <p:nvPr/>
        </p:nvGrpSpPr>
        <p:grpSpPr>
          <a:xfrm>
            <a:off x="5271633" y="4106602"/>
            <a:ext cx="1031828" cy="429277"/>
            <a:chOff x="809625" y="3638550"/>
            <a:chExt cx="1190525" cy="495300"/>
          </a:xfrm>
        </p:grpSpPr>
        <p:sp>
          <p:nvSpPr>
            <p:cNvPr id="232" name="Google Shape;232;p1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4" name="Google Shape;234;p15"/>
          <p:cNvCxnSpPr/>
          <p:nvPr/>
        </p:nvCxnSpPr>
        <p:spPr>
          <a:xfrm>
            <a:off x="4011475" y="4415825"/>
            <a:ext cx="798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15"/>
          <p:cNvSpPr/>
          <p:nvPr/>
        </p:nvSpPr>
        <p:spPr>
          <a:xfrm>
            <a:off x="4797851" y="41065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15"/>
          <p:cNvCxnSpPr/>
          <p:nvPr/>
        </p:nvCxnSpPr>
        <p:spPr>
          <a:xfrm rot="10800000">
            <a:off x="4184925" y="4191150"/>
            <a:ext cx="871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5"/>
          <p:cNvCxnSpPr>
            <a:stCxn id="238" idx="2"/>
            <a:endCxn id="211" idx="2"/>
          </p:cNvCxnSpPr>
          <p:nvPr/>
        </p:nvCxnSpPr>
        <p:spPr>
          <a:xfrm flipH="1" rot="5400000">
            <a:off x="4989585" y="1354794"/>
            <a:ext cx="5400" cy="6367800"/>
          </a:xfrm>
          <a:prstGeom prst="curvedConnector3">
            <a:avLst>
              <a:gd fmla="val -4409722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15"/>
          <p:cNvSpPr txBox="1"/>
          <p:nvPr/>
        </p:nvSpPr>
        <p:spPr>
          <a:xfrm>
            <a:off x="3636348" y="4440109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3155561" y="443791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value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2607044" y="4436104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42" name="Google Shape;242;p15"/>
          <p:cNvGrpSpPr/>
          <p:nvPr/>
        </p:nvGrpSpPr>
        <p:grpSpPr>
          <a:xfrm>
            <a:off x="1102876" y="2905664"/>
            <a:ext cx="1582372" cy="961571"/>
            <a:chOff x="1114701" y="3234112"/>
            <a:chExt cx="1582372" cy="961571"/>
          </a:xfrm>
        </p:grpSpPr>
        <p:sp>
          <p:nvSpPr>
            <p:cNvPr id="243" name="Google Shape;243;p15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44" name="Google Shape;244;p15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45" name="Google Shape;245;p15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46" name="Google Shape;246;p15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247" name="Google Shape;247;p15"/>
          <p:cNvGrpSpPr/>
          <p:nvPr/>
        </p:nvGrpSpPr>
        <p:grpSpPr>
          <a:xfrm>
            <a:off x="7402287" y="4112118"/>
            <a:ext cx="1031828" cy="429277"/>
            <a:chOff x="809625" y="3638550"/>
            <a:chExt cx="1190525" cy="495300"/>
          </a:xfrm>
        </p:grpSpPr>
        <p:sp>
          <p:nvSpPr>
            <p:cNvPr id="248" name="Google Shape;248;p1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5"/>
          <p:cNvSpPr/>
          <p:nvPr/>
        </p:nvSpPr>
        <p:spPr>
          <a:xfrm>
            <a:off x="6928505" y="4112093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15"/>
          <p:cNvCxnSpPr/>
          <p:nvPr/>
        </p:nvCxnSpPr>
        <p:spPr>
          <a:xfrm>
            <a:off x="6083950" y="4433575"/>
            <a:ext cx="845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5"/>
          <p:cNvCxnSpPr/>
          <p:nvPr/>
        </p:nvCxnSpPr>
        <p:spPr>
          <a:xfrm rot="10800000">
            <a:off x="6303350" y="4208900"/>
            <a:ext cx="860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15"/>
          <p:cNvCxnSpPr>
            <a:stCxn id="238" idx="3"/>
            <a:endCxn id="229" idx="2"/>
          </p:cNvCxnSpPr>
          <p:nvPr/>
        </p:nvCxnSpPr>
        <p:spPr>
          <a:xfrm flipH="1">
            <a:off x="776615" y="4326756"/>
            <a:ext cx="7657500" cy="209100"/>
          </a:xfrm>
          <a:prstGeom prst="curvedConnector4">
            <a:avLst>
              <a:gd fmla="val -3110" name="adj1"/>
              <a:gd fmla="val 300296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3" name="Google Shape;253;p15"/>
          <p:cNvSpPr txBox="1"/>
          <p:nvPr/>
        </p:nvSpPr>
        <p:spPr>
          <a:xfrm>
            <a:off x="3121730" y="2899750"/>
            <a:ext cx="1289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Naive Array Lists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