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Ubuntu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Mon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UbuntuMon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UbuntuMono-bold.fntdata"/><Relationship Id="rId6" Type="http://schemas.openxmlformats.org/officeDocument/2006/relationships/slide" Target="slides/slide2.xml"/><Relationship Id="rId18" Type="http://schemas.openxmlformats.org/officeDocument/2006/relationships/font" Target="fonts/Ubuntu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094ff4355_0_4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094ff4355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94ff4355_0_2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94ff435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94ff4355_0_3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94ff4355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4ff4355_0_4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94ff4355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5593f781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5593f78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094ff4355_0_4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1094ff4355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094ff4355_0_4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1094ff4355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94ff4355_0_5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094ff4355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94ff4355_0_4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1094ff4355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4ff4355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94ff435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94ff4355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94ff435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94ff4355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94ff435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94ff4355_0_1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94ff435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Berkeley-CS61B/lectureCode/tree/master/lists2/DI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suIeJ1SIGxoNDT8enLwsSrMxcw4JTvJBsMcdARpqQCk/pub?start=false&amp;loop=false&amp;delayms=3000&amp;slide=id.g829fe3f43_0_291" TargetMode="External"/><Relationship Id="rId4" Type="http://schemas.openxmlformats.org/officeDocument/2006/relationships/hyperlink" Target="https://docs.google.com/presentation/d/1suIeJ1SIGxoNDT8enLwsSrMxcw4JTvJBsMcdARpqQCk/pub?start=false&amp;loop=false&amp;delayms=3000&amp;slide=id.g829fe3f43_0_376" TargetMode="External"/><Relationship Id="rId5" Type="http://schemas.openxmlformats.org/officeDocument/2006/relationships/hyperlink" Target="http://datastructur.es/sp17/materials/guides/plugin.html#using-the-plugi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and Common Points of Confusion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ArrayDeque Tips</a:t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3857425" y="1775250"/>
            <a:ext cx="46866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17"/>
          <p:cNvCxnSpPr/>
          <p:nvPr/>
        </p:nvCxnSpPr>
        <p:spPr>
          <a:xfrm rot="10800000">
            <a:off x="3409461" y="19208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7"/>
          <p:cNvCxnSpPr/>
          <p:nvPr/>
        </p:nvCxnSpPr>
        <p:spPr>
          <a:xfrm rot="10800000">
            <a:off x="3409461" y="21680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8" name="Google Shape;208;p17"/>
          <p:cNvGrpSpPr/>
          <p:nvPr/>
        </p:nvGrpSpPr>
        <p:grpSpPr>
          <a:xfrm>
            <a:off x="3798302" y="1718689"/>
            <a:ext cx="1582372" cy="546412"/>
            <a:chOff x="1114701" y="3234112"/>
            <a:chExt cx="1582372" cy="546412"/>
          </a:xfrm>
        </p:grpSpPr>
        <p:sp>
          <p:nvSpPr>
            <p:cNvPr id="209" name="Google Shape;209;p17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10" name="Google Shape;210;p17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11" name="Google Shape;211;p17"/>
          <p:cNvSpPr txBox="1"/>
          <p:nvPr/>
        </p:nvSpPr>
        <p:spPr>
          <a:xfrm>
            <a:off x="6493446" y="18594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6574900" y="21648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1360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" name="Google Shape;214;p17"/>
          <p:cNvSpPr/>
          <p:nvPr/>
        </p:nvSpPr>
        <p:spPr>
          <a:xfrm>
            <a:off x="1863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" name="Google Shape;215;p17"/>
          <p:cNvSpPr/>
          <p:nvPr/>
        </p:nvSpPr>
        <p:spPr>
          <a:xfrm>
            <a:off x="2365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" name="Google Shape;216;p17"/>
          <p:cNvSpPr/>
          <p:nvPr/>
        </p:nvSpPr>
        <p:spPr>
          <a:xfrm>
            <a:off x="2868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7" name="Google Shape;217;p17"/>
          <p:cNvSpPr/>
          <p:nvPr/>
        </p:nvSpPr>
        <p:spPr>
          <a:xfrm>
            <a:off x="5660278" y="21738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18" name="Google Shape;218;p17"/>
          <p:cNvSpPr txBox="1"/>
          <p:nvPr/>
        </p:nvSpPr>
        <p:spPr>
          <a:xfrm>
            <a:off x="5380673" y="1859425"/>
            <a:ext cx="1115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nextFirst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19" name="Google Shape;219;p17"/>
          <p:cNvCxnSpPr>
            <a:stCxn id="212" idx="3"/>
          </p:cNvCxnSpPr>
          <p:nvPr/>
        </p:nvCxnSpPr>
        <p:spPr>
          <a:xfrm rot="10800000">
            <a:off x="6865900" y="2343187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17"/>
          <p:cNvSpPr/>
          <p:nvPr/>
        </p:nvSpPr>
        <p:spPr>
          <a:xfrm>
            <a:off x="3370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21" name="Google Shape;221;p17"/>
          <p:cNvSpPr/>
          <p:nvPr/>
        </p:nvSpPr>
        <p:spPr>
          <a:xfrm>
            <a:off x="3873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22" name="Google Shape;222;p17"/>
          <p:cNvSpPr/>
          <p:nvPr/>
        </p:nvSpPr>
        <p:spPr>
          <a:xfrm>
            <a:off x="4375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23" name="Google Shape;223;p17"/>
          <p:cNvSpPr/>
          <p:nvPr/>
        </p:nvSpPr>
        <p:spPr>
          <a:xfrm>
            <a:off x="4878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224" name="Google Shape;224;p17"/>
          <p:cNvCxnSpPr>
            <a:stCxn id="212" idx="3"/>
            <a:endCxn id="216" idx="0"/>
          </p:cNvCxnSpPr>
          <p:nvPr/>
        </p:nvCxnSpPr>
        <p:spPr>
          <a:xfrm flipH="1">
            <a:off x="3119500" y="2352187"/>
            <a:ext cx="3957900" cy="1101900"/>
          </a:xfrm>
          <a:prstGeom prst="curvedConnector4">
            <a:avLst>
              <a:gd fmla="val -6016" name="adj1"/>
              <a:gd fmla="val 58501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17"/>
          <p:cNvSpPr/>
          <p:nvPr/>
        </p:nvSpPr>
        <p:spPr>
          <a:xfrm>
            <a:off x="7692353" y="21603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226" name="Google Shape;226;p17"/>
          <p:cNvSpPr txBox="1"/>
          <p:nvPr/>
        </p:nvSpPr>
        <p:spPr>
          <a:xfrm>
            <a:off x="7498198" y="1859425"/>
            <a:ext cx="1115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nextLast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1468151" y="3746425"/>
            <a:ext cx="40512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0    1    2    3    4    5    6    7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17"/>
          <p:cNvSpPr txBox="1"/>
          <p:nvPr>
            <p:ph idx="1" type="body"/>
          </p:nvPr>
        </p:nvSpPr>
        <p:spPr>
          <a:xfrm>
            <a:off x="243000" y="556500"/>
            <a:ext cx="8443800" cy="13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Starting from an empty ArrayDeque: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addLast(“a”)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addLast(“b”)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addFirst(“c”)</a:t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4845028" y="21738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0" name="Google Shape;230;p17"/>
          <p:cNvSpPr txBox="1"/>
          <p:nvPr/>
        </p:nvSpPr>
        <p:spPr>
          <a:xfrm>
            <a:off x="4768648" y="1873280"/>
            <a:ext cx="1115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5980300" y="3374925"/>
            <a:ext cx="29232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Note: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BE0712"/>
                </a:solidFill>
              </a:rPr>
              <a:t> does not contain the address of element 3 (that’s not possible in Java). Instead, it contains the address of the entire array!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223150" y="4680325"/>
            <a:ext cx="6906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You don’t have to start your array at 4 or 5. I just picked these arbitrarily.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ArrayDeque Tips</a:t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3857425" y="1775250"/>
            <a:ext cx="46866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18"/>
          <p:cNvCxnSpPr/>
          <p:nvPr/>
        </p:nvCxnSpPr>
        <p:spPr>
          <a:xfrm rot="10800000">
            <a:off x="3409461" y="19208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18"/>
          <p:cNvCxnSpPr/>
          <p:nvPr/>
        </p:nvCxnSpPr>
        <p:spPr>
          <a:xfrm rot="10800000">
            <a:off x="3409461" y="21680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1" name="Google Shape;241;p18"/>
          <p:cNvGrpSpPr/>
          <p:nvPr/>
        </p:nvGrpSpPr>
        <p:grpSpPr>
          <a:xfrm>
            <a:off x="3798302" y="1718689"/>
            <a:ext cx="1582372" cy="546412"/>
            <a:chOff x="1114701" y="3234112"/>
            <a:chExt cx="1582372" cy="546412"/>
          </a:xfrm>
        </p:grpSpPr>
        <p:sp>
          <p:nvSpPr>
            <p:cNvPr id="242" name="Google Shape;242;p18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43" name="Google Shape;243;p18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44" name="Google Shape;244;p18"/>
          <p:cNvSpPr txBox="1"/>
          <p:nvPr/>
        </p:nvSpPr>
        <p:spPr>
          <a:xfrm>
            <a:off x="6493446" y="18594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6574900" y="21648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1360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" name="Google Shape;247;p18"/>
          <p:cNvSpPr/>
          <p:nvPr/>
        </p:nvSpPr>
        <p:spPr>
          <a:xfrm>
            <a:off x="1863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8" name="Google Shape;248;p18"/>
          <p:cNvSpPr/>
          <p:nvPr/>
        </p:nvSpPr>
        <p:spPr>
          <a:xfrm>
            <a:off x="2365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" name="Google Shape;249;p18"/>
          <p:cNvSpPr/>
          <p:nvPr/>
        </p:nvSpPr>
        <p:spPr>
          <a:xfrm>
            <a:off x="2868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0" name="Google Shape;250;p18"/>
          <p:cNvSpPr/>
          <p:nvPr/>
        </p:nvSpPr>
        <p:spPr>
          <a:xfrm>
            <a:off x="5660278" y="21738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1" name="Google Shape;251;p18"/>
          <p:cNvSpPr txBox="1"/>
          <p:nvPr/>
        </p:nvSpPr>
        <p:spPr>
          <a:xfrm>
            <a:off x="5380673" y="1859425"/>
            <a:ext cx="1115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nextFirst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52" name="Google Shape;252;p18"/>
          <p:cNvCxnSpPr>
            <a:stCxn id="245" idx="3"/>
          </p:cNvCxnSpPr>
          <p:nvPr/>
        </p:nvCxnSpPr>
        <p:spPr>
          <a:xfrm rot="10800000">
            <a:off x="6865900" y="2343187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18"/>
          <p:cNvSpPr/>
          <p:nvPr/>
        </p:nvSpPr>
        <p:spPr>
          <a:xfrm>
            <a:off x="3370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54" name="Google Shape;254;p18"/>
          <p:cNvSpPr/>
          <p:nvPr/>
        </p:nvSpPr>
        <p:spPr>
          <a:xfrm>
            <a:off x="3873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55" name="Google Shape;255;p18"/>
          <p:cNvSpPr/>
          <p:nvPr/>
        </p:nvSpPr>
        <p:spPr>
          <a:xfrm>
            <a:off x="4375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56" name="Google Shape;256;p18"/>
          <p:cNvSpPr/>
          <p:nvPr/>
        </p:nvSpPr>
        <p:spPr>
          <a:xfrm>
            <a:off x="4878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cxnSp>
        <p:nvCxnSpPr>
          <p:cNvPr id="257" name="Google Shape;257;p18"/>
          <p:cNvCxnSpPr>
            <a:stCxn id="245" idx="3"/>
            <a:endCxn id="249" idx="0"/>
          </p:cNvCxnSpPr>
          <p:nvPr/>
        </p:nvCxnSpPr>
        <p:spPr>
          <a:xfrm flipH="1">
            <a:off x="3119500" y="2352187"/>
            <a:ext cx="3957900" cy="1101900"/>
          </a:xfrm>
          <a:prstGeom prst="curvedConnector4">
            <a:avLst>
              <a:gd fmla="val -6016" name="adj1"/>
              <a:gd fmla="val 58501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18"/>
          <p:cNvSpPr/>
          <p:nvPr/>
        </p:nvSpPr>
        <p:spPr>
          <a:xfrm>
            <a:off x="7692353" y="21603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259" name="Google Shape;259;p18"/>
          <p:cNvSpPr txBox="1"/>
          <p:nvPr/>
        </p:nvSpPr>
        <p:spPr>
          <a:xfrm>
            <a:off x="7498198" y="1859425"/>
            <a:ext cx="1115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nextLast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1468151" y="3746425"/>
            <a:ext cx="40512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0    1    2    3    4    5    6    7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18"/>
          <p:cNvSpPr txBox="1"/>
          <p:nvPr>
            <p:ph idx="1" type="body"/>
          </p:nvPr>
        </p:nvSpPr>
        <p:spPr>
          <a:xfrm>
            <a:off x="243000" y="556500"/>
            <a:ext cx="8443800" cy="13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Starting from an empty ArrayDeque: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addLast(“a”)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addLast(“b”)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addFirst(“c”)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addLast(“d”)</a:t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4845028" y="21738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63" name="Google Shape;263;p18"/>
          <p:cNvSpPr txBox="1"/>
          <p:nvPr/>
        </p:nvSpPr>
        <p:spPr>
          <a:xfrm>
            <a:off x="4768648" y="1873280"/>
            <a:ext cx="1115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5980300" y="3374925"/>
            <a:ext cx="29232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Note: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BE0712"/>
                </a:solidFill>
              </a:rPr>
              <a:t> does not contain the address of element 3 (that’s not possible in Java). Instead, it contains the address of the entire array!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299350" y="4680325"/>
            <a:ext cx="6906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You don’t have to start your array at 4 or 5. I just picked these arbitrarily.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ArrayDeque Tips</a:t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3857425" y="1775250"/>
            <a:ext cx="46866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19"/>
          <p:cNvCxnSpPr/>
          <p:nvPr/>
        </p:nvCxnSpPr>
        <p:spPr>
          <a:xfrm rot="10800000">
            <a:off x="3409461" y="19208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9"/>
          <p:cNvCxnSpPr/>
          <p:nvPr/>
        </p:nvCxnSpPr>
        <p:spPr>
          <a:xfrm rot="10800000">
            <a:off x="3409461" y="21680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4" name="Google Shape;274;p19"/>
          <p:cNvGrpSpPr/>
          <p:nvPr/>
        </p:nvGrpSpPr>
        <p:grpSpPr>
          <a:xfrm>
            <a:off x="3798302" y="1718689"/>
            <a:ext cx="1582372" cy="546412"/>
            <a:chOff x="1114701" y="3234112"/>
            <a:chExt cx="1582372" cy="546412"/>
          </a:xfrm>
        </p:grpSpPr>
        <p:sp>
          <p:nvSpPr>
            <p:cNvPr id="275" name="Google Shape;275;p19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276" name="Google Shape;276;p19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277" name="Google Shape;277;p19"/>
          <p:cNvSpPr txBox="1"/>
          <p:nvPr/>
        </p:nvSpPr>
        <p:spPr>
          <a:xfrm>
            <a:off x="6493446" y="18594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6574900" y="21648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1360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sp>
        <p:nvSpPr>
          <p:cNvPr id="280" name="Google Shape;280;p19"/>
          <p:cNvSpPr/>
          <p:nvPr/>
        </p:nvSpPr>
        <p:spPr>
          <a:xfrm>
            <a:off x="1863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1" name="Google Shape;281;p19"/>
          <p:cNvSpPr/>
          <p:nvPr/>
        </p:nvSpPr>
        <p:spPr>
          <a:xfrm>
            <a:off x="2365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" name="Google Shape;282;p19"/>
          <p:cNvSpPr/>
          <p:nvPr/>
        </p:nvSpPr>
        <p:spPr>
          <a:xfrm>
            <a:off x="2868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3" name="Google Shape;283;p19"/>
          <p:cNvSpPr/>
          <p:nvPr/>
        </p:nvSpPr>
        <p:spPr>
          <a:xfrm>
            <a:off x="5660278" y="21738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4" name="Google Shape;284;p19"/>
          <p:cNvSpPr txBox="1"/>
          <p:nvPr/>
        </p:nvSpPr>
        <p:spPr>
          <a:xfrm>
            <a:off x="5380673" y="1859425"/>
            <a:ext cx="1115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nextFirst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85" name="Google Shape;285;p19"/>
          <p:cNvCxnSpPr>
            <a:stCxn id="278" idx="3"/>
          </p:cNvCxnSpPr>
          <p:nvPr/>
        </p:nvCxnSpPr>
        <p:spPr>
          <a:xfrm rot="10800000">
            <a:off x="6865900" y="2343187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19"/>
          <p:cNvSpPr/>
          <p:nvPr/>
        </p:nvSpPr>
        <p:spPr>
          <a:xfrm>
            <a:off x="3370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87" name="Google Shape;287;p19"/>
          <p:cNvSpPr/>
          <p:nvPr/>
        </p:nvSpPr>
        <p:spPr>
          <a:xfrm>
            <a:off x="3873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88" name="Google Shape;288;p19"/>
          <p:cNvSpPr/>
          <p:nvPr/>
        </p:nvSpPr>
        <p:spPr>
          <a:xfrm>
            <a:off x="4375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289" name="Google Shape;289;p19"/>
          <p:cNvSpPr/>
          <p:nvPr/>
        </p:nvSpPr>
        <p:spPr>
          <a:xfrm>
            <a:off x="4878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cxnSp>
        <p:nvCxnSpPr>
          <p:cNvPr id="290" name="Google Shape;290;p19"/>
          <p:cNvCxnSpPr>
            <a:stCxn id="278" idx="3"/>
            <a:endCxn id="282" idx="0"/>
          </p:cNvCxnSpPr>
          <p:nvPr/>
        </p:nvCxnSpPr>
        <p:spPr>
          <a:xfrm flipH="1">
            <a:off x="3119500" y="2352187"/>
            <a:ext cx="3957900" cy="1101900"/>
          </a:xfrm>
          <a:prstGeom prst="curvedConnector4">
            <a:avLst>
              <a:gd fmla="val -6016" name="adj1"/>
              <a:gd fmla="val 58501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19"/>
          <p:cNvSpPr/>
          <p:nvPr/>
        </p:nvSpPr>
        <p:spPr>
          <a:xfrm>
            <a:off x="7692353" y="21603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2" name="Google Shape;292;p19"/>
          <p:cNvSpPr txBox="1"/>
          <p:nvPr/>
        </p:nvSpPr>
        <p:spPr>
          <a:xfrm>
            <a:off x="7498198" y="1859425"/>
            <a:ext cx="1115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nextLast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93" name="Google Shape;293;p19"/>
          <p:cNvSpPr txBox="1"/>
          <p:nvPr/>
        </p:nvSpPr>
        <p:spPr>
          <a:xfrm>
            <a:off x="1468151" y="3746425"/>
            <a:ext cx="40512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0    1    2    3    4    5    6    7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19"/>
          <p:cNvSpPr txBox="1"/>
          <p:nvPr>
            <p:ph idx="1" type="body"/>
          </p:nvPr>
        </p:nvSpPr>
        <p:spPr>
          <a:xfrm>
            <a:off x="243000" y="556500"/>
            <a:ext cx="8443800" cy="13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Starting from an empty ArrayDeque: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addLast(“a”)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addLast(“b”)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addFirst(“c”)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addLast(“d”)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addLast(“e”)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4845028" y="21738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96" name="Google Shape;296;p19"/>
          <p:cNvSpPr txBox="1"/>
          <p:nvPr/>
        </p:nvSpPr>
        <p:spPr>
          <a:xfrm>
            <a:off x="4768648" y="1873280"/>
            <a:ext cx="1115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5980300" y="3374925"/>
            <a:ext cx="29232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Note: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BE0712"/>
                </a:solidFill>
              </a:rPr>
              <a:t> does not contain the address of element 3 (that’s not possible in Java). Instead, it contains the address of the entire array!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223150" y="4680325"/>
            <a:ext cx="6906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You don’t have to start your array at 4 or 5. I just picked these arbitrarily.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ArrayDeque Tips</a:t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3857425" y="1775250"/>
            <a:ext cx="46866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20"/>
          <p:cNvCxnSpPr/>
          <p:nvPr/>
        </p:nvCxnSpPr>
        <p:spPr>
          <a:xfrm rot="10800000">
            <a:off x="3409461" y="19208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0"/>
          <p:cNvCxnSpPr/>
          <p:nvPr/>
        </p:nvCxnSpPr>
        <p:spPr>
          <a:xfrm rot="10800000">
            <a:off x="3409461" y="21680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7" name="Google Shape;307;p20"/>
          <p:cNvGrpSpPr/>
          <p:nvPr/>
        </p:nvGrpSpPr>
        <p:grpSpPr>
          <a:xfrm>
            <a:off x="3798302" y="1718689"/>
            <a:ext cx="1582372" cy="546412"/>
            <a:chOff x="1114701" y="3234112"/>
            <a:chExt cx="1582372" cy="546412"/>
          </a:xfrm>
        </p:grpSpPr>
        <p:sp>
          <p:nvSpPr>
            <p:cNvPr id="308" name="Google Shape;308;p20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09" name="Google Shape;309;p20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310" name="Google Shape;310;p20"/>
          <p:cNvSpPr txBox="1"/>
          <p:nvPr/>
        </p:nvSpPr>
        <p:spPr>
          <a:xfrm>
            <a:off x="6493446" y="18594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6574900" y="21648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1360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sp>
        <p:nvSpPr>
          <p:cNvPr id="313" name="Google Shape;313;p20"/>
          <p:cNvSpPr/>
          <p:nvPr/>
        </p:nvSpPr>
        <p:spPr>
          <a:xfrm>
            <a:off x="1863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4" name="Google Shape;314;p20"/>
          <p:cNvSpPr/>
          <p:nvPr/>
        </p:nvSpPr>
        <p:spPr>
          <a:xfrm>
            <a:off x="2365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" name="Google Shape;315;p20"/>
          <p:cNvSpPr/>
          <p:nvPr/>
        </p:nvSpPr>
        <p:spPr>
          <a:xfrm>
            <a:off x="2868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endParaRPr sz="1800"/>
          </a:p>
        </p:txBody>
      </p:sp>
      <p:sp>
        <p:nvSpPr>
          <p:cNvPr id="316" name="Google Shape;316;p20"/>
          <p:cNvSpPr/>
          <p:nvPr/>
        </p:nvSpPr>
        <p:spPr>
          <a:xfrm>
            <a:off x="5660278" y="21738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17" name="Google Shape;317;p20"/>
          <p:cNvSpPr txBox="1"/>
          <p:nvPr/>
        </p:nvSpPr>
        <p:spPr>
          <a:xfrm>
            <a:off x="5380673" y="1859425"/>
            <a:ext cx="1115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nextFirst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18" name="Google Shape;318;p20"/>
          <p:cNvCxnSpPr>
            <a:stCxn id="311" idx="3"/>
          </p:cNvCxnSpPr>
          <p:nvPr/>
        </p:nvCxnSpPr>
        <p:spPr>
          <a:xfrm rot="10800000">
            <a:off x="6865900" y="2343188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20"/>
          <p:cNvSpPr/>
          <p:nvPr/>
        </p:nvSpPr>
        <p:spPr>
          <a:xfrm>
            <a:off x="3370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320" name="Google Shape;320;p20"/>
          <p:cNvSpPr/>
          <p:nvPr/>
        </p:nvSpPr>
        <p:spPr>
          <a:xfrm>
            <a:off x="3873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321" name="Google Shape;321;p20"/>
          <p:cNvSpPr/>
          <p:nvPr/>
        </p:nvSpPr>
        <p:spPr>
          <a:xfrm>
            <a:off x="4375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322" name="Google Shape;322;p20"/>
          <p:cNvSpPr/>
          <p:nvPr/>
        </p:nvSpPr>
        <p:spPr>
          <a:xfrm>
            <a:off x="4878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cxnSp>
        <p:nvCxnSpPr>
          <p:cNvPr id="323" name="Google Shape;323;p20"/>
          <p:cNvCxnSpPr>
            <a:stCxn id="311" idx="3"/>
            <a:endCxn id="315" idx="0"/>
          </p:cNvCxnSpPr>
          <p:nvPr/>
        </p:nvCxnSpPr>
        <p:spPr>
          <a:xfrm flipH="1">
            <a:off x="3119500" y="2352188"/>
            <a:ext cx="3957900" cy="1101900"/>
          </a:xfrm>
          <a:prstGeom prst="curvedConnector4">
            <a:avLst>
              <a:gd fmla="val -6016" name="adj1"/>
              <a:gd fmla="val 58501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20"/>
          <p:cNvSpPr/>
          <p:nvPr/>
        </p:nvSpPr>
        <p:spPr>
          <a:xfrm>
            <a:off x="7692353" y="21603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5" name="Google Shape;325;p20"/>
          <p:cNvSpPr txBox="1"/>
          <p:nvPr/>
        </p:nvSpPr>
        <p:spPr>
          <a:xfrm>
            <a:off x="7498198" y="1859425"/>
            <a:ext cx="1115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nextLast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1468151" y="3746425"/>
            <a:ext cx="40512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0    1    2    3    4    5    6    7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243000" y="556500"/>
            <a:ext cx="8443800" cy="13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Starting from an empty ArrayDeque: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addLast(“a”)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addLast(“b”)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addFirst(“c”)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addLast(“d”)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addLast(“e”)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addFirst</a:t>
            </a:r>
            <a:r>
              <a:rPr lang="en"/>
              <a:t>(“f”)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4845028" y="21738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329" name="Google Shape;329;p20"/>
          <p:cNvSpPr txBox="1"/>
          <p:nvPr/>
        </p:nvSpPr>
        <p:spPr>
          <a:xfrm>
            <a:off x="4768648" y="1873280"/>
            <a:ext cx="1115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5980300" y="3374925"/>
            <a:ext cx="29232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Note: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BE0712"/>
                </a:solidFill>
              </a:rPr>
              <a:t> does not contain the address of element 3 (that’s not possible in Java). Instead, it contains the address of the entire array!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223150" y="4680325"/>
            <a:ext cx="6906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You don’t have to start your array at 4 or 5. I just picked these arbitrarily.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Started</a:t>
            </a:r>
            <a:endParaRPr/>
          </a:p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Stuck on how to even get started on LinkedListDeque and/or ArrayDeque? One great first step is implementing SLList and/or AList. Starter code can be found in: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SLList: </a:t>
            </a:r>
            <a:r>
              <a:rPr lang="en" u="sng">
                <a:solidFill>
                  <a:schemeClr val="hlink"/>
                </a:solidFill>
                <a:hlinkClick r:id="rId3"/>
              </a:rPr>
              <a:t>lec4/DIY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AList: lec6/DIY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make this more time efficient: 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Work with a friend or two or three.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See solutions (available on github) (for when you get stuck or just want to compare).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Started (Part 2)</a:t>
            </a:r>
            <a:endParaRPr/>
          </a:p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implementing just the empty Deque, and compare your data structure to the idea developed in class.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e.g. your LinkedListDeque() constructor should probably build either: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top figure </a:t>
            </a:r>
            <a:r>
              <a:rPr lang="en" u="sng">
                <a:solidFill>
                  <a:schemeClr val="hlink"/>
                </a:solidFill>
                <a:hlinkClick r:id="rId3"/>
              </a:rPr>
              <a:t>from this slide</a:t>
            </a:r>
            <a:r>
              <a:rPr lang="en"/>
              <a:t> (if you’re doing two sentinel nodes).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top figure </a:t>
            </a:r>
            <a:r>
              <a:rPr lang="en" u="sng">
                <a:solidFill>
                  <a:schemeClr val="hlink"/>
                </a:solidFill>
                <a:hlinkClick r:id="rId4"/>
              </a:rPr>
              <a:t>from this slide</a:t>
            </a:r>
            <a:r>
              <a:rPr lang="en"/>
              <a:t> (if you’re going circular).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Compare the output of your code using the visualizer.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can use the visualizer from inside IntelliJ. See the </a:t>
            </a:r>
            <a:r>
              <a:rPr lang="en" u="sng">
                <a:solidFill>
                  <a:schemeClr val="hlink"/>
                </a:solidFill>
                <a:hlinkClick r:id="rId5"/>
              </a:rPr>
              <a:t>61B Plugin</a:t>
            </a:r>
            <a:r>
              <a:rPr lang="en"/>
              <a:t> guide.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General Tips</a:t>
            </a:r>
            <a:endParaRPr/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Take things a little at a time.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Writing tons of code all at once is going to lead to misery and only misery.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you wrote too much stuff and feel overwhelmed, comment out whatever is unnecessary.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your first try goes badly, don’t be afraid to scrap your code and start over.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amount of code for each class isn’t actually that much (my solution is about 130 lines for each .java file, including all comments and whitespace).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not doing resizing at all until you know your code works without it.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Resizing is a performance optimization (and is required for full credit).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Point of Confusion</a:t>
            </a:r>
            <a:endParaRPr/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Any time I drew an arrow in class that pointed at an object, the pointer was to the ENTIRE object, not a particular field of an object.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example, the bits in the “sentinel” box do not point at the “next” field of the leftmost node. They instead point to the ENTIRE node.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(in fact it is impossible for a reference to point to the fields of an object in Java)</a:t>
            </a:r>
            <a:endParaRPr/>
          </a:p>
        </p:txBody>
      </p:sp>
      <p:sp>
        <p:nvSpPr>
          <p:cNvPr id="54" name="Google Shape;54;p12"/>
          <p:cNvSpPr/>
          <p:nvPr/>
        </p:nvSpPr>
        <p:spPr>
          <a:xfrm>
            <a:off x="2974938" y="32752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1619201" y="3038425"/>
            <a:ext cx="3248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2"/>
          <p:cNvSpPr/>
          <p:nvPr/>
        </p:nvSpPr>
        <p:spPr>
          <a:xfrm>
            <a:off x="3617788" y="32813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12"/>
          <p:cNvCxnSpPr>
            <a:stCxn id="56" idx="3"/>
            <a:endCxn id="58" idx="0"/>
          </p:cNvCxnSpPr>
          <p:nvPr/>
        </p:nvCxnSpPr>
        <p:spPr>
          <a:xfrm flipH="1">
            <a:off x="2570488" y="3468725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2"/>
          <p:cNvCxnSpPr>
            <a:stCxn id="56" idx="3"/>
          </p:cNvCxnSpPr>
          <p:nvPr/>
        </p:nvCxnSpPr>
        <p:spPr>
          <a:xfrm rot="10800000">
            <a:off x="3831088" y="34642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2"/>
          <p:cNvCxnSpPr/>
          <p:nvPr/>
        </p:nvCxnSpPr>
        <p:spPr>
          <a:xfrm rot="10800000">
            <a:off x="1171236" y="31840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2"/>
          <p:cNvCxnSpPr/>
          <p:nvPr/>
        </p:nvCxnSpPr>
        <p:spPr>
          <a:xfrm rot="10800000">
            <a:off x="1171236" y="34312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2"/>
          <p:cNvSpPr txBox="1"/>
          <p:nvPr/>
        </p:nvSpPr>
        <p:spPr>
          <a:xfrm>
            <a:off x="3578928" y="2975950"/>
            <a:ext cx="1032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3" name="Google Shape;63;p12"/>
          <p:cNvGrpSpPr/>
          <p:nvPr/>
        </p:nvGrpSpPr>
        <p:grpSpPr>
          <a:xfrm>
            <a:off x="3915133" y="4182789"/>
            <a:ext cx="1031828" cy="429276"/>
            <a:chOff x="809625" y="3638550"/>
            <a:chExt cx="1190525" cy="495300"/>
          </a:xfrm>
        </p:grpSpPr>
        <p:sp>
          <p:nvSpPr>
            <p:cNvPr id="64" name="Google Shape;64;p1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2"/>
          <p:cNvSpPr txBox="1"/>
          <p:nvPr/>
        </p:nvSpPr>
        <p:spPr>
          <a:xfrm>
            <a:off x="3083610" y="32649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2969316" y="29759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8" name="Google Shape;68;p12"/>
          <p:cNvCxnSpPr/>
          <p:nvPr/>
        </p:nvCxnSpPr>
        <p:spPr>
          <a:xfrm rot="10800000">
            <a:off x="1171236" y="38175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2"/>
          <p:cNvCxnSpPr/>
          <p:nvPr/>
        </p:nvCxnSpPr>
        <p:spPr>
          <a:xfrm rot="10800000">
            <a:off x="1171236" y="36243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2"/>
          <p:cNvSpPr/>
          <p:nvPr/>
        </p:nvSpPr>
        <p:spPr>
          <a:xfrm>
            <a:off x="2969697" y="32811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/>
          <p:nvPr/>
        </p:nvSpPr>
        <p:spPr>
          <a:xfrm>
            <a:off x="3441351" y="41827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1280626" y="41827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2"/>
          <p:cNvCxnSpPr/>
          <p:nvPr/>
        </p:nvCxnSpPr>
        <p:spPr>
          <a:xfrm rot="10800000">
            <a:off x="2828350" y="4267350"/>
            <a:ext cx="845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4" name="Google Shape;74;p12"/>
          <p:cNvGrpSpPr/>
          <p:nvPr/>
        </p:nvGrpSpPr>
        <p:grpSpPr>
          <a:xfrm>
            <a:off x="6033633" y="4182801"/>
            <a:ext cx="1031828" cy="429276"/>
            <a:chOff x="809625" y="3638550"/>
            <a:chExt cx="1190525" cy="495300"/>
          </a:xfrm>
        </p:grpSpPr>
        <p:sp>
          <p:nvSpPr>
            <p:cNvPr id="75" name="Google Shape;75;p1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17</a:t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7" name="Google Shape;77;p12"/>
          <p:cNvCxnSpPr/>
          <p:nvPr/>
        </p:nvCxnSpPr>
        <p:spPr>
          <a:xfrm>
            <a:off x="4711400" y="4492025"/>
            <a:ext cx="861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2"/>
          <p:cNvSpPr/>
          <p:nvPr/>
        </p:nvSpPr>
        <p:spPr>
          <a:xfrm>
            <a:off x="5559851" y="4182777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2"/>
          <p:cNvCxnSpPr/>
          <p:nvPr/>
        </p:nvCxnSpPr>
        <p:spPr>
          <a:xfrm rot="10800000">
            <a:off x="4946875" y="4267350"/>
            <a:ext cx="845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2"/>
          <p:cNvCxnSpPr>
            <a:stCxn id="76" idx="2"/>
            <a:endCxn id="58" idx="2"/>
          </p:cNvCxnSpPr>
          <p:nvPr/>
        </p:nvCxnSpPr>
        <p:spPr>
          <a:xfrm rot="5400000">
            <a:off x="4688781" y="2493928"/>
            <a:ext cx="600" cy="42369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2"/>
          <p:cNvCxnSpPr>
            <a:stCxn id="76" idx="3"/>
            <a:endCxn id="72" idx="1"/>
          </p:cNvCxnSpPr>
          <p:nvPr/>
        </p:nvCxnSpPr>
        <p:spPr>
          <a:xfrm flipH="1">
            <a:off x="1280561" y="4397440"/>
            <a:ext cx="5784900" cy="600"/>
          </a:xfrm>
          <a:prstGeom prst="curvedConnector5">
            <a:avLst>
              <a:gd fmla="val -4116" name="adj1"/>
              <a:gd fmla="val 94168374" name="adj2"/>
              <a:gd fmla="val 104115" name="adj3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82" name="Google Shape;82;p12"/>
          <p:cNvGrpSpPr/>
          <p:nvPr/>
        </p:nvGrpSpPr>
        <p:grpSpPr>
          <a:xfrm>
            <a:off x="1796637" y="4182789"/>
            <a:ext cx="1031828" cy="429276"/>
            <a:chOff x="809625" y="3638550"/>
            <a:chExt cx="1190525" cy="495300"/>
          </a:xfrm>
        </p:grpSpPr>
        <p:sp>
          <p:nvSpPr>
            <p:cNvPr id="83" name="Google Shape;83;p1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2"/>
          <p:cNvSpPr txBox="1"/>
          <p:nvPr/>
        </p:nvSpPr>
        <p:spPr>
          <a:xfrm>
            <a:off x="4398348" y="4516309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3917561" y="451411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3369044" y="4512304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87" name="Google Shape;87;p12"/>
          <p:cNvGrpSpPr/>
          <p:nvPr/>
        </p:nvGrpSpPr>
        <p:grpSpPr>
          <a:xfrm>
            <a:off x="1560076" y="2981864"/>
            <a:ext cx="1582372" cy="961571"/>
            <a:chOff x="1114701" y="3234112"/>
            <a:chExt cx="1582372" cy="961571"/>
          </a:xfrm>
        </p:grpSpPr>
        <p:sp>
          <p:nvSpPr>
            <p:cNvPr id="88" name="Google Shape;88;p12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insertBack()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9" name="Google Shape;89;p12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deleteBack()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cxnSp>
        <p:nvCxnSpPr>
          <p:cNvPr id="92" name="Google Shape;92;p12"/>
          <p:cNvCxnSpPr>
            <a:stCxn id="72" idx="1"/>
          </p:cNvCxnSpPr>
          <p:nvPr/>
        </p:nvCxnSpPr>
        <p:spPr>
          <a:xfrm>
            <a:off x="1280626" y="4397414"/>
            <a:ext cx="160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2"/>
          <p:cNvCxnSpPr>
            <a:stCxn id="76" idx="2"/>
          </p:cNvCxnSpPr>
          <p:nvPr/>
        </p:nvCxnSpPr>
        <p:spPr>
          <a:xfrm rot="10800000">
            <a:off x="6807531" y="4426678"/>
            <a:ext cx="0" cy="1854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2535850" y="4492025"/>
            <a:ext cx="918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2"/>
          <p:cNvSpPr txBox="1"/>
          <p:nvPr/>
        </p:nvSpPr>
        <p:spPr>
          <a:xfrm>
            <a:off x="5936050" y="2244775"/>
            <a:ext cx="2750700" cy="1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sentinel.next.next is the node with item=17.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sentinel.next.next.next is the sentinel node.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arrow in </a:t>
            </a:r>
            <a:r>
              <a:rPr lang="en">
                <a:solidFill>
                  <a:srgbClr val="FF00FF"/>
                </a:solidFill>
              </a:rPr>
              <a:t>purple</a:t>
            </a:r>
            <a:r>
              <a:rPr lang="en"/>
              <a:t> is sentinel.next.next.next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ArrayDeque 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ArrayDeque Tips</a:t>
            </a:r>
            <a:endParaRPr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243000" y="556500"/>
            <a:ext cx="84438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Starting from an empty ArrayDeque: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3857425" y="1775250"/>
            <a:ext cx="46866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4"/>
          <p:cNvCxnSpPr/>
          <p:nvPr/>
        </p:nvCxnSpPr>
        <p:spPr>
          <a:xfrm rot="10800000">
            <a:off x="3409461" y="19208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 rot="10800000">
            <a:off x="3409461" y="21680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" name="Google Shape;110;p14"/>
          <p:cNvGrpSpPr/>
          <p:nvPr/>
        </p:nvGrpSpPr>
        <p:grpSpPr>
          <a:xfrm>
            <a:off x="3798302" y="1718689"/>
            <a:ext cx="1582372" cy="546412"/>
            <a:chOff x="1114701" y="3234112"/>
            <a:chExt cx="1582372" cy="546412"/>
          </a:xfrm>
        </p:grpSpPr>
        <p:sp>
          <p:nvSpPr>
            <p:cNvPr id="111" name="Google Shape;111;p14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13" name="Google Shape;113;p14"/>
          <p:cNvSpPr txBox="1"/>
          <p:nvPr/>
        </p:nvSpPr>
        <p:spPr>
          <a:xfrm>
            <a:off x="6493446" y="18594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6574900" y="21648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1360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14"/>
          <p:cNvSpPr/>
          <p:nvPr/>
        </p:nvSpPr>
        <p:spPr>
          <a:xfrm>
            <a:off x="1863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14"/>
          <p:cNvSpPr/>
          <p:nvPr/>
        </p:nvSpPr>
        <p:spPr>
          <a:xfrm>
            <a:off x="2365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" name="Google Shape;118;p14"/>
          <p:cNvSpPr/>
          <p:nvPr/>
        </p:nvSpPr>
        <p:spPr>
          <a:xfrm>
            <a:off x="2868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" name="Google Shape;119;p14"/>
          <p:cNvSpPr/>
          <p:nvPr/>
        </p:nvSpPr>
        <p:spPr>
          <a:xfrm>
            <a:off x="5660278" y="21738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20" name="Google Shape;120;p14"/>
          <p:cNvSpPr txBox="1"/>
          <p:nvPr/>
        </p:nvSpPr>
        <p:spPr>
          <a:xfrm>
            <a:off x="5380673" y="1859425"/>
            <a:ext cx="1115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nextFirst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21" name="Google Shape;121;p14"/>
          <p:cNvCxnSpPr>
            <a:stCxn id="114" idx="3"/>
          </p:cNvCxnSpPr>
          <p:nvPr/>
        </p:nvCxnSpPr>
        <p:spPr>
          <a:xfrm rot="10800000">
            <a:off x="6865900" y="2343187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4"/>
          <p:cNvSpPr/>
          <p:nvPr/>
        </p:nvSpPr>
        <p:spPr>
          <a:xfrm>
            <a:off x="3370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14"/>
          <p:cNvSpPr/>
          <p:nvPr/>
        </p:nvSpPr>
        <p:spPr>
          <a:xfrm>
            <a:off x="3873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14"/>
          <p:cNvSpPr/>
          <p:nvPr/>
        </p:nvSpPr>
        <p:spPr>
          <a:xfrm>
            <a:off x="4375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p14"/>
          <p:cNvSpPr/>
          <p:nvPr/>
        </p:nvSpPr>
        <p:spPr>
          <a:xfrm>
            <a:off x="4878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126" name="Google Shape;126;p14"/>
          <p:cNvCxnSpPr>
            <a:stCxn id="114" idx="3"/>
            <a:endCxn id="118" idx="0"/>
          </p:cNvCxnSpPr>
          <p:nvPr/>
        </p:nvCxnSpPr>
        <p:spPr>
          <a:xfrm flipH="1">
            <a:off x="3119500" y="2352187"/>
            <a:ext cx="3957900" cy="1101900"/>
          </a:xfrm>
          <a:prstGeom prst="curvedConnector4">
            <a:avLst>
              <a:gd fmla="val -6016" name="adj1"/>
              <a:gd fmla="val 58501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4"/>
          <p:cNvSpPr/>
          <p:nvPr/>
        </p:nvSpPr>
        <p:spPr>
          <a:xfrm>
            <a:off x="7692353" y="21603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128" name="Google Shape;128;p14"/>
          <p:cNvSpPr txBox="1"/>
          <p:nvPr/>
        </p:nvSpPr>
        <p:spPr>
          <a:xfrm>
            <a:off x="7498198" y="1859425"/>
            <a:ext cx="1115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nextLast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1468151" y="3746425"/>
            <a:ext cx="40512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0    1    2    3    4    5    6    7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4845028" y="21738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131" name="Google Shape;131;p14"/>
          <p:cNvSpPr txBox="1"/>
          <p:nvPr/>
        </p:nvSpPr>
        <p:spPr>
          <a:xfrm>
            <a:off x="4768648" y="1873280"/>
            <a:ext cx="1115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5980300" y="3374925"/>
            <a:ext cx="29232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Note: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BE0712"/>
                </a:solidFill>
              </a:rPr>
              <a:t> does not contain the address of element 3 (that’s not possible in Java). Instead, it contains the address of the entire array!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223150" y="4680325"/>
            <a:ext cx="6906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You don’t have to start your array at 4 or 5. I just picked these arbitrarily.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ArrayDeque Tips</a:t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857425" y="1775250"/>
            <a:ext cx="46866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15"/>
          <p:cNvCxnSpPr/>
          <p:nvPr/>
        </p:nvCxnSpPr>
        <p:spPr>
          <a:xfrm rot="10800000">
            <a:off x="3409461" y="19208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5"/>
          <p:cNvCxnSpPr/>
          <p:nvPr/>
        </p:nvCxnSpPr>
        <p:spPr>
          <a:xfrm rot="10800000">
            <a:off x="3409461" y="21680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2" name="Google Shape;142;p15"/>
          <p:cNvGrpSpPr/>
          <p:nvPr/>
        </p:nvGrpSpPr>
        <p:grpSpPr>
          <a:xfrm>
            <a:off x="3798302" y="1718689"/>
            <a:ext cx="1582372" cy="546412"/>
            <a:chOff x="1114701" y="3234112"/>
            <a:chExt cx="1582372" cy="546412"/>
          </a:xfrm>
        </p:grpSpPr>
        <p:sp>
          <p:nvSpPr>
            <p:cNvPr id="143" name="Google Shape;143;p15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44" name="Google Shape;144;p15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45" name="Google Shape;145;p15"/>
          <p:cNvSpPr txBox="1"/>
          <p:nvPr/>
        </p:nvSpPr>
        <p:spPr>
          <a:xfrm>
            <a:off x="6493446" y="18594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6574900" y="21648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1360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p15"/>
          <p:cNvSpPr/>
          <p:nvPr/>
        </p:nvSpPr>
        <p:spPr>
          <a:xfrm>
            <a:off x="1863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" name="Google Shape;149;p15"/>
          <p:cNvSpPr/>
          <p:nvPr/>
        </p:nvSpPr>
        <p:spPr>
          <a:xfrm>
            <a:off x="2365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15"/>
          <p:cNvSpPr/>
          <p:nvPr/>
        </p:nvSpPr>
        <p:spPr>
          <a:xfrm>
            <a:off x="2868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" name="Google Shape;151;p15"/>
          <p:cNvSpPr/>
          <p:nvPr/>
        </p:nvSpPr>
        <p:spPr>
          <a:xfrm>
            <a:off x="5660278" y="21738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52" name="Google Shape;152;p15"/>
          <p:cNvSpPr txBox="1"/>
          <p:nvPr/>
        </p:nvSpPr>
        <p:spPr>
          <a:xfrm>
            <a:off x="5380673" y="1859425"/>
            <a:ext cx="1115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nextFirst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53" name="Google Shape;153;p15"/>
          <p:cNvCxnSpPr>
            <a:stCxn id="146" idx="3"/>
          </p:cNvCxnSpPr>
          <p:nvPr/>
        </p:nvCxnSpPr>
        <p:spPr>
          <a:xfrm rot="10800000">
            <a:off x="6865900" y="2343187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5"/>
          <p:cNvSpPr/>
          <p:nvPr/>
        </p:nvSpPr>
        <p:spPr>
          <a:xfrm>
            <a:off x="3370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Google Shape;155;p15"/>
          <p:cNvSpPr/>
          <p:nvPr/>
        </p:nvSpPr>
        <p:spPr>
          <a:xfrm>
            <a:off x="3873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56" name="Google Shape;156;p15"/>
          <p:cNvSpPr/>
          <p:nvPr/>
        </p:nvSpPr>
        <p:spPr>
          <a:xfrm>
            <a:off x="4375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15"/>
          <p:cNvSpPr/>
          <p:nvPr/>
        </p:nvSpPr>
        <p:spPr>
          <a:xfrm>
            <a:off x="4878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158" name="Google Shape;158;p15"/>
          <p:cNvCxnSpPr>
            <a:stCxn id="146" idx="3"/>
            <a:endCxn id="150" idx="0"/>
          </p:cNvCxnSpPr>
          <p:nvPr/>
        </p:nvCxnSpPr>
        <p:spPr>
          <a:xfrm flipH="1">
            <a:off x="3119500" y="2352187"/>
            <a:ext cx="3957900" cy="1101900"/>
          </a:xfrm>
          <a:prstGeom prst="curvedConnector4">
            <a:avLst>
              <a:gd fmla="val -6016" name="adj1"/>
              <a:gd fmla="val 58501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5"/>
          <p:cNvSpPr/>
          <p:nvPr/>
        </p:nvSpPr>
        <p:spPr>
          <a:xfrm>
            <a:off x="7692353" y="21603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160" name="Google Shape;160;p15"/>
          <p:cNvSpPr txBox="1"/>
          <p:nvPr/>
        </p:nvSpPr>
        <p:spPr>
          <a:xfrm>
            <a:off x="7498198" y="1859425"/>
            <a:ext cx="1115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nextLast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1468151" y="3746425"/>
            <a:ext cx="40512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0    1    2    3    4    5    6    7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5"/>
          <p:cNvSpPr txBox="1"/>
          <p:nvPr>
            <p:ph idx="1" type="body"/>
          </p:nvPr>
        </p:nvSpPr>
        <p:spPr>
          <a:xfrm>
            <a:off x="243000" y="556500"/>
            <a:ext cx="8443800" cy="13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Starting from an empty ArrayDeque: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addLast(“a”)</a:t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4845028" y="21738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164" name="Google Shape;164;p15"/>
          <p:cNvSpPr txBox="1"/>
          <p:nvPr/>
        </p:nvSpPr>
        <p:spPr>
          <a:xfrm>
            <a:off x="4768648" y="1873280"/>
            <a:ext cx="1115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5980300" y="3374925"/>
            <a:ext cx="29232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Note: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BE0712"/>
                </a:solidFill>
              </a:rPr>
              <a:t> does not contain the address of element 3 (that’s not possible in Java). Instead, it contains the address of the entire array!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223150" y="4680325"/>
            <a:ext cx="6906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You don’t have to start your array at 4 or 5. I just picked these arbitrarily.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ArrayDeque Tips</a:t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857425" y="1775250"/>
            <a:ext cx="46866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16"/>
          <p:cNvCxnSpPr/>
          <p:nvPr/>
        </p:nvCxnSpPr>
        <p:spPr>
          <a:xfrm rot="10800000">
            <a:off x="3409461" y="192083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6"/>
          <p:cNvCxnSpPr/>
          <p:nvPr/>
        </p:nvCxnSpPr>
        <p:spPr>
          <a:xfrm rot="10800000">
            <a:off x="3409461" y="216808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5" name="Google Shape;175;p16"/>
          <p:cNvGrpSpPr/>
          <p:nvPr/>
        </p:nvGrpSpPr>
        <p:grpSpPr>
          <a:xfrm>
            <a:off x="3798302" y="1718689"/>
            <a:ext cx="1582372" cy="546412"/>
            <a:chOff x="1114701" y="3234112"/>
            <a:chExt cx="1582372" cy="546412"/>
          </a:xfrm>
        </p:grpSpPr>
        <p:sp>
          <p:nvSpPr>
            <p:cNvPr id="176" name="Google Shape;176;p16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77" name="Google Shape;177;p16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178" name="Google Shape;178;p16"/>
          <p:cNvSpPr txBox="1"/>
          <p:nvPr/>
        </p:nvSpPr>
        <p:spPr>
          <a:xfrm>
            <a:off x="6493446" y="18594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items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6574900" y="21648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1360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" name="Google Shape;181;p16"/>
          <p:cNvSpPr/>
          <p:nvPr/>
        </p:nvSpPr>
        <p:spPr>
          <a:xfrm>
            <a:off x="1863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" name="Google Shape;182;p16"/>
          <p:cNvSpPr/>
          <p:nvPr/>
        </p:nvSpPr>
        <p:spPr>
          <a:xfrm>
            <a:off x="23656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p16"/>
          <p:cNvSpPr/>
          <p:nvPr/>
        </p:nvSpPr>
        <p:spPr>
          <a:xfrm>
            <a:off x="2868175" y="34540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" name="Google Shape;184;p16"/>
          <p:cNvSpPr/>
          <p:nvPr/>
        </p:nvSpPr>
        <p:spPr>
          <a:xfrm>
            <a:off x="5660278" y="21738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185" name="Google Shape;185;p16"/>
          <p:cNvSpPr txBox="1"/>
          <p:nvPr/>
        </p:nvSpPr>
        <p:spPr>
          <a:xfrm>
            <a:off x="5380673" y="1859425"/>
            <a:ext cx="1115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nextFirst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86" name="Google Shape;186;p16"/>
          <p:cNvCxnSpPr>
            <a:stCxn id="179" idx="3"/>
          </p:cNvCxnSpPr>
          <p:nvPr/>
        </p:nvCxnSpPr>
        <p:spPr>
          <a:xfrm rot="10800000">
            <a:off x="6865900" y="2343187"/>
            <a:ext cx="211500" cy="9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6"/>
          <p:cNvSpPr/>
          <p:nvPr/>
        </p:nvSpPr>
        <p:spPr>
          <a:xfrm>
            <a:off x="3370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" name="Google Shape;188;p16"/>
          <p:cNvSpPr/>
          <p:nvPr/>
        </p:nvSpPr>
        <p:spPr>
          <a:xfrm>
            <a:off x="3873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89" name="Google Shape;189;p16"/>
          <p:cNvSpPr/>
          <p:nvPr/>
        </p:nvSpPr>
        <p:spPr>
          <a:xfrm>
            <a:off x="43756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90" name="Google Shape;190;p16"/>
          <p:cNvSpPr/>
          <p:nvPr/>
        </p:nvSpPr>
        <p:spPr>
          <a:xfrm>
            <a:off x="4878175" y="3456479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191" name="Google Shape;191;p16"/>
          <p:cNvCxnSpPr>
            <a:stCxn id="179" idx="3"/>
            <a:endCxn id="183" idx="0"/>
          </p:cNvCxnSpPr>
          <p:nvPr/>
        </p:nvCxnSpPr>
        <p:spPr>
          <a:xfrm flipH="1">
            <a:off x="3119500" y="2352187"/>
            <a:ext cx="3957900" cy="1101900"/>
          </a:xfrm>
          <a:prstGeom prst="curvedConnector4">
            <a:avLst>
              <a:gd fmla="val -6016" name="adj1"/>
              <a:gd fmla="val 58501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16"/>
          <p:cNvSpPr/>
          <p:nvPr/>
        </p:nvSpPr>
        <p:spPr>
          <a:xfrm>
            <a:off x="7692353" y="21603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193" name="Google Shape;193;p16"/>
          <p:cNvSpPr txBox="1"/>
          <p:nvPr/>
        </p:nvSpPr>
        <p:spPr>
          <a:xfrm>
            <a:off x="7498198" y="1859425"/>
            <a:ext cx="1115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nextLast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1468151" y="3746425"/>
            <a:ext cx="40512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0    1    2    3    4    5    6    7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16"/>
          <p:cNvSpPr txBox="1"/>
          <p:nvPr>
            <p:ph idx="1" type="body"/>
          </p:nvPr>
        </p:nvSpPr>
        <p:spPr>
          <a:xfrm>
            <a:off x="243000" y="556500"/>
            <a:ext cx="8443800" cy="13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Starting from an empty ArrayDeque: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addLast(“a”)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addLast(“b”)</a:t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4845028" y="2173850"/>
            <a:ext cx="5688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97" name="Google Shape;197;p16"/>
          <p:cNvSpPr txBox="1"/>
          <p:nvPr/>
        </p:nvSpPr>
        <p:spPr>
          <a:xfrm>
            <a:off x="4768648" y="1873280"/>
            <a:ext cx="1115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5980300" y="3374925"/>
            <a:ext cx="29232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Note: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BE0712"/>
                </a:solidFill>
              </a:rPr>
              <a:t> does not contain the address of element 3 (that’s not possible in Java). Instead, it contains the address of the entire array!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223150" y="4680325"/>
            <a:ext cx="6906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You don’t have to start your array at 4 or 5. I just picked these arbitrarily.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