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60" r:id="rId4"/>
    <p:sldId id="269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Chang Jon Kit" initials="KCJK" lastIdx="1" clrIdx="0">
    <p:extLst>
      <p:ext uri="{19B8F6BF-5375-455C-9EA6-DF929625EA0E}">
        <p15:presenceInfo xmlns:p15="http://schemas.microsoft.com/office/powerpoint/2012/main" userId="Kevin Chang Jon K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3260"/>
    <a:srgbClr val="002C74"/>
    <a:srgbClr val="002774"/>
    <a:srgbClr val="000066"/>
    <a:srgbClr val="003366"/>
    <a:srgbClr val="003B60"/>
    <a:srgbClr val="EAEEEE"/>
    <a:srgbClr val="003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7C7DC-D37F-4DA4-90DC-DD8680903668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2DA5-65ED-40D7-AE78-E6B01E413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647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Open Sans"/>
              </a:rPr>
              <a:t>Draw </a:t>
            </a:r>
            <a:r>
              <a:rPr lang="en-US" smtClean="0">
                <a:solidFill>
                  <a:srgbClr val="DCDCDC"/>
                </a:solidFill>
                <a:latin typeface="Open Sans"/>
              </a:rPr>
              <a:t>a triangle, illustrate </a:t>
            </a:r>
            <a:r>
              <a:rPr lang="en-US" dirty="0" smtClean="0">
                <a:solidFill>
                  <a:srgbClr val="DCDCDC"/>
                </a:solidFill>
                <a:latin typeface="Open Sans"/>
              </a:rPr>
              <a:t>the 3 </a:t>
            </a:r>
            <a:r>
              <a:rPr lang="en-US" smtClean="0">
                <a:solidFill>
                  <a:srgbClr val="DCDCDC"/>
                </a:solidFill>
                <a:latin typeface="Open Sans"/>
              </a:rPr>
              <a:t>closed triplets</a:t>
            </a:r>
            <a:r>
              <a:rPr lang="en-US" dirty="0" smtClean="0">
                <a:solidFill>
                  <a:srgbClr val="DCDCDC"/>
                </a:solidFill>
                <a:latin typeface="Open Sans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Open Sans"/>
              </a:rPr>
              <a:t>Show the concept of open and </a:t>
            </a:r>
            <a:r>
              <a:rPr lang="en-US" smtClean="0">
                <a:solidFill>
                  <a:srgbClr val="DCDCDC"/>
                </a:solidFill>
                <a:latin typeface="Open Sans"/>
              </a:rPr>
              <a:t>closed triangle</a:t>
            </a:r>
            <a:r>
              <a:rPr lang="en-US" dirty="0" smtClean="0">
                <a:solidFill>
                  <a:srgbClr val="DCDCDC"/>
                </a:solidFill>
                <a:latin typeface="Open Sans"/>
              </a:rPr>
              <a:t>, and paths of length 2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smtClean="0">
                <a:solidFill>
                  <a:srgbClr val="DCDCDC"/>
                </a:solidFill>
                <a:latin typeface="Open Sans"/>
              </a:rPr>
              <a:t>Then give </a:t>
            </a:r>
            <a:r>
              <a:rPr lang="en-US" dirty="0" smtClean="0">
                <a:solidFill>
                  <a:srgbClr val="DCDCDC"/>
                </a:solidFill>
                <a:latin typeface="Open Sans"/>
              </a:rPr>
              <a:t>an </a:t>
            </a:r>
            <a:r>
              <a:rPr lang="en-US" smtClean="0">
                <a:solidFill>
                  <a:srgbClr val="DCDCDC"/>
                </a:solidFill>
                <a:latin typeface="Open Sans"/>
              </a:rPr>
              <a:t>example using a simple </a:t>
            </a:r>
            <a:r>
              <a:rPr lang="en-US" dirty="0" smtClean="0">
                <a:solidFill>
                  <a:srgbClr val="DCDCDC"/>
                </a:solidFill>
                <a:latin typeface="Open Sans"/>
              </a:rPr>
              <a:t>graph of 5 </a:t>
            </a:r>
            <a:r>
              <a:rPr lang="en-US" smtClean="0">
                <a:solidFill>
                  <a:srgbClr val="DCDCDC"/>
                </a:solidFill>
                <a:latin typeface="Open Sans"/>
              </a:rPr>
              <a:t>nodes with a triangle</a:t>
            </a:r>
            <a:r>
              <a:rPr lang="en-US" dirty="0" smtClean="0">
                <a:solidFill>
                  <a:srgbClr val="DCDCDC"/>
                </a:solidFill>
                <a:latin typeface="Open Sans"/>
              </a:rPr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2DA5-65ED-40D7-AE78-E6B01E413F6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60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If</a:t>
            </a:r>
            <a:r>
              <a:rPr lang="en-SG" baseline="0" dirty="0" smtClean="0"/>
              <a:t> want to calculate triplets for a node, neighbouring connections are irrelevant, since </a:t>
            </a:r>
            <a:r>
              <a:rPr lang="en-SG" baseline="0" dirty="0" err="1" smtClean="0"/>
              <a:t>center</a:t>
            </a:r>
            <a:r>
              <a:rPr lang="en-SG" baseline="0" dirty="0" smtClean="0"/>
              <a:t> is the node. So just pick any two neighbours, so it is k choose 2.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2DA5-65ED-40D7-AE78-E6B01E413F6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23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Has pretty much none of </a:t>
            </a:r>
            <a:r>
              <a:rPr lang="en-SG" smtClean="0"/>
              <a:t>the properties that social networks display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2DA5-65ED-40D7-AE78-E6B01E413F6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12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High clustering coefficient</a:t>
            </a:r>
            <a:r>
              <a:rPr lang="en-SG" dirty="0" smtClean="0"/>
              <a:t>, but </a:t>
            </a:r>
            <a:r>
              <a:rPr lang="en-SG" smtClean="0"/>
              <a:t>degree</a:t>
            </a:r>
            <a:r>
              <a:rPr lang="en-SG" baseline="0" smtClean="0"/>
              <a:t> distribution is </a:t>
            </a:r>
            <a:r>
              <a:rPr lang="en-SG" baseline="0" dirty="0" smtClean="0"/>
              <a:t>not scale free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2DA5-65ED-40D7-AE78-E6B01E413F61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6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91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1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3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2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66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61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1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33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91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</a:t>
            </a:r>
            <a:r>
              <a:rPr lang="en-US" dirty="0" smtClean="0"/>
              <a:t>to </a:t>
            </a:r>
            <a:r>
              <a:rPr lang="en-US" smtClean="0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7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5020-06C1-41B6-8E35-D270649453B4}" type="datetimeFigureOut">
              <a:rPr lang="en-SG" smtClean="0"/>
              <a:t>13/3/2019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8160-F52B-4572-A648-A2DBF2B12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9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Random Graphs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EAEEEE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13 March</a:t>
            </a:r>
            <a:endParaRPr lang="en-SG" dirty="0">
              <a:solidFill>
                <a:srgbClr val="EAEEEE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Implementation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7063272" cy="449693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Looks a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bit like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Facebook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can be adjusted by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varying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p1 and p2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Degree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distribution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however,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very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different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 let’s add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preferential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attachment 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(Where nodes are added with probability increasing with the degree of a node)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</p:txBody>
      </p:sp>
      <p:pic>
        <p:nvPicPr>
          <p:cNvPr id="4099" name="Picture 3" descr="https://lh4.googleusercontent.com/Cg_3sdMxB3MTYqRZhwnrd5Ojm1JM6eawcXeIlannemR2-SfzC3RtIbrmE-dh2QdDGkx74RFX8w8r8gInOE0wqv7yuQIZ3CNzi6dpPUoCDZMYf44ucqqxIqsBUV1YBzGAGcrCSFSt4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59" y="3921177"/>
            <a:ext cx="3600000" cy="26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5.googleusercontent.com/GkR2e0zqgveyACyv5xZ8IokIUQscQbPuu46X8j9K5F-JL3v2hSsqBsYVdoRb7eVnjRmy5FFp_1mtlJKOjGegNO4g7nByivl6Q-OcYfEQLgra-Zr38FlYr3aOCwtTPnN9egZqt2gxu3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59" y="1558214"/>
            <a:ext cx="3600000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61573" y="3734563"/>
            <a:ext cx="3670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N = 500, p</a:t>
            </a:r>
            <a:r>
              <a:rPr lang="pt-BR" sz="500" baseline="-25000" dirty="0">
                <a:solidFill>
                  <a:srgbClr val="000000"/>
                </a:solidFill>
              </a:rPr>
              <a:t>1</a:t>
            </a:r>
            <a:r>
              <a:rPr lang="pt-BR" sz="1200" dirty="0">
                <a:solidFill>
                  <a:srgbClr val="000000"/>
                </a:solidFill>
              </a:rPr>
              <a:t> = 0.4, p</a:t>
            </a:r>
            <a:r>
              <a:rPr lang="pt-BR" sz="500" baseline="-25000" dirty="0">
                <a:solidFill>
                  <a:srgbClr val="000000"/>
                </a:solidFill>
              </a:rPr>
              <a:t>2</a:t>
            </a:r>
            <a:r>
              <a:rPr lang="pt-BR" sz="1200" dirty="0">
                <a:solidFill>
                  <a:srgbClr val="000000"/>
                </a:solidFill>
              </a:rPr>
              <a:t> = 0.02, χ = 15</a:t>
            </a:r>
            <a:endParaRPr lang="pt-BR" sz="1200" dirty="0"/>
          </a:p>
          <a:p>
            <a:r>
              <a:rPr lang="pt-BR" sz="1200" dirty="0"/>
              <a:t/>
            </a:r>
            <a:br>
              <a:rPr lang="pt-BR" sz="1200" dirty="0"/>
            </a:b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2940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bg1"/>
                </a:solidFill>
                <a:latin typeface="Sitka Heading" panose="02000505000000020004" pitchFamily="2" charset="0"/>
              </a:rPr>
              <a:t>Chang-Chang </a:t>
            </a:r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Model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11243386" cy="449693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Predetermine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clusters, then scatter nodes on a plane,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with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clusters scattered close together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Edges are added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with preferential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attachment, and dependent on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Euclidean distance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between nodes on the plane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 = no. of nodes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 = average degree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φ =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weight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node degree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χ = no. of clusters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δ = extent of closeness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scatter of nodes around cluster ‘base’ 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035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bg1"/>
                </a:solidFill>
                <a:latin typeface="Sitka Heading" panose="02000505000000020004" pitchFamily="2" charset="0"/>
              </a:rPr>
              <a:t>Chang-Chang </a:t>
            </a:r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Model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11243386" cy="4496933"/>
          </a:xfrm>
        </p:spPr>
        <p:txBody>
          <a:bodyPr>
            <a:normAutofit/>
          </a:bodyPr>
          <a:lstStyle/>
          <a:p>
            <a:pPr marL="457200" indent="-457200" algn="just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Add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χ nodes as cluster ‘bases’ , with randomly generated polar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coordinates</a:t>
            </a:r>
          </a:p>
          <a:p>
            <a:pPr marL="457200" indent="-457200" algn="just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457200" indent="-457200" algn="just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dirty="0" smtClean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457200" indent="-457200" algn="just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457200" indent="-457200" algn="just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dirty="0" smtClean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457200" indent="-457200" algn="just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-US" dirty="0" smtClean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2. Split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n-χ remaining nodes into the χ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clusters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27" y="2554942"/>
            <a:ext cx="3563626" cy="23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bg1"/>
                </a:solidFill>
                <a:latin typeface="Sitka Heading" panose="02000505000000020004" pitchFamily="2" charset="0"/>
              </a:rPr>
              <a:t>Chang-Chang </a:t>
            </a:r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Model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3185" y="1605286"/>
                <a:ext cx="11243386" cy="4496933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3. For one node, add the node in the graph with randomly generated polar coordinates, scaled by a factor of δ in both axes, added onto coordinates of cluster base</a:t>
                </a: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4. Randomly 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generate a number from 1 to k, </a:t>
                </a: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this is the 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no. of edges the node will have (Average number of edges per node = k/2, thus average degree ≈ </a:t>
                </a: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k)</a:t>
                </a:r>
                <a:endParaRPr lang="en-US" dirty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5. Add 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edges to other nodes with </a:t>
                </a: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probability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</m:t>
                    </m:r>
                    <m:sSub>
                      <m:sSubPr>
                        <m:ctrlPr>
                          <a:rPr lang="en-SG" b="0" i="1" smtClean="0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𝑝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SG" b="0" i="1" smtClean="0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SupPr>
                          <m:e>
                            <m:r>
                              <a:rPr lang="en-SG" b="0" i="1" smtClean="0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𝑘</m:t>
                            </m:r>
                          </m:e>
                          <m:sub>
                            <m:r>
                              <a:rPr lang="en-SG" b="0" i="1" smtClean="0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𝜙</m:t>
                            </m:r>
                          </m:sup>
                        </m:sSubSup>
                      </m:num>
                      <m:den>
                        <m:r>
                          <a:rPr lang="en-SG" b="0" i="1" smtClean="0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, d = distance to node </a:t>
                </a:r>
                <a:r>
                  <a:rPr lang="en-US" dirty="0" err="1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i</a:t>
                </a:r>
                <a:endParaRPr lang="en-US" dirty="0" smtClean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Repeat 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3-5 for the remaining nodes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3185" y="1605286"/>
                <a:ext cx="11243386" cy="4496933"/>
              </a:xfrm>
              <a:blipFill>
                <a:blip r:embed="rId2"/>
                <a:stretch>
                  <a:fillRect l="-813" t="-1762" r="-8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Implementation	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5999582" cy="449693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Can see the clusters, but doesn’t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quite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look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like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Facebook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Scale free degree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distribution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 clustering coefficient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varied using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φ and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δ</a:t>
            </a:r>
          </a:p>
        </p:txBody>
      </p:sp>
      <p:pic>
        <p:nvPicPr>
          <p:cNvPr id="6147" name="Picture 3" descr="https://lh5.googleusercontent.com/jNZVCucx8vtD1S4a9p3VaTn4fMocu-LbMaMfh91t8WXDw0NDOLW5TcrexCxa3pkXCzvjN9eCFsS9DR48BF1t_voLgeuTLU6hKMAroN4tO-6edVC7wkHAKHtbqGZmPrESdOM4l4hNc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31" y="3947977"/>
            <a:ext cx="3518612" cy="253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lh6.googleusercontent.com/K4Dwm3iMFDukk9K_BiwafGpJnBVda0LtpRGY7a52R9a37iBnbb0sSCjM0iixFw7DwHR88u5Qs7oU_lI5XuIQfsUqtJUKqZlMzgye4hFRzZ1rqCVrMnuyZeKRxIB5nHGcZ5QNHUDMbk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31" y="1633672"/>
            <a:ext cx="3518612" cy="23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11680" y="3685905"/>
            <a:ext cx="39126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</a:rPr>
              <a:t>N = 500, k = 50, φ = 2, χ = 50, δ  = 7</a:t>
            </a:r>
            <a:endParaRPr lang="pt-BR" sz="1100" dirty="0"/>
          </a:p>
          <a:p>
            <a:r>
              <a:rPr lang="pt-BR" sz="1100" dirty="0"/>
              <a:t/>
            </a:r>
            <a:br>
              <a:rPr lang="pt-BR" sz="1100" dirty="0"/>
            </a:b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0600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bg1"/>
                </a:solidFill>
                <a:latin typeface="Sitka Heading" panose="02000505000000020004" pitchFamily="2" charset="0"/>
              </a:rPr>
              <a:t>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11243386" cy="449693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Limit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to how far nodes can be from base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Edges are connected all over graph,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unlike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Facebook, where edges are mostly only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within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b="1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Transitivity is </a:t>
            </a:r>
            <a:r>
              <a:rPr lang="en-US" b="1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much lower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often about half of average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coefficient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This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suggests that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higher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degree nodes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is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much smaller than lower degree nodes 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Hubs are too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widely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connected to other clusters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73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5873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Revision: Clustering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2052918"/>
            <a:ext cx="11243386" cy="4049301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Local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coefficient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no. of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edges / possible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no. of edges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neighbors</a:t>
            </a:r>
            <a:endParaRPr lang="en-US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Average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coefficient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mean of local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coefficients</a:t>
            </a:r>
            <a:endParaRPr lang="en-US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Transitivity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no. of closed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triads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/ no. of paths of length 2</a:t>
            </a:r>
            <a:endParaRPr lang="en-US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                 </a:t>
            </a:r>
            <a:r>
              <a:rPr lang="en-US" sz="700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 * no. of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triangles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/ no. of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triads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/>
            </a:r>
            <a:b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endParaRPr lang="en-SG" dirty="0">
              <a:solidFill>
                <a:srgbClr val="EAEEEE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03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flipV="1">
            <a:off x="8856556" y="3984170"/>
            <a:ext cx="987918" cy="149540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189337" y="5846855"/>
            <a:ext cx="182357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4307241"/>
            <a:ext cx="916909" cy="153961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189337" y="4307241"/>
            <a:ext cx="906663" cy="153961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5873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Transitivity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866122"/>
            <a:ext cx="11243386" cy="4236097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Transitivity</a:t>
            </a:r>
            <a:r>
              <a:rPr lang="en-US" dirty="0" smtClean="0">
                <a:solidFill>
                  <a:srgbClr val="DCDCDC"/>
                </a:solidFill>
                <a:latin typeface="Open Sans"/>
              </a:rPr>
              <a:t>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no. of closed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triads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/ no. of paths of length 2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Open Sans"/>
              </a:rPr>
              <a:t>                 </a:t>
            </a:r>
            <a:r>
              <a:rPr lang="en-US" sz="1400" dirty="0" smtClean="0">
                <a:solidFill>
                  <a:srgbClr val="DCDCDC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(6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* no. of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triangles) / (2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* no. of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triads)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SG" dirty="0">
              <a:solidFill>
                <a:srgbClr val="EAEEEE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170126" y="4336439"/>
            <a:ext cx="906663" cy="153961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85755" y="4298276"/>
            <a:ext cx="925873" cy="1539614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50396" y="4056516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1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002662" y="5462244"/>
            <a:ext cx="1879343" cy="3846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79092" y="5849159"/>
            <a:ext cx="182357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938611" y="5600769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51936" y="5596131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3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31279" y="5211519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9593748" y="3733445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99460" y="2521962"/>
            <a:ext cx="332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</a:t>
            </a:r>
            <a:r>
              <a:rPr lang="en-SG" sz="2400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(6 </a:t>
            </a:r>
            <a:r>
              <a:rPr lang="en-SG" sz="2400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* </a:t>
            </a:r>
            <a:r>
              <a:rPr lang="en-SG" sz="2400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1) </a:t>
            </a:r>
            <a:r>
              <a:rPr lang="en-SG" sz="2400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/ </a:t>
            </a:r>
            <a:r>
              <a:rPr lang="en-SG" sz="2400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(2 </a:t>
            </a:r>
            <a:r>
              <a:rPr lang="en-SG" sz="2400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* </a:t>
            </a:r>
            <a:r>
              <a:rPr lang="en-SG" sz="2400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6) </a:t>
            </a:r>
            <a:endParaRPr lang="en-SG" sz="2400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SG" sz="2400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1/2</a:t>
            </a:r>
          </a:p>
        </p:txBody>
      </p:sp>
    </p:spTree>
    <p:extLst>
      <p:ext uri="{BB962C8B-B14F-4D97-AF65-F5344CB8AC3E}">
        <p14:creationId xmlns:p14="http://schemas.microsoft.com/office/powerpoint/2010/main" val="33298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V="1">
            <a:off x="8709158" y="5359327"/>
            <a:ext cx="2249839" cy="993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721197" y="5356901"/>
            <a:ext cx="2249839" cy="9933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691235" y="3047280"/>
            <a:ext cx="2249839" cy="993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5873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Transitivity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3185" y="1866122"/>
                <a:ext cx="11243386" cy="4893266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1. No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. of </a:t>
                </a: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triads,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g</m:t>
                        </m:r>
                      </m:sub>
                    </m:sSub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(</m:t>
                        </m:r>
                        <m:eqArr>
                          <m:eqArr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2</m:t>
                            </m:r>
                          </m:e>
                        </m:eqArr>
                      </m:e>
                    </m:nary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SG" b="0" i="1" smtClean="0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SG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 </m:t>
                                </m:r>
                                <m:r>
                                  <a:rPr lang="en-SG" smtClean="0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−</m:t>
                                </m:r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SG" b="0" i="1" smtClean="0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</m:t>
                    </m:r>
                  </m:oMath>
                </a14:m>
                <a:endParaRPr lang="en-US" dirty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2. No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. of </a:t>
                </a: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triangles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𝛿</m:t>
                        </m:r>
                      </m:e>
                      <m:sub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𝑔</m:t>
                        </m:r>
                      </m:sub>
                    </m:sSub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f>
                      <m:f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fPr>
                      <m:num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1</m:t>
                        </m:r>
                      </m:num>
                      <m:den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3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𝛿</m:t>
                            </m:r>
                          </m:e>
                          <m: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3. Local 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𝐶</m:t>
                        </m:r>
                      </m:e>
                      <m:sub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𝑖</m:t>
                        </m:r>
                      </m:sub>
                    </m:sSub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f>
                      <m:f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𝛿</m:t>
                            </m:r>
                          </m:e>
                          <m: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𝑡</m:t>
                            </m:r>
                          </m:e>
                          <m: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</m:t>
                    </m:r>
                  </m:oMath>
                </a14:m>
                <a:endParaRPr lang="en-US" dirty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4. Average 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𝐶</m:t>
                        </m:r>
                      </m:e>
                      <m:sub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𝑔</m:t>
                        </m:r>
                      </m:sub>
                    </m:sSub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𝐶</m:t>
                            </m:r>
                          </m:e>
                          <m: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fPr>
                          <m:num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5. Weighted </a:t>
                </a: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sSubPr>
                      <m:e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𝐶</m:t>
                        </m:r>
                      </m:e>
                      <m:sub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𝑤</m:t>
                        </m:r>
                      </m:sub>
                    </m:sSub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𝐶</m:t>
                            </m:r>
                          </m:e>
                          <m: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SG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SG" i="1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SG">
                                        <a:solidFill>
                                          <a:srgbClr val="DCDCDC"/>
                                        </a:solidFill>
                                        <a:latin typeface="Cambria Math" panose="02040503050406030204" pitchFamily="18" charset="0"/>
                                        <a:ea typeface="Yu Gothic UI Semilight" panose="020B0400000000000000" pitchFamily="34" charset="-128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</a:t>
                </a: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US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                                        </a:t>
                </a:r>
                <a:r>
                  <a:rPr lang="en-US" sz="1800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</a:t>
                </a:r>
                <a:r>
                  <a:rPr lang="en-US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 </a:t>
                </a:r>
                <a14:m>
                  <m:oMath xmlns:m="http://schemas.openxmlformats.org/officeDocument/2006/math">
                    <m:r>
                      <a:rPr lang="en-SG" b="0" i="0" smtClean="0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    </m:t>
                    </m:r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SG" i="1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SG">
                                    <a:solidFill>
                                      <a:srgbClr val="DCDCDC"/>
                                    </a:solidFill>
                                    <a:latin typeface="Cambria Math" panose="02040503050406030204" pitchFamily="18" charset="0"/>
                                    <a:ea typeface="Yu Gothic UI Semilight" panose="020B0400000000000000" pitchFamily="34" charset="-128"/>
                                  </a:rPr>
                                  <m:t>𝑔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SG" dirty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  <a:p>
                <a:pPr algn="just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n-SG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                                         </a:t>
                </a:r>
                <a:r>
                  <a:rPr lang="en-SG" dirty="0" smtClean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 </a:t>
                </a:r>
                <a14:m>
                  <m:oMath xmlns:m="http://schemas.openxmlformats.org/officeDocument/2006/math">
                    <m:r>
                      <a:rPr lang="en-SG" b="0" i="0" smtClean="0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     </m:t>
                    </m:r>
                    <m:r>
                      <a:rPr lang="en-SG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  <m:f>
                      <m:fPr>
                        <m:ctrlPr>
                          <a:rPr lang="en-SG" i="1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</m:ctrlPr>
                      </m:fPr>
                      <m:num>
                        <m:r>
                          <a:rPr lang="en-SG">
                            <a:solidFill>
                              <a:srgbClr val="DCDCDC"/>
                            </a:solidFill>
                            <a:latin typeface="Cambria Math" panose="02040503050406030204" pitchFamily="18" charset="0"/>
                            <a:ea typeface="Yu Gothic UI Semilight" panose="020B0400000000000000" pitchFamily="34" charset="-128"/>
                          </a:rPr>
                          <m:t>3</m:t>
                        </m:r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𝛿</m:t>
                            </m:r>
                          </m:e>
                          <m: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i="1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𝑡</m:t>
                            </m:r>
                          </m:e>
                          <m:sub>
                            <m:r>
                              <a:rPr lang="en-SG">
                                <a:solidFill>
                                  <a:srgbClr val="DCDCDC"/>
                                </a:solidFill>
                                <a:latin typeface="Cambria Math" panose="02040503050406030204" pitchFamily="18" charset="0"/>
                                <a:ea typeface="Yu Gothic UI Semilight" panose="020B0400000000000000" pitchFamily="34" charset="-128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SG" dirty="0">
                  <a:solidFill>
                    <a:srgbClr val="DCDCDC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3185" y="1866122"/>
                <a:ext cx="11243386" cy="4893266"/>
              </a:xfrm>
              <a:blipFill>
                <a:blip r:embed="rId3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 flipV="1">
            <a:off x="9834078" y="3057214"/>
            <a:ext cx="1106996" cy="113703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21929" y="3073631"/>
            <a:ext cx="1112149" cy="113540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721197" y="4201647"/>
            <a:ext cx="1112881" cy="114786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34078" y="4201646"/>
            <a:ext cx="1084648" cy="114046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583352" y="3948939"/>
            <a:ext cx="501453" cy="5014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70471" y="5083081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68000" y="5082917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90348" y="2806489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71203" y="2806489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13300" y="6037087"/>
                <a:ext cx="2779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>
                        <a:solidFill>
                          <a:srgbClr val="DCDCDC"/>
                        </a:solidFill>
                        <a:latin typeface="Cambria Math" panose="02040503050406030204" pitchFamily="18" charset="0"/>
                        <a:ea typeface="Yu Gothic UI Semilight" panose="020B0400000000000000" pitchFamily="34" charset="-128"/>
                      </a:rPr>
                      <m:t>=</m:t>
                    </m:r>
                  </m:oMath>
                </a14:m>
                <a:r>
                  <a:rPr lang="en-SG" sz="2400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  </a:t>
                </a:r>
                <a:r>
                  <a:rPr lang="en-SG" sz="2400" dirty="0">
                    <a:solidFill>
                      <a:srgbClr val="DCDCDC"/>
                    </a:solidFill>
                    <a:latin typeface="Yu Gothic UI Semilight" panose="020B0400000000000000" pitchFamily="34" charset="-128"/>
                    <a:ea typeface="Yu Gothic UI Semilight" panose="020B0400000000000000" pitchFamily="34" charset="-128"/>
                  </a:rPr>
                  <a:t>Transitivity</a:t>
                </a:r>
                <a:endParaRPr lang="en-SG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300" y="6037087"/>
                <a:ext cx="2779059" cy="461665"/>
              </a:xfrm>
              <a:prstGeom prst="rect">
                <a:avLst/>
              </a:prstGeom>
              <a:blipFill>
                <a:blip r:embed="rId4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9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Transitivity </a:t>
            </a:r>
            <a:r>
              <a:rPr lang="en-SG">
                <a:solidFill>
                  <a:schemeClr val="bg1"/>
                </a:solidFill>
                <a:latin typeface="Sitka Heading" panose="02000505000000020004" pitchFamily="2" charset="0"/>
              </a:rPr>
              <a:t>vs </a:t>
            </a:r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Clustering Coefficient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11243386" cy="449693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Both are measures that attempt to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quantify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same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probability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a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friend knowing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another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friend if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you know both of them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Transitivity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weighted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average of local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coefficients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by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 choose 2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transitivity is higher than average clustering coefficient,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local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values are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higher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for nodes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with high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degrees,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and vice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versa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SG" dirty="0">
              <a:solidFill>
                <a:srgbClr val="EAEEEE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Picture 2" descr="https://lh6.googleusercontent.com/-dERIUeZhfpBDjFpEu-Q-PXaWsFFvZJSytBKMPaXNxyy-i0Km5gTnED0Ycg5no85-_Y7jXKIC0jo1__FcUx2J_44bkzNh-__3hh7tVkwjN2Nak1gmHLampzzaH6TkqMa97reDwqfB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6" y="4195694"/>
            <a:ext cx="6335545" cy="21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6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 flipV="1">
            <a:off x="4073728" y="3569623"/>
            <a:ext cx="1262352" cy="1098234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07164" y="3642351"/>
            <a:ext cx="1166564" cy="1015573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124937" y="4667857"/>
            <a:ext cx="1201579" cy="1183638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58373" y="4657924"/>
            <a:ext cx="2249839" cy="993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73728" y="3603027"/>
            <a:ext cx="9564" cy="22371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820940" y="4657924"/>
            <a:ext cx="1262352" cy="119357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Revision</a:t>
            </a:r>
            <a:r>
              <a:rPr lang="en-SG" dirty="0">
                <a:solidFill>
                  <a:schemeClr val="bg1"/>
                </a:solidFill>
                <a:latin typeface="Sitka Heading" panose="02000505000000020004" pitchFamily="2" charset="0"/>
              </a:rPr>
              <a:t>: </a:t>
            </a:r>
            <a:r>
              <a:rPr lang="en-SG" dirty="0" err="1" smtClean="0">
                <a:solidFill>
                  <a:schemeClr val="bg1"/>
                </a:solidFill>
                <a:latin typeface="Sitka Heading" panose="02000505000000020004" pitchFamily="2" charset="0"/>
              </a:rPr>
              <a:t>Erdos-Renyi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7"/>
            <a:ext cx="11243386" cy="135772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Erdos-Renyi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model: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 = no. of nodes, p =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probability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an edge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existing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between two nodes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 smtClean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23002" y="3352302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70214" y="4417132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34685" y="5600769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917" y="4417132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6060" y="4483191"/>
            <a:ext cx="377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N = 4, p = 0.5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991515" y="3406202"/>
            <a:ext cx="1996201" cy="288102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987716" y="4899016"/>
            <a:ext cx="689757" cy="141624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85780" y="3432232"/>
            <a:ext cx="2249839" cy="993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3751" y="4884378"/>
            <a:ext cx="772531" cy="145863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311138" y="3437198"/>
            <a:ext cx="683210" cy="143239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12080" y="6310291"/>
            <a:ext cx="2249839" cy="993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33148" y="3437199"/>
            <a:ext cx="644325" cy="145538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Revision</a:t>
            </a:r>
            <a:r>
              <a:rPr lang="en-SG" dirty="0">
                <a:solidFill>
                  <a:schemeClr val="bg1"/>
                </a:solidFill>
                <a:latin typeface="Sitka Heading" panose="02000505000000020004" pitchFamily="2" charset="0"/>
              </a:rPr>
              <a:t>: </a:t>
            </a:r>
            <a:r>
              <a:rPr lang="en-SG" dirty="0" smtClean="0">
                <a:solidFill>
                  <a:schemeClr val="bg1"/>
                </a:solidFill>
                <a:latin typeface="Sitka Heading" panose="02000505000000020004" pitchFamily="2" charset="0"/>
              </a:rPr>
              <a:t>Watts-</a:t>
            </a:r>
            <a:r>
              <a:rPr lang="en-SG" dirty="0" err="1" smtClean="0">
                <a:solidFill>
                  <a:schemeClr val="bg1"/>
                </a:solidFill>
                <a:latin typeface="Sitka Heading" panose="02000505000000020004" pitchFamily="2" charset="0"/>
              </a:rPr>
              <a:t>Strogatz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11243386" cy="449693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Watts-</a:t>
            </a:r>
            <a:r>
              <a:rPr lang="en-US" dirty="0" err="1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Strogatz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model: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 = no. of nodes, k = average degree, beta </a:t>
            </a:r>
            <a:r>
              <a:rPr lang="en-US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= </a:t>
            </a:r>
            <a:r>
              <a:rPr lang="en-US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probability </a:t>
            </a:r>
            <a:r>
              <a:rPr lang="en-US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</a:t>
            </a:r>
            <a:r>
              <a:rPr lang="en-US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rewiring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26747" y="4628686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36990" y="6056109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5556" y="6065933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63025" y="4618862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76324" y="3191440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43622" y="3191440"/>
            <a:ext cx="501453" cy="50145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92301" y="4628686"/>
            <a:ext cx="240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N = 6, k = 2, beta = 0.2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Revision</a:t>
            </a:r>
            <a:r>
              <a:rPr lang="en-SG" dirty="0">
                <a:solidFill>
                  <a:schemeClr val="bg1"/>
                </a:solidFill>
                <a:latin typeface="Sitka Heading" panose="02000505000000020004" pitchFamily="2" charset="0"/>
              </a:rPr>
              <a:t>: Facebook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5738325" cy="449693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clustering coefficient (0.6)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and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transitivity (0.5)</a:t>
            </a: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Scale free degree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distribution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Noticeable clusters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2050" name="Picture 2" descr="https://lh4.googleusercontent.com/ps1Bgke7psmBh1G3Dw4aPiPmbc4NyScMf9l3QhQc4B0BQEK1SwfrRhz3JOXgV2PVYqaVZQ6v22-rPUcSUTWYr19dX1IPTFy25Qz1s-67BsnSf4puVH2BZP_PlL2mXQjJvfSXOD3fZ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0" y="1605286"/>
            <a:ext cx="3754127" cy="24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YgAAAEWCAYAAAB8LwAVAAAABHNCSVQICAgIfAhkiAAAAAlwSFlzAAALEgAACxIB0t1+/AAAADl0RVh0U29mdHdhcmUAbWF0cGxvdGxpYiB2ZXJzaW9uIDMuMC4yLCBodHRwOi8vbWF0cGxvdGxpYi5vcmcvOIA7rQAAGTNJREFUeJzt3Xm0ZWV95vHvA6Uo81TQUKAFWnEOSkoESbcojjiAA4nE1gohAWwHHNKC0SUmxlY7KugyokSIOIGILkFaUVOCNp0WKRAZRAICQglC2TIoUSPw6z/2vnK47Hvr1D117jl17vez1ln37Hfvs/f73n3rPPXu4d2pKiRJmm6jUVdAkjSeDAhJUicDQpLUyYCQJHUyICRJnQwISVInA0IasiS/SrL7qOshrSsDQiOV5Pokv07yyyS3J/nXJEcm2SD+NpNUkkdOK3tnks9MTVfV5lV17VrWs1+S1cOqpzQXG8Q/Qk28F1bVFsDDgfcCRwMnDWNDSTYexnrH3UJttwZjQGhsVNUdVXUW8KfAiiSPB0iySZL3J7khyS1JPpbkoVOfS/KWJDcnuSnJX/b+rz7JJ5OckOSrSe4Cnt7H+l6Q5JKeHs0fDtKuafU5IMkP2x7TT5P8dZLNgK8BO7eHo36VZOe2nse37bqpfb/JAO1+fpLvJ7kzyY1J3tmzrqXt5w9t593W9uSenOTS9nfxkUF+D9rwGBAaO1X1PWA18J/bovcBfwA8EXgksAR4B0CS5wJvAp7Zzntaxyr/DHg3sAVw/lrWtydwMnAEsB3wceCs3i/mAZ0EHNH2mB4PfKuq7gKeB9zUHo7avKpuAt4G7N3Wcw9gL+DtA7T7LuBVwNbA84FXJzlo2meeAiyjCenj2zo8E3gc8CdJurajSVVVvnyN7AVcDzyzo/y7NF9Ooflie0TPvH2A69r3JwPv6Zn3SKCAR7bTnwQ+1TN/bes7AXjXtLpcBTxthvoXcCdwe8/rN8Bnpi0zVZ8baMJny2nr2Q9YPa3sx8ABPdPPAa6fS7tnqPvxwHHt+6Xt55f0zP9/wJ/2TH8ReMOo/2Z8zd/LHoTG1RLgF8BiYFPgovYwx+3AOW05wM7AjT2fu5EH6i1b2/oeDrx5al47f9d2OzPZs6q2nnrRnEeZyUuBA4CfJPl2kn1mWXZn4Cc90z/pqce6tpskT0lybpI1Se4AjgS2n/aZW3re/7pjevNZ6qsJY0Bo7CR5Mk1AnA/8nOaL6XE9X8JbVdXUF9XNwC49H9+1Y5W9QxavbX03Au/u/cKvqk2r6tT10baqurCqDgR2AL4MnN5Rxyk30QTWlIe1ZbDu7Qb4HHAWsGtVbQV8jKZHJXUyIDQ2kmyZ5AXAaTSHaC6rqnuBfwKOS7JDu9ySJM9pP3Y6cGiSxyTZlPZcwkz6WN8/AUe2/9tOks3ak7tbrIf2PTjJK5JsVVW/ozk0dU87+xZguyRb9XzkVODtSRYn2b5t29Tls+vU7tYWwC+q6jdJ9qI5RyHNyIDQOPhKkl/S/O/9bcAHgUN75h8NXAN8N8mdwL8AjwKoqq8BHwbObZf5v+1nfjvL9mZb3yrgr4CPALe1y/35wC28zyuB69vtHgn813a7P6IJhGvbQ1s7A38PrAIuBS4DLm7L5tru/wb8Xfu7fgf39V6kTqnygUGaHEkeA1wObFJVd4+6PvNlobZbw2UPQhu8JC9uD99sQ3MJ61cWwpfkQm235o8BoUlwBLCG5rLQe4BXj7Y682ahtlvzxENMkqRO9iAkSZ0WjboCg9h+++1r6dKlo66GJG1QLrroop9X1eK1LbdBB8TSpUtZtWrVqKshSRuUJD9Z+1IeYpIkzcCAkCR1MiAkSZ0MCElSJwNCktTJgJAkdTIgJEmdDAhJUicDQpLUacEHRHzgoiR1WvABIUnqZkBIkjoZEJKkTgaEJKmTASFJ6mRASJI6GRCSpE4GhCSpkwHR8oY5Sbo/A0KS1MmAkCR1MiAkSZ0MCElSJwNCktTJgJAkdTIgJEmdhhYQSU5OcmuSy3vKtk3yzSRXtz+3acuT5MNJrklyaZI9h1UvSVJ/htmD+CTw3GllxwArq2oZsLKdBngesKx9HQ6cMMR6SZL6MLSAqKrvAL+YVnwgcEr7/hTgoJ7yT1Xju8DWSXYaVt0kSWs33+cgdqyqmwHanzu05UuAG3uWW92WPUCSw5OsSrJqzZo1Q62sJC1k43KSumskpOpasKpOrKrlVbV88eLFQ66WJC1c8x0Qt0wdOmp/3tqWrwZ27VluF+Cmea6bJKnHfAfEWcCK9v0K4Mye8le1VzPtDdwxdShKkjQai4a14iSnAvsB2ydZDRwLvBc4PclhwA3Awe3iXwUOAK4B/h04dFj1kiT1Z2gBUVWHzDBr/45lC3jNsOoiSVp343KSWpI0ZgwISVInA0KS1MmAkCR1MiAkSZ0MCElSJwNCktRpQQdEukaAkiQBCzwgJEkzMyAkSZ0MCElSJwNCktTJgJAkdTIgJEmdDAhJUicDQpLUyYCQJHUyICRJnQwISVInA0KS1MmAkCR1MiAkSZ0MCElSJwNCktTJgJAkdTIgJEmdDAhJUicDQpLUaSQBkeSNSa5IcnmSU5M8JMluSS5IcnWSzyd58PzVZ762JEkbjnkPiCRLgNcDy6vq8cDGwMuB9wHHVdUy4DbgsPmumyTpPqM6xLQIeGiSRcCmwM3AM4Az2vmnAAeNqG6SJPoIiCSPSLJJ+36/JK9PsvVcN1hVPwXeD9xAEwx3ABcBt1fV3e1iq4Elc92GJGlw/fQgvgjck+SRwEnAbsDn5rrBJNsAB7br2RnYDHhex6I1w+cPT7Iqyao1a9bMtRqSpLXoJyDubf9n/2Lg+Kp6I7DTANt8JnBdVa2pqt8BXwKeCmzdHnIC2AW4qevDVXViVS2vquWLFy8eoBqSpNn0ExC/S3IIsAI4uy170ADbvAHYO8mmSQLsD/wQOBd4WbvMCuDMAbYhSRpQPwFxKLAP8O6qui7JbsBn5rrBqrqA5mT0xcBlbR1OBI4G3pTkGmA7msNZkqQRSVXnof77L5Q8FHhYVV01/Cr1b/ny5bVq1ao5f376/Q99/CokaYOX5KKqWr625fq5iumFwCXAOe30E5OcNXgVJUnjrJ9DTO8E9gJuB6iqS2iuQJIkTbB+AuLuqrpjWpkHYyRpwi1a+yJcnuTPgI2TLKMZJuNfh1stSdKo9dODeB3wOOC3wKnAncAbhlmp+eAAfZI0u7X2IKrq34G3tS9J0gIxY0Ak+QqznGuoqhcNpUaSpLEwWw/i/e3PlwD/iftujjsEuH6IdZIkjYEZA6Kqvg2Q5F1V9V96Zn0lyXeGXjNJ0kj1c5J6cZLdpybaoTYcJU+SJlw/l7m+ETgvybXt9FLg8KHVSJI0Fvq5iumc9v6HR7dFP6qq3w63WpKkUVtrQCR5EHAEMHUe4rwkH2+f5SBJmlD9HGI6geb5Dx9tp1/Zlv3lsColSRq9fgLiyVW1R8/0t5L8YFgVkiSNh36uYronySOmJtormu4ZXpUkSeOgnx7EfwfOba9iCvBwmqfMSZImWD9XMa1sr2J6FE1AeBWTJC0A/fQgAP6I5v6HRcAeSaiqTw2tVpKkkevnMtdPA4+geezo1LmHAgwISZpg/fQglgOPrSqfIidJC0g/VzFdTjOaqyRpAemnB7E98MMk36N5qhzg8yAkadL1ExDvHHYlJEnjp5/LXL89HxWRJI2Xfs5BSJIWIANimmTUNZCk8TBjQCRZ2f583/xVR5I0LmY7B7FTkqcBL0pyGs0wG79XVRcPtWaSpJGaLSDeARwD7AJ8cNq8Ap4x140m2Rr4BPD4dl1/AVwFfJ5mSI/rgT+pqtvmug1J0mBmPMRUVWdU1fOA/1lVT5/2mnM4tD4EnFNVjwb2AK6kCaOVVbUMWNlOS5JGpJ/LXN+V5EX0PHK0qs6e6waTbNmu68/b9f8H8B9JDgT2axc7BTgPOHqu25EkDWatVzEleQ9wFPDD9nVUWzZXuwNrgH9O8v0kn0iyGbBjVd0M0P7cYYb6HJ5kVZJVa9asGaAakqTZ9HOZ6/OBZ1XVyVV1MvDctmyuFgF7AidU1ZOAu1iHw0lVdWJVLa+q5YsXLx6gGpKk2fR7H8TWPe+3GnCbq4HVVXVBO30GTWDckmQngPbnrQNuR5I0gH4C4j3A95N8MskpwEXA/5jrBqvqZ8CNSR7VFu1Pc+jqLGBFW7YCOHOu25AkDa6fk9SnJjkPeDLNvRBHt1/yg3gd8NkkDwaupXnG9UbA6UkOA24ADh5wG5KkAfT1yNH2pPFZ62ujVXUJzYOIptt/fW1DkjQYx2KSJHUyICRJnWYNiCQbJbl8viojSRofswZEVd0L/CDJw+apPmPBIb8lqb+T1DsBV7TPpL5rqtBnUkvSZOsnIP526LWQJI2dvp5JneThwLKq+pckmwIbD79qkqRR6mewvr+iGQ7j423REuDLw6yUJGn0+rnM9TXAvsCdAFV1NTOMtCpJmhz9BMRv22c2AJBkEc1T4CRJE6yfgPh2kr8BHprkWcAXgK8Mt1qSpFHrJyCOoXnAz2XAEcBXgbcPs1KSpNHr5yqme9thvi+gObR0VVV5iEmSJtxaAyLJ84GPAT+mGe57tyRHVNXXhl05SdLo9HOj3AeAp1fVNQBJHgH8L8CAkKQJ1s85iFunwqF1LT4OVJIm3ow9iCQvad9ekeSrwOk05yAOBi6ch7pJkkZotkNML+x5fwvwtPb9GmCbodVIkjQWZgyIqjp0PisiSRov/VzFtBvwOmBp7/IO9y1Jk62fq5i+DJxEc/f0vcOtjiRpXPQTEL+pqg8PvSaSpLHST0B8KMmxwDeA304VVtXFQ6uVJGnk+gmIJwCvBJ7BfYeYqp2WJE2ofgLixcDuvUN+LxQJOOqUpIWqnzupfwBsPeyKSJLGSz89iB2BHyW5kPufg1gQl7nai5C0UPUTEMcOvRaSpLHTz/Mgvj2MDSfZGFgF/LSqXtDekHcasC1wMfDKhXjeQ5LGxVrPQST5ZZI729dvktyT5M71sO2jgCt7pt8HHFdVy4DbgMPWwzYkSXO01oCoqi2qasv29RDgpcBHBtlokl2A5wOfaKdDc9nsGe0ipwAHDbINSdJg+rmK6X6q6ssMfg/E8cBbuO++iu2A26vq7nZ6NbCk64NJDk+yKsmqNWvWDFgNSdJM+hms7yU9kxsBy2lulJuTJC+geQjRRUn2myruWLRzG1V1InAiwPLly72+SJKGpJ+rmHqfC3E3cD1w4ADb3Bd4UZIDgIcAW9L0KLZOsqjtRewC3DTANiRJA+rnKqb1+lyIqnor8FaAtgfx11X1iiRfAF5GcyXTCuDM9bldSdK6me2Ro++Y5XNVVe9az3U5Gjgtyd8D36cZYnxk0nXQS5IWkNl6EHd1lG1Gc/npdsDAAVFV5wHnte+vBfYadJ2SpPVjtkeOfmDqfZItaO5bOJTmENAHZvqcJGkyzHoOIsm2wJuAV9Dcm7BnVd02HxWTJI3WbOcg/gF4Cc0lpU+oql/NW60kSSM3241ybwZ2Bt4O3NQz3MYv19NQG5KkMTbbOYh1vstakjQ5DAFJUicDQpLUyYBYR95AJ2mhMCAkSZ0MCElSJwNCktTJgJAkdTIgJEmdDAhJUicDQpLUyYDog/c+SFqIDAhJUicDQpLUyYCQJHUyICRJnQwISVInA0KS1MmAkCR1MiAkSZ0MiHXgDXOSFhIDQpLUyYAYkL0KSZPKgJAkdZr3gEiya5Jzk1yZ5IokR7Xl2yb5ZpKr25/bzHfdJEn3GUUP4m7gzVX1GGBv4DVJHgscA6ysqmXAynZakjQi8x4QVXVzVV3cvv8lcCWwBDgQOKVd7BTgoPmumyTpPiM9B5FkKfAk4AJgx6q6GZoQAXaY4TOHJ1mVZNWaNWvmq6qStOCMLCCSbA58EXhDVd3Z7+eq6sSqWl5VyxcvXjy8CkrSAjeSgEjyIJpw+GxVfaktviXJTu38nYBbR1E3SVJjFFcxBTgJuLKqPtgz6yxgRft+BXDmfNdNknSfRSPY5r7AK4HLklzSlv0N8F7g9CSHATcAB4+gbn3zBjlJk27eA6Kqzgdm+nrdfz7rIkmamXdSryf2KCRNGgNCktTJgJAkdTIgJEmdDIg58HyDpIXAgJAkdTIgJEmdDAhJUicDQpLUyYAYEk9kS9rQGRCSpE4GhCSpkwEhSepkQKxHieceJE0OA0KS1MmAkCR1MiAkSZ0MiCHwPISkSWBASJI6GRDzYF17FFPL2xORNEoGhCSpkwExzwa5V6Lrc/2WSdK6MiCGaF2+qKcHh1/ykkbNgJAkdTIg5lE/vYKZlplePlNvw56HpPXFgJAkdTIgNjCz9RD67WVIUj8MCElSJwNiQthDkLS+jVVAJHlukquSXJPkmFHXR5IWsrEJiCQbA/8IPA94LHBIkseOtlbDs673SMz1s73Lz3blk+cr5o+/Xw1qvv6GxiYggL2Aa6rq2qr6D+A04MAR10mSFqxFo65AjyXAjT3Tq4GnTF8oyeHA4e3kr5JcNcftbQ/8/P7rnnnhQefNdUiM9bDd+7Vztp7CBPQiHrBPx9WAv98Npp0Dsp2zGPBv6OH9LDROAdHV3HpAQdWJwIkDbyxZVVXLB13PuFso7YSF01bbOVnGuZ3jdIhpNbBrz/QuwE0jqoskLXjjFBAXAsuS7JbkwcDLgbNGXCdJWrDG5hBTVd2d5LXA14GNgZOr6oohbnLgw1QbiIXSTlg4bbWdk2Vs25mqBxzmlyRprA4xSZLGiAEhSeq0IANikob0SLJrknOTXJnkiiRHteXbJvlmkqvbn9u05Uny4bbtlybZc7QtWDdJNk7y/SRnt9O7Jbmgbefn2wscSLJJO31NO3/pKOu9LpJsneSMJD9q9+s+k7g/k7yx/Zu9PMmpSR4yKfszyclJbk1yeU/ZOu/DJCva5a9OsmK+27HgAmICh/S4G3hzVT0G2Bt4TdueY4CVVbUMWNlOQ9PuZe3rcOCE+a/yQI4CruyZfh9wXNvO24DD2vLDgNuq6pHAce1yG4oPAedU1aOBPWjaO1H7M8kS4PXA8qp6PM2FKS9ncvbnJ4HnTitbp32YZFvgWJobhvcCjp0KlXlTVQvqBewDfL1n+q3AW0ddr/XYvjOBZwFXATu1ZTsBV7XvPw4c0rP875cb9xfNvTErgWcAZ9PcXPlzYNH0fUtzNdw+7ftF7XIZdRv6aOOWwHXT6zpp+5P7Rk7Ytt0/ZwPPmaT9CSwFLp/rPgQOAT7eU36/5ebjteB6EHQP6bFkRHVZr9pu95OAC4Adq+pmgPbnDu1iG3L7jwfeAtzbTm8H3F5Vd7fTvW35fTvb+Xe0y4+73YE1wD+3h9I+kWQzJmx/VtVPgfcDNwA30+yfi5i8/dlrXffhyPftQgyIvob02NAk2Rz4IvCGqrpztkU7ysa+/UleANxaVRf1FncsWn3MG2eLgD2BE6rqScBd3HcoossG2c72UMmBwG7AzsBmNIdaptvQ92c/ZmrbyNu8EANi4ob0SPIgmnD4bFV9qS2+JclO7fydgFvb8g21/fsCL0pyPc1Iv8+g6VFsnWTqhs/etvy+ne38rYBfzGeF52g1sLqqLminz6AJjEnbn88ErquqNVX1O+BLwFOZvP3Za1334cj37UIMiIka0iNJgJOAK6vqgz2zzgKmrnpYQXNuYqr8Ve2VE3sDd0x1e8dZVb21qnapqqU0++xbVfUK4FzgZe1i09s51f6XtcuP/f84q+pnwI1JHtUW7Q/8kAnbnzSHlvZOsmn7NzzVzonan9Os6z78OvDsJNu0Pa5nt2XzZ9QnckZ08ugA4N+AHwNvG3V9BmzLH9N0Oy8FLmlfB9Acn10JXN3+3LZdPjRXcf0YuIzmKpKRt2Md27wfcHb7fnfge8A1wBeATdryh7TT17Tzdx91vdehfU8EVrX79MvANpO4P4G/BX4EXA58GthkUvYncCrNuZXf0fQEDpvLPgT+om3zNcCh890Oh9qQJHVaiIeYJEl9MCAkSZ0MCElSJwNCktTJgJAkdRqbJ8pJ4yLJPTSXGz6IZjDEU4Djq+reWT8oTRgDQnqgX1fVEwGS7AB8jubO3WMHXXGSjavqnkHXI80HDzFJs6iqW2mGYH5te6frxkn+IcmF7dj9RwAk2SjJR9vnG5yd5KtJXtbOuz7JO5KcDxyc5BFJzklyUZL/neTR7XKLk3yxXfeFSfYdWcMl7EFIa1VV1ybZiGb0zQNphkJ4cpJNgP+T5BvAH9EM7/yEdrkrgZN7VvObqvpjgCQrgSOr6uokTwE+SjO21IdonoVwfpKH0Qyr8Jh5aaTUwYCQ+jM1suazgT+c6h3QHHpaRjPkyRfa8xQ/S3LutM9/Hn4/6u5TgS80QxABzRAT0Axg99ie8i2TbFFVv1zfjZH6YUBIa5Fkd+AemtE3A7yuqr4+bZnnr2U1d7U/N6J55sETO5bZiOahOL8esMrSeuE5CGkWSRYDHwM+Us3AZV8HXt0OsU6SP2gf6HM+8NL2XMSONAMKPkA1z+q4LsnB7eeTZI929jeA1/ZsuytEpHljD0J6oIcmuYT7LnP9NDA1lPonaM41XNwOU70GOIjmeRz704xM+m80T/W7Y4b1vwI4Icnb222cBvyA5hnN/5jkUpp/m98BjlzfjZP65Wiu0nqSZPOq+lWS7WiGpN63muc7SBskexDS+nN2kq2BBwPvMhy0obMHIUnq5ElqSVInA0KS1MmAkCR1MiAkSZ0MCElSp/8P81FodGidDB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69" y="4079598"/>
            <a:ext cx="3754127" cy="25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85" y="515873"/>
            <a:ext cx="11243386" cy="855727"/>
          </a:xfrm>
        </p:spPr>
        <p:txBody>
          <a:bodyPr>
            <a:normAutofit fontScale="90000"/>
          </a:bodyPr>
          <a:lstStyle/>
          <a:p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Stochastic </a:t>
            </a:r>
            <a:r>
              <a:rPr lang="en-SG">
                <a:solidFill>
                  <a:schemeClr val="bg1"/>
                </a:solidFill>
                <a:latin typeface="Sitka Heading" panose="02000505000000020004" pitchFamily="2" charset="0"/>
              </a:rPr>
              <a:t>Block </a:t>
            </a:r>
            <a:r>
              <a:rPr lang="en-SG" smtClean="0">
                <a:solidFill>
                  <a:schemeClr val="bg1"/>
                </a:solidFill>
                <a:latin typeface="Sitka Heading" panose="02000505000000020004" pitchFamily="2" charset="0"/>
              </a:rPr>
              <a:t>Modelling</a:t>
            </a:r>
            <a:endParaRPr lang="en-SG" dirty="0">
              <a:solidFill>
                <a:schemeClr val="bg1"/>
              </a:solidFill>
              <a:latin typeface="Sitka 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85" y="1605286"/>
            <a:ext cx="11243386" cy="449693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 method to generate random graphs by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predetermining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clusters, then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adding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edges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within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and between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 = no. of nodes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p1 =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probability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edge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existing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between two nodes from the same cluster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p2 =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probability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of edge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existing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between two nodes from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different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clusters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χ = </a:t>
            </a: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expected 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no. of clusters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Typically</a:t>
            </a:r>
            <a:r>
              <a:rPr lang="en-US" dirty="0">
                <a:solidFill>
                  <a:srgbClr val="DCDCDC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, p1 &gt; p2 </a:t>
            </a: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  <a:p>
            <a:pPr algn="just">
              <a:spcBef>
                <a:spcPts val="0"/>
              </a:spcBef>
              <a:spcAft>
                <a:spcPts val="1600"/>
              </a:spcAft>
            </a:pPr>
            <a:endParaRPr lang="en-US" dirty="0">
              <a:solidFill>
                <a:srgbClr val="DCDCDC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09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743</Words>
  <Application>Microsoft Office PowerPoint</Application>
  <PresentationFormat>Widescreen</PresentationFormat>
  <Paragraphs>112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Open Sans</vt:lpstr>
      <vt:lpstr>Yu Gothic UI Semilight</vt:lpstr>
      <vt:lpstr>Arial</vt:lpstr>
      <vt:lpstr>Calibri</vt:lpstr>
      <vt:lpstr>Calibri Light</vt:lpstr>
      <vt:lpstr>Cambria Math</vt:lpstr>
      <vt:lpstr>Sitka Heading</vt:lpstr>
      <vt:lpstr>Office Theme</vt:lpstr>
      <vt:lpstr>Random Graphs</vt:lpstr>
      <vt:lpstr>Revision: Clustering</vt:lpstr>
      <vt:lpstr>Transitivity</vt:lpstr>
      <vt:lpstr>Transitivity</vt:lpstr>
      <vt:lpstr>Transitivity vs Clustering Coefficient</vt:lpstr>
      <vt:lpstr>Revision: Erdos-Renyi</vt:lpstr>
      <vt:lpstr>Revision: Watts-Strogatz</vt:lpstr>
      <vt:lpstr>Revision: Facebook</vt:lpstr>
      <vt:lpstr>Stochastic Block Modelling</vt:lpstr>
      <vt:lpstr>Implementation</vt:lpstr>
      <vt:lpstr>Chang-Chang Model</vt:lpstr>
      <vt:lpstr>Chang-Chang Model</vt:lpstr>
      <vt:lpstr>Chang-Chang Model</vt:lpstr>
      <vt:lpstr>Implementation 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Graphs</dc:title>
  <dc:creator>Kevin Chang Jon Kit</dc:creator>
  <cp:lastModifiedBy>Kevin Chang Jon Kit</cp:lastModifiedBy>
  <cp:revision>29</cp:revision>
  <dcterms:created xsi:type="dcterms:W3CDTF">2019-03-12T03:49:43Z</dcterms:created>
  <dcterms:modified xsi:type="dcterms:W3CDTF">2019-03-13T02:37:30Z</dcterms:modified>
</cp:coreProperties>
</file>