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62" r:id="rId3"/>
    <p:sldId id="257" r:id="rId4"/>
    <p:sldId id="258" r:id="rId5"/>
    <p:sldId id="259" r:id="rId6"/>
    <p:sldId id="260" r:id="rId7"/>
    <p:sldId id="261" r:id="rId8"/>
    <p:sldId id="306" r:id="rId9"/>
    <p:sldId id="304" r:id="rId10"/>
    <p:sldId id="305" r:id="rId11"/>
    <p:sldId id="325" r:id="rId12"/>
    <p:sldId id="263" r:id="rId13"/>
    <p:sldId id="264" r:id="rId14"/>
    <p:sldId id="265" r:id="rId15"/>
    <p:sldId id="266" r:id="rId16"/>
    <p:sldId id="271" r:id="rId17"/>
    <p:sldId id="268" r:id="rId18"/>
    <p:sldId id="270" r:id="rId19"/>
    <p:sldId id="272" r:id="rId20"/>
    <p:sldId id="274" r:id="rId21"/>
    <p:sldId id="273" r:id="rId22"/>
    <p:sldId id="276" r:id="rId23"/>
    <p:sldId id="275" r:id="rId24"/>
    <p:sldId id="281" r:id="rId25"/>
    <p:sldId id="280" r:id="rId26"/>
    <p:sldId id="278" r:id="rId27"/>
    <p:sldId id="279" r:id="rId28"/>
    <p:sldId id="283" r:id="rId29"/>
    <p:sldId id="284" r:id="rId30"/>
    <p:sldId id="285" r:id="rId31"/>
    <p:sldId id="326" r:id="rId32"/>
    <p:sldId id="328" r:id="rId33"/>
    <p:sldId id="327" r:id="rId34"/>
    <p:sldId id="286" r:id="rId35"/>
    <p:sldId id="288" r:id="rId36"/>
    <p:sldId id="324" r:id="rId37"/>
    <p:sldId id="289" r:id="rId38"/>
    <p:sldId id="331" r:id="rId39"/>
    <p:sldId id="291" r:id="rId40"/>
    <p:sldId id="292" r:id="rId41"/>
    <p:sldId id="330" r:id="rId42"/>
    <p:sldId id="318" r:id="rId43"/>
    <p:sldId id="31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092"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AA565-E39D-4D55-9E1D-9A127CB0391F}" type="datetimeFigureOut">
              <a:rPr lang="en-US" smtClean="0"/>
              <a:t>9/3/2015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FD31FD-25D5-435C-88A1-E15968FAAC01}" type="slidenum">
              <a:rPr lang="en-US" smtClean="0"/>
              <a:t>‹#›</a:t>
            </a:fld>
            <a:endParaRPr lang="en-US"/>
          </a:p>
        </p:txBody>
      </p:sp>
    </p:spTree>
    <p:extLst>
      <p:ext uri="{BB962C8B-B14F-4D97-AF65-F5344CB8AC3E}">
        <p14:creationId xmlns:p14="http://schemas.microsoft.com/office/powerpoint/2010/main" val="209739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MS Research Faculty Summit 2014</a:t>
            </a: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9/3/2015 11:06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564303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D31FD-25D5-435C-88A1-E15968FAAC01}" type="slidenum">
              <a:rPr lang="en-US" smtClean="0"/>
              <a:t>28</a:t>
            </a:fld>
            <a:endParaRPr lang="en-US"/>
          </a:p>
        </p:txBody>
      </p:sp>
    </p:spTree>
    <p:extLst>
      <p:ext uri="{BB962C8B-B14F-4D97-AF65-F5344CB8AC3E}">
        <p14:creationId xmlns:p14="http://schemas.microsoft.com/office/powerpoint/2010/main" val="3722591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D31FD-25D5-435C-88A1-E15968FAAC01}" type="slidenum">
              <a:rPr lang="en-US" smtClean="0"/>
              <a:t>42</a:t>
            </a:fld>
            <a:endParaRPr lang="en-US"/>
          </a:p>
        </p:txBody>
      </p:sp>
    </p:spTree>
    <p:extLst>
      <p:ext uri="{BB962C8B-B14F-4D97-AF65-F5344CB8AC3E}">
        <p14:creationId xmlns:p14="http://schemas.microsoft.com/office/powerpoint/2010/main" val="1204825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C0A5BA-DAF2-416F-9FFA-3B954E1CA563}" type="datetime1">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1911566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2F894-B20D-4679-9746-5FBA2C3B96FC}" type="datetime1">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142468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EFB08-EE91-4968-8221-85ACA92D65F8}" type="datetime1">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1012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2001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956CEC-5600-4DD5-9FB9-E53534622B74}" type="datetime1">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72700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E283E6-7A5C-4E42-AA77-BDFF9A57D0FF}" type="datetime1">
              <a:rPr lang="en-US" smtClean="0"/>
              <a:t>9/3/2015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12624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C0DDFF-4D69-48A7-8AB3-94735165AA6F}" type="datetime1">
              <a:rPr lang="en-US" smtClean="0"/>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50277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107438-3F35-4AE1-BFFF-CAACC086866B}" type="datetime1">
              <a:rPr lang="en-US" smtClean="0"/>
              <a:t>9/3/2015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81900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38551F-ABD4-458E-A6B1-492256D90057}" type="datetime1">
              <a:rPr lang="en-US" smtClean="0"/>
              <a:t>9/3/2015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67853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7BEE9-9828-4BE5-AC15-37E0AEFD69FD}" type="datetime1">
              <a:rPr lang="en-US" smtClean="0"/>
              <a:t>9/3/2015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371259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6D56C4-10A0-49D1-936E-4CB83B82E1FD}" type="datetime1">
              <a:rPr lang="en-US" smtClean="0"/>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244912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66F74-95A9-49A2-AA31-B485B1197CF0}" type="datetime1">
              <a:rPr lang="en-US" smtClean="0"/>
              <a:t>9/3/2015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AE947-2A1D-49DB-AAF9-66B4A4AB3439}" type="slidenum">
              <a:rPr lang="en-US" smtClean="0"/>
              <a:t>‹#›</a:t>
            </a:fld>
            <a:endParaRPr lang="en-US"/>
          </a:p>
        </p:txBody>
      </p:sp>
    </p:spTree>
    <p:extLst>
      <p:ext uri="{BB962C8B-B14F-4D97-AF65-F5344CB8AC3E}">
        <p14:creationId xmlns:p14="http://schemas.microsoft.com/office/powerpoint/2010/main" val="2647808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6C286-007F-451B-AC42-AA0316E0D4CF}" type="datetime1">
              <a:rPr lang="en-US" smtClean="0"/>
              <a:t>9/3/2015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AE947-2A1D-49DB-AAF9-66B4A4AB3439}" type="slidenum">
              <a:rPr lang="en-US" smtClean="0"/>
              <a:t>‹#›</a:t>
            </a:fld>
            <a:endParaRPr lang="en-US"/>
          </a:p>
        </p:txBody>
      </p:sp>
    </p:spTree>
    <p:extLst>
      <p:ext uri="{BB962C8B-B14F-4D97-AF65-F5344CB8AC3E}">
        <p14:creationId xmlns:p14="http://schemas.microsoft.com/office/powerpoint/2010/main" val="1072334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gif"/></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dalab.org/AutoML"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3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3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hyperlink" Target="http://codalab.org/Auto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hyperlink" Target="http://codalab.org/Auto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hyperlink" Target="http://codalab.org/Auto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codalab.org/AutoML" TargetMode="External"/><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8" Type="http://schemas.openxmlformats.org/officeDocument/2006/relationships/hyperlink" Target="http://codalab.org/AutoML" TargetMode="External"/><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UCB - CS189</a:t>
            </a:r>
            <a:br>
              <a:rPr lang="en-US" dirty="0" smtClean="0"/>
            </a:br>
            <a:r>
              <a:rPr lang="en-US" dirty="0" smtClean="0"/>
              <a:t>Introduction to Machine Learning</a:t>
            </a:r>
            <a:br>
              <a:rPr lang="en-US" dirty="0" smtClean="0"/>
            </a:br>
            <a:r>
              <a:rPr lang="en-US" dirty="0" smtClean="0"/>
              <a:t>Fall 2015</a:t>
            </a:r>
            <a:br>
              <a:rPr lang="en-US" dirty="0" smtClean="0"/>
            </a:br>
            <a:r>
              <a:rPr lang="en-US" dirty="0" smtClean="0">
                <a:solidFill>
                  <a:srgbClr val="C00000"/>
                </a:solidFill>
              </a:rPr>
              <a:t>Lecture 2: Linear Classifiers</a:t>
            </a:r>
            <a:endParaRPr lang="en-US" dirty="0">
              <a:solidFill>
                <a:srgbClr val="C00000"/>
              </a:solidFill>
            </a:endParaRPr>
          </a:p>
        </p:txBody>
      </p:sp>
      <p:sp>
        <p:nvSpPr>
          <p:cNvPr id="3" name="Subtitle 2"/>
          <p:cNvSpPr>
            <a:spLocks noGrp="1"/>
          </p:cNvSpPr>
          <p:nvPr>
            <p:ph type="subTitle" idx="1"/>
          </p:nvPr>
        </p:nvSpPr>
        <p:spPr>
          <a:xfrm>
            <a:off x="1371600" y="4191000"/>
            <a:ext cx="6400800" cy="1752600"/>
          </a:xfrm>
        </p:spPr>
        <p:txBody>
          <a:bodyPr/>
          <a:lstStyle/>
          <a:p>
            <a:r>
              <a:rPr lang="en-US" dirty="0" smtClean="0"/>
              <a:t>Isabelle </a:t>
            </a:r>
            <a:r>
              <a:rPr lang="en-US" dirty="0" err="1" smtClean="0"/>
              <a:t>Guyon</a:t>
            </a:r>
            <a:endParaRPr lang="en-US" dirty="0" smtClean="0"/>
          </a:p>
          <a:p>
            <a:r>
              <a:rPr lang="en-US" dirty="0" err="1" smtClean="0"/>
              <a:t>ChaLearn</a:t>
            </a:r>
            <a:endParaRPr lang="en-US" dirty="0"/>
          </a:p>
        </p:txBody>
      </p:sp>
      <p:sp>
        <p:nvSpPr>
          <p:cNvPr id="4" name="Slide Number Placeholder 3"/>
          <p:cNvSpPr>
            <a:spLocks noGrp="1"/>
          </p:cNvSpPr>
          <p:nvPr>
            <p:ph type="sldNum" sz="quarter" idx="12"/>
          </p:nvPr>
        </p:nvSpPr>
        <p:spPr/>
        <p:txBody>
          <a:bodyPr/>
          <a:lstStyle/>
          <a:p>
            <a:fld id="{DF7AE947-2A1D-49DB-AAF9-66B4A4AB3439}" type="slidenum">
              <a:rPr lang="en-US" smtClean="0"/>
              <a:t>1</a:t>
            </a:fld>
            <a:endParaRPr lang="en-US"/>
          </a:p>
        </p:txBody>
      </p:sp>
    </p:spTree>
    <p:extLst>
      <p:ext uri="{BB962C8B-B14F-4D97-AF65-F5344CB8AC3E}">
        <p14:creationId xmlns:p14="http://schemas.microsoft.com/office/powerpoint/2010/main" val="2171918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379412" y="228600"/>
            <a:ext cx="8285163"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t>Come to my office hours…</a:t>
            </a:r>
            <a:br>
              <a:rPr lang="en-US" altLang="en-US" dirty="0" smtClean="0"/>
            </a:br>
            <a:r>
              <a:rPr lang="en-US" altLang="en-US" dirty="0" smtClean="0">
                <a:solidFill>
                  <a:srgbClr val="C00000"/>
                </a:solidFill>
              </a:rPr>
              <a:t>Wed </a:t>
            </a:r>
            <a:r>
              <a:rPr lang="en-US" altLang="en-US" dirty="0">
                <a:solidFill>
                  <a:srgbClr val="C00000"/>
                </a:solidFill>
              </a:rPr>
              <a:t>2:30-4:30 </a:t>
            </a:r>
            <a:r>
              <a:rPr lang="en-US" altLang="en-US" dirty="0" smtClean="0">
                <a:solidFill>
                  <a:srgbClr val="C00000"/>
                </a:solidFill>
              </a:rPr>
              <a:t>Soda 329</a:t>
            </a:r>
          </a:p>
        </p:txBody>
      </p:sp>
      <p:sp>
        <p:nvSpPr>
          <p:cNvPr id="8" name="TextBox 7"/>
          <p:cNvSpPr txBox="1"/>
          <p:nvPr/>
        </p:nvSpPr>
        <p:spPr>
          <a:xfrm>
            <a:off x="304800" y="1524001"/>
            <a:ext cx="8534400" cy="507831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dirty="0" smtClean="0"/>
              <a:t> </a:t>
            </a:r>
            <a:r>
              <a:rPr lang="en-US" sz="3600" b="1" dirty="0" smtClean="0"/>
              <a:t>Today</a:t>
            </a:r>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p:txBody>
      </p:sp>
      <p:sp>
        <p:nvSpPr>
          <p:cNvPr id="4" name="Slide Number Placeholder 3"/>
          <p:cNvSpPr>
            <a:spLocks noGrp="1"/>
          </p:cNvSpPr>
          <p:nvPr>
            <p:ph type="sldNum" sz="quarter" idx="12"/>
          </p:nvPr>
        </p:nvSpPr>
        <p:spPr/>
        <p:txBody>
          <a:bodyPr/>
          <a:lstStyle/>
          <a:p>
            <a:fld id="{DF7AE947-2A1D-49DB-AAF9-66B4A4AB3439}" type="slidenum">
              <a:rPr lang="en-US" smtClean="0"/>
              <a:t>10</a:t>
            </a:fld>
            <a:endParaRPr lang="en-US"/>
          </a:p>
        </p:txBody>
      </p:sp>
      <p:sp>
        <p:nvSpPr>
          <p:cNvPr id="3" name="TextBox 2"/>
          <p:cNvSpPr txBox="1"/>
          <p:nvPr/>
        </p:nvSpPr>
        <p:spPr>
          <a:xfrm>
            <a:off x="1323975" y="2362200"/>
            <a:ext cx="6496050" cy="3847207"/>
          </a:xfrm>
          <a:prstGeom prst="rect">
            <a:avLst/>
          </a:prstGeom>
          <a:solidFill>
            <a:schemeClr val="bg1"/>
          </a:solidFill>
        </p:spPr>
        <p:txBody>
          <a:bodyPr wrap="square" rtlCol="0">
            <a:spAutoFit/>
          </a:bodyPr>
          <a:lstStyle/>
          <a:p>
            <a:pPr algn="ctr"/>
            <a:endParaRPr lang="en-US" sz="4000" dirty="0" smtClean="0"/>
          </a:p>
          <a:p>
            <a:pPr algn="ctr"/>
            <a:r>
              <a:rPr lang="en-US" sz="4000" dirty="0" smtClean="0"/>
              <a:t>Parametric ≡ Non-Parametric</a:t>
            </a:r>
          </a:p>
          <a:p>
            <a:pPr algn="ctr"/>
            <a:endParaRPr lang="en-US" sz="4000" dirty="0"/>
          </a:p>
          <a:p>
            <a:pPr algn="ctr"/>
            <a:r>
              <a:rPr lang="en-US" sz="2800" dirty="0" smtClean="0"/>
              <a:t>DUAL representations</a:t>
            </a:r>
          </a:p>
          <a:p>
            <a:pPr algn="ctr"/>
            <a:r>
              <a:rPr lang="en-US" sz="2800" dirty="0" smtClean="0"/>
              <a:t> via the</a:t>
            </a:r>
          </a:p>
          <a:p>
            <a:pPr algn="ctr"/>
            <a:r>
              <a:rPr lang="en-US" sz="2800" dirty="0" smtClean="0"/>
              <a:t>“kernel trick”</a:t>
            </a:r>
          </a:p>
          <a:p>
            <a:pPr algn="ctr"/>
            <a:endParaRPr lang="en-US" sz="4000" dirty="0"/>
          </a:p>
        </p:txBody>
      </p:sp>
    </p:spTree>
    <p:extLst>
      <p:ext uri="{BB962C8B-B14F-4D97-AF65-F5344CB8AC3E}">
        <p14:creationId xmlns:p14="http://schemas.microsoft.com/office/powerpoint/2010/main" val="1031506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prerequisites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Vector</a:t>
            </a:r>
          </a:p>
          <a:p>
            <a:r>
              <a:rPr lang="en-US" dirty="0" smtClean="0"/>
              <a:t>Dot product (scalar product)</a:t>
            </a:r>
          </a:p>
          <a:p>
            <a:r>
              <a:rPr lang="en-US" dirty="0" smtClean="0"/>
              <a:t>Euclidean norm</a:t>
            </a:r>
          </a:p>
          <a:p>
            <a:r>
              <a:rPr lang="en-US" dirty="0" smtClean="0"/>
              <a:t>Normalizing a vector</a:t>
            </a:r>
          </a:p>
          <a:p>
            <a:r>
              <a:rPr lang="en-US" dirty="0" smtClean="0"/>
              <a:t>Cosine between two vectors</a:t>
            </a:r>
          </a:p>
          <a:p>
            <a:r>
              <a:rPr lang="en-US" dirty="0" smtClean="0"/>
              <a:t>Standardizing a vector</a:t>
            </a:r>
          </a:p>
          <a:p>
            <a:r>
              <a:rPr lang="en-US" dirty="0" smtClean="0"/>
              <a:t>Correlation between two vectors</a:t>
            </a:r>
          </a:p>
          <a:p>
            <a:r>
              <a:rPr lang="en-US" dirty="0" smtClean="0"/>
              <a:t>Linearity</a:t>
            </a:r>
          </a:p>
          <a:p>
            <a:r>
              <a:rPr lang="en-US" dirty="0" smtClean="0"/>
              <a:t>Hyperplane</a:t>
            </a:r>
          </a:p>
        </p:txBody>
      </p:sp>
      <p:sp>
        <p:nvSpPr>
          <p:cNvPr id="4" name="Slide Number Placeholder 3"/>
          <p:cNvSpPr>
            <a:spLocks noGrp="1"/>
          </p:cNvSpPr>
          <p:nvPr>
            <p:ph type="sldNum" sz="quarter" idx="12"/>
          </p:nvPr>
        </p:nvSpPr>
        <p:spPr/>
        <p:txBody>
          <a:bodyPr/>
          <a:lstStyle/>
          <a:p>
            <a:fld id="{DF7AE947-2A1D-49DB-AAF9-66B4A4AB3439}" type="slidenum">
              <a:rPr lang="en-US" smtClean="0"/>
              <a:t>11</a:t>
            </a:fld>
            <a:endParaRPr lang="en-US"/>
          </a:p>
        </p:txBody>
      </p:sp>
    </p:spTree>
    <p:extLst>
      <p:ext uri="{BB962C8B-B14F-4D97-AF65-F5344CB8AC3E}">
        <p14:creationId xmlns:p14="http://schemas.microsoft.com/office/powerpoint/2010/main" val="3908179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MNIST data</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43691" y="1600200"/>
            <a:ext cx="645661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85999"/>
            <a:ext cx="5410200" cy="4175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DF7AE947-2A1D-49DB-AAF9-66B4A4AB3439}" type="slidenum">
              <a:rPr lang="en-US" smtClean="0"/>
              <a:t>12</a:t>
            </a:fld>
            <a:endParaRPr lang="en-US"/>
          </a:p>
        </p:txBody>
      </p:sp>
    </p:spTree>
    <p:extLst>
      <p:ext uri="{BB962C8B-B14F-4D97-AF65-F5344CB8AC3E}">
        <p14:creationId xmlns:p14="http://schemas.microsoft.com/office/powerpoint/2010/main" val="1705326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00"/>
            <a:ext cx="8001000" cy="832800"/>
          </a:xfrm>
        </p:spPr>
        <p:txBody>
          <a:bodyPr>
            <a:normAutofit/>
          </a:bodyPr>
          <a:lstStyle/>
          <a:p>
            <a:r>
              <a:rPr lang="en-US" sz="3600" dirty="0" smtClean="0">
                <a:solidFill>
                  <a:schemeClr val="bg1">
                    <a:lumMod val="65000"/>
                  </a:schemeClr>
                </a:solidFill>
              </a:rPr>
              <a:t>Reminder:</a:t>
            </a:r>
            <a:endParaRPr lang="en-US" sz="3600" dirty="0">
              <a:solidFill>
                <a:schemeClr val="bg1">
                  <a:lumMod val="6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 y="609600"/>
            <a:ext cx="7077075" cy="517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033462" y="4800600"/>
            <a:ext cx="4148138"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19400" y="4724400"/>
            <a:ext cx="2133600" cy="771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DF7AE947-2A1D-49DB-AAF9-66B4A4AB3439}" type="slidenum">
              <a:rPr lang="en-US" smtClean="0"/>
              <a:t>13</a:t>
            </a:fld>
            <a:endParaRPr lang="en-US"/>
          </a:p>
        </p:txBody>
      </p:sp>
    </p:spTree>
    <p:extLst>
      <p:ext uri="{BB962C8B-B14F-4D97-AF65-F5344CB8AC3E}">
        <p14:creationId xmlns:p14="http://schemas.microsoft.com/office/powerpoint/2010/main" val="3251997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00"/>
            <a:ext cx="8001000" cy="832800"/>
          </a:xfrm>
        </p:spPr>
        <p:txBody>
          <a:bodyPr>
            <a:normAutofit/>
          </a:bodyPr>
          <a:lstStyle/>
          <a:p>
            <a:r>
              <a:rPr lang="en-US" sz="3600" dirty="0" smtClean="0">
                <a:solidFill>
                  <a:schemeClr val="bg1">
                    <a:lumMod val="65000"/>
                  </a:schemeClr>
                </a:solidFill>
              </a:rPr>
              <a:t>Reminder:</a:t>
            </a:r>
            <a:endParaRPr lang="en-US" sz="3600" dirty="0">
              <a:solidFill>
                <a:schemeClr val="bg1">
                  <a:lumMod val="6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 y="609600"/>
            <a:ext cx="7077075" cy="517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DF7AE947-2A1D-49DB-AAF9-66B4A4AB3439}" type="slidenum">
              <a:rPr lang="en-US" smtClean="0"/>
              <a:t>14</a:t>
            </a:fld>
            <a:endParaRPr lang="en-US"/>
          </a:p>
        </p:txBody>
      </p:sp>
    </p:spTree>
    <p:extLst>
      <p:ext uri="{BB962C8B-B14F-4D97-AF65-F5344CB8AC3E}">
        <p14:creationId xmlns:p14="http://schemas.microsoft.com/office/powerpoint/2010/main" val="855658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00"/>
            <a:ext cx="8001000" cy="832800"/>
          </a:xfrm>
        </p:spPr>
        <p:txBody>
          <a:bodyPr>
            <a:normAutofit/>
          </a:bodyPr>
          <a:lstStyle/>
          <a:p>
            <a:r>
              <a:rPr lang="en-US" sz="3600" dirty="0" smtClean="0">
                <a:solidFill>
                  <a:schemeClr val="bg1">
                    <a:lumMod val="65000"/>
                  </a:schemeClr>
                </a:solidFill>
              </a:rPr>
              <a:t>Reminder:</a:t>
            </a:r>
            <a:endParaRPr lang="en-US" sz="3600" dirty="0">
              <a:solidFill>
                <a:schemeClr val="bg1">
                  <a:lumMod val="6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 y="609600"/>
            <a:ext cx="7077075" cy="517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52121" y="6324600"/>
            <a:ext cx="9018879" cy="461665"/>
          </a:xfrm>
          <a:prstGeom prst="rect">
            <a:avLst/>
          </a:prstGeom>
          <a:noFill/>
        </p:spPr>
        <p:txBody>
          <a:bodyPr wrap="none" rtlCol="0">
            <a:spAutoFit/>
          </a:bodyPr>
          <a:lstStyle/>
          <a:p>
            <a:r>
              <a:rPr lang="en-US" sz="2400" dirty="0" smtClean="0"/>
              <a:t>Another example, extract features: </a:t>
            </a:r>
            <a:r>
              <a:rPr lang="en-US" sz="2400" b="1" dirty="0" smtClean="0"/>
              <a:t>x</a:t>
            </a:r>
            <a:r>
              <a:rPr lang="en-US" sz="2400" dirty="0" smtClean="0"/>
              <a:t> = [</a:t>
            </a:r>
            <a:r>
              <a:rPr lang="en-US" sz="2400" dirty="0" err="1" smtClean="0">
                <a:solidFill>
                  <a:srgbClr val="FF0000"/>
                </a:solidFill>
              </a:rPr>
              <a:t>amount_ink</a:t>
            </a:r>
            <a:r>
              <a:rPr lang="en-US" sz="2400" dirty="0" smtClean="0"/>
              <a:t>, </a:t>
            </a:r>
            <a:r>
              <a:rPr lang="en-US" sz="2400" dirty="0" err="1" smtClean="0">
                <a:solidFill>
                  <a:srgbClr val="FF0000"/>
                </a:solidFill>
              </a:rPr>
              <a:t>shape_elongation</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DF7AE947-2A1D-49DB-AAF9-66B4A4AB3439}" type="slidenum">
              <a:rPr lang="en-US" smtClean="0"/>
              <a:t>15</a:t>
            </a:fld>
            <a:endParaRPr lang="en-US"/>
          </a:p>
        </p:txBody>
      </p:sp>
    </p:spTree>
    <p:extLst>
      <p:ext uri="{BB962C8B-B14F-4D97-AF65-F5344CB8AC3E}">
        <p14:creationId xmlns:p14="http://schemas.microsoft.com/office/powerpoint/2010/main" val="3056898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Separate “0” and “1”</a:t>
            </a:r>
            <a:br>
              <a:rPr lang="en-US" dirty="0" smtClean="0"/>
            </a:br>
            <a:r>
              <a:rPr lang="en-US" sz="3600" dirty="0" smtClean="0"/>
              <a:t>in 2 dimensions</a:t>
            </a:r>
            <a:endParaRPr lang="en-US" sz="3600" dirty="0"/>
          </a:p>
        </p:txBody>
      </p:sp>
      <p:cxnSp>
        <p:nvCxnSpPr>
          <p:cNvPr id="9" name="Straight Arrow Connector 8"/>
          <p:cNvCxnSpPr/>
          <p:nvPr/>
        </p:nvCxnSpPr>
        <p:spPr>
          <a:xfrm flipV="1">
            <a:off x="1600200" y="4152900"/>
            <a:ext cx="6172200" cy="435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5800" y="1905000"/>
            <a:ext cx="0" cy="44958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14800" y="4331021"/>
            <a:ext cx="301686" cy="369332"/>
          </a:xfrm>
          <a:prstGeom prst="rect">
            <a:avLst/>
          </a:prstGeom>
          <a:noFill/>
        </p:spPr>
        <p:txBody>
          <a:bodyPr wrap="none" rtlCol="0">
            <a:spAutoFit/>
          </a:bodyPr>
          <a:lstStyle/>
          <a:p>
            <a:r>
              <a:rPr lang="en-US" dirty="0" smtClean="0"/>
              <a:t>0</a:t>
            </a:r>
            <a:endParaRPr lang="en-US" dirty="0"/>
          </a:p>
        </p:txBody>
      </p:sp>
      <p:cxnSp>
        <p:nvCxnSpPr>
          <p:cNvPr id="4" name="Straight Arrow Connector 3"/>
          <p:cNvCxnSpPr/>
          <p:nvPr/>
        </p:nvCxnSpPr>
        <p:spPr>
          <a:xfrm>
            <a:off x="4495800" y="4196400"/>
            <a:ext cx="445514" cy="639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416486" y="4128635"/>
            <a:ext cx="1100003" cy="1329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495800" y="4174650"/>
            <a:ext cx="1600200" cy="1185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16486" y="4196400"/>
            <a:ext cx="2151428" cy="759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95800" y="4196400"/>
            <a:ext cx="2434064" cy="167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733800" y="3603795"/>
            <a:ext cx="762000" cy="570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3048000" y="3603796"/>
            <a:ext cx="1447800" cy="570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895600" y="2991271"/>
            <a:ext cx="1600200" cy="11833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560678" y="2729640"/>
            <a:ext cx="1935122" cy="1466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2417803" y="3582960"/>
            <a:ext cx="2077997" cy="613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5257800"/>
            <a:ext cx="2844775" cy="1015663"/>
          </a:xfrm>
          <a:prstGeom prst="rect">
            <a:avLst/>
          </a:prstGeom>
          <a:noFill/>
        </p:spPr>
        <p:txBody>
          <a:bodyPr wrap="square" rtlCol="0">
            <a:spAutoFit/>
          </a:bodyPr>
          <a:lstStyle/>
          <a:p>
            <a:r>
              <a:rPr lang="en-US" sz="2000" dirty="0" smtClean="0"/>
              <a:t>Each example is represented by a little vector </a:t>
            </a:r>
            <a:r>
              <a:rPr lang="en-US" sz="2000" b="1" dirty="0" smtClean="0"/>
              <a:t>x</a:t>
            </a:r>
            <a:r>
              <a:rPr lang="en-US" sz="2000" dirty="0" smtClean="0"/>
              <a:t> = [ </a:t>
            </a:r>
            <a:r>
              <a:rPr lang="en-US" sz="2000" dirty="0" smtClean="0">
                <a:solidFill>
                  <a:srgbClr val="FF0000"/>
                </a:solidFill>
              </a:rPr>
              <a:t>x</a:t>
            </a:r>
            <a:r>
              <a:rPr lang="en-US" sz="2000" baseline="-25000" dirty="0" smtClean="0">
                <a:solidFill>
                  <a:srgbClr val="FF0000"/>
                </a:solidFill>
              </a:rPr>
              <a:t>1 , </a:t>
            </a:r>
            <a:r>
              <a:rPr lang="en-US" sz="2000" dirty="0" smtClean="0">
                <a:solidFill>
                  <a:srgbClr val="FF0000"/>
                </a:solidFill>
              </a:rPr>
              <a:t>x</a:t>
            </a:r>
            <a:r>
              <a:rPr lang="en-US" sz="2000" baseline="-25000" dirty="0" smtClean="0">
                <a:solidFill>
                  <a:srgbClr val="FF0000"/>
                </a:solidFill>
              </a:rPr>
              <a:t>2</a:t>
            </a:r>
            <a:r>
              <a:rPr lang="en-US" sz="2000" dirty="0" smtClean="0"/>
              <a:t> ]</a:t>
            </a:r>
            <a:endParaRPr lang="en-US" sz="2000" dirty="0"/>
          </a:p>
        </p:txBody>
      </p:sp>
      <p:sp>
        <p:nvSpPr>
          <p:cNvPr id="29" name="Rectangle 28"/>
          <p:cNvSpPr/>
          <p:nvPr/>
        </p:nvSpPr>
        <p:spPr>
          <a:xfrm>
            <a:off x="5791200" y="3627612"/>
            <a:ext cx="2561792" cy="523220"/>
          </a:xfrm>
          <a:prstGeom prst="rect">
            <a:avLst/>
          </a:prstGeom>
        </p:spPr>
        <p:txBody>
          <a:bodyPr wrap="none">
            <a:spAutoFit/>
          </a:bodyPr>
          <a:lstStyle/>
          <a:p>
            <a:r>
              <a:rPr lang="en-US" sz="2800" dirty="0" smtClean="0">
                <a:solidFill>
                  <a:srgbClr val="FF0000"/>
                </a:solidFill>
              </a:rPr>
              <a:t>x</a:t>
            </a:r>
            <a:r>
              <a:rPr lang="en-US" sz="2800" baseline="-25000" dirty="0" smtClean="0">
                <a:solidFill>
                  <a:srgbClr val="FF0000"/>
                </a:solidFill>
              </a:rPr>
              <a:t>1</a:t>
            </a:r>
            <a:r>
              <a:rPr lang="en-US" sz="2800" dirty="0" smtClean="0">
                <a:solidFill>
                  <a:srgbClr val="FF0000"/>
                </a:solidFill>
              </a:rPr>
              <a:t> = </a:t>
            </a:r>
            <a:r>
              <a:rPr lang="en-US" sz="2800" dirty="0" err="1" smtClean="0">
                <a:solidFill>
                  <a:srgbClr val="FF0000"/>
                </a:solidFill>
              </a:rPr>
              <a:t>amount_ink</a:t>
            </a:r>
            <a:endParaRPr lang="en-US" sz="2800" dirty="0"/>
          </a:p>
        </p:txBody>
      </p:sp>
      <p:sp>
        <p:nvSpPr>
          <p:cNvPr id="31" name="Rectangle 30"/>
          <p:cNvSpPr/>
          <p:nvPr/>
        </p:nvSpPr>
        <p:spPr>
          <a:xfrm>
            <a:off x="1094291" y="1921220"/>
            <a:ext cx="3401509" cy="523220"/>
          </a:xfrm>
          <a:prstGeom prst="rect">
            <a:avLst/>
          </a:prstGeom>
        </p:spPr>
        <p:txBody>
          <a:bodyPr wrap="none">
            <a:spAutoFit/>
          </a:bodyPr>
          <a:lstStyle/>
          <a:p>
            <a:r>
              <a:rPr lang="en-US" sz="2800" dirty="0" smtClean="0">
                <a:solidFill>
                  <a:srgbClr val="FF0000"/>
                </a:solidFill>
              </a:rPr>
              <a:t>x</a:t>
            </a:r>
            <a:r>
              <a:rPr lang="en-US" sz="2800" baseline="-25000" dirty="0" smtClean="0">
                <a:solidFill>
                  <a:srgbClr val="FF0000"/>
                </a:solidFill>
              </a:rPr>
              <a:t>2</a:t>
            </a:r>
            <a:r>
              <a:rPr lang="en-US" sz="2800" dirty="0" smtClean="0">
                <a:solidFill>
                  <a:srgbClr val="FF0000"/>
                </a:solidFill>
              </a:rPr>
              <a:t> = </a:t>
            </a:r>
            <a:r>
              <a:rPr lang="en-US" sz="2800" dirty="0" err="1" smtClean="0">
                <a:solidFill>
                  <a:srgbClr val="FF0000"/>
                </a:solidFill>
              </a:rPr>
              <a:t>shape_elongation</a:t>
            </a:r>
            <a:endParaRPr lang="en-US" sz="2800" dirty="0"/>
          </a:p>
        </p:txBody>
      </p:sp>
      <p:sp>
        <p:nvSpPr>
          <p:cNvPr id="3" name="Slide Number Placeholder 2"/>
          <p:cNvSpPr>
            <a:spLocks noGrp="1"/>
          </p:cNvSpPr>
          <p:nvPr>
            <p:ph type="sldNum" sz="quarter" idx="12"/>
          </p:nvPr>
        </p:nvSpPr>
        <p:spPr/>
        <p:txBody>
          <a:bodyPr/>
          <a:lstStyle/>
          <a:p>
            <a:fld id="{DF7AE947-2A1D-49DB-AAF9-66B4A4AB3439}" type="slidenum">
              <a:rPr lang="en-US" smtClean="0"/>
              <a:t>16</a:t>
            </a:fld>
            <a:endParaRPr lang="en-US"/>
          </a:p>
        </p:txBody>
      </p:sp>
    </p:spTree>
    <p:extLst>
      <p:ext uri="{BB962C8B-B14F-4D97-AF65-F5344CB8AC3E}">
        <p14:creationId xmlns:p14="http://schemas.microsoft.com/office/powerpoint/2010/main" val="3896881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Separate “0” and “1”</a:t>
            </a:r>
            <a:br>
              <a:rPr lang="en-US" dirty="0" smtClean="0"/>
            </a:br>
            <a:r>
              <a:rPr lang="en-US" sz="3600" dirty="0" smtClean="0"/>
              <a:t>in 2 dimensions</a:t>
            </a:r>
            <a:endParaRPr lang="en-US" sz="3600" dirty="0"/>
          </a:p>
        </p:txBody>
      </p:sp>
      <p:cxnSp>
        <p:nvCxnSpPr>
          <p:cNvPr id="9" name="Straight Arrow Connector 8"/>
          <p:cNvCxnSpPr/>
          <p:nvPr/>
        </p:nvCxnSpPr>
        <p:spPr>
          <a:xfrm flipV="1">
            <a:off x="1600200" y="4152900"/>
            <a:ext cx="6172200" cy="435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5800" y="1905000"/>
            <a:ext cx="0" cy="44958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14800" y="4331021"/>
            <a:ext cx="301686" cy="369332"/>
          </a:xfrm>
          <a:prstGeom prst="rect">
            <a:avLst/>
          </a:prstGeom>
          <a:noFill/>
        </p:spPr>
        <p:txBody>
          <a:bodyPr wrap="none" rtlCol="0">
            <a:spAutoFit/>
          </a:bodyPr>
          <a:lstStyle/>
          <a:p>
            <a:r>
              <a:rPr lang="en-US" dirty="0" smtClean="0"/>
              <a:t>0</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5964" y="4552321"/>
            <a:ext cx="723900" cy="807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664" y="5388219"/>
            <a:ext cx="914400" cy="84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114" y="5105400"/>
            <a:ext cx="6667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4139" y="4496521"/>
            <a:ext cx="514350" cy="679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6950" y="4937718"/>
            <a:ext cx="655714" cy="716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6028" y="3339240"/>
            <a:ext cx="5334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9678" y="3298996"/>
            <a:ext cx="3810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7803" y="2472465"/>
            <a:ext cx="2857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5"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0678" y="2676946"/>
            <a:ext cx="5524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6903" y="3078956"/>
            <a:ext cx="617472" cy="1049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a:off x="4495800" y="4196400"/>
            <a:ext cx="445514" cy="639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416486" y="4128635"/>
            <a:ext cx="1100003" cy="1329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495800" y="4174650"/>
            <a:ext cx="1600200" cy="1185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16486" y="4196400"/>
            <a:ext cx="2151428" cy="759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95800" y="4196400"/>
            <a:ext cx="2434064" cy="167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733800" y="3603795"/>
            <a:ext cx="762000" cy="570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3048000" y="3603796"/>
            <a:ext cx="1447800" cy="570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895600" y="2991271"/>
            <a:ext cx="1600200" cy="11833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560678" y="2729640"/>
            <a:ext cx="1935122" cy="1466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2417803" y="3582960"/>
            <a:ext cx="2077997" cy="613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 y="5071586"/>
            <a:ext cx="2844775" cy="1477328"/>
          </a:xfrm>
          <a:prstGeom prst="rect">
            <a:avLst/>
          </a:prstGeom>
          <a:noFill/>
        </p:spPr>
        <p:txBody>
          <a:bodyPr wrap="square" rtlCol="0">
            <a:spAutoFit/>
          </a:bodyPr>
          <a:lstStyle/>
          <a:p>
            <a:r>
              <a:rPr lang="en-US" dirty="0" smtClean="0"/>
              <a:t>The zeros are written with more ink and are less elongated. The ones are written with less ink and are more elongated.</a:t>
            </a:r>
            <a:endParaRPr lang="en-US" dirty="0"/>
          </a:p>
        </p:txBody>
      </p:sp>
      <p:sp>
        <p:nvSpPr>
          <p:cNvPr id="31" name="Slide Number Placeholder 30"/>
          <p:cNvSpPr>
            <a:spLocks noGrp="1"/>
          </p:cNvSpPr>
          <p:nvPr>
            <p:ph type="sldNum" sz="quarter" idx="12"/>
          </p:nvPr>
        </p:nvSpPr>
        <p:spPr/>
        <p:txBody>
          <a:bodyPr/>
          <a:lstStyle/>
          <a:p>
            <a:fld id="{DF7AE947-2A1D-49DB-AAF9-66B4A4AB3439}" type="slidenum">
              <a:rPr lang="en-US" smtClean="0"/>
              <a:t>17</a:t>
            </a:fld>
            <a:endParaRPr lang="en-US"/>
          </a:p>
        </p:txBody>
      </p:sp>
      <p:sp>
        <p:nvSpPr>
          <p:cNvPr id="42" name="Rectangle 41"/>
          <p:cNvSpPr/>
          <p:nvPr/>
        </p:nvSpPr>
        <p:spPr>
          <a:xfrm>
            <a:off x="5791200" y="3627612"/>
            <a:ext cx="2561792" cy="523220"/>
          </a:xfrm>
          <a:prstGeom prst="rect">
            <a:avLst/>
          </a:prstGeom>
        </p:spPr>
        <p:txBody>
          <a:bodyPr wrap="none">
            <a:spAutoFit/>
          </a:bodyPr>
          <a:lstStyle/>
          <a:p>
            <a:r>
              <a:rPr lang="en-US" sz="2800" dirty="0" smtClean="0">
                <a:solidFill>
                  <a:srgbClr val="FF0000"/>
                </a:solidFill>
              </a:rPr>
              <a:t>x</a:t>
            </a:r>
            <a:r>
              <a:rPr lang="en-US" sz="2800" baseline="-25000" dirty="0" smtClean="0">
                <a:solidFill>
                  <a:srgbClr val="FF0000"/>
                </a:solidFill>
              </a:rPr>
              <a:t>1</a:t>
            </a:r>
            <a:r>
              <a:rPr lang="en-US" sz="2800" dirty="0" smtClean="0">
                <a:solidFill>
                  <a:srgbClr val="FF0000"/>
                </a:solidFill>
              </a:rPr>
              <a:t> = </a:t>
            </a:r>
            <a:r>
              <a:rPr lang="en-US" sz="2800" dirty="0" err="1" smtClean="0">
                <a:solidFill>
                  <a:srgbClr val="FF0000"/>
                </a:solidFill>
              </a:rPr>
              <a:t>amount_ink</a:t>
            </a:r>
            <a:endParaRPr lang="en-US" sz="2800" dirty="0"/>
          </a:p>
        </p:txBody>
      </p:sp>
      <p:sp>
        <p:nvSpPr>
          <p:cNvPr id="43" name="Rectangle 42"/>
          <p:cNvSpPr/>
          <p:nvPr/>
        </p:nvSpPr>
        <p:spPr>
          <a:xfrm>
            <a:off x="1094291" y="1921220"/>
            <a:ext cx="3401509" cy="523220"/>
          </a:xfrm>
          <a:prstGeom prst="rect">
            <a:avLst/>
          </a:prstGeom>
        </p:spPr>
        <p:txBody>
          <a:bodyPr wrap="none">
            <a:spAutoFit/>
          </a:bodyPr>
          <a:lstStyle/>
          <a:p>
            <a:r>
              <a:rPr lang="en-US" sz="2800" dirty="0" smtClean="0">
                <a:solidFill>
                  <a:srgbClr val="FF0000"/>
                </a:solidFill>
              </a:rPr>
              <a:t>x</a:t>
            </a:r>
            <a:r>
              <a:rPr lang="en-US" sz="2800" baseline="-25000" dirty="0" smtClean="0">
                <a:solidFill>
                  <a:srgbClr val="FF0000"/>
                </a:solidFill>
              </a:rPr>
              <a:t>2</a:t>
            </a:r>
            <a:r>
              <a:rPr lang="en-US" sz="2800" dirty="0" smtClean="0">
                <a:solidFill>
                  <a:srgbClr val="FF0000"/>
                </a:solidFill>
              </a:rPr>
              <a:t> = </a:t>
            </a:r>
            <a:r>
              <a:rPr lang="en-US" sz="2800" dirty="0" err="1" smtClean="0">
                <a:solidFill>
                  <a:srgbClr val="FF0000"/>
                </a:solidFill>
              </a:rPr>
              <a:t>shape_elongation</a:t>
            </a:r>
            <a:endParaRPr lang="en-US" sz="2800" dirty="0"/>
          </a:p>
        </p:txBody>
      </p:sp>
    </p:spTree>
    <p:extLst>
      <p:ext uri="{BB962C8B-B14F-4D97-AF65-F5344CB8AC3E}">
        <p14:creationId xmlns:p14="http://schemas.microsoft.com/office/powerpoint/2010/main" val="3799645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914400" y="2101276"/>
            <a:ext cx="7543800" cy="229786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14400" y="4407732"/>
            <a:ext cx="7543800" cy="229786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marL="0" indent="0">
              <a:buNone/>
            </a:pPr>
            <a:r>
              <a:rPr lang="en-US" dirty="0" smtClean="0"/>
              <a:t>			 </a:t>
            </a:r>
            <a:r>
              <a:rPr lang="en-US" i="1" dirty="0" smtClean="0"/>
              <a:t>ink        elongation</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p:txBody>
      </p:sp>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Separate “0” and “1”</a:t>
            </a:r>
            <a:br>
              <a:rPr lang="en-US" dirty="0" smtClean="0"/>
            </a:br>
            <a:r>
              <a:rPr lang="en-US" sz="3600" dirty="0" smtClean="0"/>
              <a:t>matrix representation</a:t>
            </a:r>
            <a:endParaRPr lang="en-US" sz="36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413" y="5715000"/>
            <a:ext cx="361950" cy="403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6" y="6118714"/>
            <a:ext cx="457200" cy="422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7349" y="4876800"/>
            <a:ext cx="3333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2188" y="4452486"/>
            <a:ext cx="257175" cy="339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0627" y="5295741"/>
            <a:ext cx="327857" cy="358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0687" y="4038600"/>
            <a:ext cx="2667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1175" y="2590800"/>
            <a:ext cx="1905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2230530"/>
            <a:ext cx="1428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0687" y="3505200"/>
            <a:ext cx="27622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7588" y="2911200"/>
            <a:ext cx="308736" cy="524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6857400" y="2234314"/>
            <a:ext cx="1219200" cy="4678204"/>
          </a:xfrm>
          <a:prstGeom prst="rect">
            <a:avLst/>
          </a:prstGeom>
          <a:noFill/>
        </p:spPr>
        <p:txBody>
          <a:bodyPr wrap="square" rtlCol="0">
            <a:spAutoFit/>
          </a:bodyPr>
          <a:lstStyle/>
          <a:p>
            <a:r>
              <a:rPr lang="en-US" sz="2800" b="1" dirty="0" smtClean="0"/>
              <a:t>y</a:t>
            </a:r>
            <a:r>
              <a:rPr lang="en-US" sz="2800" dirty="0" smtClean="0"/>
              <a:t>= [ 1</a:t>
            </a:r>
          </a:p>
          <a:p>
            <a:r>
              <a:rPr lang="en-US" sz="2800" dirty="0" smtClean="0"/>
              <a:t>        1</a:t>
            </a:r>
          </a:p>
          <a:p>
            <a:r>
              <a:rPr lang="en-US" sz="2800" dirty="0" smtClean="0"/>
              <a:t>        1</a:t>
            </a:r>
          </a:p>
          <a:p>
            <a:r>
              <a:rPr lang="en-US" sz="2800" dirty="0" smtClean="0"/>
              <a:t>        1</a:t>
            </a:r>
          </a:p>
          <a:p>
            <a:r>
              <a:rPr lang="en-US" sz="2800" dirty="0" smtClean="0"/>
              <a:t>        1</a:t>
            </a:r>
          </a:p>
          <a:p>
            <a:r>
              <a:rPr lang="en-US" sz="2800" dirty="0" smtClean="0"/>
              <a:t>      -1</a:t>
            </a:r>
          </a:p>
          <a:p>
            <a:r>
              <a:rPr lang="en-US" sz="2800" dirty="0" smtClean="0"/>
              <a:t>      -1</a:t>
            </a:r>
          </a:p>
          <a:p>
            <a:r>
              <a:rPr lang="en-US" sz="2800" dirty="0" smtClean="0"/>
              <a:t>      -1</a:t>
            </a:r>
          </a:p>
          <a:p>
            <a:r>
              <a:rPr lang="en-US" sz="2800" dirty="0" smtClean="0"/>
              <a:t>      -1</a:t>
            </a:r>
          </a:p>
          <a:p>
            <a:r>
              <a:rPr lang="en-US" sz="2800" dirty="0" smtClean="0"/>
              <a:t>      -1 ]</a:t>
            </a:r>
          </a:p>
          <a:p>
            <a:endParaRPr lang="en-US" dirty="0"/>
          </a:p>
        </p:txBody>
      </p:sp>
      <p:sp>
        <p:nvSpPr>
          <p:cNvPr id="19" name="Rectangle 18"/>
          <p:cNvSpPr/>
          <p:nvPr/>
        </p:nvSpPr>
        <p:spPr>
          <a:xfrm>
            <a:off x="2895600" y="1570038"/>
            <a:ext cx="1676400" cy="5135562"/>
          </a:xfrm>
          <a:prstGeom prst="rect">
            <a:avLst/>
          </a:prstGeom>
          <a:solidFill>
            <a:schemeClr val="accent1">
              <a:lumMod val="40000"/>
              <a:lumOff val="6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580400" y="1570038"/>
            <a:ext cx="1820400" cy="5135562"/>
          </a:xfrm>
          <a:prstGeom prst="rect">
            <a:avLst/>
          </a:prstGeom>
          <a:solidFill>
            <a:schemeClr val="accent1">
              <a:lumMod val="40000"/>
              <a:lumOff val="6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307600" y="2207130"/>
            <a:ext cx="3864600" cy="4401205"/>
          </a:xfrm>
          <a:prstGeom prst="rect">
            <a:avLst/>
          </a:prstGeom>
          <a:noFill/>
        </p:spPr>
        <p:txBody>
          <a:bodyPr wrap="square" rtlCol="0">
            <a:spAutoFit/>
          </a:bodyPr>
          <a:lstStyle/>
          <a:p>
            <a:r>
              <a:rPr lang="en-US" sz="2800" dirty="0" smtClean="0"/>
              <a:t>X = [ 	-0.8147    0.6576</a:t>
            </a:r>
          </a:p>
          <a:p>
            <a:r>
              <a:rPr lang="en-US" sz="2800" dirty="0" smtClean="0"/>
              <a:t>    	-0.6058    0.5706</a:t>
            </a:r>
          </a:p>
          <a:p>
            <a:r>
              <a:rPr lang="en-US" sz="2800" dirty="0" smtClean="0"/>
              <a:t>    	-0.7270    0.8572</a:t>
            </a:r>
          </a:p>
          <a:p>
            <a:r>
              <a:rPr lang="en-US" sz="2800" dirty="0" smtClean="0"/>
              <a:t>    	-0.8134    0.5854</a:t>
            </a:r>
          </a:p>
          <a:p>
            <a:r>
              <a:rPr lang="en-US" sz="2800" dirty="0" smtClean="0"/>
              <a:t>    	-0.4324    0.4003</a:t>
            </a:r>
          </a:p>
          <a:p>
            <a:r>
              <a:rPr lang="en-US" sz="2800" dirty="0" smtClean="0"/>
              <a:t>    	0.4975    -0.1419</a:t>
            </a:r>
          </a:p>
          <a:p>
            <a:r>
              <a:rPr lang="en-US" sz="2800" dirty="0" smtClean="0"/>
              <a:t>    	0.2785    -0.4218</a:t>
            </a:r>
          </a:p>
          <a:p>
            <a:r>
              <a:rPr lang="en-US" sz="2800" dirty="0" smtClean="0"/>
              <a:t>    	0.5469    -0.7157</a:t>
            </a:r>
          </a:p>
          <a:p>
            <a:r>
              <a:rPr lang="en-US" sz="2800" dirty="0" smtClean="0"/>
              <a:t>    	0.7575    -0.7922</a:t>
            </a:r>
          </a:p>
          <a:p>
            <a:r>
              <a:rPr lang="en-US" sz="2800" dirty="0" smtClean="0"/>
              <a:t>    	0.8649    -0.8595 ]</a:t>
            </a:r>
            <a:endParaRPr lang="en-US" sz="2800" dirty="0"/>
          </a:p>
        </p:txBody>
      </p:sp>
      <p:sp>
        <p:nvSpPr>
          <p:cNvPr id="21" name="Slide Number Placeholder 20"/>
          <p:cNvSpPr>
            <a:spLocks noGrp="1"/>
          </p:cNvSpPr>
          <p:nvPr>
            <p:ph type="sldNum" sz="quarter" idx="12"/>
          </p:nvPr>
        </p:nvSpPr>
        <p:spPr/>
        <p:txBody>
          <a:bodyPr/>
          <a:lstStyle/>
          <a:p>
            <a:fld id="{DF7AE947-2A1D-49DB-AAF9-66B4A4AB3439}" type="slidenum">
              <a:rPr lang="en-US" smtClean="0"/>
              <a:t>18</a:t>
            </a:fld>
            <a:endParaRPr lang="en-US"/>
          </a:p>
        </p:txBody>
      </p:sp>
    </p:spTree>
    <p:extLst>
      <p:ext uri="{BB962C8B-B14F-4D97-AF65-F5344CB8AC3E}">
        <p14:creationId xmlns:p14="http://schemas.microsoft.com/office/powerpoint/2010/main" val="1307220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map</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282945"/>
            <a:ext cx="52959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819400" y="1231480"/>
            <a:ext cx="5181600" cy="523220"/>
          </a:xfrm>
          <a:prstGeom prst="rect">
            <a:avLst/>
          </a:prstGeom>
          <a:noFill/>
        </p:spPr>
        <p:txBody>
          <a:bodyPr wrap="square" rtlCol="0">
            <a:spAutoFit/>
          </a:bodyPr>
          <a:lstStyle/>
          <a:p>
            <a:r>
              <a:rPr lang="en-US" sz="2800" i="1" dirty="0"/>
              <a:t>i</a:t>
            </a:r>
            <a:r>
              <a:rPr lang="en-US" sz="2800" i="1" dirty="0" smtClean="0"/>
              <a:t>nk     elongation   </a:t>
            </a:r>
            <a:r>
              <a:rPr lang="en-US" sz="2800" dirty="0" smtClean="0"/>
              <a:t>Y</a:t>
            </a:r>
            <a:endParaRPr lang="en-US" sz="28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388" y="5082686"/>
            <a:ext cx="361950" cy="403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254" y="5514600"/>
            <a:ext cx="457200" cy="422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6324" y="4244486"/>
            <a:ext cx="3333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1163" y="3820172"/>
            <a:ext cx="257175" cy="339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9602" y="4663427"/>
            <a:ext cx="327857" cy="358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9662" y="3406286"/>
            <a:ext cx="2667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2230" y="2103560"/>
            <a:ext cx="1905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9855" y="1743290"/>
            <a:ext cx="14287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1742" y="3017960"/>
            <a:ext cx="27622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8643" y="2423960"/>
            <a:ext cx="308736" cy="524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DF7AE947-2A1D-49DB-AAF9-66B4A4AB3439}" type="slidenum">
              <a:rPr lang="en-US" smtClean="0"/>
              <a:t>19</a:t>
            </a:fld>
            <a:endParaRPr lang="en-US"/>
          </a:p>
        </p:txBody>
      </p:sp>
    </p:spTree>
    <p:extLst>
      <p:ext uri="{BB962C8B-B14F-4D97-AF65-F5344CB8AC3E}">
        <p14:creationId xmlns:p14="http://schemas.microsoft.com/office/powerpoint/2010/main" val="709159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4" name="Group 3"/>
          <p:cNvGrpSpPr/>
          <p:nvPr/>
        </p:nvGrpSpPr>
        <p:grpSpPr>
          <a:xfrm>
            <a:off x="762000" y="1234790"/>
            <a:ext cx="6705600" cy="4694578"/>
            <a:chOff x="1778083" y="1234790"/>
            <a:chExt cx="5189460" cy="4694578"/>
          </a:xfrm>
        </p:grpSpPr>
        <p:sp>
          <p:nvSpPr>
            <p:cNvPr id="2" name="Rectangle 71"/>
            <p:cNvSpPr>
              <a:spLocks noChangeArrowheads="1"/>
            </p:cNvSpPr>
            <p:nvPr/>
          </p:nvSpPr>
          <p:spPr bwMode="auto">
            <a:xfrm>
              <a:off x="5119271" y="5163563"/>
              <a:ext cx="868412" cy="765805"/>
            </a:xfrm>
            <a:prstGeom prst="rect">
              <a:avLst/>
            </a:prstGeom>
            <a:solidFill>
              <a:srgbClr val="0000FF"/>
            </a:solidFill>
            <a:ln w="9525">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01" tIns="37650" rIns="75301" bIns="37650" anchor="ct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endParaRPr lang="en-US" altLang="en-US"/>
            </a:p>
          </p:txBody>
        </p:sp>
        <p:grpSp>
          <p:nvGrpSpPr>
            <p:cNvPr id="60" name="Group 70"/>
            <p:cNvGrpSpPr>
              <a:grpSpLocks/>
            </p:cNvGrpSpPr>
            <p:nvPr/>
          </p:nvGrpSpPr>
          <p:grpSpPr bwMode="auto">
            <a:xfrm>
              <a:off x="2987323" y="1234790"/>
              <a:ext cx="3980220" cy="4671705"/>
              <a:chOff x="741" y="465"/>
              <a:chExt cx="4574" cy="3792"/>
            </a:xfrm>
          </p:grpSpPr>
          <p:pic>
            <p:nvPicPr>
              <p:cNvPr id="61" name="Picture 62" descr="Z:\user On My Mac\Isabelle\Projects\Challenges\ICCV2011\Documents\world_m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 y="828"/>
                <a:ext cx="4329" cy="2781"/>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62" name="Picture 63" descr="Z:\user On My Mac\Isabelle\Projects\Challenges\ICCV2011\Documents\espci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5" y="3733"/>
                <a:ext cx="683" cy="4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63" name="Picture 64" descr="Z:\user On My Mac\Isabelle\Projects\Challenges\ICCV2011\Documents\at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2" y="3820"/>
                <a:ext cx="1225" cy="366"/>
              </a:xfrm>
              <a:prstGeom prst="rect">
                <a:avLst/>
              </a:prstGeom>
              <a:solidFill>
                <a:srgbClr val="FFFFFF"/>
              </a:solidFill>
              <a:ln w="9525">
                <a:solidFill>
                  <a:schemeClr val="bg1">
                    <a:lumMod val="50000"/>
                  </a:schemeClr>
                </a:solidFill>
                <a:miter lim="800000"/>
                <a:headEnd/>
                <a:tailEnd/>
              </a:ln>
            </p:spPr>
          </p:pic>
          <p:pic>
            <p:nvPicPr>
              <p:cNvPr id="64" name="Picture 65" descr="Z:\user On My Mac\Isabelle\Projects\Challenges\ICCV2011\Documents\tour-eiffe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51" y="3458"/>
                <a:ext cx="1064" cy="799"/>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65" name="AutoShape 66"/>
              <p:cNvSpPr>
                <a:spLocks noChangeArrowheads="1"/>
              </p:cNvSpPr>
              <p:nvPr/>
            </p:nvSpPr>
            <p:spPr bwMode="auto">
              <a:xfrm>
                <a:off x="2009" y="465"/>
                <a:ext cx="1697" cy="166"/>
              </a:xfrm>
              <a:prstGeom prst="leftArrow">
                <a:avLst>
                  <a:gd name="adj1" fmla="val 50000"/>
                  <a:gd name="adj2" fmla="val 255572"/>
                </a:avLst>
              </a:prstGeom>
              <a:solidFill>
                <a:schemeClr val="accent1"/>
              </a:solidFill>
              <a:ln w="9525">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endParaRPr lang="en-US" altLang="en-US"/>
              </a:p>
            </p:txBody>
          </p:sp>
          <p:sp>
            <p:nvSpPr>
              <p:cNvPr id="66" name="Line 67"/>
              <p:cNvSpPr>
                <a:spLocks noChangeShapeType="1"/>
              </p:cNvSpPr>
              <p:nvPr/>
            </p:nvSpPr>
            <p:spPr bwMode="auto">
              <a:xfrm flipH="1" flipV="1">
                <a:off x="2792" y="1983"/>
                <a:ext cx="798" cy="1671"/>
              </a:xfrm>
              <a:prstGeom prst="line">
                <a:avLst/>
              </a:prstGeom>
              <a:noFill/>
              <a:ln w="9525">
                <a:solidFill>
                  <a:schemeClr val="bg1">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Line 68"/>
              <p:cNvSpPr>
                <a:spLocks noChangeShapeType="1"/>
              </p:cNvSpPr>
              <p:nvPr/>
            </p:nvSpPr>
            <p:spPr bwMode="auto">
              <a:xfrm flipH="1" flipV="1">
                <a:off x="2006" y="2111"/>
                <a:ext cx="456" cy="1676"/>
              </a:xfrm>
              <a:prstGeom prst="line">
                <a:avLst/>
              </a:prstGeom>
              <a:noFill/>
              <a:ln w="9525">
                <a:solidFill>
                  <a:schemeClr val="bg1">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Line 69"/>
              <p:cNvSpPr>
                <a:spLocks noChangeShapeType="1"/>
              </p:cNvSpPr>
              <p:nvPr/>
            </p:nvSpPr>
            <p:spPr bwMode="auto">
              <a:xfrm flipV="1">
                <a:off x="776" y="2069"/>
                <a:ext cx="704" cy="1707"/>
              </a:xfrm>
              <a:prstGeom prst="line">
                <a:avLst/>
              </a:prstGeom>
              <a:noFill/>
              <a:ln w="9525">
                <a:solidFill>
                  <a:schemeClr val="bg1">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69" name="Picture 79" descr="Z:\user On My Mac\Isabelle\Clopinet\Logo\logo.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2322" y="5341481"/>
              <a:ext cx="1331797" cy="535441"/>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70" name="Picture 2"/>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78083" y="4488512"/>
              <a:ext cx="1148544" cy="596144"/>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rgbClr val="FFFFFF"/>
                  </a:solidFill>
                </a14:hiddenFill>
              </a:ext>
            </a:extLst>
          </p:spPr>
        </p:pic>
      </p:grpSp>
      <p:sp>
        <p:nvSpPr>
          <p:cNvPr id="71" name="Title 16"/>
          <p:cNvSpPr txBox="1">
            <a:spLocks/>
          </p:cNvSpPr>
          <p:nvPr/>
        </p:nvSpPr>
        <p:spPr>
          <a:xfrm>
            <a:off x="201696" y="291102"/>
            <a:ext cx="8741880" cy="899665"/>
          </a:xfrm>
          <a:prstGeom prst="rect">
            <a:avLst/>
          </a:prstGeom>
        </p:spPr>
        <p:txBody>
          <a:bodyPr lIns="75301" tIns="37650" rIns="75301" bIns="37650"/>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smtClean="0">
                <a:solidFill>
                  <a:schemeClr val="tx1">
                    <a:lumMod val="65000"/>
                  </a:schemeClr>
                </a:solidFill>
              </a:rPr>
              <a:t>Isabelle </a:t>
            </a:r>
            <a:r>
              <a:rPr lang="en-US" dirty="0" err="1" smtClean="0">
                <a:solidFill>
                  <a:schemeClr val="tx1">
                    <a:lumMod val="65000"/>
                  </a:schemeClr>
                </a:solidFill>
              </a:rPr>
              <a:t>Guyon</a:t>
            </a:r>
            <a:endParaRPr lang="en-US" dirty="0">
              <a:solidFill>
                <a:schemeClr val="tx1">
                  <a:lumMod val="65000"/>
                </a:schemeClr>
              </a:solidFill>
            </a:endParaRPr>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91400" y="291102"/>
            <a:ext cx="1428750" cy="1714500"/>
          </a:xfrm>
          <a:prstGeom prst="rect">
            <a:avLst/>
          </a:prstGeom>
        </p:spPr>
      </p:pic>
    </p:spTree>
    <p:extLst>
      <p:ext uri="{BB962C8B-B14F-4D97-AF65-F5344CB8AC3E}">
        <p14:creationId xmlns:p14="http://schemas.microsoft.com/office/powerpoint/2010/main" val="409732205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ltLang="en-US"/>
              <a:t>Learning problem</a:t>
            </a:r>
          </a:p>
        </p:txBody>
      </p:sp>
      <p:pic>
        <p:nvPicPr>
          <p:cNvPr id="272387" name="Picture 3" descr="C:\Users\Isabelle\Projects\ETH\Presentations\Lecture2\rotate.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88" y="1698625"/>
            <a:ext cx="6240462" cy="4994275"/>
          </a:xfrm>
          <a:prstGeom prst="rect">
            <a:avLst/>
          </a:prstGeom>
          <a:noFill/>
          <a:extLst>
            <a:ext uri="{909E8E84-426E-40DD-AFC4-6F175D3DCCD1}">
              <a14:hiddenFill xmlns:a14="http://schemas.microsoft.com/office/drawing/2010/main">
                <a:solidFill>
                  <a:srgbClr val="FFFFFF"/>
                </a:solidFill>
              </a14:hiddenFill>
            </a:ext>
          </a:extLst>
        </p:spPr>
      </p:pic>
      <p:sp>
        <p:nvSpPr>
          <p:cNvPr id="272388" name="Text Box 4"/>
          <p:cNvSpPr txBox="1">
            <a:spLocks noChangeArrowheads="1"/>
          </p:cNvSpPr>
          <p:nvPr/>
        </p:nvSpPr>
        <p:spPr bwMode="auto">
          <a:xfrm>
            <a:off x="420688" y="6253163"/>
            <a:ext cx="3538537" cy="823912"/>
          </a:xfrm>
          <a:prstGeom prst="rect">
            <a:avLst/>
          </a:prstGeom>
          <a:noFill/>
          <a:ln>
            <a:noFill/>
          </a:ln>
          <a:effectLst/>
          <a:extLst>
            <a:ext uri="{909E8E84-426E-40DD-AFC4-6F175D3DCCD1}">
              <a14:hiddenFill xmlns:a14="http://schemas.microsoft.com/office/drawing/2010/main">
                <a:solidFill>
                  <a:srgbClr val="33CC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50000"/>
              </a:lnSpc>
              <a:spcBef>
                <a:spcPct val="50000"/>
              </a:spcBef>
            </a:pPr>
            <a:endParaRPr lang="en-US" altLang="en-US" sz="1600">
              <a:solidFill>
                <a:srgbClr val="0000FF"/>
              </a:solidFill>
              <a:latin typeface="Arial" pitchFamily="34" charset="0"/>
            </a:endParaRPr>
          </a:p>
          <a:p>
            <a:pPr>
              <a:lnSpc>
                <a:spcPct val="50000"/>
              </a:lnSpc>
              <a:spcBef>
                <a:spcPct val="50000"/>
              </a:spcBef>
            </a:pPr>
            <a:r>
              <a:rPr lang="en-US" altLang="en-US" sz="1600" i="1">
                <a:solidFill>
                  <a:schemeClr val="accent2"/>
                </a:solidFill>
                <a:latin typeface="Arial" pitchFamily="34" charset="0"/>
              </a:rPr>
              <a:t>Colon cancer, Alon et al 1999</a:t>
            </a:r>
          </a:p>
          <a:p>
            <a:pPr>
              <a:lnSpc>
                <a:spcPct val="50000"/>
              </a:lnSpc>
              <a:spcBef>
                <a:spcPct val="50000"/>
              </a:spcBef>
            </a:pPr>
            <a:endParaRPr lang="en-US" altLang="en-US" sz="2400" b="0"/>
          </a:p>
        </p:txBody>
      </p:sp>
      <p:sp>
        <p:nvSpPr>
          <p:cNvPr id="272389" name="Text Box 5"/>
          <p:cNvSpPr txBox="1">
            <a:spLocks noChangeArrowheads="1"/>
          </p:cNvSpPr>
          <p:nvPr/>
        </p:nvSpPr>
        <p:spPr bwMode="auto">
          <a:xfrm>
            <a:off x="4451350" y="4948238"/>
            <a:ext cx="46926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2400" b="1" dirty="0"/>
              <a:t>Unsupervised learning</a:t>
            </a:r>
          </a:p>
          <a:p>
            <a:pPr algn="l" eaLnBrk="1" hangingPunct="1"/>
            <a:r>
              <a:rPr lang="en-US" altLang="en-US" sz="2400" b="0" dirty="0"/>
              <a:t>	Is there structure in data?</a:t>
            </a:r>
          </a:p>
          <a:p>
            <a:pPr algn="l" eaLnBrk="1" hangingPunct="1"/>
            <a:r>
              <a:rPr lang="en-US" altLang="en-US" sz="2400" b="1" dirty="0"/>
              <a:t>Supervised learning</a:t>
            </a:r>
          </a:p>
          <a:p>
            <a:pPr algn="l" eaLnBrk="1" hangingPunct="1"/>
            <a:r>
              <a:rPr lang="en-US" altLang="en-US" sz="2400" b="0" dirty="0"/>
              <a:t>	Predict an outcome </a:t>
            </a:r>
            <a:r>
              <a:rPr lang="en-US" altLang="en-US" sz="2400" b="1" dirty="0"/>
              <a:t>y</a:t>
            </a:r>
            <a:r>
              <a:rPr lang="en-US" altLang="en-US" sz="2400" b="0" dirty="0"/>
              <a:t>.</a:t>
            </a:r>
          </a:p>
        </p:txBody>
      </p:sp>
      <p:sp>
        <p:nvSpPr>
          <p:cNvPr id="272390" name="Text Box 6"/>
          <p:cNvSpPr txBox="1">
            <a:spLocks noChangeArrowheads="1"/>
          </p:cNvSpPr>
          <p:nvPr/>
        </p:nvSpPr>
        <p:spPr bwMode="auto">
          <a:xfrm>
            <a:off x="4460875" y="1714500"/>
            <a:ext cx="447833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dirty="0"/>
              <a:t>Data matrix: </a:t>
            </a:r>
            <a:r>
              <a:rPr lang="en-US" altLang="en-US" sz="2400" b="0" dirty="0">
                <a:solidFill>
                  <a:schemeClr val="accent2"/>
                </a:solidFill>
              </a:rPr>
              <a:t>X</a:t>
            </a:r>
          </a:p>
          <a:p>
            <a:pPr algn="l" eaLnBrk="1" hangingPunct="1">
              <a:spcBef>
                <a:spcPct val="50000"/>
              </a:spcBef>
            </a:pPr>
            <a:r>
              <a:rPr lang="en-US" altLang="en-US" sz="2400" b="0" u="sng" dirty="0" smtClean="0">
                <a:solidFill>
                  <a:schemeClr val="accent2"/>
                </a:solidFill>
              </a:rPr>
              <a:t>N</a:t>
            </a:r>
            <a:r>
              <a:rPr lang="en-US" altLang="en-US" sz="2400" b="0" u="sng" dirty="0" smtClean="0"/>
              <a:t> </a:t>
            </a:r>
            <a:r>
              <a:rPr lang="en-US" altLang="en-US" sz="2400" b="0" u="sng" dirty="0"/>
              <a:t>lines = patterns </a:t>
            </a:r>
            <a:r>
              <a:rPr lang="en-US" altLang="en-US" sz="2400" b="0" dirty="0"/>
              <a:t>(data points, examples): samples, patients, documents, images, …</a:t>
            </a:r>
          </a:p>
          <a:p>
            <a:pPr algn="l" eaLnBrk="1" hangingPunct="1">
              <a:spcBef>
                <a:spcPct val="50000"/>
              </a:spcBef>
            </a:pPr>
            <a:r>
              <a:rPr lang="en-US" altLang="en-US" sz="2400" u="sng" dirty="0">
                <a:solidFill>
                  <a:schemeClr val="accent2"/>
                </a:solidFill>
              </a:rPr>
              <a:t>d</a:t>
            </a:r>
            <a:r>
              <a:rPr lang="en-US" altLang="en-US" sz="2400" b="0" u="sng" dirty="0" smtClean="0"/>
              <a:t> </a:t>
            </a:r>
            <a:r>
              <a:rPr lang="en-US" altLang="en-US" sz="2400" b="0" u="sng" dirty="0"/>
              <a:t>columns = features:</a:t>
            </a:r>
            <a:r>
              <a:rPr lang="en-US" altLang="en-US" sz="2400" b="0" dirty="0"/>
              <a:t> (attributes, input variables): genes, proteins, words, pixels, …</a:t>
            </a:r>
          </a:p>
        </p:txBody>
      </p:sp>
      <p:sp>
        <p:nvSpPr>
          <p:cNvPr id="2" name="Slide Number Placeholder 1"/>
          <p:cNvSpPr>
            <a:spLocks noGrp="1"/>
          </p:cNvSpPr>
          <p:nvPr>
            <p:ph type="sldNum" sz="quarter" idx="12"/>
          </p:nvPr>
        </p:nvSpPr>
        <p:spPr/>
        <p:txBody>
          <a:bodyPr/>
          <a:lstStyle/>
          <a:p>
            <a:fld id="{DF7AE947-2A1D-49DB-AAF9-66B4A4AB3439}" type="slidenum">
              <a:rPr lang="en-US" smtClean="0"/>
              <a:t>20</a:t>
            </a:fld>
            <a:endParaRPr lang="en-US"/>
          </a:p>
        </p:txBody>
      </p:sp>
    </p:spTree>
    <p:extLst>
      <p:ext uri="{BB962C8B-B14F-4D97-AF65-F5344CB8AC3E}">
        <p14:creationId xmlns:p14="http://schemas.microsoft.com/office/powerpoint/2010/main" val="31012392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1026"/>
          <p:cNvSpPr>
            <a:spLocks noGrp="1" noChangeArrowheads="1"/>
          </p:cNvSpPr>
          <p:nvPr>
            <p:ph type="title"/>
          </p:nvPr>
        </p:nvSpPr>
        <p:spPr>
          <a:xfrm>
            <a:off x="698500" y="203200"/>
            <a:ext cx="7772400" cy="1143000"/>
          </a:xfrm>
        </p:spPr>
        <p:txBody>
          <a:bodyPr/>
          <a:lstStyle/>
          <a:p>
            <a:r>
              <a:rPr lang="en-US" altLang="en-US"/>
              <a:t>Conventions</a:t>
            </a:r>
          </a:p>
        </p:txBody>
      </p:sp>
      <p:sp>
        <p:nvSpPr>
          <p:cNvPr id="251907" name="Rectangle 1027"/>
          <p:cNvSpPr>
            <a:spLocks noChangeArrowheads="1"/>
          </p:cNvSpPr>
          <p:nvPr/>
        </p:nvSpPr>
        <p:spPr bwMode="auto">
          <a:xfrm>
            <a:off x="812800" y="2590800"/>
            <a:ext cx="5486400" cy="2633663"/>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908" name="Text Box 1028"/>
          <p:cNvSpPr txBox="1">
            <a:spLocks noChangeArrowheads="1"/>
          </p:cNvSpPr>
          <p:nvPr/>
        </p:nvSpPr>
        <p:spPr bwMode="auto">
          <a:xfrm>
            <a:off x="2616200" y="3211513"/>
            <a:ext cx="293687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800" b="0" dirty="0"/>
              <a:t>X={</a:t>
            </a:r>
            <a:r>
              <a:rPr lang="en-US" altLang="en-US" sz="4800" b="0" dirty="0" err="1" smtClean="0"/>
              <a:t>x</a:t>
            </a:r>
            <a:r>
              <a:rPr lang="en-US" altLang="en-US" sz="4800" b="0" baseline="30000" dirty="0" err="1" smtClean="0"/>
              <a:t>k</a:t>
            </a:r>
            <a:r>
              <a:rPr lang="en-US" altLang="en-US" sz="4800" b="0" baseline="-25000" dirty="0" err="1" smtClean="0"/>
              <a:t>i</a:t>
            </a:r>
            <a:r>
              <a:rPr lang="en-US" altLang="en-US" sz="4800" b="0" dirty="0" smtClean="0"/>
              <a:t>}</a:t>
            </a:r>
            <a:endParaRPr lang="en-US" altLang="en-US" sz="4800" b="0" dirty="0"/>
          </a:p>
        </p:txBody>
      </p:sp>
      <p:sp>
        <p:nvSpPr>
          <p:cNvPr id="251909" name="Line 1029"/>
          <p:cNvSpPr>
            <a:spLocks noChangeShapeType="1"/>
          </p:cNvSpPr>
          <p:nvPr/>
        </p:nvSpPr>
        <p:spPr bwMode="auto">
          <a:xfrm flipV="1">
            <a:off x="798513" y="2438400"/>
            <a:ext cx="5424487" cy="31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910" name="Text Box 1030"/>
          <p:cNvSpPr txBox="1">
            <a:spLocks noChangeArrowheads="1"/>
          </p:cNvSpPr>
          <p:nvPr/>
        </p:nvSpPr>
        <p:spPr bwMode="auto">
          <a:xfrm>
            <a:off x="3416300" y="1869000"/>
            <a:ext cx="4010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3200" b="0" dirty="0" smtClean="0"/>
              <a:t>d</a:t>
            </a:r>
            <a:endParaRPr lang="en-US" altLang="en-US" sz="3200" b="0" dirty="0"/>
          </a:p>
        </p:txBody>
      </p:sp>
      <p:sp>
        <p:nvSpPr>
          <p:cNvPr id="251911" name="Line 1031"/>
          <p:cNvSpPr>
            <a:spLocks noChangeShapeType="1"/>
          </p:cNvSpPr>
          <p:nvPr/>
        </p:nvSpPr>
        <p:spPr bwMode="auto">
          <a:xfrm flipH="1">
            <a:off x="6454775" y="2592388"/>
            <a:ext cx="0" cy="26892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1912" name="Text Box 1032"/>
          <p:cNvSpPr txBox="1">
            <a:spLocks noChangeArrowheads="1"/>
          </p:cNvSpPr>
          <p:nvPr/>
        </p:nvSpPr>
        <p:spPr bwMode="auto">
          <a:xfrm>
            <a:off x="6435725" y="3721100"/>
            <a:ext cx="4491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3200" b="0" dirty="0" smtClean="0"/>
              <a:t>N</a:t>
            </a:r>
            <a:endParaRPr lang="en-US" altLang="en-US" sz="3200" b="0" dirty="0"/>
          </a:p>
        </p:txBody>
      </p:sp>
      <p:sp>
        <p:nvSpPr>
          <p:cNvPr id="251913" name="Rectangle 1033"/>
          <p:cNvSpPr>
            <a:spLocks noChangeArrowheads="1"/>
          </p:cNvSpPr>
          <p:nvPr/>
        </p:nvSpPr>
        <p:spPr bwMode="auto">
          <a:xfrm>
            <a:off x="6976587" y="2590800"/>
            <a:ext cx="257175" cy="2633663"/>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914" name="Rectangle 1034"/>
          <p:cNvSpPr>
            <a:spLocks noChangeArrowheads="1"/>
          </p:cNvSpPr>
          <p:nvPr/>
        </p:nvSpPr>
        <p:spPr bwMode="auto">
          <a:xfrm>
            <a:off x="342900" y="2578100"/>
            <a:ext cx="177800" cy="2641600"/>
          </a:xfrm>
          <a:prstGeom prst="rect">
            <a:avLst/>
          </a:prstGeom>
          <a:noFill/>
          <a:ln w="25400">
            <a:solidFill>
              <a:srgbClr val="990000"/>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916" name="Rectangle 1036"/>
          <p:cNvSpPr>
            <a:spLocks noChangeArrowheads="1"/>
          </p:cNvSpPr>
          <p:nvPr/>
        </p:nvSpPr>
        <p:spPr bwMode="auto">
          <a:xfrm>
            <a:off x="812800" y="4572000"/>
            <a:ext cx="5473700" cy="139700"/>
          </a:xfrm>
          <a:prstGeom prst="rect">
            <a:avLst/>
          </a:prstGeom>
          <a:noFill/>
          <a:ln w="25400">
            <a:solidFill>
              <a:srgbClr val="003399"/>
            </a:solidFill>
            <a:prstDash val="dash"/>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917" name="Text Box 1037"/>
          <p:cNvSpPr txBox="1">
            <a:spLocks noChangeArrowheads="1"/>
          </p:cNvSpPr>
          <p:nvPr/>
        </p:nvSpPr>
        <p:spPr bwMode="auto">
          <a:xfrm>
            <a:off x="889000" y="3759200"/>
            <a:ext cx="762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800" b="1" dirty="0" err="1" smtClean="0">
                <a:solidFill>
                  <a:srgbClr val="003399"/>
                </a:solidFill>
              </a:rPr>
              <a:t>x</a:t>
            </a:r>
            <a:r>
              <a:rPr lang="en-US" altLang="en-US" sz="4800" baseline="30000" dirty="0" err="1" smtClean="0">
                <a:solidFill>
                  <a:srgbClr val="003399"/>
                </a:solidFill>
              </a:rPr>
              <a:t>k</a:t>
            </a:r>
            <a:endParaRPr lang="en-US" altLang="en-US" sz="4800" b="0" baseline="30000" dirty="0">
              <a:solidFill>
                <a:srgbClr val="003399"/>
              </a:solidFill>
            </a:endParaRPr>
          </a:p>
        </p:txBody>
      </p:sp>
      <p:sp>
        <p:nvSpPr>
          <p:cNvPr id="251918" name="Text Box 1038"/>
          <p:cNvSpPr txBox="1">
            <a:spLocks noChangeArrowheads="1"/>
          </p:cNvSpPr>
          <p:nvPr/>
        </p:nvSpPr>
        <p:spPr bwMode="auto">
          <a:xfrm>
            <a:off x="7243287" y="3340100"/>
            <a:ext cx="2590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800" b="1" dirty="0"/>
              <a:t>y</a:t>
            </a:r>
            <a:r>
              <a:rPr lang="en-US" altLang="en-US" sz="4800" dirty="0"/>
              <a:t> </a:t>
            </a:r>
            <a:r>
              <a:rPr lang="en-US" altLang="en-US" sz="4800" b="0" dirty="0"/>
              <a:t>={</a:t>
            </a:r>
            <a:r>
              <a:rPr lang="en-US" altLang="en-US" sz="4800" b="0" dirty="0" err="1" smtClean="0"/>
              <a:t>y</a:t>
            </a:r>
            <a:r>
              <a:rPr lang="en-US" altLang="en-US" sz="4800" b="0" baseline="30000" dirty="0" err="1" smtClean="0"/>
              <a:t>k</a:t>
            </a:r>
            <a:r>
              <a:rPr lang="en-US" altLang="en-US" sz="4800" b="0" dirty="0" smtClean="0"/>
              <a:t>}</a:t>
            </a:r>
            <a:endParaRPr lang="en-US" altLang="en-US" sz="4800" b="0" dirty="0"/>
          </a:p>
        </p:txBody>
      </p:sp>
      <p:sp>
        <p:nvSpPr>
          <p:cNvPr id="251920" name="Rectangle 1040"/>
          <p:cNvSpPr>
            <a:spLocks noChangeArrowheads="1"/>
          </p:cNvSpPr>
          <p:nvPr/>
        </p:nvSpPr>
        <p:spPr bwMode="auto">
          <a:xfrm>
            <a:off x="825500" y="5613400"/>
            <a:ext cx="5473700" cy="177800"/>
          </a:xfrm>
          <a:prstGeom prst="rect">
            <a:avLst/>
          </a:prstGeom>
          <a:noFill/>
          <a:ln w="25400">
            <a:solidFill>
              <a:srgbClr val="003399"/>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921" name="Text Box 1041"/>
          <p:cNvSpPr txBox="1">
            <a:spLocks noChangeArrowheads="1"/>
          </p:cNvSpPr>
          <p:nvPr/>
        </p:nvSpPr>
        <p:spPr bwMode="auto">
          <a:xfrm>
            <a:off x="203200" y="5257800"/>
            <a:ext cx="469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dirty="0">
                <a:solidFill>
                  <a:srgbClr val="A50021"/>
                </a:solidFill>
                <a:latin typeface="Symbol" pitchFamily="18" charset="2"/>
              </a:rPr>
              <a:t>a</a:t>
            </a:r>
          </a:p>
        </p:txBody>
      </p:sp>
      <p:sp>
        <p:nvSpPr>
          <p:cNvPr id="251922" name="Text Box 1042"/>
          <p:cNvSpPr txBox="1">
            <a:spLocks noChangeArrowheads="1"/>
          </p:cNvSpPr>
          <p:nvPr/>
        </p:nvSpPr>
        <p:spPr bwMode="auto">
          <a:xfrm>
            <a:off x="3340100" y="5588000"/>
            <a:ext cx="762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4800" b="1" dirty="0">
                <a:solidFill>
                  <a:srgbClr val="003399"/>
                </a:solidFill>
              </a:rPr>
              <a:t>w</a:t>
            </a:r>
            <a:endParaRPr lang="en-US" altLang="en-US" sz="4800" b="1" baseline="-25000" dirty="0">
              <a:solidFill>
                <a:srgbClr val="003399"/>
              </a:solidFill>
            </a:endParaRPr>
          </a:p>
        </p:txBody>
      </p:sp>
      <p:sp>
        <p:nvSpPr>
          <p:cNvPr id="2" name="Slide Number Placeholder 1"/>
          <p:cNvSpPr>
            <a:spLocks noGrp="1"/>
          </p:cNvSpPr>
          <p:nvPr>
            <p:ph type="sldNum" sz="quarter" idx="12"/>
          </p:nvPr>
        </p:nvSpPr>
        <p:spPr/>
        <p:txBody>
          <a:bodyPr/>
          <a:lstStyle/>
          <a:p>
            <a:fld id="{DF7AE947-2A1D-49DB-AAF9-66B4A4AB3439}" type="slidenum">
              <a:rPr lang="en-US" smtClean="0"/>
              <a:t>21</a:t>
            </a:fld>
            <a:endParaRPr lang="en-US"/>
          </a:p>
        </p:txBody>
      </p:sp>
    </p:spTree>
    <p:extLst>
      <p:ext uri="{BB962C8B-B14F-4D97-AF65-F5344CB8AC3E}">
        <p14:creationId xmlns:p14="http://schemas.microsoft.com/office/powerpoint/2010/main" val="9818997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Separate “0” and “1”</a:t>
            </a:r>
            <a:br>
              <a:rPr lang="en-US" dirty="0" smtClean="0"/>
            </a:br>
            <a:r>
              <a:rPr lang="en-US" sz="3600" dirty="0" smtClean="0">
                <a:solidFill>
                  <a:srgbClr val="C00000"/>
                </a:solidFill>
              </a:rPr>
              <a:t>How to build your first linear classifier?</a:t>
            </a:r>
            <a:endParaRPr lang="en-US" sz="3600" dirty="0">
              <a:solidFill>
                <a:srgbClr val="C00000"/>
              </a:solidFill>
            </a:endParaRPr>
          </a:p>
        </p:txBody>
      </p:sp>
      <p:cxnSp>
        <p:nvCxnSpPr>
          <p:cNvPr id="9" name="Straight Arrow Connector 8"/>
          <p:cNvCxnSpPr/>
          <p:nvPr/>
        </p:nvCxnSpPr>
        <p:spPr>
          <a:xfrm flipV="1">
            <a:off x="1600200" y="4152900"/>
            <a:ext cx="6172200" cy="435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5800" y="1905000"/>
            <a:ext cx="0" cy="44958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14800" y="4331021"/>
            <a:ext cx="301686" cy="369332"/>
          </a:xfrm>
          <a:prstGeom prst="rect">
            <a:avLst/>
          </a:prstGeom>
          <a:noFill/>
        </p:spPr>
        <p:txBody>
          <a:bodyPr wrap="none" rtlCol="0">
            <a:spAutoFit/>
          </a:bodyPr>
          <a:lstStyle/>
          <a:p>
            <a:r>
              <a:rPr lang="en-US" dirty="0" smtClean="0"/>
              <a:t>0</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5964" y="4552321"/>
            <a:ext cx="723900" cy="807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664" y="5388219"/>
            <a:ext cx="914400" cy="84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114" y="5105400"/>
            <a:ext cx="6667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4139" y="4496521"/>
            <a:ext cx="514350" cy="679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6950" y="4937718"/>
            <a:ext cx="655714" cy="716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6028" y="3339240"/>
            <a:ext cx="5334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9678" y="3298996"/>
            <a:ext cx="3810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7803" y="2472465"/>
            <a:ext cx="2857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5"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0678" y="2676946"/>
            <a:ext cx="5524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6903" y="3078956"/>
            <a:ext cx="617472" cy="1049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a:off x="4495800" y="4196400"/>
            <a:ext cx="445514" cy="639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416486" y="4128635"/>
            <a:ext cx="1100003" cy="1329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495800" y="4174650"/>
            <a:ext cx="1600200" cy="1185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16486" y="4196400"/>
            <a:ext cx="2151428" cy="759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95800" y="4196400"/>
            <a:ext cx="2434064" cy="167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733800" y="3603795"/>
            <a:ext cx="762000" cy="570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3048000" y="3603796"/>
            <a:ext cx="1447800" cy="570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895600" y="2991271"/>
            <a:ext cx="1600200" cy="11833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560678" y="2729640"/>
            <a:ext cx="1935122" cy="1466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2417803" y="3582960"/>
            <a:ext cx="2077997" cy="613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Slide Number Placeholder 30"/>
          <p:cNvSpPr>
            <a:spLocks noGrp="1"/>
          </p:cNvSpPr>
          <p:nvPr>
            <p:ph type="sldNum" sz="quarter" idx="12"/>
          </p:nvPr>
        </p:nvSpPr>
        <p:spPr/>
        <p:txBody>
          <a:bodyPr/>
          <a:lstStyle/>
          <a:p>
            <a:fld id="{DF7AE947-2A1D-49DB-AAF9-66B4A4AB3439}" type="slidenum">
              <a:rPr lang="en-US" smtClean="0"/>
              <a:t>22</a:t>
            </a:fld>
            <a:endParaRPr lang="en-US"/>
          </a:p>
        </p:txBody>
      </p:sp>
      <p:sp>
        <p:nvSpPr>
          <p:cNvPr id="30" name="Rectangle 29"/>
          <p:cNvSpPr/>
          <p:nvPr/>
        </p:nvSpPr>
        <p:spPr>
          <a:xfrm>
            <a:off x="5791200" y="3627612"/>
            <a:ext cx="2561792" cy="523220"/>
          </a:xfrm>
          <a:prstGeom prst="rect">
            <a:avLst/>
          </a:prstGeom>
        </p:spPr>
        <p:txBody>
          <a:bodyPr wrap="none">
            <a:spAutoFit/>
          </a:bodyPr>
          <a:lstStyle/>
          <a:p>
            <a:r>
              <a:rPr lang="en-US" sz="2800" dirty="0" smtClean="0">
                <a:solidFill>
                  <a:srgbClr val="FF0000"/>
                </a:solidFill>
              </a:rPr>
              <a:t>x</a:t>
            </a:r>
            <a:r>
              <a:rPr lang="en-US" sz="2800" baseline="-25000" dirty="0" smtClean="0">
                <a:solidFill>
                  <a:srgbClr val="FF0000"/>
                </a:solidFill>
              </a:rPr>
              <a:t>1</a:t>
            </a:r>
            <a:r>
              <a:rPr lang="en-US" sz="2800" dirty="0" smtClean="0">
                <a:solidFill>
                  <a:srgbClr val="FF0000"/>
                </a:solidFill>
              </a:rPr>
              <a:t> = </a:t>
            </a:r>
            <a:r>
              <a:rPr lang="en-US" sz="2800" dirty="0" err="1" smtClean="0">
                <a:solidFill>
                  <a:srgbClr val="FF0000"/>
                </a:solidFill>
              </a:rPr>
              <a:t>amount_ink</a:t>
            </a:r>
            <a:endParaRPr lang="en-US" sz="2800" dirty="0"/>
          </a:p>
        </p:txBody>
      </p:sp>
      <p:sp>
        <p:nvSpPr>
          <p:cNvPr id="32" name="Rectangle 31"/>
          <p:cNvSpPr/>
          <p:nvPr/>
        </p:nvSpPr>
        <p:spPr>
          <a:xfrm>
            <a:off x="1094291" y="1921220"/>
            <a:ext cx="3401509" cy="523220"/>
          </a:xfrm>
          <a:prstGeom prst="rect">
            <a:avLst/>
          </a:prstGeom>
        </p:spPr>
        <p:txBody>
          <a:bodyPr wrap="none">
            <a:spAutoFit/>
          </a:bodyPr>
          <a:lstStyle/>
          <a:p>
            <a:r>
              <a:rPr lang="en-US" sz="2800" dirty="0" smtClean="0">
                <a:solidFill>
                  <a:srgbClr val="FF0000"/>
                </a:solidFill>
              </a:rPr>
              <a:t>x</a:t>
            </a:r>
            <a:r>
              <a:rPr lang="en-US" sz="2800" baseline="-25000" dirty="0" smtClean="0">
                <a:solidFill>
                  <a:srgbClr val="FF0000"/>
                </a:solidFill>
              </a:rPr>
              <a:t>2</a:t>
            </a:r>
            <a:r>
              <a:rPr lang="en-US" sz="2800" dirty="0" smtClean="0">
                <a:solidFill>
                  <a:srgbClr val="FF0000"/>
                </a:solidFill>
              </a:rPr>
              <a:t> = </a:t>
            </a:r>
            <a:r>
              <a:rPr lang="en-US" sz="2800" dirty="0" err="1" smtClean="0">
                <a:solidFill>
                  <a:srgbClr val="FF0000"/>
                </a:solidFill>
              </a:rPr>
              <a:t>shape_elongation</a:t>
            </a:r>
            <a:endParaRPr lang="en-US" sz="2800" dirty="0"/>
          </a:p>
        </p:txBody>
      </p:sp>
    </p:spTree>
    <p:extLst>
      <p:ext uri="{BB962C8B-B14F-4D97-AF65-F5344CB8AC3E}">
        <p14:creationId xmlns:p14="http://schemas.microsoft.com/office/powerpoint/2010/main" val="1113857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Separate “0” and “1”</a:t>
            </a:r>
            <a:br>
              <a:rPr lang="en-US" dirty="0" smtClean="0"/>
            </a:br>
            <a:r>
              <a:rPr lang="en-US" sz="3600" dirty="0" smtClean="0">
                <a:solidFill>
                  <a:srgbClr val="C00000"/>
                </a:solidFill>
              </a:rPr>
              <a:t>How to build your first linear classifier?</a:t>
            </a:r>
            <a:endParaRPr lang="en-US" sz="3600" dirty="0">
              <a:solidFill>
                <a:srgbClr val="C00000"/>
              </a:solidFill>
            </a:endParaRPr>
          </a:p>
        </p:txBody>
      </p:sp>
      <p:cxnSp>
        <p:nvCxnSpPr>
          <p:cNvPr id="9" name="Straight Arrow Connector 8"/>
          <p:cNvCxnSpPr/>
          <p:nvPr/>
        </p:nvCxnSpPr>
        <p:spPr>
          <a:xfrm flipV="1">
            <a:off x="1600200" y="4152900"/>
            <a:ext cx="6172200" cy="435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5800" y="1905000"/>
            <a:ext cx="0" cy="44958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14800" y="4331021"/>
            <a:ext cx="301686" cy="369332"/>
          </a:xfrm>
          <a:prstGeom prst="rect">
            <a:avLst/>
          </a:prstGeom>
          <a:noFill/>
        </p:spPr>
        <p:txBody>
          <a:bodyPr wrap="none" rtlCol="0">
            <a:spAutoFit/>
          </a:bodyPr>
          <a:lstStyle/>
          <a:p>
            <a:r>
              <a:rPr lang="en-US" dirty="0" smtClean="0"/>
              <a:t>0</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5964" y="4552321"/>
            <a:ext cx="723900" cy="807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664" y="5388219"/>
            <a:ext cx="914400" cy="84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114" y="5105400"/>
            <a:ext cx="6667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4139" y="4496521"/>
            <a:ext cx="514350" cy="679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6950" y="4937718"/>
            <a:ext cx="655714" cy="716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6028" y="3339240"/>
            <a:ext cx="5334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9678" y="3298996"/>
            <a:ext cx="3810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7803" y="2472465"/>
            <a:ext cx="2857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5"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0678" y="2676946"/>
            <a:ext cx="5524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6903" y="3078956"/>
            <a:ext cx="617472" cy="1049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6567675" y="3634515"/>
            <a:ext cx="1772729" cy="369332"/>
          </a:xfrm>
          <a:prstGeom prst="rect">
            <a:avLst/>
          </a:prstGeom>
        </p:spPr>
        <p:txBody>
          <a:bodyPr wrap="none">
            <a:spAutoFit/>
          </a:bodyPr>
          <a:lstStyle/>
          <a:p>
            <a:r>
              <a:rPr lang="en-US" dirty="0" smtClean="0">
                <a:solidFill>
                  <a:srgbClr val="FF0000"/>
                </a:solidFill>
              </a:rPr>
              <a:t>x</a:t>
            </a:r>
            <a:r>
              <a:rPr lang="en-US" baseline="-25000" dirty="0" smtClean="0">
                <a:solidFill>
                  <a:srgbClr val="FF0000"/>
                </a:solidFill>
              </a:rPr>
              <a:t>1</a:t>
            </a:r>
            <a:r>
              <a:rPr lang="en-US" dirty="0" smtClean="0">
                <a:solidFill>
                  <a:srgbClr val="FF0000"/>
                </a:solidFill>
              </a:rPr>
              <a:t> = </a:t>
            </a:r>
            <a:r>
              <a:rPr lang="en-US" dirty="0" err="1" smtClean="0">
                <a:solidFill>
                  <a:srgbClr val="FF0000"/>
                </a:solidFill>
              </a:rPr>
              <a:t>amount_ink</a:t>
            </a:r>
            <a:endParaRPr lang="en-US" dirty="0"/>
          </a:p>
        </p:txBody>
      </p:sp>
      <p:sp>
        <p:nvSpPr>
          <p:cNvPr id="17" name="Rectangle 16"/>
          <p:cNvSpPr/>
          <p:nvPr/>
        </p:nvSpPr>
        <p:spPr>
          <a:xfrm>
            <a:off x="2159137" y="1905000"/>
            <a:ext cx="2257349" cy="369332"/>
          </a:xfrm>
          <a:prstGeom prst="rect">
            <a:avLst/>
          </a:prstGeom>
        </p:spPr>
        <p:txBody>
          <a:bodyPr wrap="none">
            <a:spAutoFit/>
          </a:bodyPr>
          <a:lstStyle/>
          <a:p>
            <a:r>
              <a:rPr lang="en-US" dirty="0" smtClean="0">
                <a:solidFill>
                  <a:srgbClr val="FF0000"/>
                </a:solidFill>
              </a:rPr>
              <a:t>x</a:t>
            </a:r>
            <a:r>
              <a:rPr lang="en-US" baseline="-25000" dirty="0" smtClean="0">
                <a:solidFill>
                  <a:srgbClr val="FF0000"/>
                </a:solidFill>
              </a:rPr>
              <a:t>2</a:t>
            </a:r>
            <a:r>
              <a:rPr lang="en-US" dirty="0" smtClean="0">
                <a:solidFill>
                  <a:srgbClr val="FF0000"/>
                </a:solidFill>
              </a:rPr>
              <a:t> = </a:t>
            </a:r>
            <a:r>
              <a:rPr lang="en-US" dirty="0" err="1" smtClean="0">
                <a:solidFill>
                  <a:srgbClr val="FF0000"/>
                </a:solidFill>
              </a:rPr>
              <a:t>shape_elongation</a:t>
            </a:r>
            <a:endParaRPr lang="en-US" dirty="0"/>
          </a:p>
        </p:txBody>
      </p:sp>
      <p:cxnSp>
        <p:nvCxnSpPr>
          <p:cNvPr id="4" name="Straight Arrow Connector 3"/>
          <p:cNvCxnSpPr/>
          <p:nvPr/>
        </p:nvCxnSpPr>
        <p:spPr>
          <a:xfrm>
            <a:off x="4495800" y="4196400"/>
            <a:ext cx="445514" cy="639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416486" y="4128635"/>
            <a:ext cx="1100003" cy="1329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495800" y="4174650"/>
            <a:ext cx="1600200" cy="1185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16486" y="4196400"/>
            <a:ext cx="2151428" cy="759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95800" y="4196400"/>
            <a:ext cx="2434064" cy="167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733800" y="3603795"/>
            <a:ext cx="762000" cy="570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3048000" y="3603796"/>
            <a:ext cx="1447800" cy="570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895600" y="2991271"/>
            <a:ext cx="1600200" cy="11833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560678" y="2729640"/>
            <a:ext cx="1935122" cy="1466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2417803" y="3582960"/>
            <a:ext cx="2077997" cy="613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Slide Number Placeholder 30"/>
          <p:cNvSpPr>
            <a:spLocks noGrp="1"/>
          </p:cNvSpPr>
          <p:nvPr>
            <p:ph type="sldNum" sz="quarter" idx="12"/>
          </p:nvPr>
        </p:nvSpPr>
        <p:spPr/>
        <p:txBody>
          <a:bodyPr/>
          <a:lstStyle/>
          <a:p>
            <a:fld id="{DF7AE947-2A1D-49DB-AAF9-66B4A4AB3439}" type="slidenum">
              <a:rPr lang="en-US" smtClean="0"/>
              <a:t>23</a:t>
            </a:fld>
            <a:endParaRPr lang="en-US"/>
          </a:p>
        </p:txBody>
      </p:sp>
      <p:sp>
        <p:nvSpPr>
          <p:cNvPr id="3" name="Freeform 2"/>
          <p:cNvSpPr/>
          <p:nvPr/>
        </p:nvSpPr>
        <p:spPr>
          <a:xfrm>
            <a:off x="2365086" y="2640946"/>
            <a:ext cx="4102800" cy="3312000"/>
          </a:xfrm>
          <a:custGeom>
            <a:avLst/>
            <a:gdLst>
              <a:gd name="connsiteX0" fmla="*/ 5169600 w 5169600"/>
              <a:gd name="connsiteY0" fmla="*/ 0 h 3312000"/>
              <a:gd name="connsiteX1" fmla="*/ 4449600 w 5169600"/>
              <a:gd name="connsiteY1" fmla="*/ 460800 h 3312000"/>
              <a:gd name="connsiteX2" fmla="*/ 4060800 w 5169600"/>
              <a:gd name="connsiteY2" fmla="*/ 691200 h 3312000"/>
              <a:gd name="connsiteX3" fmla="*/ 3441600 w 5169600"/>
              <a:gd name="connsiteY3" fmla="*/ 1137600 h 3312000"/>
              <a:gd name="connsiteX4" fmla="*/ 2491200 w 5169600"/>
              <a:gd name="connsiteY4" fmla="*/ 1670400 h 3312000"/>
              <a:gd name="connsiteX5" fmla="*/ 1569600 w 5169600"/>
              <a:gd name="connsiteY5" fmla="*/ 2203200 h 3312000"/>
              <a:gd name="connsiteX6" fmla="*/ 921600 w 5169600"/>
              <a:gd name="connsiteY6" fmla="*/ 2592000 h 3312000"/>
              <a:gd name="connsiteX7" fmla="*/ 763200 w 5169600"/>
              <a:gd name="connsiteY7" fmla="*/ 2707200 h 3312000"/>
              <a:gd name="connsiteX8" fmla="*/ 619200 w 5169600"/>
              <a:gd name="connsiteY8" fmla="*/ 2793600 h 3312000"/>
              <a:gd name="connsiteX9" fmla="*/ 475200 w 5169600"/>
              <a:gd name="connsiteY9" fmla="*/ 2923200 h 3312000"/>
              <a:gd name="connsiteX10" fmla="*/ 360000 w 5169600"/>
              <a:gd name="connsiteY10" fmla="*/ 3009600 h 3312000"/>
              <a:gd name="connsiteX11" fmla="*/ 187200 w 5169600"/>
              <a:gd name="connsiteY11" fmla="*/ 3168000 h 3312000"/>
              <a:gd name="connsiteX12" fmla="*/ 129600 w 5169600"/>
              <a:gd name="connsiteY12" fmla="*/ 3211200 h 3312000"/>
              <a:gd name="connsiteX13" fmla="*/ 43200 w 5169600"/>
              <a:gd name="connsiteY13" fmla="*/ 3268800 h 3312000"/>
              <a:gd name="connsiteX14" fmla="*/ 0 w 5169600"/>
              <a:gd name="connsiteY14" fmla="*/ 3312000 h 331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69600" h="3312000">
                <a:moveTo>
                  <a:pt x="5169600" y="0"/>
                </a:moveTo>
                <a:cubicBezTo>
                  <a:pt x="4437562" y="380660"/>
                  <a:pt x="5182854" y="-32736"/>
                  <a:pt x="4449600" y="460800"/>
                </a:cubicBezTo>
                <a:cubicBezTo>
                  <a:pt x="4324625" y="544918"/>
                  <a:pt x="4185870" y="607224"/>
                  <a:pt x="4060800" y="691200"/>
                </a:cubicBezTo>
                <a:cubicBezTo>
                  <a:pt x="3849554" y="833036"/>
                  <a:pt x="3657480" y="1002922"/>
                  <a:pt x="3441600" y="1137600"/>
                </a:cubicBezTo>
                <a:cubicBezTo>
                  <a:pt x="3133460" y="1329834"/>
                  <a:pt x="2808082" y="1492946"/>
                  <a:pt x="2491200" y="1670400"/>
                </a:cubicBezTo>
                <a:cubicBezTo>
                  <a:pt x="1588202" y="2176079"/>
                  <a:pt x="2401568" y="1712933"/>
                  <a:pt x="1569600" y="2203200"/>
                </a:cubicBezTo>
                <a:cubicBezTo>
                  <a:pt x="1426138" y="2287740"/>
                  <a:pt x="1074176" y="2481036"/>
                  <a:pt x="921600" y="2592000"/>
                </a:cubicBezTo>
                <a:cubicBezTo>
                  <a:pt x="868800" y="2630400"/>
                  <a:pt x="817522" y="2670985"/>
                  <a:pt x="763200" y="2707200"/>
                </a:cubicBezTo>
                <a:cubicBezTo>
                  <a:pt x="716624" y="2738251"/>
                  <a:pt x="663982" y="2760014"/>
                  <a:pt x="619200" y="2793600"/>
                </a:cubicBezTo>
                <a:cubicBezTo>
                  <a:pt x="567538" y="2832346"/>
                  <a:pt x="524810" y="2881859"/>
                  <a:pt x="475200" y="2923200"/>
                </a:cubicBezTo>
                <a:cubicBezTo>
                  <a:pt x="438325" y="2953929"/>
                  <a:pt x="397253" y="2979332"/>
                  <a:pt x="360000" y="3009600"/>
                </a:cubicBezTo>
                <a:cubicBezTo>
                  <a:pt x="7921" y="3295665"/>
                  <a:pt x="396061" y="2985246"/>
                  <a:pt x="187200" y="3168000"/>
                </a:cubicBezTo>
                <a:cubicBezTo>
                  <a:pt x="169138" y="3183804"/>
                  <a:pt x="149262" y="3197437"/>
                  <a:pt x="129600" y="3211200"/>
                </a:cubicBezTo>
                <a:cubicBezTo>
                  <a:pt x="101244" y="3231049"/>
                  <a:pt x="67675" y="3244325"/>
                  <a:pt x="43200" y="3268800"/>
                </a:cubicBezTo>
                <a:lnTo>
                  <a:pt x="0" y="3312000"/>
                </a:lnTo>
              </a:path>
            </a:pathLst>
          </a:custGeom>
          <a:noFill/>
          <a:ln w="127000">
            <a:solidFill>
              <a:srgbClr val="C00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1110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Separate “0” and “1”</a:t>
            </a:r>
            <a:br>
              <a:rPr lang="en-US" dirty="0" smtClean="0"/>
            </a:br>
            <a:r>
              <a:rPr lang="en-US" sz="3600" dirty="0" smtClean="0">
                <a:solidFill>
                  <a:srgbClr val="C00000"/>
                </a:solidFill>
              </a:rPr>
              <a:t>1) Find the class “centroids”</a:t>
            </a:r>
            <a:endParaRPr lang="en-US" sz="3600" dirty="0">
              <a:solidFill>
                <a:srgbClr val="C00000"/>
              </a:solidFill>
            </a:endParaRPr>
          </a:p>
        </p:txBody>
      </p:sp>
      <p:cxnSp>
        <p:nvCxnSpPr>
          <p:cNvPr id="9" name="Straight Arrow Connector 8"/>
          <p:cNvCxnSpPr/>
          <p:nvPr/>
        </p:nvCxnSpPr>
        <p:spPr>
          <a:xfrm flipV="1">
            <a:off x="1600200" y="4152900"/>
            <a:ext cx="6172200" cy="435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5800" y="1905000"/>
            <a:ext cx="0" cy="44958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14800" y="4331021"/>
            <a:ext cx="301686" cy="369332"/>
          </a:xfrm>
          <a:prstGeom prst="rect">
            <a:avLst/>
          </a:prstGeom>
          <a:noFill/>
        </p:spPr>
        <p:txBody>
          <a:bodyPr wrap="none" rtlCol="0">
            <a:spAutoFit/>
          </a:bodyPr>
          <a:lstStyle/>
          <a:p>
            <a:r>
              <a:rPr lang="en-US" dirty="0" smtClean="0"/>
              <a:t>0</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5964" y="4552321"/>
            <a:ext cx="723900" cy="807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664" y="5388219"/>
            <a:ext cx="914400" cy="84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114" y="5105400"/>
            <a:ext cx="6667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4139" y="4496521"/>
            <a:ext cx="514350" cy="679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6950" y="4937718"/>
            <a:ext cx="655714" cy="716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6028" y="3339240"/>
            <a:ext cx="5334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9678" y="3298996"/>
            <a:ext cx="3810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7803" y="2472465"/>
            <a:ext cx="2857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5"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0678" y="2676946"/>
            <a:ext cx="5524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6903" y="3078956"/>
            <a:ext cx="617472" cy="1049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a:endCxn id="3085" idx="2"/>
          </p:cNvCxnSpPr>
          <p:nvPr/>
        </p:nvCxnSpPr>
        <p:spPr>
          <a:xfrm flipH="1" flipV="1">
            <a:off x="2836903" y="3305596"/>
            <a:ext cx="1658897" cy="890804"/>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Slide Number Placeholder 30"/>
          <p:cNvSpPr>
            <a:spLocks noGrp="1"/>
          </p:cNvSpPr>
          <p:nvPr>
            <p:ph type="sldNum" sz="quarter" idx="12"/>
          </p:nvPr>
        </p:nvSpPr>
        <p:spPr/>
        <p:txBody>
          <a:bodyPr/>
          <a:lstStyle/>
          <a:p>
            <a:fld id="{DF7AE947-2A1D-49DB-AAF9-66B4A4AB3439}" type="slidenum">
              <a:rPr lang="en-US" smtClean="0"/>
              <a:t>24</a:t>
            </a:fld>
            <a:endParaRPr lang="en-US"/>
          </a:p>
        </p:txBody>
      </p:sp>
      <p:cxnSp>
        <p:nvCxnSpPr>
          <p:cNvPr id="33" name="Straight Arrow Connector 32"/>
          <p:cNvCxnSpPr/>
          <p:nvPr/>
        </p:nvCxnSpPr>
        <p:spPr>
          <a:xfrm>
            <a:off x="4495800" y="4194879"/>
            <a:ext cx="1600200" cy="1164869"/>
          </a:xfrm>
          <a:prstGeom prst="straightConnector1">
            <a:avLst/>
          </a:prstGeom>
          <a:ln w="635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09600" y="5071586"/>
            <a:ext cx="2844775" cy="646331"/>
          </a:xfrm>
          <a:prstGeom prst="rect">
            <a:avLst/>
          </a:prstGeom>
          <a:noFill/>
        </p:spPr>
        <p:txBody>
          <a:bodyPr wrap="square" rtlCol="0">
            <a:spAutoFit/>
          </a:bodyPr>
          <a:lstStyle/>
          <a:p>
            <a:r>
              <a:rPr lang="en-US" dirty="0" smtClean="0"/>
              <a:t>Just average the vectors of each class.</a:t>
            </a:r>
            <a:endParaRPr lang="en-US" dirty="0"/>
          </a:p>
        </p:txBody>
      </p:sp>
      <p:sp>
        <p:nvSpPr>
          <p:cNvPr id="24" name="Rectangle 23"/>
          <p:cNvSpPr/>
          <p:nvPr/>
        </p:nvSpPr>
        <p:spPr>
          <a:xfrm>
            <a:off x="6567675" y="3634515"/>
            <a:ext cx="1772729" cy="369332"/>
          </a:xfrm>
          <a:prstGeom prst="rect">
            <a:avLst/>
          </a:prstGeom>
        </p:spPr>
        <p:txBody>
          <a:bodyPr wrap="none">
            <a:spAutoFit/>
          </a:bodyPr>
          <a:lstStyle/>
          <a:p>
            <a:r>
              <a:rPr lang="en-US" dirty="0" smtClean="0">
                <a:solidFill>
                  <a:srgbClr val="FF0000"/>
                </a:solidFill>
              </a:rPr>
              <a:t>x</a:t>
            </a:r>
            <a:r>
              <a:rPr lang="en-US" baseline="-25000" dirty="0" smtClean="0">
                <a:solidFill>
                  <a:srgbClr val="FF0000"/>
                </a:solidFill>
              </a:rPr>
              <a:t>1</a:t>
            </a:r>
            <a:r>
              <a:rPr lang="en-US" dirty="0" smtClean="0">
                <a:solidFill>
                  <a:srgbClr val="FF0000"/>
                </a:solidFill>
              </a:rPr>
              <a:t> = </a:t>
            </a:r>
            <a:r>
              <a:rPr lang="en-US" dirty="0" err="1" smtClean="0">
                <a:solidFill>
                  <a:srgbClr val="FF0000"/>
                </a:solidFill>
              </a:rPr>
              <a:t>amount_ink</a:t>
            </a:r>
            <a:endParaRPr lang="en-US" dirty="0"/>
          </a:p>
        </p:txBody>
      </p:sp>
      <p:sp>
        <p:nvSpPr>
          <p:cNvPr id="25" name="Rectangle 24"/>
          <p:cNvSpPr/>
          <p:nvPr/>
        </p:nvSpPr>
        <p:spPr>
          <a:xfrm>
            <a:off x="2159137" y="1905000"/>
            <a:ext cx="2257349" cy="369332"/>
          </a:xfrm>
          <a:prstGeom prst="rect">
            <a:avLst/>
          </a:prstGeom>
        </p:spPr>
        <p:txBody>
          <a:bodyPr wrap="none">
            <a:spAutoFit/>
          </a:bodyPr>
          <a:lstStyle/>
          <a:p>
            <a:r>
              <a:rPr lang="en-US" dirty="0" smtClean="0">
                <a:solidFill>
                  <a:srgbClr val="FF0000"/>
                </a:solidFill>
              </a:rPr>
              <a:t>x</a:t>
            </a:r>
            <a:r>
              <a:rPr lang="en-US" baseline="-25000" dirty="0" smtClean="0">
                <a:solidFill>
                  <a:srgbClr val="FF0000"/>
                </a:solidFill>
              </a:rPr>
              <a:t>2</a:t>
            </a:r>
            <a:r>
              <a:rPr lang="en-US" dirty="0" smtClean="0">
                <a:solidFill>
                  <a:srgbClr val="FF0000"/>
                </a:solidFill>
              </a:rPr>
              <a:t> = </a:t>
            </a:r>
            <a:r>
              <a:rPr lang="en-US" dirty="0" err="1" smtClean="0">
                <a:solidFill>
                  <a:srgbClr val="FF0000"/>
                </a:solidFill>
              </a:rPr>
              <a:t>shape_elongation</a:t>
            </a:r>
            <a:endParaRPr lang="en-US" dirty="0"/>
          </a:p>
        </p:txBody>
      </p:sp>
      <p:cxnSp>
        <p:nvCxnSpPr>
          <p:cNvPr id="22" name="Straight Arrow Connector 21"/>
          <p:cNvCxnSpPr/>
          <p:nvPr/>
        </p:nvCxnSpPr>
        <p:spPr>
          <a:xfrm>
            <a:off x="4495800" y="4196400"/>
            <a:ext cx="445514" cy="639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416486" y="4128635"/>
            <a:ext cx="1100003" cy="1329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495800" y="4174650"/>
            <a:ext cx="1600200" cy="1185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416486" y="4196400"/>
            <a:ext cx="2151428" cy="759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495800" y="4196400"/>
            <a:ext cx="2434064" cy="167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3733800" y="3603795"/>
            <a:ext cx="762000" cy="570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048000" y="3603796"/>
            <a:ext cx="1447800" cy="570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2895600" y="2991271"/>
            <a:ext cx="1600200" cy="11833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2560678" y="2729640"/>
            <a:ext cx="1935122" cy="1466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2417803" y="3582960"/>
            <a:ext cx="2077997" cy="613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040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003" y="2738761"/>
            <a:ext cx="685800" cy="1133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976" y="4735753"/>
            <a:ext cx="1202048" cy="1101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smtClean="0"/>
              <a:t>Separate “0” and “1”</a:t>
            </a:r>
            <a:br>
              <a:rPr lang="en-US" dirty="0" smtClean="0"/>
            </a:br>
            <a:r>
              <a:rPr lang="en-US" sz="3600" dirty="0" smtClean="0">
                <a:solidFill>
                  <a:srgbClr val="C00000"/>
                </a:solidFill>
              </a:rPr>
              <a:t>1) Find the class “centroids”</a:t>
            </a:r>
            <a:endParaRPr lang="en-US" sz="3600" dirty="0">
              <a:solidFill>
                <a:srgbClr val="C00000"/>
              </a:solidFill>
            </a:endParaRPr>
          </a:p>
        </p:txBody>
      </p:sp>
      <p:cxnSp>
        <p:nvCxnSpPr>
          <p:cNvPr id="9" name="Straight Arrow Connector 8"/>
          <p:cNvCxnSpPr/>
          <p:nvPr/>
        </p:nvCxnSpPr>
        <p:spPr>
          <a:xfrm flipV="1">
            <a:off x="1600200" y="4152900"/>
            <a:ext cx="6172200" cy="435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5800" y="1905000"/>
            <a:ext cx="0" cy="44958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14800" y="4331021"/>
            <a:ext cx="301686" cy="369332"/>
          </a:xfrm>
          <a:prstGeom prst="rect">
            <a:avLst/>
          </a:prstGeom>
          <a:noFill/>
        </p:spPr>
        <p:txBody>
          <a:bodyPr wrap="none" rtlCol="0">
            <a:spAutoFit/>
          </a:bodyPr>
          <a:lstStyle/>
          <a:p>
            <a:r>
              <a:rPr lang="en-US" dirty="0" smtClean="0"/>
              <a:t>0</a:t>
            </a:r>
            <a:endParaRPr lang="en-US" dirty="0"/>
          </a:p>
        </p:txBody>
      </p:sp>
      <p:cxnSp>
        <p:nvCxnSpPr>
          <p:cNvPr id="14" name="Straight Arrow Connector 13"/>
          <p:cNvCxnSpPr/>
          <p:nvPr/>
        </p:nvCxnSpPr>
        <p:spPr>
          <a:xfrm flipH="1" flipV="1">
            <a:off x="2836903" y="3305596"/>
            <a:ext cx="1658897" cy="890804"/>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Slide Number Placeholder 30"/>
          <p:cNvSpPr>
            <a:spLocks noGrp="1"/>
          </p:cNvSpPr>
          <p:nvPr>
            <p:ph type="sldNum" sz="quarter" idx="12"/>
          </p:nvPr>
        </p:nvSpPr>
        <p:spPr/>
        <p:txBody>
          <a:bodyPr/>
          <a:lstStyle/>
          <a:p>
            <a:fld id="{DF7AE947-2A1D-49DB-AAF9-66B4A4AB3439}" type="slidenum">
              <a:rPr lang="en-US" smtClean="0"/>
              <a:t>25</a:t>
            </a:fld>
            <a:endParaRPr lang="en-US"/>
          </a:p>
        </p:txBody>
      </p:sp>
      <p:cxnSp>
        <p:nvCxnSpPr>
          <p:cNvPr id="33" name="Straight Arrow Connector 32"/>
          <p:cNvCxnSpPr/>
          <p:nvPr/>
        </p:nvCxnSpPr>
        <p:spPr>
          <a:xfrm>
            <a:off x="4495800" y="4194879"/>
            <a:ext cx="1600200" cy="1164869"/>
          </a:xfrm>
          <a:prstGeom prst="straightConnector1">
            <a:avLst/>
          </a:prstGeom>
          <a:ln w="635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125323" y="4196941"/>
            <a:ext cx="960519" cy="707886"/>
          </a:xfrm>
          <a:prstGeom prst="rect">
            <a:avLst/>
          </a:prstGeom>
        </p:spPr>
        <p:txBody>
          <a:bodyPr wrap="none">
            <a:spAutoFit/>
          </a:bodyPr>
          <a:lstStyle/>
          <a:p>
            <a:r>
              <a:rPr lang="en-US" sz="4000" b="1" dirty="0" smtClean="0">
                <a:solidFill>
                  <a:srgbClr val="00B050"/>
                </a:solidFill>
              </a:rPr>
              <a:t>w</a:t>
            </a:r>
            <a:r>
              <a:rPr lang="en-US" sz="4000" b="1" baseline="30000" dirty="0" smtClean="0">
                <a:solidFill>
                  <a:srgbClr val="00B050"/>
                </a:solidFill>
              </a:rPr>
              <a:t>[0]</a:t>
            </a:r>
            <a:endParaRPr lang="en-US" sz="4000" b="1" baseline="30000" dirty="0">
              <a:solidFill>
                <a:srgbClr val="00B050"/>
              </a:solidFill>
            </a:endParaRPr>
          </a:p>
        </p:txBody>
      </p:sp>
      <p:sp>
        <p:nvSpPr>
          <p:cNvPr id="25" name="TextBox 24"/>
          <p:cNvSpPr txBox="1"/>
          <p:nvPr/>
        </p:nvSpPr>
        <p:spPr>
          <a:xfrm>
            <a:off x="609600" y="5071586"/>
            <a:ext cx="2844775" cy="646331"/>
          </a:xfrm>
          <a:prstGeom prst="rect">
            <a:avLst/>
          </a:prstGeom>
          <a:noFill/>
        </p:spPr>
        <p:txBody>
          <a:bodyPr wrap="square" rtlCol="0">
            <a:spAutoFit/>
          </a:bodyPr>
          <a:lstStyle/>
          <a:p>
            <a:r>
              <a:rPr lang="en-US" dirty="0" smtClean="0"/>
              <a:t>You get vectors representing average shapes.</a:t>
            </a:r>
            <a:endParaRPr lang="en-US" dirty="0"/>
          </a:p>
        </p:txBody>
      </p:sp>
      <p:sp>
        <p:nvSpPr>
          <p:cNvPr id="26" name="Rectangle 25"/>
          <p:cNvSpPr/>
          <p:nvPr/>
        </p:nvSpPr>
        <p:spPr>
          <a:xfrm>
            <a:off x="3531366" y="3111295"/>
            <a:ext cx="960519" cy="707886"/>
          </a:xfrm>
          <a:prstGeom prst="rect">
            <a:avLst/>
          </a:prstGeom>
        </p:spPr>
        <p:txBody>
          <a:bodyPr wrap="none">
            <a:spAutoFit/>
          </a:bodyPr>
          <a:lstStyle/>
          <a:p>
            <a:r>
              <a:rPr lang="en-US" sz="4000" b="1" dirty="0" smtClean="0">
                <a:solidFill>
                  <a:srgbClr val="C00000"/>
                </a:solidFill>
              </a:rPr>
              <a:t>w</a:t>
            </a:r>
            <a:r>
              <a:rPr lang="en-US" sz="4000" b="1" baseline="30000" dirty="0" smtClean="0">
                <a:solidFill>
                  <a:srgbClr val="C00000"/>
                </a:solidFill>
              </a:rPr>
              <a:t>[1]</a:t>
            </a:r>
            <a:endParaRPr lang="en-US" sz="4000" b="1" baseline="30000" dirty="0">
              <a:solidFill>
                <a:srgbClr val="C00000"/>
              </a:solidFill>
            </a:endParaRPr>
          </a:p>
        </p:txBody>
      </p:sp>
      <p:sp>
        <p:nvSpPr>
          <p:cNvPr id="29" name="Rectangle 28"/>
          <p:cNvSpPr/>
          <p:nvPr/>
        </p:nvSpPr>
        <p:spPr>
          <a:xfrm>
            <a:off x="6567675" y="3634515"/>
            <a:ext cx="1772729" cy="369332"/>
          </a:xfrm>
          <a:prstGeom prst="rect">
            <a:avLst/>
          </a:prstGeom>
        </p:spPr>
        <p:txBody>
          <a:bodyPr wrap="none">
            <a:spAutoFit/>
          </a:bodyPr>
          <a:lstStyle/>
          <a:p>
            <a:r>
              <a:rPr lang="en-US" dirty="0" smtClean="0">
                <a:solidFill>
                  <a:srgbClr val="FF0000"/>
                </a:solidFill>
              </a:rPr>
              <a:t>x</a:t>
            </a:r>
            <a:r>
              <a:rPr lang="en-US" baseline="-25000" dirty="0" smtClean="0">
                <a:solidFill>
                  <a:srgbClr val="FF0000"/>
                </a:solidFill>
              </a:rPr>
              <a:t>1</a:t>
            </a:r>
            <a:r>
              <a:rPr lang="en-US" dirty="0" smtClean="0">
                <a:solidFill>
                  <a:srgbClr val="FF0000"/>
                </a:solidFill>
              </a:rPr>
              <a:t> = </a:t>
            </a:r>
            <a:r>
              <a:rPr lang="en-US" dirty="0" err="1" smtClean="0">
                <a:solidFill>
                  <a:srgbClr val="FF0000"/>
                </a:solidFill>
              </a:rPr>
              <a:t>amount_ink</a:t>
            </a:r>
            <a:endParaRPr lang="en-US" dirty="0"/>
          </a:p>
        </p:txBody>
      </p:sp>
      <p:sp>
        <p:nvSpPr>
          <p:cNvPr id="30" name="Rectangle 29"/>
          <p:cNvSpPr/>
          <p:nvPr/>
        </p:nvSpPr>
        <p:spPr>
          <a:xfrm>
            <a:off x="2159137" y="1905000"/>
            <a:ext cx="2257349" cy="369332"/>
          </a:xfrm>
          <a:prstGeom prst="rect">
            <a:avLst/>
          </a:prstGeom>
        </p:spPr>
        <p:txBody>
          <a:bodyPr wrap="none">
            <a:spAutoFit/>
          </a:bodyPr>
          <a:lstStyle/>
          <a:p>
            <a:r>
              <a:rPr lang="en-US" dirty="0" smtClean="0">
                <a:solidFill>
                  <a:srgbClr val="FF0000"/>
                </a:solidFill>
              </a:rPr>
              <a:t>x</a:t>
            </a:r>
            <a:r>
              <a:rPr lang="en-US" baseline="-25000" dirty="0" smtClean="0">
                <a:solidFill>
                  <a:srgbClr val="FF0000"/>
                </a:solidFill>
              </a:rPr>
              <a:t>2</a:t>
            </a:r>
            <a:r>
              <a:rPr lang="en-US" dirty="0" smtClean="0">
                <a:solidFill>
                  <a:srgbClr val="FF0000"/>
                </a:solidFill>
              </a:rPr>
              <a:t> = </a:t>
            </a:r>
            <a:r>
              <a:rPr lang="en-US" dirty="0" err="1" smtClean="0">
                <a:solidFill>
                  <a:srgbClr val="FF0000"/>
                </a:solidFill>
              </a:rPr>
              <a:t>shape_elongation</a:t>
            </a:r>
            <a:endParaRPr lang="en-US" dirty="0"/>
          </a:p>
        </p:txBody>
      </p:sp>
    </p:spTree>
    <p:extLst>
      <p:ext uri="{BB962C8B-B14F-4D97-AF65-F5344CB8AC3E}">
        <p14:creationId xmlns:p14="http://schemas.microsoft.com/office/powerpoint/2010/main" val="1029935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Separate “0” and “1”</a:t>
            </a:r>
            <a:br>
              <a:rPr lang="en-US" dirty="0" smtClean="0"/>
            </a:br>
            <a:r>
              <a:rPr lang="en-US" sz="3600" dirty="0" smtClean="0">
                <a:solidFill>
                  <a:srgbClr val="C00000"/>
                </a:solidFill>
              </a:rPr>
              <a:t>2) Subtract </a:t>
            </a:r>
            <a:r>
              <a:rPr lang="en-US" sz="3600" b="1" dirty="0" smtClean="0">
                <a:solidFill>
                  <a:srgbClr val="C00000"/>
                </a:solidFill>
              </a:rPr>
              <a:t>w</a:t>
            </a:r>
            <a:r>
              <a:rPr lang="en-US" sz="3600" baseline="30000" dirty="0" smtClean="0">
                <a:solidFill>
                  <a:srgbClr val="C00000"/>
                </a:solidFill>
              </a:rPr>
              <a:t>[0] </a:t>
            </a:r>
            <a:r>
              <a:rPr lang="en-US" sz="3600" dirty="0" smtClean="0">
                <a:solidFill>
                  <a:srgbClr val="C00000"/>
                </a:solidFill>
              </a:rPr>
              <a:t>from </a:t>
            </a:r>
            <a:r>
              <a:rPr lang="en-US" sz="3600" b="1" dirty="0" smtClean="0">
                <a:solidFill>
                  <a:srgbClr val="C00000"/>
                </a:solidFill>
              </a:rPr>
              <a:t>w</a:t>
            </a:r>
            <a:r>
              <a:rPr lang="en-US" sz="3600" baseline="30000" dirty="0" smtClean="0">
                <a:solidFill>
                  <a:srgbClr val="C00000"/>
                </a:solidFill>
              </a:rPr>
              <a:t>[1]</a:t>
            </a:r>
            <a:endParaRPr lang="en-US" sz="3600" baseline="30000" dirty="0">
              <a:solidFill>
                <a:srgbClr val="C00000"/>
              </a:solidFill>
            </a:endParaRPr>
          </a:p>
        </p:txBody>
      </p:sp>
      <p:cxnSp>
        <p:nvCxnSpPr>
          <p:cNvPr id="9" name="Straight Arrow Connector 8"/>
          <p:cNvCxnSpPr/>
          <p:nvPr/>
        </p:nvCxnSpPr>
        <p:spPr>
          <a:xfrm flipV="1">
            <a:off x="1600200" y="4152900"/>
            <a:ext cx="6172200" cy="435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5800" y="1905000"/>
            <a:ext cx="0" cy="44958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14800" y="4331021"/>
            <a:ext cx="301686" cy="369332"/>
          </a:xfrm>
          <a:prstGeom prst="rect">
            <a:avLst/>
          </a:prstGeom>
          <a:noFill/>
        </p:spPr>
        <p:txBody>
          <a:bodyPr wrap="none" rtlCol="0">
            <a:spAutoFit/>
          </a:bodyPr>
          <a:lstStyle/>
          <a:p>
            <a:r>
              <a:rPr lang="en-US" dirty="0" smtClean="0"/>
              <a:t>0</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5964" y="4552321"/>
            <a:ext cx="723900" cy="807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664" y="5388219"/>
            <a:ext cx="914400" cy="84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114" y="5105400"/>
            <a:ext cx="6667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4139" y="4496521"/>
            <a:ext cx="514350" cy="679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6950" y="4937718"/>
            <a:ext cx="655714" cy="716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6028" y="3339240"/>
            <a:ext cx="5334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9678" y="3298996"/>
            <a:ext cx="3810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7803" y="2472465"/>
            <a:ext cx="2857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5"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0678" y="2676946"/>
            <a:ext cx="5524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6903" y="3078956"/>
            <a:ext cx="617472" cy="1049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a:endCxn id="3085" idx="2"/>
          </p:cNvCxnSpPr>
          <p:nvPr/>
        </p:nvCxnSpPr>
        <p:spPr>
          <a:xfrm flipH="1" flipV="1">
            <a:off x="2836903" y="3305596"/>
            <a:ext cx="1658897" cy="890804"/>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Slide Number Placeholder 30"/>
          <p:cNvSpPr>
            <a:spLocks noGrp="1"/>
          </p:cNvSpPr>
          <p:nvPr>
            <p:ph type="sldNum" sz="quarter" idx="12"/>
          </p:nvPr>
        </p:nvSpPr>
        <p:spPr/>
        <p:txBody>
          <a:bodyPr/>
          <a:lstStyle/>
          <a:p>
            <a:fld id="{DF7AE947-2A1D-49DB-AAF9-66B4A4AB3439}" type="slidenum">
              <a:rPr lang="en-US" smtClean="0"/>
              <a:t>26</a:t>
            </a:fld>
            <a:endParaRPr lang="en-US"/>
          </a:p>
        </p:txBody>
      </p:sp>
      <p:cxnSp>
        <p:nvCxnSpPr>
          <p:cNvPr id="21" name="Straight Arrow Connector 20"/>
          <p:cNvCxnSpPr/>
          <p:nvPr/>
        </p:nvCxnSpPr>
        <p:spPr>
          <a:xfrm flipH="1" flipV="1">
            <a:off x="2836903" y="3028768"/>
            <a:ext cx="1679513" cy="1185097"/>
          </a:xfrm>
          <a:prstGeom prst="straightConnector1">
            <a:avLst/>
          </a:prstGeom>
          <a:ln w="635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430975" y="2597710"/>
            <a:ext cx="1117614" cy="707886"/>
          </a:xfrm>
          <a:prstGeom prst="rect">
            <a:avLst/>
          </a:prstGeom>
        </p:spPr>
        <p:txBody>
          <a:bodyPr wrap="none">
            <a:spAutoFit/>
          </a:bodyPr>
          <a:lstStyle/>
          <a:p>
            <a:r>
              <a:rPr lang="en-US" sz="4000" b="1" dirty="0" smtClean="0">
                <a:solidFill>
                  <a:srgbClr val="00B050"/>
                </a:solidFill>
              </a:rPr>
              <a:t>-w</a:t>
            </a:r>
            <a:r>
              <a:rPr lang="en-US" sz="4000" b="1" baseline="30000" dirty="0" smtClean="0">
                <a:solidFill>
                  <a:srgbClr val="00B050"/>
                </a:solidFill>
              </a:rPr>
              <a:t>[0]</a:t>
            </a:r>
            <a:endParaRPr lang="en-US" sz="4000" b="1" baseline="30000" dirty="0">
              <a:solidFill>
                <a:srgbClr val="00B050"/>
              </a:solidFill>
            </a:endParaRPr>
          </a:p>
        </p:txBody>
      </p:sp>
      <p:sp>
        <p:nvSpPr>
          <p:cNvPr id="25" name="Rectangle 24"/>
          <p:cNvSpPr/>
          <p:nvPr/>
        </p:nvSpPr>
        <p:spPr>
          <a:xfrm>
            <a:off x="2121270" y="3603795"/>
            <a:ext cx="960519" cy="707886"/>
          </a:xfrm>
          <a:prstGeom prst="rect">
            <a:avLst/>
          </a:prstGeom>
        </p:spPr>
        <p:txBody>
          <a:bodyPr wrap="none">
            <a:spAutoFit/>
          </a:bodyPr>
          <a:lstStyle/>
          <a:p>
            <a:r>
              <a:rPr lang="en-US" sz="4000" b="1" dirty="0" smtClean="0">
                <a:solidFill>
                  <a:srgbClr val="C00000"/>
                </a:solidFill>
              </a:rPr>
              <a:t>w</a:t>
            </a:r>
            <a:r>
              <a:rPr lang="en-US" sz="4000" b="1" baseline="30000" dirty="0" smtClean="0">
                <a:solidFill>
                  <a:srgbClr val="C00000"/>
                </a:solidFill>
              </a:rPr>
              <a:t>[1]</a:t>
            </a:r>
            <a:endParaRPr lang="en-US" sz="4000" b="1" baseline="30000" dirty="0">
              <a:solidFill>
                <a:srgbClr val="C00000"/>
              </a:solidFill>
            </a:endParaRPr>
          </a:p>
        </p:txBody>
      </p:sp>
      <p:sp>
        <p:nvSpPr>
          <p:cNvPr id="28" name="Rectangle 27"/>
          <p:cNvSpPr/>
          <p:nvPr/>
        </p:nvSpPr>
        <p:spPr>
          <a:xfrm>
            <a:off x="6567675" y="3634515"/>
            <a:ext cx="1772729" cy="369332"/>
          </a:xfrm>
          <a:prstGeom prst="rect">
            <a:avLst/>
          </a:prstGeom>
        </p:spPr>
        <p:txBody>
          <a:bodyPr wrap="none">
            <a:spAutoFit/>
          </a:bodyPr>
          <a:lstStyle/>
          <a:p>
            <a:r>
              <a:rPr lang="en-US" dirty="0" smtClean="0">
                <a:solidFill>
                  <a:srgbClr val="FF0000"/>
                </a:solidFill>
              </a:rPr>
              <a:t>x</a:t>
            </a:r>
            <a:r>
              <a:rPr lang="en-US" baseline="-25000" dirty="0" smtClean="0">
                <a:solidFill>
                  <a:srgbClr val="FF0000"/>
                </a:solidFill>
              </a:rPr>
              <a:t>1</a:t>
            </a:r>
            <a:r>
              <a:rPr lang="en-US" dirty="0" smtClean="0">
                <a:solidFill>
                  <a:srgbClr val="FF0000"/>
                </a:solidFill>
              </a:rPr>
              <a:t> = </a:t>
            </a:r>
            <a:r>
              <a:rPr lang="en-US" dirty="0" err="1" smtClean="0">
                <a:solidFill>
                  <a:srgbClr val="FF0000"/>
                </a:solidFill>
              </a:rPr>
              <a:t>amount_ink</a:t>
            </a:r>
            <a:endParaRPr lang="en-US" dirty="0"/>
          </a:p>
        </p:txBody>
      </p:sp>
      <p:sp>
        <p:nvSpPr>
          <p:cNvPr id="29" name="Rectangle 28"/>
          <p:cNvSpPr/>
          <p:nvPr/>
        </p:nvSpPr>
        <p:spPr>
          <a:xfrm>
            <a:off x="2159137" y="1905000"/>
            <a:ext cx="2257349" cy="369332"/>
          </a:xfrm>
          <a:prstGeom prst="rect">
            <a:avLst/>
          </a:prstGeom>
        </p:spPr>
        <p:txBody>
          <a:bodyPr wrap="none">
            <a:spAutoFit/>
          </a:bodyPr>
          <a:lstStyle/>
          <a:p>
            <a:r>
              <a:rPr lang="en-US" dirty="0" smtClean="0">
                <a:solidFill>
                  <a:srgbClr val="FF0000"/>
                </a:solidFill>
              </a:rPr>
              <a:t>x</a:t>
            </a:r>
            <a:r>
              <a:rPr lang="en-US" baseline="-25000" dirty="0" smtClean="0">
                <a:solidFill>
                  <a:srgbClr val="FF0000"/>
                </a:solidFill>
              </a:rPr>
              <a:t>2</a:t>
            </a:r>
            <a:r>
              <a:rPr lang="en-US" dirty="0" smtClean="0">
                <a:solidFill>
                  <a:srgbClr val="FF0000"/>
                </a:solidFill>
              </a:rPr>
              <a:t> = </a:t>
            </a:r>
            <a:r>
              <a:rPr lang="en-US" dirty="0" err="1" smtClean="0">
                <a:solidFill>
                  <a:srgbClr val="FF0000"/>
                </a:solidFill>
              </a:rPr>
              <a:t>shape_elongation</a:t>
            </a:r>
            <a:endParaRPr lang="en-US" dirty="0"/>
          </a:p>
        </p:txBody>
      </p:sp>
    </p:spTree>
    <p:extLst>
      <p:ext uri="{BB962C8B-B14F-4D97-AF65-F5344CB8AC3E}">
        <p14:creationId xmlns:p14="http://schemas.microsoft.com/office/powerpoint/2010/main" val="22694753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Separate “0” and “1”</a:t>
            </a:r>
            <a:br>
              <a:rPr lang="en-US" dirty="0" smtClean="0"/>
            </a:br>
            <a:r>
              <a:rPr lang="en-US" sz="3600" dirty="0" smtClean="0">
                <a:solidFill>
                  <a:srgbClr val="C00000"/>
                </a:solidFill>
              </a:rPr>
              <a:t>2) Subtract </a:t>
            </a:r>
            <a:r>
              <a:rPr lang="en-US" sz="3600" b="1" dirty="0" smtClean="0">
                <a:solidFill>
                  <a:srgbClr val="C00000"/>
                </a:solidFill>
              </a:rPr>
              <a:t>w</a:t>
            </a:r>
            <a:r>
              <a:rPr lang="en-US" sz="3600" baseline="30000" dirty="0" smtClean="0">
                <a:solidFill>
                  <a:srgbClr val="C00000"/>
                </a:solidFill>
              </a:rPr>
              <a:t>[0] </a:t>
            </a:r>
            <a:r>
              <a:rPr lang="en-US" sz="3600" dirty="0" smtClean="0">
                <a:solidFill>
                  <a:srgbClr val="C00000"/>
                </a:solidFill>
              </a:rPr>
              <a:t>from </a:t>
            </a:r>
            <a:r>
              <a:rPr lang="en-US" sz="3600" b="1" dirty="0" smtClean="0">
                <a:solidFill>
                  <a:srgbClr val="C00000"/>
                </a:solidFill>
              </a:rPr>
              <a:t>w</a:t>
            </a:r>
            <a:r>
              <a:rPr lang="en-US" sz="3600" baseline="30000" dirty="0" smtClean="0">
                <a:solidFill>
                  <a:srgbClr val="C00000"/>
                </a:solidFill>
              </a:rPr>
              <a:t>[1]</a:t>
            </a:r>
            <a:endParaRPr lang="en-US" sz="3600" dirty="0">
              <a:solidFill>
                <a:srgbClr val="C00000"/>
              </a:solidFill>
            </a:endParaRPr>
          </a:p>
        </p:txBody>
      </p:sp>
      <p:cxnSp>
        <p:nvCxnSpPr>
          <p:cNvPr id="9" name="Straight Arrow Connector 8"/>
          <p:cNvCxnSpPr/>
          <p:nvPr/>
        </p:nvCxnSpPr>
        <p:spPr>
          <a:xfrm flipV="1">
            <a:off x="1600200" y="4152900"/>
            <a:ext cx="6172200" cy="435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5800" y="1905000"/>
            <a:ext cx="0" cy="44958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14800" y="4331021"/>
            <a:ext cx="301686" cy="369332"/>
          </a:xfrm>
          <a:prstGeom prst="rect">
            <a:avLst/>
          </a:prstGeom>
          <a:noFill/>
        </p:spPr>
        <p:txBody>
          <a:bodyPr wrap="none" rtlCol="0">
            <a:spAutoFit/>
          </a:bodyPr>
          <a:lstStyle/>
          <a:p>
            <a:r>
              <a:rPr lang="en-US" dirty="0" smtClean="0"/>
              <a:t>0</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5964" y="4552321"/>
            <a:ext cx="723900" cy="807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664" y="5388219"/>
            <a:ext cx="914400" cy="84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114" y="5105400"/>
            <a:ext cx="6667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4139" y="4496521"/>
            <a:ext cx="514350" cy="679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6950" y="4937718"/>
            <a:ext cx="655714" cy="716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6028" y="3339240"/>
            <a:ext cx="5334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9678" y="3298996"/>
            <a:ext cx="3810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7803" y="2472465"/>
            <a:ext cx="2857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5"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0678" y="2676946"/>
            <a:ext cx="5524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6903" y="3078956"/>
            <a:ext cx="617472" cy="1049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6567675" y="3634515"/>
            <a:ext cx="1772729" cy="369332"/>
          </a:xfrm>
          <a:prstGeom prst="rect">
            <a:avLst/>
          </a:prstGeom>
        </p:spPr>
        <p:txBody>
          <a:bodyPr wrap="none">
            <a:spAutoFit/>
          </a:bodyPr>
          <a:lstStyle/>
          <a:p>
            <a:r>
              <a:rPr lang="en-US" dirty="0" smtClean="0">
                <a:solidFill>
                  <a:srgbClr val="FF0000"/>
                </a:solidFill>
              </a:rPr>
              <a:t>x</a:t>
            </a:r>
            <a:r>
              <a:rPr lang="en-US" baseline="-25000" dirty="0" smtClean="0">
                <a:solidFill>
                  <a:srgbClr val="FF0000"/>
                </a:solidFill>
              </a:rPr>
              <a:t>1</a:t>
            </a:r>
            <a:r>
              <a:rPr lang="en-US" dirty="0" smtClean="0">
                <a:solidFill>
                  <a:srgbClr val="FF0000"/>
                </a:solidFill>
              </a:rPr>
              <a:t> = </a:t>
            </a:r>
            <a:r>
              <a:rPr lang="en-US" dirty="0" err="1" smtClean="0">
                <a:solidFill>
                  <a:srgbClr val="FF0000"/>
                </a:solidFill>
              </a:rPr>
              <a:t>amount_ink</a:t>
            </a:r>
            <a:endParaRPr lang="en-US" dirty="0"/>
          </a:p>
        </p:txBody>
      </p:sp>
      <p:sp>
        <p:nvSpPr>
          <p:cNvPr id="17" name="Rectangle 16"/>
          <p:cNvSpPr/>
          <p:nvPr/>
        </p:nvSpPr>
        <p:spPr>
          <a:xfrm>
            <a:off x="2159137" y="1905000"/>
            <a:ext cx="2257349" cy="369332"/>
          </a:xfrm>
          <a:prstGeom prst="rect">
            <a:avLst/>
          </a:prstGeom>
        </p:spPr>
        <p:txBody>
          <a:bodyPr wrap="none">
            <a:spAutoFit/>
          </a:bodyPr>
          <a:lstStyle/>
          <a:p>
            <a:r>
              <a:rPr lang="en-US" dirty="0" smtClean="0">
                <a:solidFill>
                  <a:srgbClr val="FF0000"/>
                </a:solidFill>
              </a:rPr>
              <a:t>x</a:t>
            </a:r>
            <a:r>
              <a:rPr lang="en-US" baseline="-25000" dirty="0" smtClean="0">
                <a:solidFill>
                  <a:srgbClr val="FF0000"/>
                </a:solidFill>
              </a:rPr>
              <a:t>2</a:t>
            </a:r>
            <a:r>
              <a:rPr lang="en-US" dirty="0" smtClean="0">
                <a:solidFill>
                  <a:srgbClr val="FF0000"/>
                </a:solidFill>
              </a:rPr>
              <a:t> = </a:t>
            </a:r>
            <a:r>
              <a:rPr lang="en-US" dirty="0" err="1" smtClean="0">
                <a:solidFill>
                  <a:srgbClr val="FF0000"/>
                </a:solidFill>
              </a:rPr>
              <a:t>shape_elongation</a:t>
            </a:r>
            <a:endParaRPr lang="en-US" dirty="0"/>
          </a:p>
        </p:txBody>
      </p:sp>
      <p:cxnSp>
        <p:nvCxnSpPr>
          <p:cNvPr id="14" name="Straight Arrow Connector 13"/>
          <p:cNvCxnSpPr>
            <a:endCxn id="3085" idx="2"/>
          </p:cNvCxnSpPr>
          <p:nvPr/>
        </p:nvCxnSpPr>
        <p:spPr>
          <a:xfrm flipH="1" flipV="1">
            <a:off x="2836903" y="3305596"/>
            <a:ext cx="1658897" cy="890804"/>
          </a:xfrm>
          <a:prstGeom prst="straightConnector1">
            <a:avLst/>
          </a:prstGeom>
          <a:ln w="635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Slide Number Placeholder 30"/>
          <p:cNvSpPr>
            <a:spLocks noGrp="1"/>
          </p:cNvSpPr>
          <p:nvPr>
            <p:ph type="sldNum" sz="quarter" idx="12"/>
          </p:nvPr>
        </p:nvSpPr>
        <p:spPr/>
        <p:txBody>
          <a:bodyPr/>
          <a:lstStyle/>
          <a:p>
            <a:fld id="{DF7AE947-2A1D-49DB-AAF9-66B4A4AB3439}" type="slidenum">
              <a:rPr lang="en-US" smtClean="0"/>
              <a:t>27</a:t>
            </a:fld>
            <a:endParaRPr lang="en-US"/>
          </a:p>
        </p:txBody>
      </p:sp>
      <p:cxnSp>
        <p:nvCxnSpPr>
          <p:cNvPr id="21" name="Straight Arrow Connector 20"/>
          <p:cNvCxnSpPr/>
          <p:nvPr/>
        </p:nvCxnSpPr>
        <p:spPr>
          <a:xfrm flipH="1" flipV="1">
            <a:off x="2836903" y="3028768"/>
            <a:ext cx="1679513" cy="1185097"/>
          </a:xfrm>
          <a:prstGeom prst="straightConnector1">
            <a:avLst/>
          </a:prstGeom>
          <a:ln w="635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3085" idx="2"/>
          </p:cNvCxnSpPr>
          <p:nvPr/>
        </p:nvCxnSpPr>
        <p:spPr>
          <a:xfrm flipH="1" flipV="1">
            <a:off x="1524000" y="2274332"/>
            <a:ext cx="1312903" cy="1031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1524000" y="2274332"/>
            <a:ext cx="1312903" cy="7544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1524001" y="2274332"/>
            <a:ext cx="2971799" cy="1939533"/>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04800" y="1551057"/>
            <a:ext cx="2239716" cy="707886"/>
          </a:xfrm>
          <a:prstGeom prst="rect">
            <a:avLst/>
          </a:prstGeom>
        </p:spPr>
        <p:txBody>
          <a:bodyPr wrap="none">
            <a:spAutoFit/>
          </a:bodyPr>
          <a:lstStyle/>
          <a:p>
            <a:r>
              <a:rPr lang="en-US" sz="4000" b="1" dirty="0" smtClean="0"/>
              <a:t>w</a:t>
            </a:r>
            <a:r>
              <a:rPr lang="en-US" sz="4000" b="1" baseline="30000" dirty="0" smtClean="0"/>
              <a:t>[1]</a:t>
            </a:r>
            <a:r>
              <a:rPr lang="en-US" sz="4000" b="1" dirty="0" smtClean="0"/>
              <a:t> - w</a:t>
            </a:r>
            <a:r>
              <a:rPr lang="en-US" sz="4000" b="1" baseline="30000" dirty="0" smtClean="0"/>
              <a:t>[0]</a:t>
            </a:r>
            <a:r>
              <a:rPr lang="en-US" sz="4000" b="1" dirty="0" smtClean="0"/>
              <a:t> </a:t>
            </a:r>
            <a:endParaRPr lang="en-US" sz="4000" b="1" baseline="30000" dirty="0"/>
          </a:p>
        </p:txBody>
      </p:sp>
      <p:sp>
        <p:nvSpPr>
          <p:cNvPr id="28" name="TextBox 27"/>
          <p:cNvSpPr txBox="1"/>
          <p:nvPr/>
        </p:nvSpPr>
        <p:spPr>
          <a:xfrm>
            <a:off x="609600" y="5071586"/>
            <a:ext cx="2844775" cy="646331"/>
          </a:xfrm>
          <a:prstGeom prst="rect">
            <a:avLst/>
          </a:prstGeom>
          <a:noFill/>
        </p:spPr>
        <p:txBody>
          <a:bodyPr wrap="square" rtlCol="0">
            <a:spAutoFit/>
          </a:bodyPr>
          <a:lstStyle/>
          <a:p>
            <a:r>
              <a:rPr lang="en-US" dirty="0" smtClean="0"/>
              <a:t>You get </a:t>
            </a:r>
            <a:r>
              <a:rPr lang="en-US" b="1" dirty="0" smtClean="0"/>
              <a:t>w = w</a:t>
            </a:r>
            <a:r>
              <a:rPr lang="en-US" b="1" baseline="30000" dirty="0" smtClean="0"/>
              <a:t>[1]</a:t>
            </a:r>
            <a:r>
              <a:rPr lang="en-US" b="1" dirty="0" smtClean="0"/>
              <a:t> - w</a:t>
            </a:r>
            <a:r>
              <a:rPr lang="en-US" b="1" baseline="30000" dirty="0" smtClean="0"/>
              <a:t>[0]</a:t>
            </a:r>
            <a:r>
              <a:rPr lang="en-US" b="1" dirty="0" smtClean="0"/>
              <a:t> </a:t>
            </a:r>
            <a:r>
              <a:rPr lang="en-US" dirty="0" smtClean="0"/>
              <a:t>as your weight vector.</a:t>
            </a:r>
            <a:endParaRPr lang="en-US" baseline="30000" dirty="0"/>
          </a:p>
        </p:txBody>
      </p:sp>
    </p:spTree>
    <p:extLst>
      <p:ext uri="{BB962C8B-B14F-4D97-AF65-F5344CB8AC3E}">
        <p14:creationId xmlns:p14="http://schemas.microsoft.com/office/powerpoint/2010/main" val="1971777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Separate “0” and “1”</a:t>
            </a:r>
            <a:br>
              <a:rPr lang="en-US" dirty="0" smtClean="0"/>
            </a:br>
            <a:r>
              <a:rPr lang="en-US" sz="3600" dirty="0" smtClean="0">
                <a:solidFill>
                  <a:srgbClr val="C00000"/>
                </a:solidFill>
              </a:rPr>
              <a:t>3) Get the </a:t>
            </a:r>
            <a:r>
              <a:rPr lang="en-US" sz="3600" dirty="0" err="1" smtClean="0">
                <a:solidFill>
                  <a:srgbClr val="C00000"/>
                </a:solidFill>
              </a:rPr>
              <a:t>separaring</a:t>
            </a:r>
            <a:r>
              <a:rPr lang="en-US" sz="3600" dirty="0" smtClean="0">
                <a:solidFill>
                  <a:srgbClr val="C00000"/>
                </a:solidFill>
              </a:rPr>
              <a:t> “hyperplane”</a:t>
            </a:r>
            <a:endParaRPr lang="en-US" sz="3600" dirty="0">
              <a:solidFill>
                <a:srgbClr val="C00000"/>
              </a:solidFill>
            </a:endParaRPr>
          </a:p>
        </p:txBody>
      </p:sp>
      <p:cxnSp>
        <p:nvCxnSpPr>
          <p:cNvPr id="9" name="Straight Arrow Connector 8"/>
          <p:cNvCxnSpPr/>
          <p:nvPr/>
        </p:nvCxnSpPr>
        <p:spPr>
          <a:xfrm flipV="1">
            <a:off x="1600200" y="4152900"/>
            <a:ext cx="6172200" cy="435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5800" y="1905000"/>
            <a:ext cx="0" cy="44958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75200" y="4200221"/>
            <a:ext cx="301686" cy="369332"/>
          </a:xfrm>
          <a:prstGeom prst="rect">
            <a:avLst/>
          </a:prstGeom>
          <a:noFill/>
        </p:spPr>
        <p:txBody>
          <a:bodyPr wrap="none" rtlCol="0">
            <a:spAutoFit/>
          </a:bodyPr>
          <a:lstStyle/>
          <a:p>
            <a:r>
              <a:rPr lang="en-US" dirty="0" smtClean="0"/>
              <a:t>0</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964" y="4552321"/>
            <a:ext cx="723900" cy="807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664" y="5388219"/>
            <a:ext cx="914400" cy="84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3114" y="5105400"/>
            <a:ext cx="6667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4139" y="4496521"/>
            <a:ext cx="514350" cy="679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6950" y="4937718"/>
            <a:ext cx="655714" cy="716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6028" y="3339240"/>
            <a:ext cx="5334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9678" y="3298996"/>
            <a:ext cx="3810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7803" y="2472465"/>
            <a:ext cx="2857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5"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60678" y="2676946"/>
            <a:ext cx="5524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6903" y="3078956"/>
            <a:ext cx="617472" cy="1049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6567675" y="3634515"/>
            <a:ext cx="1772729" cy="369332"/>
          </a:xfrm>
          <a:prstGeom prst="rect">
            <a:avLst/>
          </a:prstGeom>
        </p:spPr>
        <p:txBody>
          <a:bodyPr wrap="none">
            <a:spAutoFit/>
          </a:bodyPr>
          <a:lstStyle/>
          <a:p>
            <a:r>
              <a:rPr lang="en-US" dirty="0" smtClean="0">
                <a:solidFill>
                  <a:srgbClr val="FF0000"/>
                </a:solidFill>
              </a:rPr>
              <a:t>x</a:t>
            </a:r>
            <a:r>
              <a:rPr lang="en-US" baseline="-25000" dirty="0" smtClean="0">
                <a:solidFill>
                  <a:srgbClr val="FF0000"/>
                </a:solidFill>
              </a:rPr>
              <a:t>1</a:t>
            </a:r>
            <a:r>
              <a:rPr lang="en-US" dirty="0" smtClean="0">
                <a:solidFill>
                  <a:srgbClr val="FF0000"/>
                </a:solidFill>
              </a:rPr>
              <a:t> = </a:t>
            </a:r>
            <a:r>
              <a:rPr lang="en-US" dirty="0" err="1" smtClean="0">
                <a:solidFill>
                  <a:srgbClr val="FF0000"/>
                </a:solidFill>
              </a:rPr>
              <a:t>amount_ink</a:t>
            </a:r>
            <a:endParaRPr lang="en-US" dirty="0"/>
          </a:p>
        </p:txBody>
      </p:sp>
      <p:sp>
        <p:nvSpPr>
          <p:cNvPr id="17" name="Rectangle 16"/>
          <p:cNvSpPr/>
          <p:nvPr/>
        </p:nvSpPr>
        <p:spPr>
          <a:xfrm>
            <a:off x="2159137" y="1905000"/>
            <a:ext cx="2257349" cy="369332"/>
          </a:xfrm>
          <a:prstGeom prst="rect">
            <a:avLst/>
          </a:prstGeom>
        </p:spPr>
        <p:txBody>
          <a:bodyPr wrap="none">
            <a:spAutoFit/>
          </a:bodyPr>
          <a:lstStyle/>
          <a:p>
            <a:r>
              <a:rPr lang="en-US" dirty="0" smtClean="0">
                <a:solidFill>
                  <a:srgbClr val="FF0000"/>
                </a:solidFill>
              </a:rPr>
              <a:t>x</a:t>
            </a:r>
            <a:r>
              <a:rPr lang="en-US" baseline="-25000" dirty="0" smtClean="0">
                <a:solidFill>
                  <a:srgbClr val="FF0000"/>
                </a:solidFill>
              </a:rPr>
              <a:t>2</a:t>
            </a:r>
            <a:r>
              <a:rPr lang="en-US" dirty="0" smtClean="0">
                <a:solidFill>
                  <a:srgbClr val="FF0000"/>
                </a:solidFill>
              </a:rPr>
              <a:t> = </a:t>
            </a:r>
            <a:r>
              <a:rPr lang="en-US" dirty="0" err="1" smtClean="0">
                <a:solidFill>
                  <a:srgbClr val="FF0000"/>
                </a:solidFill>
              </a:rPr>
              <a:t>shape_elongation</a:t>
            </a:r>
            <a:endParaRPr lang="en-US" dirty="0"/>
          </a:p>
        </p:txBody>
      </p:sp>
      <p:sp>
        <p:nvSpPr>
          <p:cNvPr id="31" name="Slide Number Placeholder 30"/>
          <p:cNvSpPr>
            <a:spLocks noGrp="1"/>
          </p:cNvSpPr>
          <p:nvPr>
            <p:ph type="sldNum" sz="quarter" idx="12"/>
          </p:nvPr>
        </p:nvSpPr>
        <p:spPr/>
        <p:txBody>
          <a:bodyPr/>
          <a:lstStyle/>
          <a:p>
            <a:fld id="{DF7AE947-2A1D-49DB-AAF9-66B4A4AB3439}" type="slidenum">
              <a:rPr lang="en-US" smtClean="0"/>
              <a:t>28</a:t>
            </a:fld>
            <a:endParaRPr lang="en-US"/>
          </a:p>
        </p:txBody>
      </p:sp>
      <p:cxnSp>
        <p:nvCxnSpPr>
          <p:cNvPr id="25" name="Straight Arrow Connector 24"/>
          <p:cNvCxnSpPr/>
          <p:nvPr/>
        </p:nvCxnSpPr>
        <p:spPr>
          <a:xfrm flipH="1" flipV="1">
            <a:off x="1524001" y="2274332"/>
            <a:ext cx="2971799" cy="1939533"/>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04800" y="1551057"/>
            <a:ext cx="2645276" cy="707886"/>
          </a:xfrm>
          <a:prstGeom prst="rect">
            <a:avLst/>
          </a:prstGeom>
        </p:spPr>
        <p:txBody>
          <a:bodyPr wrap="none">
            <a:spAutoFit/>
          </a:bodyPr>
          <a:lstStyle/>
          <a:p>
            <a:r>
              <a:rPr lang="en-US" sz="4000" b="1" dirty="0" smtClean="0"/>
              <a:t>w=w</a:t>
            </a:r>
            <a:r>
              <a:rPr lang="en-US" sz="4000" b="1" baseline="30000" dirty="0" smtClean="0"/>
              <a:t>[1]</a:t>
            </a:r>
            <a:r>
              <a:rPr lang="en-US" sz="4000" b="1" dirty="0" smtClean="0"/>
              <a:t>-w</a:t>
            </a:r>
            <a:r>
              <a:rPr lang="en-US" sz="4000" b="1" baseline="30000" dirty="0" smtClean="0"/>
              <a:t>[0]</a:t>
            </a:r>
            <a:r>
              <a:rPr lang="en-US" sz="4000" b="1" dirty="0" smtClean="0"/>
              <a:t> </a:t>
            </a:r>
            <a:endParaRPr lang="en-US" sz="4000" b="1" baseline="30000" dirty="0"/>
          </a:p>
        </p:txBody>
      </p:sp>
      <p:cxnSp>
        <p:nvCxnSpPr>
          <p:cNvPr id="5" name="Straight Connector 4"/>
          <p:cNvCxnSpPr/>
          <p:nvPr/>
        </p:nvCxnSpPr>
        <p:spPr>
          <a:xfrm flipV="1">
            <a:off x="2743200" y="1796100"/>
            <a:ext cx="3505200" cy="4800600"/>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267200" y="3819181"/>
            <a:ext cx="149286" cy="21941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416486" y="3819181"/>
            <a:ext cx="231714" cy="18466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rot="18354663">
            <a:off x="1724096" y="5180980"/>
            <a:ext cx="2843086" cy="707886"/>
          </a:xfrm>
          <a:prstGeom prst="rect">
            <a:avLst/>
          </a:prstGeom>
        </p:spPr>
        <p:txBody>
          <a:bodyPr wrap="none">
            <a:spAutoFit/>
          </a:bodyPr>
          <a:lstStyle/>
          <a:p>
            <a:r>
              <a:rPr lang="en-US" sz="4000" dirty="0"/>
              <a:t>f</a:t>
            </a:r>
            <a:r>
              <a:rPr lang="en-US" sz="4000" dirty="0" smtClean="0"/>
              <a:t>(</a:t>
            </a:r>
            <a:r>
              <a:rPr lang="en-US" sz="4000" b="1" dirty="0" smtClean="0"/>
              <a:t>x</a:t>
            </a:r>
            <a:r>
              <a:rPr lang="en-US" sz="4000" dirty="0" smtClean="0"/>
              <a:t>)</a:t>
            </a:r>
            <a:r>
              <a:rPr lang="en-US" sz="4000" b="1" dirty="0" smtClean="0"/>
              <a:t> </a:t>
            </a:r>
            <a:r>
              <a:rPr lang="en-US" sz="4000" dirty="0" smtClean="0"/>
              <a:t>= </a:t>
            </a:r>
            <a:r>
              <a:rPr lang="en-US" sz="4000" b="1" dirty="0" err="1" smtClean="0"/>
              <a:t>w.x</a:t>
            </a:r>
            <a:r>
              <a:rPr lang="en-US" sz="4000" b="1" dirty="0" smtClean="0"/>
              <a:t> </a:t>
            </a:r>
            <a:r>
              <a:rPr lang="en-US" sz="4000" dirty="0" smtClean="0"/>
              <a:t>= 0</a:t>
            </a:r>
            <a:endParaRPr lang="en-US" sz="4000" baseline="30000" dirty="0"/>
          </a:p>
        </p:txBody>
      </p:sp>
      <p:sp>
        <p:nvSpPr>
          <p:cNvPr id="35" name="Rectangle 34"/>
          <p:cNvSpPr/>
          <p:nvPr/>
        </p:nvSpPr>
        <p:spPr>
          <a:xfrm rot="18354663">
            <a:off x="1049531" y="4751457"/>
            <a:ext cx="1633781" cy="707886"/>
          </a:xfrm>
          <a:prstGeom prst="rect">
            <a:avLst/>
          </a:prstGeom>
        </p:spPr>
        <p:txBody>
          <a:bodyPr wrap="none">
            <a:spAutoFit/>
          </a:bodyPr>
          <a:lstStyle/>
          <a:p>
            <a:r>
              <a:rPr lang="en-US" sz="4000" dirty="0"/>
              <a:t>f</a:t>
            </a:r>
            <a:r>
              <a:rPr lang="en-US" sz="4000" dirty="0" smtClean="0"/>
              <a:t>(</a:t>
            </a:r>
            <a:r>
              <a:rPr lang="en-US" sz="4000" b="1" dirty="0" smtClean="0"/>
              <a:t>x</a:t>
            </a:r>
            <a:r>
              <a:rPr lang="en-US" sz="4000" dirty="0" smtClean="0"/>
              <a:t>)</a:t>
            </a:r>
            <a:r>
              <a:rPr lang="en-US" sz="4000" b="1" dirty="0" smtClean="0"/>
              <a:t> </a:t>
            </a:r>
            <a:r>
              <a:rPr lang="en-US" sz="4000" dirty="0" smtClean="0"/>
              <a:t>&gt; 0</a:t>
            </a:r>
            <a:endParaRPr lang="en-US" sz="4000" baseline="30000" dirty="0"/>
          </a:p>
        </p:txBody>
      </p:sp>
      <p:sp>
        <p:nvSpPr>
          <p:cNvPr id="36" name="Rectangle 35"/>
          <p:cNvSpPr/>
          <p:nvPr/>
        </p:nvSpPr>
        <p:spPr>
          <a:xfrm rot="18354663">
            <a:off x="5655773" y="2452686"/>
            <a:ext cx="1633781" cy="707886"/>
          </a:xfrm>
          <a:prstGeom prst="rect">
            <a:avLst/>
          </a:prstGeom>
        </p:spPr>
        <p:txBody>
          <a:bodyPr wrap="none">
            <a:spAutoFit/>
          </a:bodyPr>
          <a:lstStyle/>
          <a:p>
            <a:r>
              <a:rPr lang="en-US" sz="4000" dirty="0"/>
              <a:t>f</a:t>
            </a:r>
            <a:r>
              <a:rPr lang="en-US" sz="4000" dirty="0" smtClean="0"/>
              <a:t>(</a:t>
            </a:r>
            <a:r>
              <a:rPr lang="en-US" sz="4000" b="1" dirty="0" smtClean="0"/>
              <a:t>x</a:t>
            </a:r>
            <a:r>
              <a:rPr lang="en-US" sz="4000" dirty="0" smtClean="0"/>
              <a:t>)</a:t>
            </a:r>
            <a:r>
              <a:rPr lang="en-US" sz="4000" b="1" dirty="0" smtClean="0"/>
              <a:t> </a:t>
            </a:r>
            <a:r>
              <a:rPr lang="en-US" sz="4000" dirty="0" smtClean="0"/>
              <a:t>&lt; 0</a:t>
            </a:r>
            <a:endParaRPr lang="en-US" sz="4000" baseline="30000" dirty="0"/>
          </a:p>
        </p:txBody>
      </p:sp>
      <p:sp>
        <p:nvSpPr>
          <p:cNvPr id="19" name="Freeform 18"/>
          <p:cNvSpPr/>
          <p:nvPr/>
        </p:nvSpPr>
        <p:spPr>
          <a:xfrm>
            <a:off x="2757600" y="1807200"/>
            <a:ext cx="5486400" cy="4809600"/>
          </a:xfrm>
          <a:custGeom>
            <a:avLst/>
            <a:gdLst>
              <a:gd name="connsiteX0" fmla="*/ 3484800 w 5486400"/>
              <a:gd name="connsiteY0" fmla="*/ 0 h 4809600"/>
              <a:gd name="connsiteX1" fmla="*/ 5486400 w 5486400"/>
              <a:gd name="connsiteY1" fmla="*/ 14400 h 4809600"/>
              <a:gd name="connsiteX2" fmla="*/ 5457600 w 5486400"/>
              <a:gd name="connsiteY2" fmla="*/ 4809600 h 4809600"/>
              <a:gd name="connsiteX3" fmla="*/ 0 w 5486400"/>
              <a:gd name="connsiteY3" fmla="*/ 4780800 h 4809600"/>
            </a:gdLst>
            <a:ahLst/>
            <a:cxnLst>
              <a:cxn ang="0">
                <a:pos x="connsiteX0" y="connsiteY0"/>
              </a:cxn>
              <a:cxn ang="0">
                <a:pos x="connsiteX1" y="connsiteY1"/>
              </a:cxn>
              <a:cxn ang="0">
                <a:pos x="connsiteX2" y="connsiteY2"/>
              </a:cxn>
              <a:cxn ang="0">
                <a:pos x="connsiteX3" y="connsiteY3"/>
              </a:cxn>
            </a:cxnLst>
            <a:rect l="l" t="t" r="r" b="b"/>
            <a:pathLst>
              <a:path w="5486400" h="4809600">
                <a:moveTo>
                  <a:pt x="3484800" y="0"/>
                </a:moveTo>
                <a:lnTo>
                  <a:pt x="5486400" y="14400"/>
                </a:lnTo>
                <a:lnTo>
                  <a:pt x="5457600" y="4809600"/>
                </a:lnTo>
                <a:lnTo>
                  <a:pt x="0" y="4780800"/>
                </a:lnTo>
              </a:path>
            </a:pathLst>
          </a:custGeom>
          <a:solidFill>
            <a:srgbClr val="92D05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p:cNvSpPr/>
          <p:nvPr/>
        </p:nvSpPr>
        <p:spPr>
          <a:xfrm>
            <a:off x="292611" y="1755450"/>
            <a:ext cx="5990400" cy="4838400"/>
          </a:xfrm>
          <a:custGeom>
            <a:avLst/>
            <a:gdLst>
              <a:gd name="connsiteX0" fmla="*/ 2476800 w 5990400"/>
              <a:gd name="connsiteY0" fmla="*/ 4838400 h 4838400"/>
              <a:gd name="connsiteX1" fmla="*/ 0 w 5990400"/>
              <a:gd name="connsiteY1" fmla="*/ 4824000 h 4838400"/>
              <a:gd name="connsiteX2" fmla="*/ 14400 w 5990400"/>
              <a:gd name="connsiteY2" fmla="*/ 0 h 4838400"/>
              <a:gd name="connsiteX3" fmla="*/ 5990400 w 5990400"/>
              <a:gd name="connsiteY3" fmla="*/ 43200 h 4838400"/>
            </a:gdLst>
            <a:ahLst/>
            <a:cxnLst>
              <a:cxn ang="0">
                <a:pos x="connsiteX0" y="connsiteY0"/>
              </a:cxn>
              <a:cxn ang="0">
                <a:pos x="connsiteX1" y="connsiteY1"/>
              </a:cxn>
              <a:cxn ang="0">
                <a:pos x="connsiteX2" y="connsiteY2"/>
              </a:cxn>
              <a:cxn ang="0">
                <a:pos x="connsiteX3" y="connsiteY3"/>
              </a:cxn>
            </a:cxnLst>
            <a:rect l="l" t="t" r="r" b="b"/>
            <a:pathLst>
              <a:path w="5990400" h="4838400">
                <a:moveTo>
                  <a:pt x="2476800" y="4838400"/>
                </a:moveTo>
                <a:lnTo>
                  <a:pt x="0" y="4824000"/>
                </a:lnTo>
                <a:lnTo>
                  <a:pt x="14400" y="0"/>
                </a:lnTo>
                <a:lnTo>
                  <a:pt x="5990400" y="43200"/>
                </a:lnTo>
              </a:path>
            </a:pathLst>
          </a:custGeom>
          <a:solidFill>
            <a:schemeClr val="accent6">
              <a:lumMod val="7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0635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Separate “0” and “1”</a:t>
            </a:r>
            <a:br>
              <a:rPr lang="en-US" dirty="0" smtClean="0"/>
            </a:br>
            <a:r>
              <a:rPr lang="en-US" sz="3600" dirty="0">
                <a:solidFill>
                  <a:srgbClr val="C00000"/>
                </a:solidFill>
              </a:rPr>
              <a:t>4</a:t>
            </a:r>
            <a:r>
              <a:rPr lang="en-US" sz="3600" dirty="0" smtClean="0">
                <a:solidFill>
                  <a:srgbClr val="C00000"/>
                </a:solidFill>
              </a:rPr>
              <a:t>) ALL the “math”</a:t>
            </a:r>
            <a:endParaRPr lang="en-US" sz="3600" dirty="0">
              <a:solidFill>
                <a:srgbClr val="C00000"/>
              </a:solidFill>
            </a:endParaRPr>
          </a:p>
        </p:txBody>
      </p:sp>
      <p:sp>
        <p:nvSpPr>
          <p:cNvPr id="31" name="Slide Number Placeholder 30"/>
          <p:cNvSpPr>
            <a:spLocks noGrp="1"/>
          </p:cNvSpPr>
          <p:nvPr>
            <p:ph type="sldNum" sz="quarter" idx="12"/>
          </p:nvPr>
        </p:nvSpPr>
        <p:spPr/>
        <p:txBody>
          <a:bodyPr/>
          <a:lstStyle/>
          <a:p>
            <a:fld id="{DF7AE947-2A1D-49DB-AAF9-66B4A4AB3439}" type="slidenum">
              <a:rPr lang="en-US" smtClean="0"/>
              <a:t>29</a:t>
            </a:fld>
            <a:endParaRPr lang="en-US"/>
          </a:p>
        </p:txBody>
      </p:sp>
      <p:sp>
        <p:nvSpPr>
          <p:cNvPr id="34" name="Rectangle 33"/>
          <p:cNvSpPr/>
          <p:nvPr/>
        </p:nvSpPr>
        <p:spPr>
          <a:xfrm>
            <a:off x="457200" y="1524000"/>
            <a:ext cx="8839200" cy="5262979"/>
          </a:xfrm>
          <a:prstGeom prst="rect">
            <a:avLst/>
          </a:prstGeom>
        </p:spPr>
        <p:txBody>
          <a:bodyPr wrap="square">
            <a:spAutoFit/>
          </a:bodyPr>
          <a:lstStyle/>
          <a:p>
            <a:r>
              <a:rPr lang="en-US" sz="2800" u="sng" dirty="0" smtClean="0"/>
              <a:t>Input vector </a:t>
            </a:r>
            <a:r>
              <a:rPr lang="en-US" sz="2800" b="1" dirty="0" smtClean="0"/>
              <a:t>x </a:t>
            </a:r>
            <a:r>
              <a:rPr lang="en-US" sz="2800" dirty="0" smtClean="0"/>
              <a:t>= [x</a:t>
            </a:r>
            <a:r>
              <a:rPr lang="en-US" sz="2800" baseline="-25000" dirty="0" smtClean="0"/>
              <a:t>1</a:t>
            </a:r>
            <a:r>
              <a:rPr lang="en-US" sz="2800" dirty="0" smtClean="0"/>
              <a:t>, x</a:t>
            </a:r>
            <a:r>
              <a:rPr lang="en-US" sz="2800" baseline="-25000" dirty="0" smtClean="0"/>
              <a:t>2</a:t>
            </a:r>
            <a:r>
              <a:rPr lang="en-US" sz="2800" dirty="0" smtClean="0"/>
              <a:t>]</a:t>
            </a:r>
          </a:p>
          <a:p>
            <a:r>
              <a:rPr lang="en-US" sz="2800" dirty="0" smtClean="0">
                <a:solidFill>
                  <a:srgbClr val="FF0000"/>
                </a:solidFill>
              </a:rPr>
              <a:t>x</a:t>
            </a:r>
            <a:r>
              <a:rPr lang="en-US" sz="2800" baseline="-25000" dirty="0" smtClean="0">
                <a:solidFill>
                  <a:srgbClr val="FF0000"/>
                </a:solidFill>
              </a:rPr>
              <a:t>1</a:t>
            </a:r>
            <a:r>
              <a:rPr lang="en-US" sz="2800" dirty="0" smtClean="0">
                <a:solidFill>
                  <a:srgbClr val="FF0000"/>
                </a:solidFill>
              </a:rPr>
              <a:t> = </a:t>
            </a:r>
            <a:r>
              <a:rPr lang="en-US" sz="2800" dirty="0" err="1" smtClean="0">
                <a:solidFill>
                  <a:srgbClr val="FF0000"/>
                </a:solidFill>
              </a:rPr>
              <a:t>amount_ink</a:t>
            </a:r>
            <a:endParaRPr lang="en-US" sz="2800" dirty="0" smtClean="0">
              <a:solidFill>
                <a:srgbClr val="FF0000"/>
              </a:solidFill>
            </a:endParaRPr>
          </a:p>
          <a:p>
            <a:r>
              <a:rPr lang="en-US" sz="2800" dirty="0" smtClean="0">
                <a:solidFill>
                  <a:srgbClr val="FF0000"/>
                </a:solidFill>
              </a:rPr>
              <a:t>x</a:t>
            </a:r>
            <a:r>
              <a:rPr lang="en-US" sz="2800" baseline="-25000" dirty="0">
                <a:solidFill>
                  <a:srgbClr val="FF0000"/>
                </a:solidFill>
              </a:rPr>
              <a:t>2</a:t>
            </a:r>
            <a:r>
              <a:rPr lang="en-US" sz="2800" dirty="0" smtClean="0">
                <a:solidFill>
                  <a:srgbClr val="FF0000"/>
                </a:solidFill>
              </a:rPr>
              <a:t> = </a:t>
            </a:r>
            <a:r>
              <a:rPr lang="en-US" sz="2800" dirty="0" err="1" smtClean="0">
                <a:solidFill>
                  <a:srgbClr val="FF0000"/>
                </a:solidFill>
              </a:rPr>
              <a:t>shape_elongation</a:t>
            </a:r>
            <a:endParaRPr lang="en-US" sz="2800" dirty="0" smtClean="0">
              <a:solidFill>
                <a:srgbClr val="FF0000"/>
              </a:solidFill>
            </a:endParaRPr>
          </a:p>
          <a:p>
            <a:r>
              <a:rPr lang="en-US" sz="2800" u="sng" dirty="0" smtClean="0"/>
              <a:t>Target value </a:t>
            </a:r>
            <a:r>
              <a:rPr lang="en-US" sz="2800" dirty="0" smtClean="0"/>
              <a:t>y = ± 1</a:t>
            </a:r>
          </a:p>
          <a:p>
            <a:r>
              <a:rPr lang="en-US" sz="2800" dirty="0" smtClean="0">
                <a:solidFill>
                  <a:srgbClr val="FF0000"/>
                </a:solidFill>
              </a:rPr>
              <a:t>+1 = “one”; -1 = “zero”</a:t>
            </a:r>
          </a:p>
          <a:p>
            <a:r>
              <a:rPr lang="en-US" sz="2800" u="sng" dirty="0" smtClean="0"/>
              <a:t>Training examples:</a:t>
            </a:r>
          </a:p>
          <a:p>
            <a:r>
              <a:rPr lang="en-US" sz="2800" dirty="0" smtClean="0"/>
              <a:t>{ (</a:t>
            </a:r>
            <a:r>
              <a:rPr lang="en-US" sz="2800" b="1" dirty="0" smtClean="0"/>
              <a:t>x</a:t>
            </a:r>
            <a:r>
              <a:rPr lang="en-US" sz="2800" baseline="30000" dirty="0" smtClean="0"/>
              <a:t>1</a:t>
            </a:r>
            <a:r>
              <a:rPr lang="en-US" sz="2800" dirty="0" smtClean="0"/>
              <a:t>, y</a:t>
            </a:r>
            <a:r>
              <a:rPr lang="en-US" sz="2800" baseline="30000" dirty="0" smtClean="0"/>
              <a:t>1</a:t>
            </a:r>
            <a:r>
              <a:rPr lang="en-US" sz="2800" dirty="0" smtClean="0"/>
              <a:t>), (</a:t>
            </a:r>
            <a:r>
              <a:rPr lang="en-US" sz="2800" b="1" dirty="0" smtClean="0"/>
              <a:t>x</a:t>
            </a:r>
            <a:r>
              <a:rPr lang="en-US" sz="2800" baseline="30000" dirty="0"/>
              <a:t>2</a:t>
            </a:r>
            <a:r>
              <a:rPr lang="en-US" sz="2800" dirty="0" smtClean="0"/>
              <a:t>, y</a:t>
            </a:r>
            <a:r>
              <a:rPr lang="en-US" sz="2800" baseline="30000" dirty="0"/>
              <a:t>2</a:t>
            </a:r>
            <a:r>
              <a:rPr lang="en-US" sz="2800" dirty="0" smtClean="0"/>
              <a:t>), … , (</a:t>
            </a:r>
            <a:r>
              <a:rPr lang="en-US" sz="2800" b="1" dirty="0" err="1" smtClean="0"/>
              <a:t>x</a:t>
            </a:r>
            <a:r>
              <a:rPr lang="en-US" sz="2800" baseline="30000" dirty="0" err="1"/>
              <a:t>N</a:t>
            </a:r>
            <a:r>
              <a:rPr lang="en-US" sz="2800" dirty="0" smtClean="0"/>
              <a:t>, </a:t>
            </a:r>
            <a:r>
              <a:rPr lang="en-US" sz="2800" dirty="0" err="1" smtClean="0"/>
              <a:t>y</a:t>
            </a:r>
            <a:r>
              <a:rPr lang="en-US" sz="2800" baseline="30000" dirty="0" err="1"/>
              <a:t>N</a:t>
            </a:r>
            <a:r>
              <a:rPr lang="en-US" sz="2800" dirty="0" smtClean="0"/>
              <a:t>) }</a:t>
            </a:r>
          </a:p>
          <a:p>
            <a:r>
              <a:rPr lang="en-US" sz="2800" u="sng" dirty="0" smtClean="0"/>
              <a:t>Class centroids:</a:t>
            </a:r>
          </a:p>
          <a:p>
            <a:r>
              <a:rPr lang="en-US" sz="2800" b="1" dirty="0" smtClean="0"/>
              <a:t>w</a:t>
            </a:r>
            <a:r>
              <a:rPr lang="en-US" sz="2800" baseline="30000" dirty="0" smtClean="0"/>
              <a:t>[0] </a:t>
            </a:r>
            <a:r>
              <a:rPr lang="en-US" sz="2800" dirty="0" smtClean="0"/>
              <a:t>~ ∑</a:t>
            </a:r>
            <a:r>
              <a:rPr lang="en-US" sz="2800" baseline="-25000" dirty="0" smtClean="0"/>
              <a:t>{</a:t>
            </a:r>
            <a:r>
              <a:rPr lang="en-US" sz="2800" baseline="-25000" dirty="0" err="1" smtClean="0"/>
              <a:t>y</a:t>
            </a:r>
            <a:r>
              <a:rPr lang="en-US" dirty="0" err="1" smtClean="0"/>
              <a:t>k</a:t>
            </a:r>
            <a:r>
              <a:rPr lang="en-US" sz="2800" baseline="-25000" dirty="0" smtClean="0"/>
              <a:t>==-1} </a:t>
            </a:r>
            <a:r>
              <a:rPr lang="en-US" sz="2800" b="1" dirty="0" err="1" smtClean="0"/>
              <a:t>x</a:t>
            </a:r>
            <a:r>
              <a:rPr lang="en-US" sz="2800" baseline="30000" dirty="0" err="1" smtClean="0"/>
              <a:t>k</a:t>
            </a:r>
            <a:r>
              <a:rPr lang="en-US" sz="2800" baseline="30000" dirty="0" smtClean="0"/>
              <a:t>       </a:t>
            </a:r>
            <a:r>
              <a:rPr lang="en-US" dirty="0" smtClean="0"/>
              <a:t>(~ means “proportional”, omitting to divide by class cardinality)</a:t>
            </a:r>
            <a:endParaRPr lang="en-US" baseline="30000" dirty="0" smtClean="0"/>
          </a:p>
          <a:p>
            <a:r>
              <a:rPr lang="en-US" sz="2800" b="1" dirty="0" smtClean="0"/>
              <a:t>w</a:t>
            </a:r>
            <a:r>
              <a:rPr lang="en-US" sz="2800" baseline="30000" dirty="0" smtClean="0"/>
              <a:t>[1] </a:t>
            </a:r>
            <a:r>
              <a:rPr lang="en-US" sz="2800" dirty="0" smtClean="0"/>
              <a:t>~ ∑</a:t>
            </a:r>
            <a:r>
              <a:rPr lang="en-US" sz="2800" baseline="-25000" dirty="0" smtClean="0"/>
              <a:t>{</a:t>
            </a:r>
            <a:r>
              <a:rPr lang="en-US" sz="2800" baseline="-25000" dirty="0" err="1" smtClean="0"/>
              <a:t>y</a:t>
            </a:r>
            <a:r>
              <a:rPr lang="en-US" dirty="0" err="1" smtClean="0"/>
              <a:t>k</a:t>
            </a:r>
            <a:r>
              <a:rPr lang="en-US" sz="2800" baseline="-25000" dirty="0" smtClean="0"/>
              <a:t>==+1} </a:t>
            </a:r>
            <a:r>
              <a:rPr lang="en-US" sz="2800" b="1" dirty="0" err="1" smtClean="0"/>
              <a:t>x</a:t>
            </a:r>
            <a:r>
              <a:rPr lang="en-US" sz="2800" baseline="30000" dirty="0" err="1" smtClean="0"/>
              <a:t>k</a:t>
            </a:r>
            <a:endParaRPr lang="en-US" sz="2800" baseline="30000" dirty="0" smtClean="0"/>
          </a:p>
          <a:p>
            <a:r>
              <a:rPr lang="en-US" sz="2800" u="sng" dirty="0" smtClean="0"/>
              <a:t>Weight vector:</a:t>
            </a:r>
          </a:p>
          <a:p>
            <a:r>
              <a:rPr lang="en-US" sz="2800" b="1" dirty="0" smtClean="0"/>
              <a:t>w</a:t>
            </a:r>
            <a:r>
              <a:rPr lang="en-US" sz="2800" baseline="30000" dirty="0" smtClean="0"/>
              <a:t> </a:t>
            </a:r>
            <a:r>
              <a:rPr lang="en-US" sz="2800" dirty="0" smtClean="0"/>
              <a:t>= </a:t>
            </a:r>
            <a:r>
              <a:rPr lang="en-US" sz="2800" b="1" dirty="0" smtClean="0"/>
              <a:t>w</a:t>
            </a:r>
            <a:r>
              <a:rPr lang="en-US" sz="2800" baseline="30000" dirty="0" smtClean="0"/>
              <a:t>[1] </a:t>
            </a:r>
            <a:r>
              <a:rPr lang="en-US" sz="2800" dirty="0" smtClean="0"/>
              <a:t>- </a:t>
            </a:r>
            <a:r>
              <a:rPr lang="en-US" sz="2800" b="1" dirty="0" smtClean="0"/>
              <a:t>w</a:t>
            </a:r>
            <a:r>
              <a:rPr lang="en-US" sz="2800" baseline="30000" dirty="0" smtClean="0"/>
              <a:t>[0]</a:t>
            </a:r>
            <a:r>
              <a:rPr lang="en-US" sz="2800" dirty="0"/>
              <a:t> </a:t>
            </a:r>
            <a:r>
              <a:rPr lang="en-US" sz="2800" dirty="0" smtClean="0"/>
              <a:t>~ ∑</a:t>
            </a:r>
            <a:r>
              <a:rPr lang="en-US" sz="2800" baseline="-25000" dirty="0" smtClean="0"/>
              <a:t>k</a:t>
            </a:r>
            <a:r>
              <a:rPr lang="en-US" sz="2800" dirty="0"/>
              <a:t> </a:t>
            </a:r>
            <a:r>
              <a:rPr lang="en-US" sz="2800" dirty="0" err="1" smtClean="0"/>
              <a:t>y</a:t>
            </a:r>
            <a:r>
              <a:rPr lang="en-US" sz="2800" baseline="30000" dirty="0" err="1"/>
              <a:t>k</a:t>
            </a:r>
            <a:r>
              <a:rPr lang="en-US" sz="2800" baseline="30000" dirty="0" smtClean="0"/>
              <a:t> </a:t>
            </a:r>
            <a:r>
              <a:rPr lang="en-US" sz="2800" b="1" dirty="0" err="1" smtClean="0"/>
              <a:t>x</a:t>
            </a:r>
            <a:r>
              <a:rPr lang="en-US" sz="2800" baseline="30000" dirty="0" err="1" smtClean="0"/>
              <a:t>k</a:t>
            </a:r>
            <a:r>
              <a:rPr lang="en-US" sz="2800" baseline="30000" dirty="0" smtClean="0"/>
              <a:t>  </a:t>
            </a:r>
            <a:r>
              <a:rPr lang="en-US" sz="2800" dirty="0" smtClean="0"/>
              <a:t>  </a:t>
            </a:r>
            <a:r>
              <a:rPr lang="en-US" dirty="0" smtClean="0"/>
              <a:t> (for “balanced” classes)</a:t>
            </a:r>
            <a:endParaRPr lang="en-US" sz="4000" baseline="30000" dirty="0"/>
          </a:p>
        </p:txBody>
      </p:sp>
    </p:spTree>
    <p:extLst>
      <p:ext uri="{BB962C8B-B14F-4D97-AF65-F5344CB8AC3E}">
        <p14:creationId xmlns:p14="http://schemas.microsoft.com/office/powerpoint/2010/main" val="3010052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smtClean="0"/>
              <a:t>The DREAM</a:t>
            </a:r>
          </a:p>
        </p:txBody>
      </p:sp>
      <p:sp>
        <p:nvSpPr>
          <p:cNvPr id="5125" name="AutoShape 4"/>
          <p:cNvSpPr>
            <a:spLocks noChangeArrowheads="1"/>
          </p:cNvSpPr>
          <p:nvPr/>
        </p:nvSpPr>
        <p:spPr bwMode="auto">
          <a:xfrm>
            <a:off x="314325" y="3019425"/>
            <a:ext cx="1743075" cy="2114550"/>
          </a:xfrm>
          <a:prstGeom prst="can">
            <a:avLst>
              <a:gd name="adj" fmla="val 30328"/>
            </a:avLst>
          </a:prstGeom>
          <a:gradFill rotWithShape="0">
            <a:gsLst>
              <a:gs pos="0">
                <a:srgbClr val="336699"/>
              </a:gs>
              <a:gs pos="100000">
                <a:srgbClr val="F9FAFC"/>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pPr>
            <a:r>
              <a:rPr lang="en-US" altLang="en-US" sz="2400"/>
              <a:t>TRAINING</a:t>
            </a:r>
          </a:p>
          <a:p>
            <a:pPr algn="ctr" eaLnBrk="1" hangingPunct="1">
              <a:spcBef>
                <a:spcPct val="0"/>
              </a:spcBef>
              <a:buFontTx/>
              <a:buNone/>
            </a:pPr>
            <a:r>
              <a:rPr lang="en-US" altLang="en-US" sz="2400"/>
              <a:t>DATA</a:t>
            </a:r>
          </a:p>
        </p:txBody>
      </p:sp>
      <p:grpSp>
        <p:nvGrpSpPr>
          <p:cNvPr id="3" name="Group 2"/>
          <p:cNvGrpSpPr>
            <a:grpSpLocks/>
          </p:cNvGrpSpPr>
          <p:nvPr/>
        </p:nvGrpSpPr>
        <p:grpSpPr bwMode="auto">
          <a:xfrm>
            <a:off x="2490788" y="1504950"/>
            <a:ext cx="2925762" cy="4554538"/>
            <a:chOff x="2490438" y="1505513"/>
            <a:chExt cx="2925326" cy="4553535"/>
          </a:xfrm>
        </p:grpSpPr>
        <p:sp>
          <p:nvSpPr>
            <p:cNvPr id="26" name="Cloud 25"/>
            <p:cNvSpPr/>
            <p:nvPr/>
          </p:nvSpPr>
          <p:spPr>
            <a:xfrm>
              <a:off x="2490438" y="1505513"/>
              <a:ext cx="2925326" cy="4553535"/>
            </a:xfrm>
            <a:prstGeom prst="cloud">
              <a:avLst/>
            </a:prstGeom>
            <a:gradFill>
              <a:gsLst>
                <a:gs pos="39000">
                  <a:srgbClr val="FFC000"/>
                </a:gs>
                <a:gs pos="88000">
                  <a:srgbClr val="FF9900"/>
                </a:gs>
                <a:gs pos="0">
                  <a:srgbClr val="FFFFD5"/>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5139" name="Group 26"/>
            <p:cNvGrpSpPr>
              <a:grpSpLocks/>
            </p:cNvGrpSpPr>
            <p:nvPr/>
          </p:nvGrpSpPr>
          <p:grpSpPr bwMode="auto">
            <a:xfrm>
              <a:off x="2515401" y="2158179"/>
              <a:ext cx="2900363" cy="2894062"/>
              <a:chOff x="2515401" y="2158179"/>
              <a:chExt cx="2900363" cy="2894062"/>
            </a:xfrm>
          </p:grpSpPr>
          <p:sp>
            <p:nvSpPr>
              <p:cNvPr id="5140" name="Rectangle 3"/>
              <p:cNvSpPr txBox="1">
                <a:spLocks noChangeArrowheads="1"/>
              </p:cNvSpPr>
              <p:nvPr/>
            </p:nvSpPr>
            <p:spPr bwMode="auto">
              <a:xfrm>
                <a:off x="2515401" y="2158179"/>
                <a:ext cx="2900363" cy="1973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buFontTx/>
                  <a:buNone/>
                </a:pPr>
                <a:r>
                  <a:rPr lang="en-US" altLang="en-US" sz="2800">
                    <a:latin typeface="Arial" charset="0"/>
                    <a:cs typeface="Arial" charset="0"/>
                  </a:rPr>
                  <a:t>AutoML</a:t>
                </a:r>
              </a:p>
              <a:p>
                <a:pPr algn="ctr" eaLnBrk="1" hangingPunct="1">
                  <a:buFontTx/>
                  <a:buNone/>
                </a:pPr>
                <a:r>
                  <a:rPr lang="en-US" altLang="en-US" sz="2800">
                    <a:latin typeface="Arial" charset="0"/>
                    <a:cs typeface="Arial" charset="0"/>
                  </a:rPr>
                  <a:t>black box</a:t>
                </a:r>
              </a:p>
              <a:p>
                <a:pPr algn="ctr" eaLnBrk="1" hangingPunct="1">
                  <a:buFontTx/>
                  <a:buNone/>
                </a:pPr>
                <a:endParaRPr lang="en-US" altLang="en-US"/>
              </a:p>
            </p:txBody>
          </p:sp>
          <p:sp>
            <p:nvSpPr>
              <p:cNvPr id="5141" name="mainfrm"/>
              <p:cNvSpPr>
                <a:spLocks noEditPoints="1" noChangeArrowheads="1"/>
              </p:cNvSpPr>
              <p:nvPr/>
            </p:nvSpPr>
            <p:spPr bwMode="auto">
              <a:xfrm>
                <a:off x="3070041" y="3242491"/>
                <a:ext cx="1809750" cy="18097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6699">
                  <a:alpha val="50195"/>
                </a:srgbClr>
              </a:solidFill>
              <a:ln w="9525">
                <a:solidFill>
                  <a:srgbClr val="000000"/>
                </a:solidFill>
                <a:miter lim="800000"/>
                <a:headEnd/>
                <a:tailEnd/>
              </a:ln>
            </p:spPr>
            <p:txBody>
              <a:bodyPr/>
              <a:lstStyle/>
              <a:p>
                <a:endParaRPr lang="en-US"/>
              </a:p>
            </p:txBody>
          </p:sp>
          <p:grpSp>
            <p:nvGrpSpPr>
              <p:cNvPr id="5142" name="Group 8"/>
              <p:cNvGrpSpPr>
                <a:grpSpLocks/>
              </p:cNvGrpSpPr>
              <p:nvPr/>
            </p:nvGrpSpPr>
            <p:grpSpPr bwMode="auto">
              <a:xfrm>
                <a:off x="3189104" y="3304404"/>
                <a:ext cx="1457325" cy="1414462"/>
                <a:chOff x="1632" y="1248"/>
                <a:chExt cx="2682" cy="2286"/>
              </a:xfrm>
            </p:grpSpPr>
            <p:sp>
              <p:nvSpPr>
                <p:cNvPr id="5143"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78"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sp>
              <p:nvSpPr>
                <p:cNvPr id="5144" name="AutoShape 1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78"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sp>
              <p:nvSpPr>
                <p:cNvPr id="5145" name="AutoShape 1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78"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grpSp>
        </p:grpSp>
      </p:grpSp>
      <p:grpSp>
        <p:nvGrpSpPr>
          <p:cNvPr id="5127" name="Group 15"/>
          <p:cNvGrpSpPr>
            <a:grpSpLocks/>
          </p:cNvGrpSpPr>
          <p:nvPr/>
        </p:nvGrpSpPr>
        <p:grpSpPr bwMode="auto">
          <a:xfrm>
            <a:off x="5226050" y="2157413"/>
            <a:ext cx="3035300" cy="2895600"/>
            <a:chOff x="4724400" y="1949400"/>
            <a:chExt cx="3036094" cy="2894062"/>
          </a:xfrm>
        </p:grpSpPr>
        <p:sp>
          <p:nvSpPr>
            <p:cNvPr id="5135" name="AutoShape 7"/>
            <p:cNvSpPr>
              <a:spLocks noChangeArrowheads="1"/>
            </p:cNvSpPr>
            <p:nvPr/>
          </p:nvSpPr>
          <p:spPr bwMode="auto">
            <a:xfrm>
              <a:off x="4724400" y="3567112"/>
              <a:ext cx="600075" cy="742950"/>
            </a:xfrm>
            <a:prstGeom prst="rightArrow">
              <a:avLst>
                <a:gd name="adj1" fmla="val 50000"/>
                <a:gd name="adj2" fmla="val 25000"/>
              </a:avLst>
            </a:prstGeom>
            <a:solidFill>
              <a:srgbClr val="33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endParaRPr lang="en-US" altLang="en-US" sz="2400" b="1"/>
            </a:p>
          </p:txBody>
        </p:sp>
        <p:sp>
          <p:nvSpPr>
            <p:cNvPr id="5136" name="mainfrm"/>
            <p:cNvSpPr>
              <a:spLocks noEditPoints="1" noChangeArrowheads="1"/>
            </p:cNvSpPr>
            <p:nvPr/>
          </p:nvSpPr>
          <p:spPr bwMode="auto">
            <a:xfrm>
              <a:off x="5405438" y="3033712"/>
              <a:ext cx="1809750" cy="18097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6699"/>
            </a:solidFill>
            <a:ln w="9525">
              <a:solidFill>
                <a:srgbClr val="000000"/>
              </a:solidFill>
              <a:miter lim="800000"/>
              <a:headEnd/>
              <a:tailEnd/>
            </a:ln>
          </p:spPr>
          <p:txBody>
            <a:bodyPr/>
            <a:lstStyle/>
            <a:p>
              <a:endParaRPr lang="en-US"/>
            </a:p>
          </p:txBody>
        </p:sp>
        <p:sp>
          <p:nvSpPr>
            <p:cNvPr id="5137" name="Rectangle 21"/>
            <p:cNvSpPr>
              <a:spLocks noChangeArrowheads="1"/>
            </p:cNvSpPr>
            <p:nvPr/>
          </p:nvSpPr>
          <p:spPr bwMode="auto">
            <a:xfrm>
              <a:off x="4860132" y="1949400"/>
              <a:ext cx="2900362"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buFontTx/>
                <a:buNone/>
              </a:pPr>
              <a:r>
                <a:rPr lang="en-US" altLang="en-US" sz="2800">
                  <a:latin typeface="Arial" charset="0"/>
                </a:rPr>
                <a:t>Trained</a:t>
              </a:r>
            </a:p>
            <a:p>
              <a:pPr algn="ctr" eaLnBrk="1" hangingPunct="1">
                <a:buFontTx/>
                <a:buNone/>
              </a:pPr>
              <a:r>
                <a:rPr lang="en-US" altLang="en-US" sz="2800">
                  <a:latin typeface="Arial" charset="0"/>
                </a:rPr>
                <a:t>model</a:t>
              </a:r>
            </a:p>
          </p:txBody>
        </p:sp>
      </p:grpSp>
      <p:grpSp>
        <p:nvGrpSpPr>
          <p:cNvPr id="5128" name="Group 19"/>
          <p:cNvGrpSpPr>
            <a:grpSpLocks/>
          </p:cNvGrpSpPr>
          <p:nvPr/>
        </p:nvGrpSpPr>
        <p:grpSpPr bwMode="auto">
          <a:xfrm>
            <a:off x="5416550" y="3436938"/>
            <a:ext cx="3778250" cy="3098800"/>
            <a:chOff x="4914900" y="3228921"/>
            <a:chExt cx="3779267" cy="3098402"/>
          </a:xfrm>
        </p:grpSpPr>
        <p:sp>
          <p:nvSpPr>
            <p:cNvPr id="5130" name="WordArt 16"/>
            <p:cNvSpPr>
              <a:spLocks noChangeArrowheads="1" noChangeShapeType="1" noTextEdit="1"/>
            </p:cNvSpPr>
            <p:nvPr/>
          </p:nvSpPr>
          <p:spPr bwMode="auto">
            <a:xfrm rot="5400000">
              <a:off x="5869782" y="5112543"/>
              <a:ext cx="1104900" cy="1004887"/>
            </a:xfrm>
            <a:prstGeom prst="rect">
              <a:avLst/>
            </a:prstGeom>
          </p:spPr>
          <p:txBody>
            <a:bodyPr vert="wordArtVert" wrap="none" fromWordArt="1">
              <a:prstTxWarp prst="textPlain">
                <a:avLst>
                  <a:gd name="adj" fmla="val 50000"/>
                </a:avLst>
              </a:prstTxWarp>
              <a:scene3d>
                <a:camera prst="legacyPerspectiveFront">
                  <a:rot lat="20639990" lon="20699978" rev="0"/>
                </a:camera>
                <a:lightRig rig="legacyNormal3" dir="l"/>
              </a:scene3d>
              <a:sp3d extrusionH="201600" prstMaterial="legacyPlastic">
                <a:extrusionClr>
                  <a:srgbClr val="FF9966"/>
                </a:extrusionClr>
              </a:sp3d>
            </a:bodyPr>
            <a:lstStyle/>
            <a:p>
              <a:pPr fontAlgn="auto"/>
              <a:r>
                <a:rPr lang="en-US" sz="3600" kern="10">
                  <a:ln w="9525">
                    <a:round/>
                    <a:headEnd/>
                    <a:tailEnd/>
                  </a:ln>
                  <a:solidFill>
                    <a:srgbClr val="22228B"/>
                  </a:solidFill>
                  <a:latin typeface="Arial Black"/>
                </a:rPr>
                <a:t>?</a:t>
              </a:r>
            </a:p>
          </p:txBody>
        </p:sp>
        <p:grpSp>
          <p:nvGrpSpPr>
            <p:cNvPr id="5131" name="Group 21"/>
            <p:cNvGrpSpPr>
              <a:grpSpLocks/>
            </p:cNvGrpSpPr>
            <p:nvPr/>
          </p:nvGrpSpPr>
          <p:grpSpPr bwMode="auto">
            <a:xfrm>
              <a:off x="4914900" y="3228921"/>
              <a:ext cx="3779267" cy="3098402"/>
              <a:chOff x="4914900" y="3228921"/>
              <a:chExt cx="3779267" cy="3098402"/>
            </a:xfrm>
          </p:grpSpPr>
          <p:sp>
            <p:nvSpPr>
              <p:cNvPr id="23" name="AutoShape 17"/>
              <p:cNvSpPr>
                <a:spLocks noChangeArrowheads="1"/>
              </p:cNvSpPr>
              <p:nvPr/>
            </p:nvSpPr>
            <p:spPr bwMode="auto">
              <a:xfrm>
                <a:off x="6186830" y="3643205"/>
                <a:ext cx="1386260" cy="1299996"/>
              </a:xfrm>
              <a:custGeom>
                <a:avLst/>
                <a:gdLst>
                  <a:gd name="T0" fmla="*/ 1139828 w 21600"/>
                  <a:gd name="T1" fmla="*/ 0 h 21600"/>
                  <a:gd name="T2" fmla="*/ 1139828 w 21600"/>
                  <a:gd name="T3" fmla="*/ 731823 h 21600"/>
                  <a:gd name="T4" fmla="*/ 174327 w 21600"/>
                  <a:gd name="T5" fmla="*/ 1300163 h 21600"/>
                  <a:gd name="T6" fmla="*/ 1385887 w 21600"/>
                  <a:gd name="T7" fmla="*/ 365912 h 21600"/>
                  <a:gd name="T8" fmla="*/ 17694720 60000 65536"/>
                  <a:gd name="T9" fmla="*/ 5898240 60000 65536"/>
                  <a:gd name="T10" fmla="*/ 5898240 60000 65536"/>
                  <a:gd name="T11" fmla="*/ 0 60000 65536"/>
                  <a:gd name="T12" fmla="*/ 12427 w 21600"/>
                  <a:gd name="T13" fmla="*/ 3421 h 21600"/>
                  <a:gd name="T14" fmla="*/ 19923 w 21600"/>
                  <a:gd name="T15" fmla="*/ 8737 h 21600"/>
                </a:gdLst>
                <a:ahLst/>
                <a:cxnLst>
                  <a:cxn ang="T8">
                    <a:pos x="T0" y="T1"/>
                  </a:cxn>
                  <a:cxn ang="T9">
                    <a:pos x="T2" y="T3"/>
                  </a:cxn>
                  <a:cxn ang="T10">
                    <a:pos x="T4" y="T5"/>
                  </a:cxn>
                  <a:cxn ang="T11">
                    <a:pos x="T6" y="T7"/>
                  </a:cxn>
                </a:cxnLst>
                <a:rect l="T12" t="T13" r="T14" b="T15"/>
                <a:pathLst>
                  <a:path w="21600" h="21600">
                    <a:moveTo>
                      <a:pt x="21600" y="6079"/>
                    </a:moveTo>
                    <a:lnTo>
                      <a:pt x="17765" y="0"/>
                    </a:lnTo>
                    <a:lnTo>
                      <a:pt x="17765" y="3421"/>
                    </a:lnTo>
                    <a:lnTo>
                      <a:pt x="12427" y="3421"/>
                    </a:lnTo>
                    <a:cubicBezTo>
                      <a:pt x="5564" y="3421"/>
                      <a:pt x="0" y="7333"/>
                      <a:pt x="0" y="12158"/>
                    </a:cubicBezTo>
                    <a:lnTo>
                      <a:pt x="0" y="21600"/>
                    </a:lnTo>
                    <a:lnTo>
                      <a:pt x="5434" y="21600"/>
                    </a:lnTo>
                    <a:lnTo>
                      <a:pt x="5434" y="12158"/>
                    </a:lnTo>
                    <a:cubicBezTo>
                      <a:pt x="5434" y="10269"/>
                      <a:pt x="8565" y="8737"/>
                      <a:pt x="12427" y="8737"/>
                    </a:cubicBezTo>
                    <a:lnTo>
                      <a:pt x="17765" y="8737"/>
                    </a:lnTo>
                    <a:lnTo>
                      <a:pt x="17765" y="12158"/>
                    </a:lnTo>
                    <a:lnTo>
                      <a:pt x="21600" y="6079"/>
                    </a:lnTo>
                    <a:close/>
                  </a:path>
                </a:pathLst>
              </a:custGeom>
              <a:solidFill>
                <a:schemeClr val="accent6">
                  <a:lumMod val="75000"/>
                </a:schemeClr>
              </a:solidFill>
              <a:ln w="9525">
                <a:solidFill>
                  <a:schemeClr val="tx1"/>
                </a:solidFill>
                <a:miter lim="800000"/>
                <a:headEnd/>
                <a:tailEnd/>
              </a:ln>
              <a:effectLst/>
            </p:spPr>
            <p:txBody>
              <a:bodyPr wrap="none" anchor="ctr"/>
              <a:lstStyle/>
              <a:p>
                <a:pPr>
                  <a:defRPr/>
                </a:pPr>
                <a:endParaRPr lang="en-US">
                  <a:solidFill>
                    <a:schemeClr val="accent6">
                      <a:lumMod val="75000"/>
                    </a:schemeClr>
                  </a:solidFill>
                </a:endParaRPr>
              </a:p>
            </p:txBody>
          </p:sp>
          <p:sp>
            <p:nvSpPr>
              <p:cNvPr id="24" name="Text Box 18"/>
              <p:cNvSpPr txBox="1">
                <a:spLocks noChangeArrowheads="1"/>
              </p:cNvSpPr>
              <p:nvPr/>
            </p:nvSpPr>
            <p:spPr bwMode="auto">
              <a:xfrm>
                <a:off x="7215807" y="3228921"/>
                <a:ext cx="1478360" cy="9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cs typeface="Times New Roman" pitchFamily="18" charset="0"/>
                  </a:defRPr>
                </a:lvl1pPr>
                <a:lvl2pPr marL="742950" indent="-285750">
                  <a:defRPr b="1">
                    <a:solidFill>
                      <a:schemeClr val="tx1"/>
                    </a:solidFill>
                    <a:latin typeface="Times New Roman" pitchFamily="18" charset="0"/>
                    <a:cs typeface="Times New Roman" pitchFamily="18" charset="0"/>
                  </a:defRPr>
                </a:lvl2pPr>
                <a:lvl3pPr marL="1143000" indent="-228600">
                  <a:defRPr b="1">
                    <a:solidFill>
                      <a:schemeClr val="tx1"/>
                    </a:solidFill>
                    <a:latin typeface="Times New Roman" pitchFamily="18" charset="0"/>
                    <a:cs typeface="Times New Roman" pitchFamily="18" charset="0"/>
                  </a:defRPr>
                </a:lvl3pPr>
                <a:lvl4pPr marL="1600200" indent="-228600">
                  <a:defRPr b="1">
                    <a:solidFill>
                      <a:schemeClr val="tx1"/>
                    </a:solidFill>
                    <a:latin typeface="Times New Roman" pitchFamily="18" charset="0"/>
                    <a:cs typeface="Times New Roman" pitchFamily="18" charset="0"/>
                  </a:defRPr>
                </a:lvl4pPr>
                <a:lvl5pPr marL="2057400" indent="-228600">
                  <a:defRPr b="1">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9pPr>
              </a:lstStyle>
              <a:p>
                <a:pPr algn="ctr">
                  <a:spcBef>
                    <a:spcPct val="50000"/>
                  </a:spcBef>
                  <a:defRPr/>
                </a:pPr>
                <a:r>
                  <a:rPr lang="en-US" altLang="en-US" sz="2800" b="0" dirty="0" smtClean="0">
                    <a:solidFill>
                      <a:schemeClr val="accent6">
                        <a:lumMod val="75000"/>
                      </a:schemeClr>
                    </a:solidFill>
                    <a:latin typeface="Arial" pitchFamily="34" charset="0"/>
                  </a:rPr>
                  <a:t>Answer y</a:t>
                </a:r>
              </a:p>
            </p:txBody>
          </p:sp>
          <p:sp>
            <p:nvSpPr>
              <p:cNvPr id="25" name="Text Box 22"/>
              <p:cNvSpPr txBox="1">
                <a:spLocks noChangeArrowheads="1"/>
              </p:cNvSpPr>
              <p:nvPr/>
            </p:nvSpPr>
            <p:spPr bwMode="auto">
              <a:xfrm>
                <a:off x="4914900" y="5373358"/>
                <a:ext cx="1271930" cy="95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cs typeface="Times New Roman" pitchFamily="18" charset="0"/>
                  </a:defRPr>
                </a:lvl1pPr>
                <a:lvl2pPr marL="742950" indent="-285750">
                  <a:defRPr b="1">
                    <a:solidFill>
                      <a:schemeClr val="tx1"/>
                    </a:solidFill>
                    <a:latin typeface="Times New Roman" pitchFamily="18" charset="0"/>
                    <a:cs typeface="Times New Roman" pitchFamily="18" charset="0"/>
                  </a:defRPr>
                </a:lvl2pPr>
                <a:lvl3pPr marL="1143000" indent="-228600">
                  <a:defRPr b="1">
                    <a:solidFill>
                      <a:schemeClr val="tx1"/>
                    </a:solidFill>
                    <a:latin typeface="Times New Roman" pitchFamily="18" charset="0"/>
                    <a:cs typeface="Times New Roman" pitchFamily="18" charset="0"/>
                  </a:defRPr>
                </a:lvl3pPr>
                <a:lvl4pPr marL="1600200" indent="-228600">
                  <a:defRPr b="1">
                    <a:solidFill>
                      <a:schemeClr val="tx1"/>
                    </a:solidFill>
                    <a:latin typeface="Times New Roman" pitchFamily="18" charset="0"/>
                    <a:cs typeface="Times New Roman" pitchFamily="18" charset="0"/>
                  </a:defRPr>
                </a:lvl4pPr>
                <a:lvl5pPr marL="2057400" indent="-228600">
                  <a:defRPr b="1">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9pPr>
              </a:lstStyle>
              <a:p>
                <a:pPr algn="ctr">
                  <a:spcBef>
                    <a:spcPct val="50000"/>
                  </a:spcBef>
                  <a:defRPr/>
                </a:pPr>
                <a:r>
                  <a:rPr lang="en-US" altLang="en-US" sz="2800" b="0" dirty="0" smtClean="0">
                    <a:solidFill>
                      <a:schemeClr val="accent6">
                        <a:lumMod val="75000"/>
                      </a:schemeClr>
                    </a:solidFill>
                    <a:latin typeface="Arial" pitchFamily="34" charset="0"/>
                  </a:rPr>
                  <a:t>Query </a:t>
                </a:r>
                <a:r>
                  <a:rPr lang="en-US" altLang="en-US" sz="2800" dirty="0" smtClean="0">
                    <a:solidFill>
                      <a:schemeClr val="accent6">
                        <a:lumMod val="75000"/>
                      </a:schemeClr>
                    </a:solidFill>
                    <a:latin typeface="Arial" pitchFamily="34" charset="0"/>
                  </a:rPr>
                  <a:t>x</a:t>
                </a:r>
                <a:endParaRPr lang="en-US" altLang="en-US" sz="2800" dirty="0">
                  <a:solidFill>
                    <a:schemeClr val="accent6">
                      <a:lumMod val="75000"/>
                    </a:schemeClr>
                  </a:solidFill>
                  <a:latin typeface="Arial" pitchFamily="34" charset="0"/>
                </a:endParaRPr>
              </a:p>
            </p:txBody>
          </p:sp>
        </p:grpSp>
      </p:grpSp>
      <p:sp>
        <p:nvSpPr>
          <p:cNvPr id="5129" name="AutoShape 6"/>
          <p:cNvSpPr>
            <a:spLocks noChangeArrowheads="1"/>
          </p:cNvSpPr>
          <p:nvPr/>
        </p:nvSpPr>
        <p:spPr bwMode="auto">
          <a:xfrm>
            <a:off x="2124075" y="3776663"/>
            <a:ext cx="600075" cy="742950"/>
          </a:xfrm>
          <a:prstGeom prst="rightArrow">
            <a:avLst>
              <a:gd name="adj1" fmla="val 50000"/>
              <a:gd name="adj2" fmla="val 25000"/>
            </a:avLst>
          </a:prstGeom>
          <a:solidFill>
            <a:srgbClr val="33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endParaRPr lang="en-US" altLang="en-US" sz="2400" b="1"/>
          </a:p>
        </p:txBody>
      </p:sp>
      <p:sp>
        <p:nvSpPr>
          <p:cNvPr id="2" name="Slide Number Placeholder 1"/>
          <p:cNvSpPr>
            <a:spLocks noGrp="1"/>
          </p:cNvSpPr>
          <p:nvPr>
            <p:ph type="sldNum" sz="quarter" idx="12"/>
          </p:nvPr>
        </p:nvSpPr>
        <p:spPr/>
        <p:txBody>
          <a:bodyPr/>
          <a:lstStyle/>
          <a:p>
            <a:fld id="{DF7AE947-2A1D-49DB-AAF9-66B4A4AB3439}" type="slidenum">
              <a:rPr lang="en-US" smtClean="0"/>
              <a:t>3</a:t>
            </a:fld>
            <a:endParaRPr lang="en-US"/>
          </a:p>
        </p:txBody>
      </p:sp>
      <p:sp>
        <p:nvSpPr>
          <p:cNvPr id="27" name="TextBox 26"/>
          <p:cNvSpPr txBox="1"/>
          <p:nvPr/>
        </p:nvSpPr>
        <p:spPr>
          <a:xfrm>
            <a:off x="609600" y="6172200"/>
            <a:ext cx="3784113" cy="461665"/>
          </a:xfrm>
          <a:prstGeom prst="rect">
            <a:avLst/>
          </a:prstGeom>
          <a:noFill/>
        </p:spPr>
        <p:txBody>
          <a:bodyPr wrap="none" rtlCol="0">
            <a:spAutoFit/>
          </a:bodyPr>
          <a:lstStyle/>
          <a:p>
            <a:r>
              <a:rPr lang="en-US" sz="2400" b="1" dirty="0" smtClean="0">
                <a:solidFill>
                  <a:srgbClr val="0070C0"/>
                </a:solidFill>
                <a:hlinkClick r:id="rId3"/>
              </a:rPr>
              <a:t>http://codalab.org/AutoML</a:t>
            </a:r>
            <a:r>
              <a:rPr lang="en-US" sz="2400" b="1" dirty="0" smtClean="0">
                <a:solidFill>
                  <a:srgbClr val="0070C0"/>
                </a:solidFill>
              </a:rPr>
              <a:t> </a:t>
            </a:r>
            <a:endParaRPr lang="en-US" sz="2400" b="1" dirty="0">
              <a:solidFill>
                <a:srgbClr val="0070C0"/>
              </a:solidFill>
            </a:endParaRPr>
          </a:p>
        </p:txBody>
      </p:sp>
    </p:spTree>
    <p:custDataLst>
      <p:tags r:id="rId1"/>
    </p:custDataLst>
    <p:extLst>
      <p:ext uri="{BB962C8B-B14F-4D97-AF65-F5344CB8AC3E}">
        <p14:creationId xmlns:p14="http://schemas.microsoft.com/office/powerpoint/2010/main" val="3217750927"/>
      </p:ext>
    </p:extLst>
  </p:cSld>
  <p:clrMapOvr>
    <a:masterClrMapping/>
  </p:clrMapOvr>
  <p:transition spd="slow" advTm="23763"/>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xit" presetSubtype="32" fill="hold" nodeType="clickEffect">
                                  <p:stCondLst>
                                    <p:cond delay="0"/>
                                  </p:stCondLst>
                                  <p:childTnLst>
                                    <p:anim calcmode="lin" valueType="num">
                                      <p:cBhvr>
                                        <p:cTn id="6" dur="500"/>
                                        <p:tgtEl>
                                          <p:spTgt spid="3"/>
                                        </p:tgtEl>
                                        <p:attrNameLst>
                                          <p:attrName>ppt_w</p:attrName>
                                        </p:attrNameLst>
                                      </p:cBhvr>
                                      <p:tavLst>
                                        <p:tav tm="0">
                                          <p:val>
                                            <p:strVal val="ppt_w"/>
                                          </p:val>
                                        </p:tav>
                                        <p:tav tm="100000">
                                          <p:val>
                                            <p:fltVal val="0"/>
                                          </p:val>
                                        </p:tav>
                                      </p:tavLst>
                                    </p:anim>
                                    <p:anim calcmode="lin" valueType="num">
                                      <p:cBhvr>
                                        <p:cTn id="7" dur="500"/>
                                        <p:tgtEl>
                                          <p:spTgt spid="3"/>
                                        </p:tgtEl>
                                        <p:attrNameLst>
                                          <p:attrName>ppt_h</p:attrName>
                                        </p:attrNameLst>
                                      </p:cBhvr>
                                      <p:tavLst>
                                        <p:tav tm="0">
                                          <p:val>
                                            <p:strVal val="ppt_h"/>
                                          </p:val>
                                        </p:tav>
                                        <p:tav tm="100000">
                                          <p:val>
                                            <p:fltVal val="0"/>
                                          </p:val>
                                        </p:tav>
                                      </p:tavLst>
                                    </p:anim>
                                    <p:animEffect transition="out" filter="fade">
                                      <p:cBhvr>
                                        <p:cTn id="8" dur="500"/>
                                        <p:tgtEl>
                                          <p:spTgt spid="3"/>
                                        </p:tgtEl>
                                      </p:cBhvr>
                                    </p:animEffect>
                                    <p:set>
                                      <p:cBhvr>
                                        <p:cTn id="9"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Separate “0” and “1”</a:t>
            </a:r>
            <a:br>
              <a:rPr lang="en-US" dirty="0" smtClean="0"/>
            </a:br>
            <a:r>
              <a:rPr lang="en-US" sz="3600" dirty="0">
                <a:solidFill>
                  <a:srgbClr val="C00000"/>
                </a:solidFill>
              </a:rPr>
              <a:t>4</a:t>
            </a:r>
            <a:r>
              <a:rPr lang="en-US" sz="3600" dirty="0" smtClean="0">
                <a:solidFill>
                  <a:srgbClr val="C00000"/>
                </a:solidFill>
              </a:rPr>
              <a:t>) ALL the “math” (continued)</a:t>
            </a:r>
            <a:endParaRPr lang="en-US" sz="3600" dirty="0">
              <a:solidFill>
                <a:srgbClr val="C00000"/>
              </a:solidFill>
            </a:endParaRPr>
          </a:p>
        </p:txBody>
      </p:sp>
      <p:sp>
        <p:nvSpPr>
          <p:cNvPr id="31" name="Slide Number Placeholder 30"/>
          <p:cNvSpPr>
            <a:spLocks noGrp="1"/>
          </p:cNvSpPr>
          <p:nvPr>
            <p:ph type="sldNum" sz="quarter" idx="12"/>
          </p:nvPr>
        </p:nvSpPr>
        <p:spPr/>
        <p:txBody>
          <a:bodyPr/>
          <a:lstStyle/>
          <a:p>
            <a:fld id="{DF7AE947-2A1D-49DB-AAF9-66B4A4AB3439}" type="slidenum">
              <a:rPr lang="en-US" smtClean="0"/>
              <a:t>30</a:t>
            </a:fld>
            <a:endParaRPr lang="en-US"/>
          </a:p>
        </p:txBody>
      </p:sp>
      <p:sp>
        <p:nvSpPr>
          <p:cNvPr id="34" name="Rectangle 33"/>
          <p:cNvSpPr/>
          <p:nvPr/>
        </p:nvSpPr>
        <p:spPr>
          <a:xfrm>
            <a:off x="457200" y="1524000"/>
            <a:ext cx="8839200" cy="5816977"/>
          </a:xfrm>
          <a:prstGeom prst="rect">
            <a:avLst/>
          </a:prstGeom>
        </p:spPr>
        <p:txBody>
          <a:bodyPr wrap="square">
            <a:spAutoFit/>
          </a:bodyPr>
          <a:lstStyle/>
          <a:p>
            <a:r>
              <a:rPr lang="en-US" sz="2800" u="sng" dirty="0" smtClean="0"/>
              <a:t>Decision function</a:t>
            </a:r>
            <a:r>
              <a:rPr lang="en-US" sz="2800" dirty="0" smtClean="0"/>
              <a:t>:</a:t>
            </a:r>
          </a:p>
          <a:p>
            <a:r>
              <a:rPr lang="en-US" sz="2800" dirty="0"/>
              <a:t>f</a:t>
            </a:r>
            <a:r>
              <a:rPr lang="en-US" sz="2800" dirty="0" smtClean="0"/>
              <a:t>(</a:t>
            </a:r>
            <a:r>
              <a:rPr lang="en-US" sz="2800" b="1" dirty="0" smtClean="0"/>
              <a:t>x</a:t>
            </a:r>
            <a:r>
              <a:rPr lang="en-US" sz="2800" dirty="0" smtClean="0"/>
              <a:t>) = </a:t>
            </a:r>
            <a:r>
              <a:rPr lang="en-US" sz="2800" b="1" dirty="0" smtClean="0"/>
              <a:t>w . x</a:t>
            </a:r>
          </a:p>
          <a:p>
            <a:r>
              <a:rPr lang="en-US" sz="2800" dirty="0"/>
              <a:t>f</a:t>
            </a:r>
            <a:r>
              <a:rPr lang="en-US" sz="2800" dirty="0" smtClean="0"/>
              <a:t>(</a:t>
            </a:r>
            <a:r>
              <a:rPr lang="en-US" sz="2800" b="1" dirty="0" smtClean="0"/>
              <a:t>x</a:t>
            </a:r>
            <a:r>
              <a:rPr lang="en-US" sz="2800" dirty="0" smtClean="0"/>
              <a:t>) &gt; 0, decide that this is a “one”</a:t>
            </a:r>
          </a:p>
          <a:p>
            <a:r>
              <a:rPr lang="en-US" sz="2800" dirty="0"/>
              <a:t>f</a:t>
            </a:r>
            <a:r>
              <a:rPr lang="en-US" sz="2800" dirty="0" smtClean="0"/>
              <a:t>(</a:t>
            </a:r>
            <a:r>
              <a:rPr lang="en-US" sz="2800" b="1" dirty="0" smtClean="0"/>
              <a:t>x</a:t>
            </a:r>
            <a:r>
              <a:rPr lang="en-US" sz="2800" dirty="0" smtClean="0"/>
              <a:t>) &lt; 0, decide that this is a “zero”</a:t>
            </a:r>
          </a:p>
          <a:p>
            <a:r>
              <a:rPr lang="en-US" sz="2800" u="sng" dirty="0" smtClean="0"/>
              <a:t>Dot product</a:t>
            </a:r>
            <a:r>
              <a:rPr lang="en-US" sz="2800" dirty="0" smtClean="0"/>
              <a:t>:</a:t>
            </a:r>
          </a:p>
          <a:p>
            <a:r>
              <a:rPr lang="en-US" sz="2800" b="1" dirty="0" smtClean="0"/>
              <a:t>w . x </a:t>
            </a:r>
            <a:r>
              <a:rPr lang="en-US" sz="2800" dirty="0" smtClean="0"/>
              <a:t>= w</a:t>
            </a:r>
            <a:r>
              <a:rPr lang="en-US" sz="2800" baseline="-25000" dirty="0" smtClean="0"/>
              <a:t>1 </a:t>
            </a:r>
            <a:r>
              <a:rPr lang="en-US" sz="2800" dirty="0" smtClean="0"/>
              <a:t>x</a:t>
            </a:r>
            <a:r>
              <a:rPr lang="en-US" sz="2800" baseline="-25000" dirty="0" smtClean="0"/>
              <a:t>1</a:t>
            </a:r>
            <a:r>
              <a:rPr lang="en-US" sz="2800" dirty="0"/>
              <a:t> </a:t>
            </a:r>
            <a:r>
              <a:rPr lang="en-US" sz="2800" dirty="0" smtClean="0"/>
              <a:t>+ w</a:t>
            </a:r>
            <a:r>
              <a:rPr lang="en-US" sz="2800" baseline="-25000" dirty="0" smtClean="0"/>
              <a:t>2 </a:t>
            </a:r>
            <a:r>
              <a:rPr lang="en-US" sz="2800" dirty="0" smtClean="0"/>
              <a:t>x</a:t>
            </a:r>
            <a:r>
              <a:rPr lang="en-US" sz="2800" baseline="-25000" dirty="0" smtClean="0"/>
              <a:t>2</a:t>
            </a:r>
            <a:r>
              <a:rPr lang="en-US" sz="2800" dirty="0" smtClean="0"/>
              <a:t> 		</a:t>
            </a:r>
            <a:r>
              <a:rPr lang="en-US" dirty="0" smtClean="0"/>
              <a:t>This is a weighted sum. </a:t>
            </a:r>
          </a:p>
          <a:p>
            <a:r>
              <a:rPr lang="en-US" sz="2800" u="sng" dirty="0" smtClean="0"/>
              <a:t>Equivalent “centroid” method</a:t>
            </a:r>
            <a:r>
              <a:rPr lang="en-US" sz="2800" dirty="0" smtClean="0"/>
              <a:t>:</a:t>
            </a:r>
          </a:p>
          <a:p>
            <a:r>
              <a:rPr lang="en-US" sz="2800" dirty="0"/>
              <a:t>f</a:t>
            </a:r>
            <a:r>
              <a:rPr lang="en-US" sz="2800" dirty="0" smtClean="0"/>
              <a:t>(</a:t>
            </a:r>
            <a:r>
              <a:rPr lang="en-US" sz="2800" b="1" dirty="0" smtClean="0"/>
              <a:t>x</a:t>
            </a:r>
            <a:r>
              <a:rPr lang="en-US" sz="2800" dirty="0" smtClean="0"/>
              <a:t>) = </a:t>
            </a:r>
            <a:r>
              <a:rPr lang="en-US" sz="2800" b="1" dirty="0" smtClean="0"/>
              <a:t>w</a:t>
            </a:r>
            <a:r>
              <a:rPr lang="en-US" sz="2800" baseline="30000" dirty="0" smtClean="0"/>
              <a:t>[1] </a:t>
            </a:r>
            <a:r>
              <a:rPr lang="en-US" sz="2800" b="1" dirty="0" smtClean="0"/>
              <a:t>. x -</a:t>
            </a:r>
            <a:r>
              <a:rPr lang="en-US" sz="2800" dirty="0" smtClean="0"/>
              <a:t> </a:t>
            </a:r>
            <a:r>
              <a:rPr lang="en-US" sz="2800" b="1" dirty="0" smtClean="0"/>
              <a:t>w</a:t>
            </a:r>
            <a:r>
              <a:rPr lang="en-US" sz="2800" baseline="30000" dirty="0" smtClean="0"/>
              <a:t>[0] </a:t>
            </a:r>
            <a:r>
              <a:rPr lang="en-US" sz="2800" b="1" dirty="0" smtClean="0"/>
              <a:t>. x 		</a:t>
            </a:r>
            <a:r>
              <a:rPr lang="en-US" dirty="0" smtClean="0"/>
              <a:t>This is because </a:t>
            </a:r>
            <a:r>
              <a:rPr lang="en-US" b="1" dirty="0" smtClean="0"/>
              <a:t>w</a:t>
            </a:r>
            <a:r>
              <a:rPr lang="en-US" baseline="30000" dirty="0" smtClean="0"/>
              <a:t> </a:t>
            </a:r>
            <a:r>
              <a:rPr lang="en-US" dirty="0" smtClean="0"/>
              <a:t>= </a:t>
            </a:r>
            <a:r>
              <a:rPr lang="en-US" b="1" dirty="0" smtClean="0"/>
              <a:t>w</a:t>
            </a:r>
            <a:r>
              <a:rPr lang="en-US" baseline="30000" dirty="0" smtClean="0"/>
              <a:t>[1] </a:t>
            </a:r>
            <a:r>
              <a:rPr lang="en-US" dirty="0" smtClean="0"/>
              <a:t>- </a:t>
            </a:r>
            <a:r>
              <a:rPr lang="en-US" b="1" dirty="0" smtClean="0"/>
              <a:t>w</a:t>
            </a:r>
            <a:r>
              <a:rPr lang="en-US" baseline="30000" dirty="0" smtClean="0"/>
              <a:t>[0]</a:t>
            </a:r>
            <a:r>
              <a:rPr lang="en-US" dirty="0"/>
              <a:t>.</a:t>
            </a:r>
            <a:endParaRPr lang="en-US" b="1" dirty="0" smtClean="0"/>
          </a:p>
          <a:p>
            <a:r>
              <a:rPr lang="en-US" sz="2800" dirty="0" smtClean="0"/>
              <a:t>Decide “one” if </a:t>
            </a:r>
            <a:r>
              <a:rPr lang="en-US" sz="2800" b="1" dirty="0" smtClean="0"/>
              <a:t>w</a:t>
            </a:r>
            <a:r>
              <a:rPr lang="en-US" sz="2800" baseline="30000" dirty="0" smtClean="0"/>
              <a:t>[1] </a:t>
            </a:r>
            <a:r>
              <a:rPr lang="en-US" sz="2800" b="1" dirty="0" smtClean="0"/>
              <a:t>. x </a:t>
            </a:r>
            <a:r>
              <a:rPr lang="en-US" sz="2800" dirty="0" smtClean="0"/>
              <a:t>&gt; </a:t>
            </a:r>
            <a:r>
              <a:rPr lang="en-US" sz="2800" b="1" dirty="0" smtClean="0"/>
              <a:t>w</a:t>
            </a:r>
            <a:r>
              <a:rPr lang="en-US" sz="2800" baseline="30000" dirty="0" smtClean="0"/>
              <a:t>[0] </a:t>
            </a:r>
            <a:r>
              <a:rPr lang="en-US" sz="2800" b="1" dirty="0" smtClean="0"/>
              <a:t>. x </a:t>
            </a:r>
            <a:r>
              <a:rPr lang="en-US" sz="2800" dirty="0" smtClean="0"/>
              <a:t>and “zero” otherwise</a:t>
            </a:r>
            <a:endParaRPr lang="en-US" sz="4000" baseline="30000" dirty="0" smtClean="0"/>
          </a:p>
          <a:p>
            <a:r>
              <a:rPr lang="en-US" dirty="0" smtClean="0"/>
              <a:t>A dot product is a similarity measure.</a:t>
            </a:r>
          </a:p>
          <a:p>
            <a:r>
              <a:rPr lang="en-US" sz="2800" dirty="0" smtClean="0"/>
              <a:t>Equivalent “kernel” method</a:t>
            </a:r>
            <a:r>
              <a:rPr lang="en-US" sz="2800" dirty="0"/>
              <a:t>:	</a:t>
            </a:r>
            <a:r>
              <a:rPr lang="en-US" dirty="0"/>
              <a:t>This is because </a:t>
            </a:r>
            <a:r>
              <a:rPr lang="en-US" b="1" dirty="0"/>
              <a:t>w</a:t>
            </a:r>
            <a:r>
              <a:rPr lang="en-US" baseline="30000" dirty="0"/>
              <a:t> </a:t>
            </a:r>
            <a:r>
              <a:rPr lang="en-US" dirty="0"/>
              <a:t>= ∑</a:t>
            </a:r>
            <a:r>
              <a:rPr lang="en-US" baseline="-25000" dirty="0"/>
              <a:t>k</a:t>
            </a:r>
            <a:r>
              <a:rPr lang="en-US" dirty="0"/>
              <a:t> </a:t>
            </a:r>
            <a:r>
              <a:rPr lang="en-US" dirty="0" err="1"/>
              <a:t>y</a:t>
            </a:r>
            <a:r>
              <a:rPr lang="en-US" baseline="30000" dirty="0" err="1"/>
              <a:t>k</a:t>
            </a:r>
            <a:r>
              <a:rPr lang="en-US" baseline="30000" dirty="0"/>
              <a:t> </a:t>
            </a:r>
            <a:r>
              <a:rPr lang="en-US" b="1" dirty="0" err="1"/>
              <a:t>x</a:t>
            </a:r>
            <a:r>
              <a:rPr lang="en-US" baseline="30000" dirty="0" err="1"/>
              <a:t>k</a:t>
            </a:r>
            <a:r>
              <a:rPr lang="en-US" baseline="30000" dirty="0"/>
              <a:t> </a:t>
            </a:r>
            <a:endParaRPr lang="en-US" sz="2800" dirty="0" smtClean="0"/>
          </a:p>
          <a:p>
            <a:r>
              <a:rPr lang="en-US" sz="2800" dirty="0"/>
              <a:t>f</a:t>
            </a:r>
            <a:r>
              <a:rPr lang="en-US" sz="2800" dirty="0" smtClean="0"/>
              <a:t>(</a:t>
            </a:r>
            <a:r>
              <a:rPr lang="en-US" sz="2800" b="1" dirty="0" smtClean="0"/>
              <a:t>x</a:t>
            </a:r>
            <a:r>
              <a:rPr lang="en-US" sz="2800" dirty="0" smtClean="0"/>
              <a:t>) = ∑</a:t>
            </a:r>
            <a:r>
              <a:rPr lang="en-US" sz="2800" baseline="-25000" dirty="0" smtClean="0"/>
              <a:t>k</a:t>
            </a:r>
            <a:r>
              <a:rPr lang="en-US" sz="2800" dirty="0" smtClean="0"/>
              <a:t> </a:t>
            </a:r>
            <a:r>
              <a:rPr lang="en-US" sz="2800" dirty="0" err="1" smtClean="0">
                <a:solidFill>
                  <a:srgbClr val="FF0000"/>
                </a:solidFill>
              </a:rPr>
              <a:t>y</a:t>
            </a:r>
            <a:r>
              <a:rPr lang="en-US" sz="2800" baseline="30000" dirty="0" err="1" smtClean="0">
                <a:solidFill>
                  <a:srgbClr val="FF0000"/>
                </a:solidFill>
              </a:rPr>
              <a:t>k</a:t>
            </a:r>
            <a:r>
              <a:rPr lang="en-US" sz="2800" baseline="30000" dirty="0" smtClean="0"/>
              <a:t> </a:t>
            </a:r>
            <a:r>
              <a:rPr lang="en-US" sz="2800" b="1" dirty="0" err="1" smtClean="0">
                <a:solidFill>
                  <a:srgbClr val="0066FF"/>
                </a:solidFill>
              </a:rPr>
              <a:t>x</a:t>
            </a:r>
            <a:r>
              <a:rPr lang="en-US" sz="2800" baseline="30000" dirty="0" err="1" smtClean="0">
                <a:solidFill>
                  <a:srgbClr val="0066FF"/>
                </a:solidFill>
              </a:rPr>
              <a:t>k</a:t>
            </a:r>
            <a:r>
              <a:rPr lang="en-US" sz="2800" baseline="30000" dirty="0" smtClean="0">
                <a:solidFill>
                  <a:srgbClr val="0066FF"/>
                </a:solidFill>
              </a:rPr>
              <a:t> </a:t>
            </a:r>
            <a:r>
              <a:rPr lang="en-US" sz="2800" b="1" dirty="0" smtClean="0">
                <a:solidFill>
                  <a:srgbClr val="0066FF"/>
                </a:solidFill>
              </a:rPr>
              <a:t>. x </a:t>
            </a:r>
            <a:r>
              <a:rPr lang="en-US" sz="2800" dirty="0" smtClean="0"/>
              <a:t>= ∑</a:t>
            </a:r>
            <a:r>
              <a:rPr lang="en-US" sz="2800" baseline="-25000" dirty="0" smtClean="0"/>
              <a:t>k</a:t>
            </a:r>
            <a:r>
              <a:rPr lang="en-US" sz="2800" dirty="0" smtClean="0"/>
              <a:t> </a:t>
            </a:r>
            <a:r>
              <a:rPr lang="el-GR" sz="2800" dirty="0" smtClean="0">
                <a:solidFill>
                  <a:srgbClr val="FF0000"/>
                </a:solidFill>
              </a:rPr>
              <a:t>α</a:t>
            </a:r>
            <a:r>
              <a:rPr lang="en-US" sz="2800" baseline="30000" dirty="0" smtClean="0">
                <a:solidFill>
                  <a:srgbClr val="FF0000"/>
                </a:solidFill>
              </a:rPr>
              <a:t>k</a:t>
            </a:r>
            <a:r>
              <a:rPr lang="en-US" sz="2800" baseline="30000" dirty="0" smtClean="0"/>
              <a:t> </a:t>
            </a:r>
            <a:r>
              <a:rPr lang="en-US" sz="2800" dirty="0" smtClean="0">
                <a:solidFill>
                  <a:srgbClr val="0066FF"/>
                </a:solidFill>
              </a:rPr>
              <a:t>k(</a:t>
            </a:r>
            <a:r>
              <a:rPr lang="en-US" sz="2800" b="1" dirty="0" err="1" smtClean="0">
                <a:solidFill>
                  <a:srgbClr val="0066FF"/>
                </a:solidFill>
              </a:rPr>
              <a:t>x</a:t>
            </a:r>
            <a:r>
              <a:rPr lang="en-US" sz="2800" baseline="30000" dirty="0" err="1" smtClean="0">
                <a:solidFill>
                  <a:srgbClr val="0066FF"/>
                </a:solidFill>
              </a:rPr>
              <a:t>k</a:t>
            </a:r>
            <a:r>
              <a:rPr lang="en-US" sz="2800" dirty="0" smtClean="0">
                <a:solidFill>
                  <a:srgbClr val="0066FF"/>
                </a:solidFill>
              </a:rPr>
              <a:t>,</a:t>
            </a:r>
            <a:r>
              <a:rPr lang="en-US" sz="2800" b="1" dirty="0" smtClean="0">
                <a:solidFill>
                  <a:srgbClr val="0066FF"/>
                </a:solidFill>
              </a:rPr>
              <a:t> x</a:t>
            </a:r>
            <a:r>
              <a:rPr lang="en-US" sz="2800" dirty="0" smtClean="0">
                <a:solidFill>
                  <a:srgbClr val="0066FF"/>
                </a:solidFill>
              </a:rPr>
              <a:t>)</a:t>
            </a:r>
            <a:r>
              <a:rPr lang="en-US" sz="2800" dirty="0" smtClean="0"/>
              <a:t>	</a:t>
            </a:r>
            <a:r>
              <a:rPr lang="en-US" dirty="0" smtClean="0"/>
              <a:t>(in the case of identical number of                					examples for the two classes)</a:t>
            </a:r>
            <a:endParaRPr lang="en-US" sz="2800" dirty="0" smtClean="0"/>
          </a:p>
          <a:p>
            <a:endParaRPr lang="en-US" sz="2800" dirty="0"/>
          </a:p>
        </p:txBody>
      </p:sp>
    </p:spTree>
    <p:extLst>
      <p:ext uri="{BB962C8B-B14F-4D97-AF65-F5344CB8AC3E}">
        <p14:creationId xmlns:p14="http://schemas.microsoft.com/office/powerpoint/2010/main" val="34948482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Centroid methods don’t always work…</a:t>
            </a:r>
            <a:endParaRPr lang="en-US" sz="3600" dirty="0">
              <a:solidFill>
                <a:srgbClr val="C00000"/>
              </a:solidFill>
            </a:endParaRPr>
          </a:p>
        </p:txBody>
      </p:sp>
      <p:cxnSp>
        <p:nvCxnSpPr>
          <p:cNvPr id="9" name="Straight Arrow Connector 8"/>
          <p:cNvCxnSpPr/>
          <p:nvPr/>
        </p:nvCxnSpPr>
        <p:spPr>
          <a:xfrm flipV="1">
            <a:off x="1600200" y="4152900"/>
            <a:ext cx="6172200" cy="435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5800" y="1905000"/>
            <a:ext cx="0" cy="44958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14800" y="4331021"/>
            <a:ext cx="301686" cy="369332"/>
          </a:xfrm>
          <a:prstGeom prst="rect">
            <a:avLst/>
          </a:prstGeom>
          <a:noFill/>
        </p:spPr>
        <p:txBody>
          <a:bodyPr wrap="none" rtlCol="0">
            <a:spAutoFit/>
          </a:bodyPr>
          <a:lstStyle/>
          <a:p>
            <a:r>
              <a:rPr lang="en-US" dirty="0" smtClean="0"/>
              <a:t>0</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543" y="5082113"/>
            <a:ext cx="723900" cy="807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832" y="2719805"/>
            <a:ext cx="914400" cy="84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6946" y="2353516"/>
            <a:ext cx="6667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268" y="2884124"/>
            <a:ext cx="514350" cy="679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618" y="3128472"/>
            <a:ext cx="655714" cy="716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4329821"/>
            <a:ext cx="5334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8678" y="4472513"/>
            <a:ext cx="3810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0106" y="4443178"/>
            <a:ext cx="2857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5"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2069589"/>
            <a:ext cx="5524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9735" y="4813705"/>
            <a:ext cx="617472" cy="1049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Slide Number Placeholder 30"/>
          <p:cNvSpPr>
            <a:spLocks noGrp="1"/>
          </p:cNvSpPr>
          <p:nvPr>
            <p:ph type="sldNum" sz="quarter" idx="12"/>
          </p:nvPr>
        </p:nvSpPr>
        <p:spPr/>
        <p:txBody>
          <a:bodyPr/>
          <a:lstStyle/>
          <a:p>
            <a:fld id="{DF7AE947-2A1D-49DB-AAF9-66B4A4AB3439}" type="slidenum">
              <a:rPr lang="en-US" smtClean="0"/>
              <a:t>31</a:t>
            </a:fld>
            <a:endParaRPr lang="en-US"/>
          </a:p>
        </p:txBody>
      </p:sp>
      <p:sp>
        <p:nvSpPr>
          <p:cNvPr id="22" name="Freeform 21"/>
          <p:cNvSpPr/>
          <p:nvPr/>
        </p:nvSpPr>
        <p:spPr>
          <a:xfrm rot="17566381">
            <a:off x="2444400" y="2417292"/>
            <a:ext cx="4102800" cy="3312000"/>
          </a:xfrm>
          <a:custGeom>
            <a:avLst/>
            <a:gdLst>
              <a:gd name="connsiteX0" fmla="*/ 5169600 w 5169600"/>
              <a:gd name="connsiteY0" fmla="*/ 0 h 3312000"/>
              <a:gd name="connsiteX1" fmla="*/ 4449600 w 5169600"/>
              <a:gd name="connsiteY1" fmla="*/ 460800 h 3312000"/>
              <a:gd name="connsiteX2" fmla="*/ 4060800 w 5169600"/>
              <a:gd name="connsiteY2" fmla="*/ 691200 h 3312000"/>
              <a:gd name="connsiteX3" fmla="*/ 3441600 w 5169600"/>
              <a:gd name="connsiteY3" fmla="*/ 1137600 h 3312000"/>
              <a:gd name="connsiteX4" fmla="*/ 2491200 w 5169600"/>
              <a:gd name="connsiteY4" fmla="*/ 1670400 h 3312000"/>
              <a:gd name="connsiteX5" fmla="*/ 1569600 w 5169600"/>
              <a:gd name="connsiteY5" fmla="*/ 2203200 h 3312000"/>
              <a:gd name="connsiteX6" fmla="*/ 921600 w 5169600"/>
              <a:gd name="connsiteY6" fmla="*/ 2592000 h 3312000"/>
              <a:gd name="connsiteX7" fmla="*/ 763200 w 5169600"/>
              <a:gd name="connsiteY7" fmla="*/ 2707200 h 3312000"/>
              <a:gd name="connsiteX8" fmla="*/ 619200 w 5169600"/>
              <a:gd name="connsiteY8" fmla="*/ 2793600 h 3312000"/>
              <a:gd name="connsiteX9" fmla="*/ 475200 w 5169600"/>
              <a:gd name="connsiteY9" fmla="*/ 2923200 h 3312000"/>
              <a:gd name="connsiteX10" fmla="*/ 360000 w 5169600"/>
              <a:gd name="connsiteY10" fmla="*/ 3009600 h 3312000"/>
              <a:gd name="connsiteX11" fmla="*/ 187200 w 5169600"/>
              <a:gd name="connsiteY11" fmla="*/ 3168000 h 3312000"/>
              <a:gd name="connsiteX12" fmla="*/ 129600 w 5169600"/>
              <a:gd name="connsiteY12" fmla="*/ 3211200 h 3312000"/>
              <a:gd name="connsiteX13" fmla="*/ 43200 w 5169600"/>
              <a:gd name="connsiteY13" fmla="*/ 3268800 h 3312000"/>
              <a:gd name="connsiteX14" fmla="*/ 0 w 5169600"/>
              <a:gd name="connsiteY14" fmla="*/ 3312000 h 331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69600" h="3312000">
                <a:moveTo>
                  <a:pt x="5169600" y="0"/>
                </a:moveTo>
                <a:cubicBezTo>
                  <a:pt x="4437562" y="380660"/>
                  <a:pt x="5182854" y="-32736"/>
                  <a:pt x="4449600" y="460800"/>
                </a:cubicBezTo>
                <a:cubicBezTo>
                  <a:pt x="4324625" y="544918"/>
                  <a:pt x="4185870" y="607224"/>
                  <a:pt x="4060800" y="691200"/>
                </a:cubicBezTo>
                <a:cubicBezTo>
                  <a:pt x="3849554" y="833036"/>
                  <a:pt x="3657480" y="1002922"/>
                  <a:pt x="3441600" y="1137600"/>
                </a:cubicBezTo>
                <a:cubicBezTo>
                  <a:pt x="3133460" y="1329834"/>
                  <a:pt x="2808082" y="1492946"/>
                  <a:pt x="2491200" y="1670400"/>
                </a:cubicBezTo>
                <a:cubicBezTo>
                  <a:pt x="1588202" y="2176079"/>
                  <a:pt x="2401568" y="1712933"/>
                  <a:pt x="1569600" y="2203200"/>
                </a:cubicBezTo>
                <a:cubicBezTo>
                  <a:pt x="1426138" y="2287740"/>
                  <a:pt x="1074176" y="2481036"/>
                  <a:pt x="921600" y="2592000"/>
                </a:cubicBezTo>
                <a:cubicBezTo>
                  <a:pt x="868800" y="2630400"/>
                  <a:pt x="817522" y="2670985"/>
                  <a:pt x="763200" y="2707200"/>
                </a:cubicBezTo>
                <a:cubicBezTo>
                  <a:pt x="716624" y="2738251"/>
                  <a:pt x="663982" y="2760014"/>
                  <a:pt x="619200" y="2793600"/>
                </a:cubicBezTo>
                <a:cubicBezTo>
                  <a:pt x="567538" y="2832346"/>
                  <a:pt x="524810" y="2881859"/>
                  <a:pt x="475200" y="2923200"/>
                </a:cubicBezTo>
                <a:cubicBezTo>
                  <a:pt x="438325" y="2953929"/>
                  <a:pt x="397253" y="2979332"/>
                  <a:pt x="360000" y="3009600"/>
                </a:cubicBezTo>
                <a:cubicBezTo>
                  <a:pt x="7921" y="3295665"/>
                  <a:pt x="396061" y="2985246"/>
                  <a:pt x="187200" y="3168000"/>
                </a:cubicBezTo>
                <a:cubicBezTo>
                  <a:pt x="169138" y="3183804"/>
                  <a:pt x="149262" y="3197437"/>
                  <a:pt x="129600" y="3211200"/>
                </a:cubicBezTo>
                <a:cubicBezTo>
                  <a:pt x="101244" y="3231049"/>
                  <a:pt x="67675" y="3244325"/>
                  <a:pt x="43200" y="3268800"/>
                </a:cubicBezTo>
                <a:lnTo>
                  <a:pt x="0" y="3312000"/>
                </a:lnTo>
              </a:path>
            </a:pathLst>
          </a:custGeom>
          <a:noFill/>
          <a:ln w="127000">
            <a:solidFill>
              <a:srgbClr val="C00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379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Centroid methods don’t always work…</a:t>
            </a:r>
            <a:endParaRPr lang="en-US" sz="3600" dirty="0">
              <a:solidFill>
                <a:srgbClr val="C00000"/>
              </a:solidFill>
            </a:endParaRPr>
          </a:p>
        </p:txBody>
      </p:sp>
      <p:cxnSp>
        <p:nvCxnSpPr>
          <p:cNvPr id="9" name="Straight Arrow Connector 8"/>
          <p:cNvCxnSpPr/>
          <p:nvPr/>
        </p:nvCxnSpPr>
        <p:spPr>
          <a:xfrm flipV="1">
            <a:off x="1600200" y="4152900"/>
            <a:ext cx="6172200" cy="435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5800" y="1905000"/>
            <a:ext cx="0" cy="44958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14800" y="4331021"/>
            <a:ext cx="301686" cy="369332"/>
          </a:xfrm>
          <a:prstGeom prst="rect">
            <a:avLst/>
          </a:prstGeom>
          <a:noFill/>
        </p:spPr>
        <p:txBody>
          <a:bodyPr wrap="none" rtlCol="0">
            <a:spAutoFit/>
          </a:bodyPr>
          <a:lstStyle/>
          <a:p>
            <a:r>
              <a:rPr lang="en-US" dirty="0" smtClean="0"/>
              <a:t>0</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543" y="5082113"/>
            <a:ext cx="723900" cy="807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832" y="2719805"/>
            <a:ext cx="914400" cy="84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6946" y="2353516"/>
            <a:ext cx="6667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268" y="2884124"/>
            <a:ext cx="514350" cy="679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618" y="3128472"/>
            <a:ext cx="655714" cy="716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4329821"/>
            <a:ext cx="5334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8678" y="4472513"/>
            <a:ext cx="3810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0106" y="4443178"/>
            <a:ext cx="2857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5"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2069589"/>
            <a:ext cx="5524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9735" y="4813705"/>
            <a:ext cx="617472" cy="1049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Slide Number Placeholder 30"/>
          <p:cNvSpPr>
            <a:spLocks noGrp="1"/>
          </p:cNvSpPr>
          <p:nvPr>
            <p:ph type="sldNum" sz="quarter" idx="12"/>
          </p:nvPr>
        </p:nvSpPr>
        <p:spPr/>
        <p:txBody>
          <a:bodyPr/>
          <a:lstStyle/>
          <a:p>
            <a:fld id="{DF7AE947-2A1D-49DB-AAF9-66B4A4AB3439}" type="slidenum">
              <a:rPr lang="en-US" smtClean="0"/>
              <a:t>32</a:t>
            </a:fld>
            <a:endParaRPr lang="en-US"/>
          </a:p>
        </p:txBody>
      </p:sp>
      <p:sp>
        <p:nvSpPr>
          <p:cNvPr id="5" name="Down Arrow 4"/>
          <p:cNvSpPr/>
          <p:nvPr/>
        </p:nvSpPr>
        <p:spPr>
          <a:xfrm>
            <a:off x="4681725" y="1678480"/>
            <a:ext cx="152400" cy="5334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3972293" y="4452093"/>
            <a:ext cx="152400" cy="5334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rot="17566381">
            <a:off x="2444400" y="2417292"/>
            <a:ext cx="4102800" cy="3312000"/>
          </a:xfrm>
          <a:custGeom>
            <a:avLst/>
            <a:gdLst>
              <a:gd name="connsiteX0" fmla="*/ 5169600 w 5169600"/>
              <a:gd name="connsiteY0" fmla="*/ 0 h 3312000"/>
              <a:gd name="connsiteX1" fmla="*/ 4449600 w 5169600"/>
              <a:gd name="connsiteY1" fmla="*/ 460800 h 3312000"/>
              <a:gd name="connsiteX2" fmla="*/ 4060800 w 5169600"/>
              <a:gd name="connsiteY2" fmla="*/ 691200 h 3312000"/>
              <a:gd name="connsiteX3" fmla="*/ 3441600 w 5169600"/>
              <a:gd name="connsiteY3" fmla="*/ 1137600 h 3312000"/>
              <a:gd name="connsiteX4" fmla="*/ 2491200 w 5169600"/>
              <a:gd name="connsiteY4" fmla="*/ 1670400 h 3312000"/>
              <a:gd name="connsiteX5" fmla="*/ 1569600 w 5169600"/>
              <a:gd name="connsiteY5" fmla="*/ 2203200 h 3312000"/>
              <a:gd name="connsiteX6" fmla="*/ 921600 w 5169600"/>
              <a:gd name="connsiteY6" fmla="*/ 2592000 h 3312000"/>
              <a:gd name="connsiteX7" fmla="*/ 763200 w 5169600"/>
              <a:gd name="connsiteY7" fmla="*/ 2707200 h 3312000"/>
              <a:gd name="connsiteX8" fmla="*/ 619200 w 5169600"/>
              <a:gd name="connsiteY8" fmla="*/ 2793600 h 3312000"/>
              <a:gd name="connsiteX9" fmla="*/ 475200 w 5169600"/>
              <a:gd name="connsiteY9" fmla="*/ 2923200 h 3312000"/>
              <a:gd name="connsiteX10" fmla="*/ 360000 w 5169600"/>
              <a:gd name="connsiteY10" fmla="*/ 3009600 h 3312000"/>
              <a:gd name="connsiteX11" fmla="*/ 187200 w 5169600"/>
              <a:gd name="connsiteY11" fmla="*/ 3168000 h 3312000"/>
              <a:gd name="connsiteX12" fmla="*/ 129600 w 5169600"/>
              <a:gd name="connsiteY12" fmla="*/ 3211200 h 3312000"/>
              <a:gd name="connsiteX13" fmla="*/ 43200 w 5169600"/>
              <a:gd name="connsiteY13" fmla="*/ 3268800 h 3312000"/>
              <a:gd name="connsiteX14" fmla="*/ 0 w 5169600"/>
              <a:gd name="connsiteY14" fmla="*/ 3312000 h 331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69600" h="3312000">
                <a:moveTo>
                  <a:pt x="5169600" y="0"/>
                </a:moveTo>
                <a:cubicBezTo>
                  <a:pt x="4437562" y="380660"/>
                  <a:pt x="5182854" y="-32736"/>
                  <a:pt x="4449600" y="460800"/>
                </a:cubicBezTo>
                <a:cubicBezTo>
                  <a:pt x="4324625" y="544918"/>
                  <a:pt x="4185870" y="607224"/>
                  <a:pt x="4060800" y="691200"/>
                </a:cubicBezTo>
                <a:cubicBezTo>
                  <a:pt x="3849554" y="833036"/>
                  <a:pt x="3657480" y="1002922"/>
                  <a:pt x="3441600" y="1137600"/>
                </a:cubicBezTo>
                <a:cubicBezTo>
                  <a:pt x="3133460" y="1329834"/>
                  <a:pt x="2808082" y="1492946"/>
                  <a:pt x="2491200" y="1670400"/>
                </a:cubicBezTo>
                <a:cubicBezTo>
                  <a:pt x="1588202" y="2176079"/>
                  <a:pt x="2401568" y="1712933"/>
                  <a:pt x="1569600" y="2203200"/>
                </a:cubicBezTo>
                <a:cubicBezTo>
                  <a:pt x="1426138" y="2287740"/>
                  <a:pt x="1074176" y="2481036"/>
                  <a:pt x="921600" y="2592000"/>
                </a:cubicBezTo>
                <a:cubicBezTo>
                  <a:pt x="868800" y="2630400"/>
                  <a:pt x="817522" y="2670985"/>
                  <a:pt x="763200" y="2707200"/>
                </a:cubicBezTo>
                <a:cubicBezTo>
                  <a:pt x="716624" y="2738251"/>
                  <a:pt x="663982" y="2760014"/>
                  <a:pt x="619200" y="2793600"/>
                </a:cubicBezTo>
                <a:cubicBezTo>
                  <a:pt x="567538" y="2832346"/>
                  <a:pt x="524810" y="2881859"/>
                  <a:pt x="475200" y="2923200"/>
                </a:cubicBezTo>
                <a:cubicBezTo>
                  <a:pt x="438325" y="2953929"/>
                  <a:pt x="397253" y="2979332"/>
                  <a:pt x="360000" y="3009600"/>
                </a:cubicBezTo>
                <a:cubicBezTo>
                  <a:pt x="7921" y="3295665"/>
                  <a:pt x="396061" y="2985246"/>
                  <a:pt x="187200" y="3168000"/>
                </a:cubicBezTo>
                <a:cubicBezTo>
                  <a:pt x="169138" y="3183804"/>
                  <a:pt x="149262" y="3197437"/>
                  <a:pt x="129600" y="3211200"/>
                </a:cubicBezTo>
                <a:cubicBezTo>
                  <a:pt x="101244" y="3231049"/>
                  <a:pt x="67675" y="3244325"/>
                  <a:pt x="43200" y="3268800"/>
                </a:cubicBezTo>
                <a:lnTo>
                  <a:pt x="0" y="3312000"/>
                </a:lnTo>
              </a:path>
            </a:pathLst>
          </a:custGeom>
          <a:noFill/>
          <a:ln w="127000">
            <a:solidFill>
              <a:srgbClr val="C0000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48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Centroid methods don’t always work…</a:t>
            </a:r>
            <a:endParaRPr lang="en-US" sz="3600" dirty="0">
              <a:solidFill>
                <a:srgbClr val="C00000"/>
              </a:solidFill>
            </a:endParaRPr>
          </a:p>
        </p:txBody>
      </p:sp>
      <p:cxnSp>
        <p:nvCxnSpPr>
          <p:cNvPr id="9" name="Straight Arrow Connector 8"/>
          <p:cNvCxnSpPr/>
          <p:nvPr/>
        </p:nvCxnSpPr>
        <p:spPr>
          <a:xfrm flipV="1">
            <a:off x="1600200" y="4152900"/>
            <a:ext cx="6172200" cy="435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5800" y="1905000"/>
            <a:ext cx="0" cy="44958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14800" y="4331021"/>
            <a:ext cx="301686" cy="369332"/>
          </a:xfrm>
          <a:prstGeom prst="rect">
            <a:avLst/>
          </a:prstGeom>
          <a:noFill/>
        </p:spPr>
        <p:txBody>
          <a:bodyPr wrap="none" rtlCol="0">
            <a:spAutoFit/>
          </a:bodyPr>
          <a:lstStyle/>
          <a:p>
            <a:r>
              <a:rPr lang="en-US" dirty="0" smtClean="0"/>
              <a:t>0</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543" y="5082113"/>
            <a:ext cx="723900" cy="807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832" y="2719805"/>
            <a:ext cx="914400" cy="84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6946" y="2353516"/>
            <a:ext cx="666750"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1268" y="2884124"/>
            <a:ext cx="514350" cy="679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618" y="3128472"/>
            <a:ext cx="655714" cy="716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4329821"/>
            <a:ext cx="5334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3"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8678" y="4472513"/>
            <a:ext cx="3810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0106" y="4443178"/>
            <a:ext cx="2857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5"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2069589"/>
            <a:ext cx="5524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9735" y="4813705"/>
            <a:ext cx="617472" cy="1049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Slide Number Placeholder 30"/>
          <p:cNvSpPr>
            <a:spLocks noGrp="1"/>
          </p:cNvSpPr>
          <p:nvPr>
            <p:ph type="sldNum" sz="quarter" idx="12"/>
          </p:nvPr>
        </p:nvSpPr>
        <p:spPr/>
        <p:txBody>
          <a:bodyPr/>
          <a:lstStyle/>
          <a:p>
            <a:fld id="{DF7AE947-2A1D-49DB-AAF9-66B4A4AB3439}" type="slidenum">
              <a:rPr lang="en-US" smtClean="0"/>
              <a:t>33</a:t>
            </a:fld>
            <a:endParaRPr lang="en-US"/>
          </a:p>
        </p:txBody>
      </p:sp>
      <p:sp>
        <p:nvSpPr>
          <p:cNvPr id="23" name="Freeform 22"/>
          <p:cNvSpPr/>
          <p:nvPr/>
        </p:nvSpPr>
        <p:spPr>
          <a:xfrm rot="20159789">
            <a:off x="2502187" y="2569691"/>
            <a:ext cx="4102800" cy="3312000"/>
          </a:xfrm>
          <a:custGeom>
            <a:avLst/>
            <a:gdLst>
              <a:gd name="connsiteX0" fmla="*/ 5169600 w 5169600"/>
              <a:gd name="connsiteY0" fmla="*/ 0 h 3312000"/>
              <a:gd name="connsiteX1" fmla="*/ 4449600 w 5169600"/>
              <a:gd name="connsiteY1" fmla="*/ 460800 h 3312000"/>
              <a:gd name="connsiteX2" fmla="*/ 4060800 w 5169600"/>
              <a:gd name="connsiteY2" fmla="*/ 691200 h 3312000"/>
              <a:gd name="connsiteX3" fmla="*/ 3441600 w 5169600"/>
              <a:gd name="connsiteY3" fmla="*/ 1137600 h 3312000"/>
              <a:gd name="connsiteX4" fmla="*/ 2491200 w 5169600"/>
              <a:gd name="connsiteY4" fmla="*/ 1670400 h 3312000"/>
              <a:gd name="connsiteX5" fmla="*/ 1569600 w 5169600"/>
              <a:gd name="connsiteY5" fmla="*/ 2203200 h 3312000"/>
              <a:gd name="connsiteX6" fmla="*/ 921600 w 5169600"/>
              <a:gd name="connsiteY6" fmla="*/ 2592000 h 3312000"/>
              <a:gd name="connsiteX7" fmla="*/ 763200 w 5169600"/>
              <a:gd name="connsiteY7" fmla="*/ 2707200 h 3312000"/>
              <a:gd name="connsiteX8" fmla="*/ 619200 w 5169600"/>
              <a:gd name="connsiteY8" fmla="*/ 2793600 h 3312000"/>
              <a:gd name="connsiteX9" fmla="*/ 475200 w 5169600"/>
              <a:gd name="connsiteY9" fmla="*/ 2923200 h 3312000"/>
              <a:gd name="connsiteX10" fmla="*/ 360000 w 5169600"/>
              <a:gd name="connsiteY10" fmla="*/ 3009600 h 3312000"/>
              <a:gd name="connsiteX11" fmla="*/ 187200 w 5169600"/>
              <a:gd name="connsiteY11" fmla="*/ 3168000 h 3312000"/>
              <a:gd name="connsiteX12" fmla="*/ 129600 w 5169600"/>
              <a:gd name="connsiteY12" fmla="*/ 3211200 h 3312000"/>
              <a:gd name="connsiteX13" fmla="*/ 43200 w 5169600"/>
              <a:gd name="connsiteY13" fmla="*/ 3268800 h 3312000"/>
              <a:gd name="connsiteX14" fmla="*/ 0 w 5169600"/>
              <a:gd name="connsiteY14" fmla="*/ 3312000 h 331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69600" h="3312000">
                <a:moveTo>
                  <a:pt x="5169600" y="0"/>
                </a:moveTo>
                <a:cubicBezTo>
                  <a:pt x="4437562" y="380660"/>
                  <a:pt x="5182854" y="-32736"/>
                  <a:pt x="4449600" y="460800"/>
                </a:cubicBezTo>
                <a:cubicBezTo>
                  <a:pt x="4324625" y="544918"/>
                  <a:pt x="4185870" y="607224"/>
                  <a:pt x="4060800" y="691200"/>
                </a:cubicBezTo>
                <a:cubicBezTo>
                  <a:pt x="3849554" y="833036"/>
                  <a:pt x="3657480" y="1002922"/>
                  <a:pt x="3441600" y="1137600"/>
                </a:cubicBezTo>
                <a:cubicBezTo>
                  <a:pt x="3133460" y="1329834"/>
                  <a:pt x="2808082" y="1492946"/>
                  <a:pt x="2491200" y="1670400"/>
                </a:cubicBezTo>
                <a:cubicBezTo>
                  <a:pt x="1588202" y="2176079"/>
                  <a:pt x="2401568" y="1712933"/>
                  <a:pt x="1569600" y="2203200"/>
                </a:cubicBezTo>
                <a:cubicBezTo>
                  <a:pt x="1426138" y="2287740"/>
                  <a:pt x="1074176" y="2481036"/>
                  <a:pt x="921600" y="2592000"/>
                </a:cubicBezTo>
                <a:cubicBezTo>
                  <a:pt x="868800" y="2630400"/>
                  <a:pt x="817522" y="2670985"/>
                  <a:pt x="763200" y="2707200"/>
                </a:cubicBezTo>
                <a:cubicBezTo>
                  <a:pt x="716624" y="2738251"/>
                  <a:pt x="663982" y="2760014"/>
                  <a:pt x="619200" y="2793600"/>
                </a:cubicBezTo>
                <a:cubicBezTo>
                  <a:pt x="567538" y="2832346"/>
                  <a:pt x="524810" y="2881859"/>
                  <a:pt x="475200" y="2923200"/>
                </a:cubicBezTo>
                <a:cubicBezTo>
                  <a:pt x="438325" y="2953929"/>
                  <a:pt x="397253" y="2979332"/>
                  <a:pt x="360000" y="3009600"/>
                </a:cubicBezTo>
                <a:cubicBezTo>
                  <a:pt x="7921" y="3295665"/>
                  <a:pt x="396061" y="2985246"/>
                  <a:pt x="187200" y="3168000"/>
                </a:cubicBezTo>
                <a:cubicBezTo>
                  <a:pt x="169138" y="3183804"/>
                  <a:pt x="149262" y="3197437"/>
                  <a:pt x="129600" y="3211200"/>
                </a:cubicBezTo>
                <a:cubicBezTo>
                  <a:pt x="101244" y="3231049"/>
                  <a:pt x="67675" y="3244325"/>
                  <a:pt x="43200" y="3268800"/>
                </a:cubicBezTo>
                <a:lnTo>
                  <a:pt x="0" y="3312000"/>
                </a:lnTo>
              </a:path>
            </a:pathLst>
          </a:custGeom>
          <a:noFill/>
          <a:ln w="127000">
            <a:solidFill>
              <a:srgbClr val="92D05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595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Demo of SVM</a:t>
            </a:r>
            <a:br>
              <a:rPr lang="en-US" dirty="0" smtClean="0"/>
            </a:br>
            <a:r>
              <a:rPr lang="en-US" sz="3100" dirty="0" smtClean="0"/>
              <a:t>(downloadable from </a:t>
            </a:r>
            <a:r>
              <a:rPr lang="en-US" sz="3100" dirty="0" err="1" smtClean="0"/>
              <a:t>bCourses</a:t>
            </a:r>
            <a:r>
              <a:rPr lang="en-US" sz="3100" dirty="0" smtClean="0"/>
              <a:t>)</a:t>
            </a:r>
            <a:endParaRPr lang="en-US" sz="3100" dirty="0"/>
          </a:p>
        </p:txBody>
      </p:sp>
      <p:sp>
        <p:nvSpPr>
          <p:cNvPr id="4" name="Slide Number Placeholder 3"/>
          <p:cNvSpPr>
            <a:spLocks noGrp="1"/>
          </p:cNvSpPr>
          <p:nvPr>
            <p:ph type="sldNum" sz="quarter" idx="12"/>
          </p:nvPr>
        </p:nvSpPr>
        <p:spPr/>
        <p:txBody>
          <a:bodyPr/>
          <a:lstStyle/>
          <a:p>
            <a:fld id="{DF7AE947-2A1D-49DB-AAF9-66B4A4AB3439}" type="slidenum">
              <a:rPr lang="en-US" smtClean="0"/>
              <a:t>34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05000"/>
            <a:ext cx="5067300"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96897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774700" y="254000"/>
            <a:ext cx="7772400" cy="1143000"/>
          </a:xfrm>
        </p:spPr>
        <p:txBody>
          <a:bodyPr/>
          <a:lstStyle/>
          <a:p>
            <a:r>
              <a:rPr lang="en-US" altLang="en-US"/>
              <a:t>Linear Models</a:t>
            </a:r>
          </a:p>
        </p:txBody>
      </p:sp>
      <p:sp>
        <p:nvSpPr>
          <p:cNvPr id="111619" name="Rectangle 3"/>
          <p:cNvSpPr>
            <a:spLocks noGrp="1" noChangeArrowheads="1"/>
          </p:cNvSpPr>
          <p:nvPr>
            <p:ph type="body" idx="1"/>
          </p:nvPr>
        </p:nvSpPr>
        <p:spPr>
          <a:xfrm>
            <a:off x="76200" y="2136775"/>
            <a:ext cx="9296400" cy="4030663"/>
          </a:xfrm>
        </p:spPr>
        <p:txBody>
          <a:bodyPr>
            <a:normAutofit lnSpcReduction="10000"/>
          </a:bodyPr>
          <a:lstStyle/>
          <a:p>
            <a:pPr marL="0" indent="0">
              <a:buNone/>
            </a:pPr>
            <a:r>
              <a:rPr lang="en-US" altLang="en-US" sz="2800" i="1" dirty="0" smtClean="0"/>
              <a:t>“Regular” linear models, </a:t>
            </a:r>
            <a:r>
              <a:rPr lang="en-US" altLang="en-US" sz="2800" i="1" u="sng" dirty="0" smtClean="0"/>
              <a:t>linear in their inputs and parameters</a:t>
            </a:r>
            <a:endParaRPr lang="en-US" altLang="en-US" sz="2800" dirty="0" smtClean="0">
              <a:solidFill>
                <a:srgbClr val="003399"/>
              </a:solidFill>
            </a:endParaRPr>
          </a:p>
          <a:p>
            <a:pPr marL="0" indent="0">
              <a:buNone/>
            </a:pPr>
            <a:r>
              <a:rPr lang="en-US" altLang="en-US" dirty="0" smtClean="0">
                <a:solidFill>
                  <a:srgbClr val="003399"/>
                </a:solidFill>
              </a:rPr>
              <a:t>	f(</a:t>
            </a:r>
            <a:r>
              <a:rPr lang="en-US" altLang="en-US" b="1" dirty="0" smtClean="0">
                <a:solidFill>
                  <a:srgbClr val="003399"/>
                </a:solidFill>
              </a:rPr>
              <a:t>x</a:t>
            </a:r>
            <a:r>
              <a:rPr lang="en-US" altLang="en-US" dirty="0">
                <a:solidFill>
                  <a:srgbClr val="003399"/>
                </a:solidFill>
              </a:rPr>
              <a:t>) = </a:t>
            </a:r>
            <a:r>
              <a:rPr lang="en-US" altLang="en-US" b="1" dirty="0">
                <a:solidFill>
                  <a:srgbClr val="003399"/>
                </a:solidFill>
              </a:rPr>
              <a:t>w</a:t>
            </a:r>
            <a:r>
              <a:rPr lang="en-US" altLang="en-US" dirty="0">
                <a:solidFill>
                  <a:srgbClr val="003399"/>
                </a:solidFill>
              </a:rPr>
              <a:t> </a:t>
            </a:r>
            <a:r>
              <a:rPr lang="en-US" altLang="en-US" dirty="0">
                <a:solidFill>
                  <a:srgbClr val="003399"/>
                </a:solidFill>
                <a:sym typeface="Symbol" pitchFamily="18" charset="2"/>
              </a:rPr>
              <a:t></a:t>
            </a:r>
            <a:r>
              <a:rPr lang="en-US" altLang="en-US" dirty="0">
                <a:solidFill>
                  <a:srgbClr val="003399"/>
                </a:solidFill>
              </a:rPr>
              <a:t> </a:t>
            </a:r>
            <a:r>
              <a:rPr lang="en-US" altLang="en-US" b="1" dirty="0">
                <a:solidFill>
                  <a:srgbClr val="003399"/>
                </a:solidFill>
              </a:rPr>
              <a:t>x</a:t>
            </a:r>
            <a:r>
              <a:rPr lang="en-US" altLang="en-US" dirty="0">
                <a:solidFill>
                  <a:srgbClr val="003399"/>
                </a:solidFill>
              </a:rPr>
              <a:t> </a:t>
            </a:r>
            <a:r>
              <a:rPr lang="en-US" altLang="en-US" dirty="0"/>
              <a:t>+b = </a:t>
            </a:r>
            <a:r>
              <a:rPr lang="en-US" altLang="en-US" sz="4800" dirty="0" smtClean="0">
                <a:latin typeface="Symbol" pitchFamily="18" charset="2"/>
              </a:rPr>
              <a:t>S</a:t>
            </a:r>
            <a:r>
              <a:rPr lang="en-US" altLang="en-US" baseline="-25000" dirty="0" smtClean="0"/>
              <a:t>i=1:d</a:t>
            </a:r>
            <a:r>
              <a:rPr lang="en-US" altLang="en-US" dirty="0" smtClean="0"/>
              <a:t> </a:t>
            </a:r>
            <a:r>
              <a:rPr lang="en-US" altLang="en-US" dirty="0" err="1" smtClean="0"/>
              <a:t>w</a:t>
            </a:r>
            <a:r>
              <a:rPr lang="en-US" altLang="en-US" baseline="-25000" dirty="0" err="1" smtClean="0"/>
              <a:t>i</a:t>
            </a:r>
            <a:r>
              <a:rPr lang="en-US" altLang="en-US" dirty="0" smtClean="0"/>
              <a:t> x</a:t>
            </a:r>
            <a:r>
              <a:rPr lang="en-US" altLang="en-US" baseline="-25000" dirty="0" smtClean="0"/>
              <a:t>i</a:t>
            </a:r>
            <a:r>
              <a:rPr lang="en-US" altLang="en-US" dirty="0" smtClean="0"/>
              <a:t> </a:t>
            </a:r>
            <a:r>
              <a:rPr lang="en-US" altLang="en-US" dirty="0"/>
              <a:t>+b         </a:t>
            </a:r>
          </a:p>
          <a:p>
            <a:pPr>
              <a:buFontTx/>
              <a:buNone/>
            </a:pPr>
            <a:endParaRPr lang="en-US" altLang="en-US" sz="2800" dirty="0" smtClean="0"/>
          </a:p>
          <a:p>
            <a:pPr>
              <a:buFontTx/>
              <a:buNone/>
            </a:pPr>
            <a:r>
              <a:rPr lang="en-US" altLang="en-US" sz="2800" dirty="0" smtClean="0"/>
              <a:t>Models </a:t>
            </a:r>
            <a:r>
              <a:rPr lang="en-US" altLang="en-US" sz="2800" i="1" u="sng" dirty="0" smtClean="0"/>
              <a:t>linear </a:t>
            </a:r>
            <a:r>
              <a:rPr lang="en-US" altLang="en-US" sz="2800" i="1" u="sng" dirty="0"/>
              <a:t>in </a:t>
            </a:r>
            <a:r>
              <a:rPr lang="en-US" altLang="en-US" sz="2800" i="1" u="sng" dirty="0" smtClean="0"/>
              <a:t>their </a:t>
            </a:r>
            <a:r>
              <a:rPr lang="en-US" altLang="en-US" sz="2800" i="1" u="sng" dirty="0"/>
              <a:t>parameters</a:t>
            </a:r>
            <a:r>
              <a:rPr lang="en-US" altLang="en-US" sz="2800" i="1" dirty="0"/>
              <a:t>, NOT in </a:t>
            </a:r>
            <a:r>
              <a:rPr lang="en-US" altLang="en-US" sz="2800" i="1" dirty="0" smtClean="0"/>
              <a:t>their inputs</a:t>
            </a:r>
            <a:r>
              <a:rPr lang="en-US" altLang="en-US" sz="2800" i="1" dirty="0"/>
              <a:t>.</a:t>
            </a:r>
          </a:p>
          <a:p>
            <a:pPr marL="0" indent="0">
              <a:buNone/>
            </a:pPr>
            <a:r>
              <a:rPr lang="en-US" altLang="en-US" dirty="0" smtClean="0">
                <a:solidFill>
                  <a:srgbClr val="003399"/>
                </a:solidFill>
              </a:rPr>
              <a:t>	f(</a:t>
            </a:r>
            <a:r>
              <a:rPr lang="en-US" altLang="en-US" b="1" dirty="0" smtClean="0">
                <a:solidFill>
                  <a:srgbClr val="003399"/>
                </a:solidFill>
              </a:rPr>
              <a:t>x</a:t>
            </a:r>
            <a:r>
              <a:rPr lang="en-US" altLang="en-US" dirty="0">
                <a:solidFill>
                  <a:srgbClr val="003399"/>
                </a:solidFill>
              </a:rPr>
              <a:t>) = </a:t>
            </a:r>
            <a:r>
              <a:rPr lang="en-US" altLang="en-US" b="1" dirty="0">
                <a:solidFill>
                  <a:srgbClr val="003399"/>
                </a:solidFill>
              </a:rPr>
              <a:t>w </a:t>
            </a:r>
            <a:r>
              <a:rPr lang="en-US" altLang="en-US" dirty="0">
                <a:solidFill>
                  <a:srgbClr val="003399"/>
                </a:solidFill>
                <a:sym typeface="Symbol" pitchFamily="18" charset="2"/>
              </a:rPr>
              <a:t></a:t>
            </a:r>
            <a:r>
              <a:rPr lang="en-US" altLang="en-US" dirty="0">
                <a:solidFill>
                  <a:srgbClr val="003399"/>
                </a:solidFill>
              </a:rPr>
              <a:t> </a:t>
            </a:r>
            <a:r>
              <a:rPr lang="en-US" altLang="en-US" b="1" dirty="0">
                <a:solidFill>
                  <a:srgbClr val="003399"/>
                </a:solidFill>
                <a:latin typeface="Symbol" pitchFamily="18" charset="2"/>
              </a:rPr>
              <a:t>F</a:t>
            </a:r>
            <a:r>
              <a:rPr lang="en-US" altLang="en-US" dirty="0">
                <a:solidFill>
                  <a:srgbClr val="003399"/>
                </a:solidFill>
              </a:rPr>
              <a:t>(</a:t>
            </a:r>
            <a:r>
              <a:rPr lang="en-US" altLang="en-US" b="1" dirty="0">
                <a:solidFill>
                  <a:srgbClr val="003399"/>
                </a:solidFill>
              </a:rPr>
              <a:t>x)</a:t>
            </a:r>
            <a:r>
              <a:rPr lang="en-US" altLang="en-US" dirty="0">
                <a:solidFill>
                  <a:srgbClr val="003399"/>
                </a:solidFill>
              </a:rPr>
              <a:t> </a:t>
            </a:r>
            <a:r>
              <a:rPr lang="en-US" altLang="en-US" dirty="0"/>
              <a:t>+b = </a:t>
            </a:r>
            <a:r>
              <a:rPr lang="en-US" altLang="en-US" sz="4800" dirty="0" smtClean="0">
                <a:latin typeface="Symbol" pitchFamily="18" charset="2"/>
              </a:rPr>
              <a:t>S</a:t>
            </a:r>
            <a:r>
              <a:rPr lang="en-US" altLang="en-US" baseline="-25000" dirty="0" smtClean="0"/>
              <a:t>i </a:t>
            </a:r>
            <a:r>
              <a:rPr lang="en-US" altLang="en-US" dirty="0" err="1" smtClean="0"/>
              <a:t>w</a:t>
            </a:r>
            <a:r>
              <a:rPr lang="en-US" altLang="en-US" baseline="-25000" dirty="0" err="1" smtClean="0"/>
              <a:t>i</a:t>
            </a:r>
            <a:r>
              <a:rPr lang="en-US" altLang="en-US" dirty="0" smtClean="0"/>
              <a:t> </a:t>
            </a:r>
            <a:r>
              <a:rPr lang="en-US" altLang="en-US" dirty="0" smtClean="0">
                <a:latin typeface="Symbol" pitchFamily="18" charset="2"/>
              </a:rPr>
              <a:t>f</a:t>
            </a:r>
            <a:r>
              <a:rPr lang="en-US" altLang="en-US" baseline="-25000" dirty="0" smtClean="0"/>
              <a:t>i</a:t>
            </a:r>
            <a:r>
              <a:rPr lang="en-US" altLang="en-US" dirty="0" smtClean="0"/>
              <a:t>(</a:t>
            </a:r>
            <a:r>
              <a:rPr lang="en-US" altLang="en-US" b="1" dirty="0" smtClean="0"/>
              <a:t>x</a:t>
            </a:r>
            <a:r>
              <a:rPr lang="en-US" altLang="en-US" dirty="0"/>
              <a:t>) +b   </a:t>
            </a:r>
            <a:r>
              <a:rPr lang="en-US" altLang="en-US" sz="2800" i="1" dirty="0"/>
              <a:t>(Perceptron)</a:t>
            </a:r>
          </a:p>
          <a:p>
            <a:pPr marL="0" indent="0">
              <a:buNone/>
            </a:pPr>
            <a:r>
              <a:rPr lang="en-US" altLang="en-US" dirty="0" smtClean="0">
                <a:solidFill>
                  <a:srgbClr val="003399"/>
                </a:solidFill>
              </a:rPr>
              <a:t>	f(</a:t>
            </a:r>
            <a:r>
              <a:rPr lang="en-US" altLang="en-US" b="1" dirty="0" smtClean="0">
                <a:solidFill>
                  <a:srgbClr val="003399"/>
                </a:solidFill>
              </a:rPr>
              <a:t>x</a:t>
            </a:r>
            <a:r>
              <a:rPr lang="en-US" altLang="en-US" dirty="0">
                <a:solidFill>
                  <a:srgbClr val="003399"/>
                </a:solidFill>
              </a:rPr>
              <a:t>) = </a:t>
            </a:r>
            <a:r>
              <a:rPr lang="en-US" altLang="en-US" sz="4800" dirty="0" err="1" smtClean="0">
                <a:solidFill>
                  <a:srgbClr val="003399"/>
                </a:solidFill>
                <a:latin typeface="Symbol" pitchFamily="18" charset="2"/>
              </a:rPr>
              <a:t>S</a:t>
            </a:r>
            <a:r>
              <a:rPr lang="en-US" altLang="en-US" baseline="-25000" dirty="0" err="1" smtClean="0">
                <a:solidFill>
                  <a:srgbClr val="003399"/>
                </a:solidFill>
              </a:rPr>
              <a:t>k</a:t>
            </a:r>
            <a:r>
              <a:rPr lang="en-US" altLang="en-US" baseline="-25000" dirty="0" smtClean="0">
                <a:solidFill>
                  <a:srgbClr val="003399"/>
                </a:solidFill>
              </a:rPr>
              <a:t>=1:N</a:t>
            </a:r>
            <a:r>
              <a:rPr lang="en-US" altLang="en-US" dirty="0" smtClean="0">
                <a:solidFill>
                  <a:srgbClr val="003399"/>
                </a:solidFill>
              </a:rPr>
              <a:t> </a:t>
            </a:r>
            <a:r>
              <a:rPr lang="en-US" altLang="en-US" dirty="0" err="1" smtClean="0">
                <a:solidFill>
                  <a:srgbClr val="003399"/>
                </a:solidFill>
                <a:latin typeface="Symbol" pitchFamily="18" charset="2"/>
              </a:rPr>
              <a:t>a</a:t>
            </a:r>
            <a:r>
              <a:rPr lang="en-US" altLang="en-US" baseline="-25000" dirty="0" err="1">
                <a:solidFill>
                  <a:srgbClr val="003399"/>
                </a:solidFill>
              </a:rPr>
              <a:t>k</a:t>
            </a:r>
            <a:r>
              <a:rPr lang="en-US" altLang="en-US" dirty="0" smtClean="0">
                <a:solidFill>
                  <a:srgbClr val="003399"/>
                </a:solidFill>
              </a:rPr>
              <a:t> </a:t>
            </a:r>
            <a:r>
              <a:rPr lang="en-US" altLang="en-US" dirty="0" smtClean="0">
                <a:solidFill>
                  <a:srgbClr val="003399"/>
                </a:solidFill>
                <a:latin typeface="Times New Roman" pitchFamily="18" charset="0"/>
              </a:rPr>
              <a:t>k</a:t>
            </a:r>
            <a:r>
              <a:rPr lang="en-US" altLang="en-US" dirty="0" smtClean="0">
                <a:solidFill>
                  <a:srgbClr val="003399"/>
                </a:solidFill>
              </a:rPr>
              <a:t>(</a:t>
            </a:r>
            <a:r>
              <a:rPr lang="en-US" altLang="en-US" b="1" dirty="0" err="1" smtClean="0">
                <a:solidFill>
                  <a:srgbClr val="003399"/>
                </a:solidFill>
              </a:rPr>
              <a:t>x</a:t>
            </a:r>
            <a:r>
              <a:rPr lang="en-US" altLang="en-US" baseline="30000" dirty="0" err="1" smtClean="0">
                <a:solidFill>
                  <a:srgbClr val="003399"/>
                </a:solidFill>
              </a:rPr>
              <a:t>k</a:t>
            </a:r>
            <a:r>
              <a:rPr lang="en-US" altLang="en-US" dirty="0" smtClean="0">
                <a:solidFill>
                  <a:srgbClr val="003399"/>
                </a:solidFill>
              </a:rPr>
              <a:t>, </a:t>
            </a:r>
            <a:r>
              <a:rPr lang="en-US" altLang="en-US" b="1" dirty="0" smtClean="0">
                <a:solidFill>
                  <a:srgbClr val="003399"/>
                </a:solidFill>
              </a:rPr>
              <a:t>x</a:t>
            </a:r>
            <a:r>
              <a:rPr lang="en-US" altLang="en-US" dirty="0">
                <a:solidFill>
                  <a:srgbClr val="003399"/>
                </a:solidFill>
              </a:rPr>
              <a:t>)</a:t>
            </a:r>
            <a:r>
              <a:rPr lang="en-US" altLang="en-US" dirty="0"/>
              <a:t> +b    </a:t>
            </a:r>
            <a:r>
              <a:rPr lang="en-US" altLang="en-US" sz="2800" i="1" dirty="0"/>
              <a:t>(Kernel method)</a:t>
            </a:r>
          </a:p>
          <a:p>
            <a:endParaRPr lang="en-US" altLang="en-US" sz="2800" i="1" dirty="0"/>
          </a:p>
        </p:txBody>
      </p:sp>
      <p:sp>
        <p:nvSpPr>
          <p:cNvPr id="2" name="Slide Number Placeholder 1"/>
          <p:cNvSpPr>
            <a:spLocks noGrp="1"/>
          </p:cNvSpPr>
          <p:nvPr>
            <p:ph type="sldNum" sz="quarter" idx="12"/>
          </p:nvPr>
        </p:nvSpPr>
        <p:spPr/>
        <p:txBody>
          <a:bodyPr/>
          <a:lstStyle/>
          <a:p>
            <a:fld id="{DF7AE947-2A1D-49DB-AAF9-66B4A4AB3439}" type="slidenum">
              <a:rPr lang="en-US" smtClean="0"/>
              <a:t>35</a:t>
            </a:fld>
            <a:endParaRPr lang="en-US"/>
          </a:p>
        </p:txBody>
      </p:sp>
      <p:sp>
        <p:nvSpPr>
          <p:cNvPr id="5" name="Rectangle 4"/>
          <p:cNvSpPr/>
          <p:nvPr/>
        </p:nvSpPr>
        <p:spPr>
          <a:xfrm>
            <a:off x="0" y="3657601"/>
            <a:ext cx="9144000" cy="3200400"/>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690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774700" y="254000"/>
            <a:ext cx="7772400" cy="1143000"/>
          </a:xfrm>
        </p:spPr>
        <p:txBody>
          <a:bodyPr/>
          <a:lstStyle/>
          <a:p>
            <a:r>
              <a:rPr lang="en-US" altLang="en-US"/>
              <a:t>Linear Models</a:t>
            </a:r>
          </a:p>
        </p:txBody>
      </p:sp>
      <p:sp>
        <p:nvSpPr>
          <p:cNvPr id="111619" name="Rectangle 3"/>
          <p:cNvSpPr>
            <a:spLocks noGrp="1" noChangeArrowheads="1"/>
          </p:cNvSpPr>
          <p:nvPr>
            <p:ph type="body" idx="1"/>
          </p:nvPr>
        </p:nvSpPr>
        <p:spPr>
          <a:xfrm>
            <a:off x="76200" y="2136775"/>
            <a:ext cx="9296400" cy="4030663"/>
          </a:xfrm>
        </p:spPr>
        <p:txBody>
          <a:bodyPr>
            <a:normAutofit lnSpcReduction="10000"/>
          </a:bodyPr>
          <a:lstStyle/>
          <a:p>
            <a:pPr marL="0" indent="0">
              <a:buNone/>
            </a:pPr>
            <a:r>
              <a:rPr lang="en-US" altLang="en-US" sz="2800" i="1" dirty="0" smtClean="0"/>
              <a:t>“Regular” linear models, </a:t>
            </a:r>
            <a:r>
              <a:rPr lang="en-US" altLang="en-US" sz="2800" i="1" u="sng" dirty="0" smtClean="0"/>
              <a:t>linear in their inputs and parameters</a:t>
            </a:r>
            <a:endParaRPr lang="en-US" altLang="en-US" sz="2800" dirty="0" smtClean="0">
              <a:solidFill>
                <a:srgbClr val="003399"/>
              </a:solidFill>
            </a:endParaRPr>
          </a:p>
          <a:p>
            <a:pPr marL="0" indent="0">
              <a:buNone/>
            </a:pPr>
            <a:r>
              <a:rPr lang="en-US" altLang="en-US" dirty="0" smtClean="0">
                <a:solidFill>
                  <a:srgbClr val="003399"/>
                </a:solidFill>
              </a:rPr>
              <a:t>	f(</a:t>
            </a:r>
            <a:r>
              <a:rPr lang="en-US" altLang="en-US" b="1" dirty="0" smtClean="0">
                <a:solidFill>
                  <a:srgbClr val="003399"/>
                </a:solidFill>
              </a:rPr>
              <a:t>x</a:t>
            </a:r>
            <a:r>
              <a:rPr lang="en-US" altLang="en-US" dirty="0">
                <a:solidFill>
                  <a:srgbClr val="003399"/>
                </a:solidFill>
              </a:rPr>
              <a:t>) = </a:t>
            </a:r>
            <a:r>
              <a:rPr lang="en-US" altLang="en-US" b="1" dirty="0">
                <a:solidFill>
                  <a:srgbClr val="003399"/>
                </a:solidFill>
              </a:rPr>
              <a:t>w</a:t>
            </a:r>
            <a:r>
              <a:rPr lang="en-US" altLang="en-US" dirty="0">
                <a:solidFill>
                  <a:srgbClr val="003399"/>
                </a:solidFill>
              </a:rPr>
              <a:t> </a:t>
            </a:r>
            <a:r>
              <a:rPr lang="en-US" altLang="en-US" dirty="0">
                <a:solidFill>
                  <a:srgbClr val="003399"/>
                </a:solidFill>
                <a:sym typeface="Symbol" pitchFamily="18" charset="2"/>
              </a:rPr>
              <a:t></a:t>
            </a:r>
            <a:r>
              <a:rPr lang="en-US" altLang="en-US" dirty="0">
                <a:solidFill>
                  <a:srgbClr val="003399"/>
                </a:solidFill>
              </a:rPr>
              <a:t> </a:t>
            </a:r>
            <a:r>
              <a:rPr lang="en-US" altLang="en-US" b="1" dirty="0">
                <a:solidFill>
                  <a:srgbClr val="003399"/>
                </a:solidFill>
              </a:rPr>
              <a:t>x</a:t>
            </a:r>
            <a:r>
              <a:rPr lang="en-US" altLang="en-US" dirty="0">
                <a:solidFill>
                  <a:srgbClr val="003399"/>
                </a:solidFill>
              </a:rPr>
              <a:t> </a:t>
            </a:r>
            <a:r>
              <a:rPr lang="en-US" altLang="en-US" dirty="0"/>
              <a:t>+b = </a:t>
            </a:r>
            <a:r>
              <a:rPr lang="en-US" altLang="en-US" sz="4800" dirty="0" smtClean="0">
                <a:latin typeface="Symbol" pitchFamily="18" charset="2"/>
              </a:rPr>
              <a:t>S</a:t>
            </a:r>
            <a:r>
              <a:rPr lang="en-US" altLang="en-US" baseline="-25000" dirty="0" smtClean="0"/>
              <a:t>i=1:d</a:t>
            </a:r>
            <a:r>
              <a:rPr lang="en-US" altLang="en-US" dirty="0" smtClean="0"/>
              <a:t> </a:t>
            </a:r>
            <a:r>
              <a:rPr lang="en-US" altLang="en-US" dirty="0" err="1" smtClean="0"/>
              <a:t>w</a:t>
            </a:r>
            <a:r>
              <a:rPr lang="en-US" altLang="en-US" baseline="-25000" dirty="0" err="1" smtClean="0"/>
              <a:t>i</a:t>
            </a:r>
            <a:r>
              <a:rPr lang="en-US" altLang="en-US" dirty="0" smtClean="0"/>
              <a:t> x</a:t>
            </a:r>
            <a:r>
              <a:rPr lang="en-US" altLang="en-US" baseline="-25000" dirty="0" smtClean="0"/>
              <a:t>i</a:t>
            </a:r>
            <a:r>
              <a:rPr lang="en-US" altLang="en-US" dirty="0" smtClean="0"/>
              <a:t> </a:t>
            </a:r>
            <a:r>
              <a:rPr lang="en-US" altLang="en-US" dirty="0"/>
              <a:t>+b         </a:t>
            </a:r>
          </a:p>
          <a:p>
            <a:pPr>
              <a:buFontTx/>
              <a:buNone/>
            </a:pPr>
            <a:endParaRPr lang="en-US" altLang="en-US" sz="2800" dirty="0" smtClean="0"/>
          </a:p>
          <a:p>
            <a:pPr>
              <a:buFontTx/>
              <a:buNone/>
            </a:pPr>
            <a:r>
              <a:rPr lang="en-US" altLang="en-US" sz="2800" dirty="0" smtClean="0"/>
              <a:t>Models </a:t>
            </a:r>
            <a:r>
              <a:rPr lang="en-US" altLang="en-US" sz="2800" i="1" u="sng" dirty="0" smtClean="0"/>
              <a:t>linear </a:t>
            </a:r>
            <a:r>
              <a:rPr lang="en-US" altLang="en-US" sz="2800" i="1" u="sng" dirty="0"/>
              <a:t>in </a:t>
            </a:r>
            <a:r>
              <a:rPr lang="en-US" altLang="en-US" sz="2800" i="1" u="sng" dirty="0" smtClean="0"/>
              <a:t>their </a:t>
            </a:r>
            <a:r>
              <a:rPr lang="en-US" altLang="en-US" sz="2800" i="1" u="sng" dirty="0"/>
              <a:t>parameters</a:t>
            </a:r>
            <a:r>
              <a:rPr lang="en-US" altLang="en-US" sz="2800" i="1" dirty="0"/>
              <a:t>, NOT in </a:t>
            </a:r>
            <a:r>
              <a:rPr lang="en-US" altLang="en-US" sz="2800" i="1" dirty="0" smtClean="0"/>
              <a:t>their inputs</a:t>
            </a:r>
            <a:r>
              <a:rPr lang="en-US" altLang="en-US" sz="2800" i="1" dirty="0"/>
              <a:t>.</a:t>
            </a:r>
          </a:p>
          <a:p>
            <a:pPr marL="0" indent="0">
              <a:buNone/>
            </a:pPr>
            <a:r>
              <a:rPr lang="en-US" altLang="en-US" dirty="0" smtClean="0">
                <a:solidFill>
                  <a:srgbClr val="003399"/>
                </a:solidFill>
              </a:rPr>
              <a:t>	f(</a:t>
            </a:r>
            <a:r>
              <a:rPr lang="en-US" altLang="en-US" b="1" dirty="0" smtClean="0">
                <a:solidFill>
                  <a:srgbClr val="003399"/>
                </a:solidFill>
              </a:rPr>
              <a:t>x</a:t>
            </a:r>
            <a:r>
              <a:rPr lang="en-US" altLang="en-US" dirty="0">
                <a:solidFill>
                  <a:srgbClr val="003399"/>
                </a:solidFill>
              </a:rPr>
              <a:t>) = </a:t>
            </a:r>
            <a:r>
              <a:rPr lang="en-US" altLang="en-US" b="1" dirty="0">
                <a:solidFill>
                  <a:srgbClr val="003399"/>
                </a:solidFill>
              </a:rPr>
              <a:t>w </a:t>
            </a:r>
            <a:r>
              <a:rPr lang="en-US" altLang="en-US" dirty="0">
                <a:solidFill>
                  <a:srgbClr val="003399"/>
                </a:solidFill>
                <a:sym typeface="Symbol" pitchFamily="18" charset="2"/>
              </a:rPr>
              <a:t></a:t>
            </a:r>
            <a:r>
              <a:rPr lang="en-US" altLang="en-US" dirty="0">
                <a:solidFill>
                  <a:srgbClr val="003399"/>
                </a:solidFill>
              </a:rPr>
              <a:t> </a:t>
            </a:r>
            <a:r>
              <a:rPr lang="en-US" altLang="en-US" b="1" dirty="0">
                <a:solidFill>
                  <a:srgbClr val="003399"/>
                </a:solidFill>
                <a:latin typeface="Symbol" pitchFamily="18" charset="2"/>
              </a:rPr>
              <a:t>F</a:t>
            </a:r>
            <a:r>
              <a:rPr lang="en-US" altLang="en-US" dirty="0">
                <a:solidFill>
                  <a:srgbClr val="003399"/>
                </a:solidFill>
              </a:rPr>
              <a:t>(</a:t>
            </a:r>
            <a:r>
              <a:rPr lang="en-US" altLang="en-US" b="1" dirty="0">
                <a:solidFill>
                  <a:srgbClr val="003399"/>
                </a:solidFill>
              </a:rPr>
              <a:t>x)</a:t>
            </a:r>
            <a:r>
              <a:rPr lang="en-US" altLang="en-US" dirty="0">
                <a:solidFill>
                  <a:srgbClr val="003399"/>
                </a:solidFill>
              </a:rPr>
              <a:t> </a:t>
            </a:r>
            <a:r>
              <a:rPr lang="en-US" altLang="en-US" dirty="0"/>
              <a:t>+b = </a:t>
            </a:r>
            <a:r>
              <a:rPr lang="en-US" altLang="en-US" sz="4800" dirty="0" smtClean="0">
                <a:latin typeface="Symbol" pitchFamily="18" charset="2"/>
              </a:rPr>
              <a:t>S</a:t>
            </a:r>
            <a:r>
              <a:rPr lang="en-US" altLang="en-US" baseline="-25000" dirty="0" smtClean="0"/>
              <a:t>i </a:t>
            </a:r>
            <a:r>
              <a:rPr lang="en-US" altLang="en-US" dirty="0" err="1" smtClean="0"/>
              <a:t>w</a:t>
            </a:r>
            <a:r>
              <a:rPr lang="en-US" altLang="en-US" baseline="-25000" dirty="0" err="1" smtClean="0"/>
              <a:t>i</a:t>
            </a:r>
            <a:r>
              <a:rPr lang="en-US" altLang="en-US" dirty="0" smtClean="0"/>
              <a:t> </a:t>
            </a:r>
            <a:r>
              <a:rPr lang="en-US" altLang="en-US" dirty="0" smtClean="0">
                <a:latin typeface="Symbol" pitchFamily="18" charset="2"/>
              </a:rPr>
              <a:t>f</a:t>
            </a:r>
            <a:r>
              <a:rPr lang="en-US" altLang="en-US" baseline="-25000" dirty="0" smtClean="0"/>
              <a:t>i</a:t>
            </a:r>
            <a:r>
              <a:rPr lang="en-US" altLang="en-US" dirty="0" smtClean="0"/>
              <a:t>(</a:t>
            </a:r>
            <a:r>
              <a:rPr lang="en-US" altLang="en-US" b="1" dirty="0" smtClean="0"/>
              <a:t>x</a:t>
            </a:r>
            <a:r>
              <a:rPr lang="en-US" altLang="en-US" dirty="0"/>
              <a:t>) +b   </a:t>
            </a:r>
            <a:r>
              <a:rPr lang="en-US" altLang="en-US" sz="2800" i="1" dirty="0"/>
              <a:t>(Perceptron)</a:t>
            </a:r>
          </a:p>
          <a:p>
            <a:pPr marL="0" indent="0">
              <a:buNone/>
            </a:pPr>
            <a:r>
              <a:rPr lang="en-US" altLang="en-US" dirty="0" smtClean="0">
                <a:solidFill>
                  <a:srgbClr val="003399"/>
                </a:solidFill>
              </a:rPr>
              <a:t>	f(</a:t>
            </a:r>
            <a:r>
              <a:rPr lang="en-US" altLang="en-US" b="1" dirty="0" smtClean="0">
                <a:solidFill>
                  <a:srgbClr val="003399"/>
                </a:solidFill>
              </a:rPr>
              <a:t>x</a:t>
            </a:r>
            <a:r>
              <a:rPr lang="en-US" altLang="en-US" dirty="0">
                <a:solidFill>
                  <a:srgbClr val="003399"/>
                </a:solidFill>
              </a:rPr>
              <a:t>) = </a:t>
            </a:r>
            <a:r>
              <a:rPr lang="en-US" altLang="en-US" sz="4800" dirty="0" err="1" smtClean="0">
                <a:solidFill>
                  <a:srgbClr val="003399"/>
                </a:solidFill>
                <a:latin typeface="Symbol" pitchFamily="18" charset="2"/>
              </a:rPr>
              <a:t>S</a:t>
            </a:r>
            <a:r>
              <a:rPr lang="en-US" altLang="en-US" baseline="-25000" dirty="0" err="1" smtClean="0">
                <a:solidFill>
                  <a:srgbClr val="003399"/>
                </a:solidFill>
              </a:rPr>
              <a:t>k</a:t>
            </a:r>
            <a:r>
              <a:rPr lang="en-US" altLang="en-US" baseline="-25000" dirty="0" smtClean="0">
                <a:solidFill>
                  <a:srgbClr val="003399"/>
                </a:solidFill>
              </a:rPr>
              <a:t>=1:N</a:t>
            </a:r>
            <a:r>
              <a:rPr lang="en-US" altLang="en-US" dirty="0" smtClean="0">
                <a:solidFill>
                  <a:srgbClr val="003399"/>
                </a:solidFill>
              </a:rPr>
              <a:t> </a:t>
            </a:r>
            <a:r>
              <a:rPr lang="en-US" altLang="en-US" dirty="0" err="1" smtClean="0">
                <a:solidFill>
                  <a:srgbClr val="003399"/>
                </a:solidFill>
                <a:latin typeface="Symbol" pitchFamily="18" charset="2"/>
              </a:rPr>
              <a:t>a</a:t>
            </a:r>
            <a:r>
              <a:rPr lang="en-US" altLang="en-US" baseline="-25000" dirty="0" err="1">
                <a:solidFill>
                  <a:srgbClr val="003399"/>
                </a:solidFill>
              </a:rPr>
              <a:t>k</a:t>
            </a:r>
            <a:r>
              <a:rPr lang="en-US" altLang="en-US" dirty="0" smtClean="0">
                <a:solidFill>
                  <a:srgbClr val="003399"/>
                </a:solidFill>
              </a:rPr>
              <a:t> </a:t>
            </a:r>
            <a:r>
              <a:rPr lang="en-US" altLang="en-US" dirty="0" smtClean="0">
                <a:solidFill>
                  <a:srgbClr val="003399"/>
                </a:solidFill>
                <a:latin typeface="Times New Roman" pitchFamily="18" charset="0"/>
              </a:rPr>
              <a:t>k</a:t>
            </a:r>
            <a:r>
              <a:rPr lang="en-US" altLang="en-US" dirty="0" smtClean="0">
                <a:solidFill>
                  <a:srgbClr val="003399"/>
                </a:solidFill>
              </a:rPr>
              <a:t>(</a:t>
            </a:r>
            <a:r>
              <a:rPr lang="en-US" altLang="en-US" b="1" dirty="0" err="1" smtClean="0">
                <a:solidFill>
                  <a:srgbClr val="003399"/>
                </a:solidFill>
              </a:rPr>
              <a:t>x</a:t>
            </a:r>
            <a:r>
              <a:rPr lang="en-US" altLang="en-US" baseline="30000" dirty="0" err="1" smtClean="0">
                <a:solidFill>
                  <a:srgbClr val="003399"/>
                </a:solidFill>
              </a:rPr>
              <a:t>k</a:t>
            </a:r>
            <a:r>
              <a:rPr lang="en-US" altLang="en-US" dirty="0" smtClean="0">
                <a:solidFill>
                  <a:srgbClr val="003399"/>
                </a:solidFill>
              </a:rPr>
              <a:t>, </a:t>
            </a:r>
            <a:r>
              <a:rPr lang="en-US" altLang="en-US" b="1" dirty="0" smtClean="0">
                <a:solidFill>
                  <a:srgbClr val="003399"/>
                </a:solidFill>
              </a:rPr>
              <a:t>x</a:t>
            </a:r>
            <a:r>
              <a:rPr lang="en-US" altLang="en-US" dirty="0">
                <a:solidFill>
                  <a:srgbClr val="003399"/>
                </a:solidFill>
              </a:rPr>
              <a:t>)</a:t>
            </a:r>
            <a:r>
              <a:rPr lang="en-US" altLang="en-US" dirty="0"/>
              <a:t> +b    </a:t>
            </a:r>
            <a:r>
              <a:rPr lang="en-US" altLang="en-US" sz="2800" i="1" dirty="0"/>
              <a:t>(Kernel method)</a:t>
            </a:r>
          </a:p>
          <a:p>
            <a:endParaRPr lang="en-US" altLang="en-US" sz="2800" i="1" dirty="0"/>
          </a:p>
        </p:txBody>
      </p:sp>
      <p:sp>
        <p:nvSpPr>
          <p:cNvPr id="2" name="Slide Number Placeholder 1"/>
          <p:cNvSpPr>
            <a:spLocks noGrp="1"/>
          </p:cNvSpPr>
          <p:nvPr>
            <p:ph type="sldNum" sz="quarter" idx="12"/>
          </p:nvPr>
        </p:nvSpPr>
        <p:spPr/>
        <p:txBody>
          <a:bodyPr/>
          <a:lstStyle/>
          <a:p>
            <a:fld id="{DF7AE947-2A1D-49DB-AAF9-66B4A4AB3439}" type="slidenum">
              <a:rPr lang="en-US" smtClean="0"/>
              <a:t>36</a:t>
            </a:fld>
            <a:endParaRPr lang="en-US"/>
          </a:p>
        </p:txBody>
      </p:sp>
    </p:spTree>
    <p:extLst>
      <p:ext uri="{BB962C8B-B14F-4D97-AF65-F5344CB8AC3E}">
        <p14:creationId xmlns:p14="http://schemas.microsoft.com/office/powerpoint/2010/main" val="43419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1026"/>
          <p:cNvSpPr>
            <a:spLocks noGrp="1" noChangeArrowheads="1"/>
          </p:cNvSpPr>
          <p:nvPr>
            <p:ph type="title"/>
          </p:nvPr>
        </p:nvSpPr>
        <p:spPr>
          <a:xfrm>
            <a:off x="558800" y="228600"/>
            <a:ext cx="7772400" cy="1143000"/>
          </a:xfrm>
        </p:spPr>
        <p:txBody>
          <a:bodyPr/>
          <a:lstStyle/>
          <a:p>
            <a:r>
              <a:rPr lang="en-US" altLang="en-US"/>
              <a:t>Artificial Neurons</a:t>
            </a:r>
          </a:p>
        </p:txBody>
      </p:sp>
      <p:pic>
        <p:nvPicPr>
          <p:cNvPr id="195587" name="Picture 1027" descr="C:\Users\Isabelle\Projects\ETH\Presentations\Lecture3\Neur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925" y="1706563"/>
            <a:ext cx="2438400" cy="2133600"/>
          </a:xfrm>
          <a:prstGeom prst="rect">
            <a:avLst/>
          </a:prstGeom>
          <a:noFill/>
          <a:extLst>
            <a:ext uri="{909E8E84-426E-40DD-AFC4-6F175D3DCCD1}">
              <a14:hiddenFill xmlns:a14="http://schemas.microsoft.com/office/drawing/2010/main">
                <a:solidFill>
                  <a:srgbClr val="FFFFFF"/>
                </a:solidFill>
              </a14:hiddenFill>
            </a:ext>
          </a:extLst>
        </p:spPr>
      </p:pic>
      <p:grpSp>
        <p:nvGrpSpPr>
          <p:cNvPr id="195588" name="Group 1028"/>
          <p:cNvGrpSpPr>
            <a:grpSpLocks/>
          </p:cNvGrpSpPr>
          <p:nvPr/>
        </p:nvGrpSpPr>
        <p:grpSpPr bwMode="auto">
          <a:xfrm>
            <a:off x="3159125" y="1782763"/>
            <a:ext cx="5410200" cy="3524250"/>
            <a:chOff x="768" y="1008"/>
            <a:chExt cx="4656" cy="3089"/>
          </a:xfrm>
        </p:grpSpPr>
        <p:sp>
          <p:nvSpPr>
            <p:cNvPr id="195589" name="Oval 1029"/>
            <p:cNvSpPr>
              <a:spLocks noChangeArrowheads="1"/>
            </p:cNvSpPr>
            <p:nvPr/>
          </p:nvSpPr>
          <p:spPr bwMode="auto">
            <a:xfrm>
              <a:off x="2448" y="1248"/>
              <a:ext cx="1968" cy="1920"/>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0" name="Rectangle 1030"/>
            <p:cNvSpPr>
              <a:spLocks noChangeArrowheads="1"/>
            </p:cNvSpPr>
            <p:nvPr/>
          </p:nvSpPr>
          <p:spPr bwMode="auto">
            <a:xfrm>
              <a:off x="768" y="1008"/>
              <a:ext cx="432" cy="432"/>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1" name="Text Box 1031"/>
            <p:cNvSpPr txBox="1">
              <a:spLocks noChangeArrowheads="1"/>
            </p:cNvSpPr>
            <p:nvPr/>
          </p:nvSpPr>
          <p:spPr bwMode="auto">
            <a:xfrm>
              <a:off x="855" y="1036"/>
              <a:ext cx="378"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a:t>x</a:t>
              </a:r>
              <a:r>
                <a:rPr lang="en-US" altLang="en-US" sz="2400" b="0" baseline="-25000"/>
                <a:t>1</a:t>
              </a:r>
            </a:p>
          </p:txBody>
        </p:sp>
        <p:sp>
          <p:nvSpPr>
            <p:cNvPr id="195592" name="Rectangle 1032"/>
            <p:cNvSpPr>
              <a:spLocks noChangeArrowheads="1"/>
            </p:cNvSpPr>
            <p:nvPr/>
          </p:nvSpPr>
          <p:spPr bwMode="auto">
            <a:xfrm>
              <a:off x="768" y="1584"/>
              <a:ext cx="432" cy="432"/>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3" name="Text Box 1033"/>
            <p:cNvSpPr txBox="1">
              <a:spLocks noChangeArrowheads="1"/>
            </p:cNvSpPr>
            <p:nvPr/>
          </p:nvSpPr>
          <p:spPr bwMode="auto">
            <a:xfrm>
              <a:off x="855" y="1610"/>
              <a:ext cx="378"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a:t>x</a:t>
              </a:r>
              <a:r>
                <a:rPr lang="en-US" altLang="en-US" sz="2400" b="0" baseline="-25000"/>
                <a:t>2</a:t>
              </a:r>
            </a:p>
          </p:txBody>
        </p:sp>
        <p:sp>
          <p:nvSpPr>
            <p:cNvPr id="195594" name="Rectangle 1034"/>
            <p:cNvSpPr>
              <a:spLocks noChangeArrowheads="1"/>
            </p:cNvSpPr>
            <p:nvPr/>
          </p:nvSpPr>
          <p:spPr bwMode="auto">
            <a:xfrm>
              <a:off x="768" y="3120"/>
              <a:ext cx="432" cy="432"/>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5" name="Text Box 1035"/>
            <p:cNvSpPr txBox="1">
              <a:spLocks noChangeArrowheads="1"/>
            </p:cNvSpPr>
            <p:nvPr/>
          </p:nvSpPr>
          <p:spPr bwMode="auto">
            <a:xfrm>
              <a:off x="855" y="3145"/>
              <a:ext cx="360"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dirty="0" err="1" smtClean="0"/>
                <a:t>x</a:t>
              </a:r>
              <a:r>
                <a:rPr lang="en-US" altLang="en-US" sz="2400" baseline="-25000" dirty="0" err="1"/>
                <a:t>d</a:t>
              </a:r>
              <a:endParaRPr lang="en-US" altLang="en-US" sz="2400" b="0" baseline="-25000" dirty="0"/>
            </a:p>
          </p:txBody>
        </p:sp>
        <p:sp>
          <p:nvSpPr>
            <p:cNvPr id="195596" name="Rectangle 1036"/>
            <p:cNvSpPr>
              <a:spLocks noChangeArrowheads="1"/>
            </p:cNvSpPr>
            <p:nvPr/>
          </p:nvSpPr>
          <p:spPr bwMode="auto">
            <a:xfrm>
              <a:off x="768" y="3648"/>
              <a:ext cx="432" cy="432"/>
            </a:xfrm>
            <a:prstGeom prst="rect">
              <a:avLst/>
            </a:prstGeom>
            <a:solidFill>
              <a:srgbClr val="FFFF99"/>
            </a:solidFill>
            <a:ln>
              <a:noFill/>
            </a:ln>
            <a:effectLst/>
            <a:extLs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597" name="Text Box 1037"/>
            <p:cNvSpPr txBox="1">
              <a:spLocks noChangeArrowheads="1"/>
            </p:cNvSpPr>
            <p:nvPr/>
          </p:nvSpPr>
          <p:spPr bwMode="auto">
            <a:xfrm>
              <a:off x="911" y="3696"/>
              <a:ext cx="242"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1</a:t>
              </a:r>
            </a:p>
          </p:txBody>
        </p:sp>
        <p:sp>
          <p:nvSpPr>
            <p:cNvPr id="195598" name="Line 1038"/>
            <p:cNvSpPr>
              <a:spLocks noChangeShapeType="1"/>
            </p:cNvSpPr>
            <p:nvPr/>
          </p:nvSpPr>
          <p:spPr bwMode="auto">
            <a:xfrm>
              <a:off x="1200" y="1200"/>
              <a:ext cx="129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599" name="Line 1039"/>
            <p:cNvSpPr>
              <a:spLocks noChangeShapeType="1"/>
            </p:cNvSpPr>
            <p:nvPr/>
          </p:nvSpPr>
          <p:spPr bwMode="auto">
            <a:xfrm>
              <a:off x="1200" y="1776"/>
              <a:ext cx="124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0" name="Line 1040"/>
            <p:cNvSpPr>
              <a:spLocks noChangeShapeType="1"/>
            </p:cNvSpPr>
            <p:nvPr/>
          </p:nvSpPr>
          <p:spPr bwMode="auto">
            <a:xfrm flipV="1">
              <a:off x="1200" y="2688"/>
              <a:ext cx="1344"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1" name="Line 1041"/>
            <p:cNvSpPr>
              <a:spLocks noChangeShapeType="1"/>
            </p:cNvSpPr>
            <p:nvPr/>
          </p:nvSpPr>
          <p:spPr bwMode="auto">
            <a:xfrm flipV="1">
              <a:off x="1200" y="2832"/>
              <a:ext cx="1488"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2" name="Text Box 1042"/>
            <p:cNvSpPr txBox="1">
              <a:spLocks noChangeArrowheads="1"/>
            </p:cNvSpPr>
            <p:nvPr/>
          </p:nvSpPr>
          <p:spPr bwMode="auto">
            <a:xfrm>
              <a:off x="3121" y="1777"/>
              <a:ext cx="817" cy="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6000" b="0">
                  <a:latin typeface="Symbol" pitchFamily="18" charset="2"/>
                </a:rPr>
                <a:t>S</a:t>
              </a:r>
            </a:p>
          </p:txBody>
        </p:sp>
        <p:sp>
          <p:nvSpPr>
            <p:cNvPr id="195603" name="Line 1043"/>
            <p:cNvSpPr>
              <a:spLocks noChangeShapeType="1"/>
            </p:cNvSpPr>
            <p:nvPr/>
          </p:nvSpPr>
          <p:spPr bwMode="auto">
            <a:xfrm>
              <a:off x="4416" y="2208"/>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04" name="Text Box 1044"/>
            <p:cNvSpPr txBox="1">
              <a:spLocks noChangeArrowheads="1"/>
            </p:cNvSpPr>
            <p:nvPr/>
          </p:nvSpPr>
          <p:spPr bwMode="auto">
            <a:xfrm>
              <a:off x="4561" y="1872"/>
              <a:ext cx="815"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dirty="0"/>
                <a:t>f(</a:t>
              </a:r>
              <a:r>
                <a:rPr lang="en-US" altLang="en-US" sz="2400" b="1" dirty="0"/>
                <a:t>x</a:t>
              </a:r>
              <a:r>
                <a:rPr lang="en-US" altLang="en-US" sz="2400" b="0" dirty="0"/>
                <a:t>)</a:t>
              </a:r>
            </a:p>
          </p:txBody>
        </p:sp>
        <p:sp>
          <p:nvSpPr>
            <p:cNvPr id="195605" name="Oval 1045"/>
            <p:cNvSpPr>
              <a:spLocks noChangeArrowheads="1"/>
            </p:cNvSpPr>
            <p:nvPr/>
          </p:nvSpPr>
          <p:spPr bwMode="auto">
            <a:xfrm>
              <a:off x="1584" y="1296"/>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w</a:t>
              </a:r>
              <a:r>
                <a:rPr lang="en-US" altLang="en-US" sz="2400" b="0" baseline="-25000"/>
                <a:t>1</a:t>
              </a:r>
            </a:p>
          </p:txBody>
        </p:sp>
        <p:sp>
          <p:nvSpPr>
            <p:cNvPr id="195606" name="Oval 1046"/>
            <p:cNvSpPr>
              <a:spLocks noChangeArrowheads="1"/>
            </p:cNvSpPr>
            <p:nvPr/>
          </p:nvSpPr>
          <p:spPr bwMode="auto">
            <a:xfrm>
              <a:off x="1584" y="1680"/>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w</a:t>
              </a:r>
              <a:r>
                <a:rPr lang="en-US" altLang="en-US" sz="2400" b="0" baseline="-25000"/>
                <a:t>2</a:t>
              </a:r>
            </a:p>
          </p:txBody>
        </p:sp>
        <p:sp>
          <p:nvSpPr>
            <p:cNvPr id="195607" name="Oval 1047"/>
            <p:cNvSpPr>
              <a:spLocks noChangeArrowheads="1"/>
            </p:cNvSpPr>
            <p:nvPr/>
          </p:nvSpPr>
          <p:spPr bwMode="auto">
            <a:xfrm>
              <a:off x="1584" y="2784"/>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dirty="0" err="1" smtClean="0"/>
                <a:t>w</a:t>
              </a:r>
              <a:r>
                <a:rPr lang="en-US" altLang="en-US" sz="2400" baseline="-25000" dirty="0" err="1"/>
                <a:t>d</a:t>
              </a:r>
              <a:endParaRPr lang="en-US" altLang="en-US" sz="2400" b="0" baseline="-25000" dirty="0"/>
            </a:p>
          </p:txBody>
        </p:sp>
        <p:sp>
          <p:nvSpPr>
            <p:cNvPr id="195608" name="Oval 1048"/>
            <p:cNvSpPr>
              <a:spLocks noChangeArrowheads="1"/>
            </p:cNvSpPr>
            <p:nvPr/>
          </p:nvSpPr>
          <p:spPr bwMode="auto">
            <a:xfrm>
              <a:off x="1584" y="3168"/>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b</a:t>
              </a:r>
              <a:endParaRPr lang="en-US" altLang="en-US" sz="2400" b="0" baseline="-25000"/>
            </a:p>
          </p:txBody>
        </p:sp>
        <p:sp>
          <p:nvSpPr>
            <p:cNvPr id="195609" name="Oval 1049"/>
            <p:cNvSpPr>
              <a:spLocks noChangeArrowheads="1"/>
            </p:cNvSpPr>
            <p:nvPr/>
          </p:nvSpPr>
          <p:spPr bwMode="auto">
            <a:xfrm>
              <a:off x="960" y="2256"/>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10" name="Oval 1050"/>
            <p:cNvSpPr>
              <a:spLocks noChangeArrowheads="1"/>
            </p:cNvSpPr>
            <p:nvPr/>
          </p:nvSpPr>
          <p:spPr bwMode="auto">
            <a:xfrm>
              <a:off x="960" y="2448"/>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11" name="Oval 1051"/>
            <p:cNvSpPr>
              <a:spLocks noChangeArrowheads="1"/>
            </p:cNvSpPr>
            <p:nvPr/>
          </p:nvSpPr>
          <p:spPr bwMode="auto">
            <a:xfrm>
              <a:off x="960" y="2640"/>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5612" name="Rectangle 1052"/>
          <p:cNvSpPr>
            <a:spLocks noChangeArrowheads="1"/>
          </p:cNvSpPr>
          <p:nvPr/>
        </p:nvSpPr>
        <p:spPr bwMode="auto">
          <a:xfrm>
            <a:off x="5308600" y="5897563"/>
            <a:ext cx="28749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3200" b="0" dirty="0">
                <a:latin typeface="Arial" pitchFamily="34" charset="0"/>
              </a:rPr>
              <a:t>f(</a:t>
            </a:r>
            <a:r>
              <a:rPr lang="en-US" altLang="en-US" sz="3200" b="1" dirty="0">
                <a:latin typeface="Arial" pitchFamily="34" charset="0"/>
              </a:rPr>
              <a:t>x</a:t>
            </a:r>
            <a:r>
              <a:rPr lang="en-US" altLang="en-US" sz="3200" b="0" dirty="0">
                <a:latin typeface="Arial" pitchFamily="34" charset="0"/>
              </a:rPr>
              <a:t>) = </a:t>
            </a:r>
            <a:r>
              <a:rPr lang="en-US" altLang="en-US" sz="3200" b="1" dirty="0">
                <a:latin typeface="Arial" pitchFamily="34" charset="0"/>
              </a:rPr>
              <a:t>w</a:t>
            </a:r>
            <a:r>
              <a:rPr lang="en-US" altLang="en-US" sz="3200" dirty="0">
                <a:latin typeface="Arial" pitchFamily="34" charset="0"/>
              </a:rPr>
              <a:t> </a:t>
            </a:r>
            <a:r>
              <a:rPr lang="en-US" altLang="en-US" sz="2800" b="0" dirty="0">
                <a:latin typeface="Arial" pitchFamily="34" charset="0"/>
                <a:sym typeface="Symbol" pitchFamily="18" charset="2"/>
              </a:rPr>
              <a:t></a:t>
            </a:r>
            <a:r>
              <a:rPr lang="en-US" altLang="en-US" sz="3200" b="0" dirty="0">
                <a:latin typeface="Arial" pitchFamily="34" charset="0"/>
              </a:rPr>
              <a:t> </a:t>
            </a:r>
            <a:r>
              <a:rPr lang="en-US" altLang="en-US" sz="3200" b="1" dirty="0">
                <a:latin typeface="Arial" pitchFamily="34" charset="0"/>
              </a:rPr>
              <a:t>x</a:t>
            </a:r>
            <a:r>
              <a:rPr lang="en-US" altLang="en-US" sz="3200" b="0" dirty="0">
                <a:latin typeface="Arial" pitchFamily="34" charset="0"/>
              </a:rPr>
              <a:t> + b</a:t>
            </a:r>
          </a:p>
        </p:txBody>
      </p:sp>
      <p:sp>
        <p:nvSpPr>
          <p:cNvPr id="195617" name="Text Box 1057"/>
          <p:cNvSpPr txBox="1">
            <a:spLocks noChangeArrowheads="1"/>
          </p:cNvSpPr>
          <p:nvPr/>
        </p:nvSpPr>
        <p:spPr bwMode="auto">
          <a:xfrm>
            <a:off x="7883525" y="361156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Axon</a:t>
            </a:r>
          </a:p>
        </p:txBody>
      </p:sp>
      <p:sp>
        <p:nvSpPr>
          <p:cNvPr id="195618" name="Text Box 1058"/>
          <p:cNvSpPr txBox="1">
            <a:spLocks noChangeArrowheads="1"/>
          </p:cNvSpPr>
          <p:nvPr/>
        </p:nvSpPr>
        <p:spPr bwMode="auto">
          <a:xfrm>
            <a:off x="4225925" y="5059363"/>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Synapses</a:t>
            </a:r>
          </a:p>
        </p:txBody>
      </p:sp>
      <p:sp>
        <p:nvSpPr>
          <p:cNvPr id="195619" name="Text Box 1059"/>
          <p:cNvSpPr txBox="1">
            <a:spLocks noChangeArrowheads="1"/>
          </p:cNvSpPr>
          <p:nvPr/>
        </p:nvSpPr>
        <p:spPr bwMode="auto">
          <a:xfrm>
            <a:off x="1635125" y="4144963"/>
            <a:ext cx="152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Activation of other neurons</a:t>
            </a:r>
          </a:p>
        </p:txBody>
      </p:sp>
      <p:sp>
        <p:nvSpPr>
          <p:cNvPr id="195620" name="Line 1060"/>
          <p:cNvSpPr>
            <a:spLocks noChangeShapeType="1"/>
          </p:cNvSpPr>
          <p:nvPr/>
        </p:nvSpPr>
        <p:spPr bwMode="auto">
          <a:xfrm flipH="1" flipV="1">
            <a:off x="4454525" y="4754563"/>
            <a:ext cx="152400" cy="3810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1" name="Text Box 1061"/>
          <p:cNvSpPr txBox="1">
            <a:spLocks noChangeArrowheads="1"/>
          </p:cNvSpPr>
          <p:nvPr/>
        </p:nvSpPr>
        <p:spPr bwMode="auto">
          <a:xfrm>
            <a:off x="5521325" y="4754563"/>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Dendrites</a:t>
            </a:r>
          </a:p>
        </p:txBody>
      </p:sp>
      <p:sp>
        <p:nvSpPr>
          <p:cNvPr id="195622" name="Line 1062"/>
          <p:cNvSpPr>
            <a:spLocks noChangeShapeType="1"/>
          </p:cNvSpPr>
          <p:nvPr/>
        </p:nvSpPr>
        <p:spPr bwMode="auto">
          <a:xfrm flipH="1" flipV="1">
            <a:off x="5064125" y="4144963"/>
            <a:ext cx="533400" cy="6096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3" name="Text Box 1063"/>
          <p:cNvSpPr txBox="1">
            <a:spLocks noChangeArrowheads="1"/>
          </p:cNvSpPr>
          <p:nvPr/>
        </p:nvSpPr>
        <p:spPr bwMode="auto">
          <a:xfrm>
            <a:off x="6511925" y="1630363"/>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Cell potential</a:t>
            </a:r>
          </a:p>
        </p:txBody>
      </p:sp>
      <p:sp>
        <p:nvSpPr>
          <p:cNvPr id="195624" name="Line 1064"/>
          <p:cNvSpPr>
            <a:spLocks noChangeShapeType="1"/>
          </p:cNvSpPr>
          <p:nvPr/>
        </p:nvSpPr>
        <p:spPr bwMode="auto">
          <a:xfrm>
            <a:off x="7578725" y="2087563"/>
            <a:ext cx="228600" cy="6858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5" name="Line 1065"/>
          <p:cNvSpPr>
            <a:spLocks noChangeShapeType="1"/>
          </p:cNvSpPr>
          <p:nvPr/>
        </p:nvSpPr>
        <p:spPr bwMode="auto">
          <a:xfrm flipV="1">
            <a:off x="8340725" y="3230563"/>
            <a:ext cx="76200" cy="5334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6" name="Text Box 1066"/>
          <p:cNvSpPr txBox="1">
            <a:spLocks noChangeArrowheads="1"/>
          </p:cNvSpPr>
          <p:nvPr/>
        </p:nvSpPr>
        <p:spPr bwMode="auto">
          <a:xfrm>
            <a:off x="6054725" y="4221163"/>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solidFill>
                  <a:srgbClr val="990000"/>
                </a:solidFill>
              </a:rPr>
              <a:t>Activation function</a:t>
            </a:r>
          </a:p>
        </p:txBody>
      </p:sp>
      <p:sp>
        <p:nvSpPr>
          <p:cNvPr id="195627" name="Line 1067"/>
          <p:cNvSpPr>
            <a:spLocks noChangeShapeType="1"/>
          </p:cNvSpPr>
          <p:nvPr/>
        </p:nvSpPr>
        <p:spPr bwMode="auto">
          <a:xfrm flipV="1">
            <a:off x="7502525" y="3382963"/>
            <a:ext cx="423863" cy="914400"/>
          </a:xfrm>
          <a:prstGeom prst="line">
            <a:avLst/>
          </a:prstGeom>
          <a:noFill/>
          <a:ln w="9525">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5628" name="Rectangle 1068"/>
          <p:cNvSpPr>
            <a:spLocks noChangeArrowheads="1"/>
          </p:cNvSpPr>
          <p:nvPr/>
        </p:nvSpPr>
        <p:spPr bwMode="auto">
          <a:xfrm>
            <a:off x="5080000" y="5745163"/>
            <a:ext cx="34290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629" name="Text Box 1069"/>
          <p:cNvSpPr txBox="1">
            <a:spLocks noChangeArrowheads="1"/>
          </p:cNvSpPr>
          <p:nvPr/>
        </p:nvSpPr>
        <p:spPr bwMode="auto">
          <a:xfrm>
            <a:off x="400050" y="6027738"/>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i="1">
                <a:solidFill>
                  <a:srgbClr val="003399"/>
                </a:solidFill>
                <a:latin typeface="Arial" pitchFamily="34" charset="0"/>
                <a:cs typeface="Arial" pitchFamily="34" charset="0"/>
              </a:rPr>
              <a:t>McCulloch and Pitts, 1943</a:t>
            </a:r>
            <a:r>
              <a:rPr lang="en-US" altLang="en-US" sz="2400" b="0">
                <a:solidFill>
                  <a:srgbClr val="000000"/>
                </a:solidFill>
                <a:latin typeface="Arial" pitchFamily="34" charset="0"/>
                <a:cs typeface="Arial" pitchFamily="34" charset="0"/>
              </a:rPr>
              <a:t> </a:t>
            </a:r>
            <a:endParaRPr lang="en-US" altLang="en-US" sz="2400" b="0"/>
          </a:p>
        </p:txBody>
      </p:sp>
      <p:sp>
        <p:nvSpPr>
          <p:cNvPr id="2" name="Slide Number Placeholder 1"/>
          <p:cNvSpPr>
            <a:spLocks noGrp="1"/>
          </p:cNvSpPr>
          <p:nvPr>
            <p:ph type="sldNum" sz="quarter" idx="12"/>
          </p:nvPr>
        </p:nvSpPr>
        <p:spPr/>
        <p:txBody>
          <a:bodyPr/>
          <a:lstStyle/>
          <a:p>
            <a:fld id="{DF7AE947-2A1D-49DB-AAF9-66B4A4AB3439}" type="slidenum">
              <a:rPr lang="en-US" smtClean="0"/>
              <a:t>37</a:t>
            </a:fld>
            <a:endParaRPr lang="en-US"/>
          </a:p>
        </p:txBody>
      </p:sp>
      <p:grpSp>
        <p:nvGrpSpPr>
          <p:cNvPr id="44" name="Group 29"/>
          <p:cNvGrpSpPr>
            <a:grpSpLocks/>
          </p:cNvGrpSpPr>
          <p:nvPr/>
        </p:nvGrpSpPr>
        <p:grpSpPr bwMode="auto">
          <a:xfrm>
            <a:off x="7807325" y="2773363"/>
            <a:ext cx="762000" cy="609600"/>
            <a:chOff x="4944" y="1872"/>
            <a:chExt cx="480" cy="624"/>
          </a:xfrm>
        </p:grpSpPr>
        <p:sp>
          <p:nvSpPr>
            <p:cNvPr id="45" name="Line 30"/>
            <p:cNvSpPr>
              <a:spLocks noChangeShapeType="1"/>
            </p:cNvSpPr>
            <p:nvPr/>
          </p:nvSpPr>
          <p:spPr bwMode="auto">
            <a:xfrm>
              <a:off x="4944" y="249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31"/>
            <p:cNvSpPr>
              <a:spLocks noChangeShapeType="1"/>
            </p:cNvSpPr>
            <p:nvPr/>
          </p:nvSpPr>
          <p:spPr bwMode="auto">
            <a:xfrm flipV="1">
              <a:off x="5184" y="1872"/>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32"/>
            <p:cNvSpPr>
              <a:spLocks noChangeShapeType="1"/>
            </p:cNvSpPr>
            <p:nvPr/>
          </p:nvSpPr>
          <p:spPr bwMode="auto">
            <a:xfrm>
              <a:off x="5184" y="187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4284215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800100" y="241300"/>
            <a:ext cx="7772400" cy="1143000"/>
          </a:xfrm>
        </p:spPr>
        <p:txBody>
          <a:bodyPr/>
          <a:lstStyle/>
          <a:p>
            <a:r>
              <a:rPr lang="en-US" altLang="en-US" dirty="0"/>
              <a:t>Linear </a:t>
            </a:r>
            <a:r>
              <a:rPr lang="en-US" altLang="en-US" dirty="0" smtClean="0"/>
              <a:t>decision </a:t>
            </a:r>
            <a:r>
              <a:rPr lang="en-US" altLang="en-US" dirty="0"/>
              <a:t>b</a:t>
            </a:r>
            <a:r>
              <a:rPr lang="en-US" altLang="en-US" dirty="0" smtClean="0"/>
              <a:t>oundary</a:t>
            </a:r>
            <a:endParaRPr lang="en-US" altLang="en-US" dirty="0"/>
          </a:p>
        </p:txBody>
      </p:sp>
      <p:grpSp>
        <p:nvGrpSpPr>
          <p:cNvPr id="120742" name="Group 934"/>
          <p:cNvGrpSpPr>
            <a:grpSpLocks/>
          </p:cNvGrpSpPr>
          <p:nvPr/>
        </p:nvGrpSpPr>
        <p:grpSpPr bwMode="auto">
          <a:xfrm>
            <a:off x="3981450" y="1935163"/>
            <a:ext cx="5429250" cy="4618037"/>
            <a:chOff x="2508" y="1219"/>
            <a:chExt cx="3420" cy="2909"/>
          </a:xfrm>
        </p:grpSpPr>
        <p:pic>
          <p:nvPicPr>
            <p:cNvPr id="119813" name="Picture 5" descr="C:\Users\Isabelle\Projects\KXEN\hyperplane.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 y="1219"/>
              <a:ext cx="3288" cy="2909"/>
            </a:xfrm>
            <a:prstGeom prst="rect">
              <a:avLst/>
            </a:prstGeom>
            <a:noFill/>
            <a:extLst>
              <a:ext uri="{909E8E84-426E-40DD-AFC4-6F175D3DCCD1}">
                <a14:hiddenFill xmlns:a14="http://schemas.microsoft.com/office/drawing/2010/main">
                  <a:solidFill>
                    <a:srgbClr val="FFFFFF"/>
                  </a:solidFill>
                </a14:hiddenFill>
              </a:ext>
            </a:extLst>
          </p:spPr>
        </p:pic>
        <p:sp>
          <p:nvSpPr>
            <p:cNvPr id="120646" name="Text Box 838"/>
            <p:cNvSpPr txBox="1">
              <a:spLocks noChangeArrowheads="1"/>
            </p:cNvSpPr>
            <p:nvPr/>
          </p:nvSpPr>
          <p:spPr bwMode="auto">
            <a:xfrm>
              <a:off x="4502" y="3839"/>
              <a:ext cx="514"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20647" name="Text Box 839"/>
            <p:cNvSpPr txBox="1">
              <a:spLocks noChangeArrowheads="1"/>
            </p:cNvSpPr>
            <p:nvPr/>
          </p:nvSpPr>
          <p:spPr bwMode="auto">
            <a:xfrm>
              <a:off x="3295" y="3803"/>
              <a:ext cx="514"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20648" name="Text Box 840"/>
            <p:cNvSpPr txBox="1">
              <a:spLocks noChangeArrowheads="1"/>
            </p:cNvSpPr>
            <p:nvPr/>
          </p:nvSpPr>
          <p:spPr bwMode="auto">
            <a:xfrm>
              <a:off x="2560" y="2518"/>
              <a:ext cx="311"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3</a:t>
              </a:r>
            </a:p>
          </p:txBody>
        </p:sp>
        <p:sp>
          <p:nvSpPr>
            <p:cNvPr id="120729" name="Freeform 921"/>
            <p:cNvSpPr>
              <a:spLocks/>
            </p:cNvSpPr>
            <p:nvPr/>
          </p:nvSpPr>
          <p:spPr bwMode="auto">
            <a:xfrm flipV="1">
              <a:off x="2508" y="3692"/>
              <a:ext cx="70" cy="51"/>
            </a:xfrm>
            <a:custGeom>
              <a:avLst/>
              <a:gdLst>
                <a:gd name="T0" fmla="*/ 0 w 60"/>
                <a:gd name="T1" fmla="*/ 45 h 45"/>
                <a:gd name="T2" fmla="*/ 60 w 60"/>
                <a:gd name="T3" fmla="*/ 22 h 45"/>
                <a:gd name="T4" fmla="*/ 0 w 60"/>
                <a:gd name="T5" fmla="*/ 0 h 45"/>
                <a:gd name="T6" fmla="*/ 21 w 60"/>
                <a:gd name="T7" fmla="*/ 22 h 45"/>
                <a:gd name="T8" fmla="*/ 0 w 60"/>
                <a:gd name="T9" fmla="*/ 45 h 45"/>
              </a:gdLst>
              <a:ahLst/>
              <a:cxnLst>
                <a:cxn ang="0">
                  <a:pos x="T0" y="T1"/>
                </a:cxn>
                <a:cxn ang="0">
                  <a:pos x="T2" y="T3"/>
                </a:cxn>
                <a:cxn ang="0">
                  <a:pos x="T4" y="T5"/>
                </a:cxn>
                <a:cxn ang="0">
                  <a:pos x="T6" y="T7"/>
                </a:cxn>
                <a:cxn ang="0">
                  <a:pos x="T8" y="T9"/>
                </a:cxn>
              </a:cxnLst>
              <a:rect l="0" t="0" r="r" b="b"/>
              <a:pathLst>
                <a:path w="60" h="45">
                  <a:moveTo>
                    <a:pt x="0" y="45"/>
                  </a:moveTo>
                  <a:lnTo>
                    <a:pt x="60" y="22"/>
                  </a:lnTo>
                  <a:lnTo>
                    <a:pt x="0" y="0"/>
                  </a:lnTo>
                  <a:lnTo>
                    <a:pt x="21" y="22"/>
                  </a:lnTo>
                  <a:lnTo>
                    <a:pt x="0" y="45"/>
                  </a:lnTo>
                  <a:close/>
                </a:path>
              </a:pathLst>
            </a:custGeom>
            <a:solidFill>
              <a:srgbClr val="000000"/>
            </a:solidFill>
            <a:ln w="0" cap="rnd">
              <a:solidFill>
                <a:srgbClr val="000000"/>
              </a:solidFill>
              <a:prstDash val="solid"/>
              <a:round/>
              <a:headEnd/>
              <a:tailEnd/>
            </a:ln>
          </p:spPr>
          <p:txBody>
            <a:bodyPr/>
            <a:lstStyle/>
            <a:p>
              <a:endParaRPr lang="en-US"/>
            </a:p>
          </p:txBody>
        </p:sp>
      </p:grpSp>
      <p:grpSp>
        <p:nvGrpSpPr>
          <p:cNvPr id="120743" name="Group 935"/>
          <p:cNvGrpSpPr>
            <a:grpSpLocks/>
          </p:cNvGrpSpPr>
          <p:nvPr/>
        </p:nvGrpSpPr>
        <p:grpSpPr bwMode="auto">
          <a:xfrm>
            <a:off x="0" y="1843088"/>
            <a:ext cx="6257925" cy="4511675"/>
            <a:chOff x="0" y="1161"/>
            <a:chExt cx="3942" cy="2842"/>
          </a:xfrm>
        </p:grpSpPr>
        <p:sp>
          <p:nvSpPr>
            <p:cNvPr id="119812" name="Text Box 4"/>
            <p:cNvSpPr txBox="1">
              <a:spLocks noChangeArrowheads="1"/>
            </p:cNvSpPr>
            <p:nvPr/>
          </p:nvSpPr>
          <p:spPr bwMode="auto">
            <a:xfrm>
              <a:off x="1302" y="1161"/>
              <a:ext cx="26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3200" b="0">
                  <a:solidFill>
                    <a:srgbClr val="003399"/>
                  </a:solidFill>
                </a:rPr>
                <a:t>hyperplane</a:t>
              </a:r>
            </a:p>
          </p:txBody>
        </p:sp>
        <p:sp>
          <p:nvSpPr>
            <p:cNvPr id="120649" name="Rectangle 841"/>
            <p:cNvSpPr>
              <a:spLocks noChangeArrowheads="1"/>
            </p:cNvSpPr>
            <p:nvPr/>
          </p:nvSpPr>
          <p:spPr bwMode="auto">
            <a:xfrm>
              <a:off x="137" y="1534"/>
              <a:ext cx="2551" cy="2394"/>
            </a:xfrm>
            <a:prstGeom prst="rect">
              <a:avLst/>
            </a:prstGeom>
            <a:solidFill>
              <a:srgbClr val="FFFFFF"/>
            </a:solidFill>
            <a:ln w="0" cap="rnd">
              <a:solidFill>
                <a:srgbClr val="FFFFFF"/>
              </a:solidFill>
              <a:round/>
              <a:headEnd/>
              <a:tailEnd/>
            </a:ln>
          </p:spPr>
          <p:txBody>
            <a:bodyPr/>
            <a:lstStyle/>
            <a:p>
              <a:endParaRPr lang="en-US"/>
            </a:p>
          </p:txBody>
        </p:sp>
        <p:sp>
          <p:nvSpPr>
            <p:cNvPr id="120650" name="Oval 842"/>
            <p:cNvSpPr>
              <a:spLocks noChangeArrowheads="1"/>
            </p:cNvSpPr>
            <p:nvPr/>
          </p:nvSpPr>
          <p:spPr bwMode="auto">
            <a:xfrm>
              <a:off x="1007" y="348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20651" name="Oval 843"/>
            <p:cNvSpPr>
              <a:spLocks noChangeArrowheads="1"/>
            </p:cNvSpPr>
            <p:nvPr/>
          </p:nvSpPr>
          <p:spPr bwMode="auto">
            <a:xfrm>
              <a:off x="911" y="3347"/>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120652" name="Oval 844"/>
            <p:cNvSpPr>
              <a:spLocks noChangeArrowheads="1"/>
            </p:cNvSpPr>
            <p:nvPr/>
          </p:nvSpPr>
          <p:spPr bwMode="auto">
            <a:xfrm>
              <a:off x="1406" y="3348"/>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120653" name="Oval 845"/>
            <p:cNvSpPr>
              <a:spLocks noChangeArrowheads="1"/>
            </p:cNvSpPr>
            <p:nvPr/>
          </p:nvSpPr>
          <p:spPr bwMode="auto">
            <a:xfrm>
              <a:off x="758" y="3327"/>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120654" name="Oval 846"/>
            <p:cNvSpPr>
              <a:spLocks noChangeArrowheads="1"/>
            </p:cNvSpPr>
            <p:nvPr/>
          </p:nvSpPr>
          <p:spPr bwMode="auto">
            <a:xfrm>
              <a:off x="612" y="3111"/>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20655" name="Oval 847"/>
            <p:cNvSpPr>
              <a:spLocks noChangeArrowheads="1"/>
            </p:cNvSpPr>
            <p:nvPr/>
          </p:nvSpPr>
          <p:spPr bwMode="auto">
            <a:xfrm>
              <a:off x="479" y="2936"/>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20656" name="Oval 848"/>
            <p:cNvSpPr>
              <a:spLocks noChangeArrowheads="1"/>
            </p:cNvSpPr>
            <p:nvPr/>
          </p:nvSpPr>
          <p:spPr bwMode="auto">
            <a:xfrm>
              <a:off x="1265" y="280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120657" name="Oval 849"/>
            <p:cNvSpPr>
              <a:spLocks noChangeArrowheads="1"/>
            </p:cNvSpPr>
            <p:nvPr/>
          </p:nvSpPr>
          <p:spPr bwMode="auto">
            <a:xfrm>
              <a:off x="1167" y="314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120658" name="Oval 850"/>
            <p:cNvSpPr>
              <a:spLocks noChangeArrowheads="1"/>
            </p:cNvSpPr>
            <p:nvPr/>
          </p:nvSpPr>
          <p:spPr bwMode="auto">
            <a:xfrm>
              <a:off x="1399" y="272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20659" name="Oval 851"/>
            <p:cNvSpPr>
              <a:spLocks noChangeArrowheads="1"/>
            </p:cNvSpPr>
            <p:nvPr/>
          </p:nvSpPr>
          <p:spPr bwMode="auto">
            <a:xfrm>
              <a:off x="1541" y="3001"/>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120660" name="Oval 852"/>
            <p:cNvSpPr>
              <a:spLocks noChangeArrowheads="1"/>
            </p:cNvSpPr>
            <p:nvPr/>
          </p:nvSpPr>
          <p:spPr bwMode="auto">
            <a:xfrm>
              <a:off x="1386" y="256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20661" name="Oval 853"/>
            <p:cNvSpPr>
              <a:spLocks noChangeArrowheads="1"/>
            </p:cNvSpPr>
            <p:nvPr/>
          </p:nvSpPr>
          <p:spPr bwMode="auto">
            <a:xfrm>
              <a:off x="1164" y="287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20662" name="Oval 854"/>
            <p:cNvSpPr>
              <a:spLocks noChangeArrowheads="1"/>
            </p:cNvSpPr>
            <p:nvPr/>
          </p:nvSpPr>
          <p:spPr bwMode="auto">
            <a:xfrm>
              <a:off x="949" y="2442"/>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120663" name="Freeform 855"/>
            <p:cNvSpPr>
              <a:spLocks/>
            </p:cNvSpPr>
            <p:nvPr/>
          </p:nvSpPr>
          <p:spPr bwMode="auto">
            <a:xfrm flipV="1">
              <a:off x="1386" y="2764"/>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664" name="Freeform 856"/>
            <p:cNvSpPr>
              <a:spLocks/>
            </p:cNvSpPr>
            <p:nvPr/>
          </p:nvSpPr>
          <p:spPr bwMode="auto">
            <a:xfrm flipV="1">
              <a:off x="1986" y="261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665" name="Freeform 857"/>
            <p:cNvSpPr>
              <a:spLocks/>
            </p:cNvSpPr>
            <p:nvPr/>
          </p:nvSpPr>
          <p:spPr bwMode="auto">
            <a:xfrm flipV="1">
              <a:off x="1839" y="281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666" name="Freeform 858"/>
            <p:cNvSpPr>
              <a:spLocks/>
            </p:cNvSpPr>
            <p:nvPr/>
          </p:nvSpPr>
          <p:spPr bwMode="auto">
            <a:xfrm flipV="1">
              <a:off x="1313" y="2311"/>
              <a:ext cx="81" cy="74"/>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667" name="Freeform 859"/>
            <p:cNvSpPr>
              <a:spLocks/>
            </p:cNvSpPr>
            <p:nvPr/>
          </p:nvSpPr>
          <p:spPr bwMode="auto">
            <a:xfrm flipV="1">
              <a:off x="2054" y="2706"/>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668" name="Freeform 860"/>
            <p:cNvSpPr>
              <a:spLocks/>
            </p:cNvSpPr>
            <p:nvPr/>
          </p:nvSpPr>
          <p:spPr bwMode="auto">
            <a:xfrm flipV="1">
              <a:off x="1502" y="2154"/>
              <a:ext cx="81" cy="73"/>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669" name="Freeform 861"/>
            <p:cNvSpPr>
              <a:spLocks/>
            </p:cNvSpPr>
            <p:nvPr/>
          </p:nvSpPr>
          <p:spPr bwMode="auto">
            <a:xfrm flipV="1">
              <a:off x="1497" y="257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670" name="Freeform 862"/>
            <p:cNvSpPr>
              <a:spLocks/>
            </p:cNvSpPr>
            <p:nvPr/>
          </p:nvSpPr>
          <p:spPr bwMode="auto">
            <a:xfrm flipV="1">
              <a:off x="1553" y="232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671" name="Freeform 863"/>
            <p:cNvSpPr>
              <a:spLocks/>
            </p:cNvSpPr>
            <p:nvPr/>
          </p:nvSpPr>
          <p:spPr bwMode="auto">
            <a:xfrm flipV="1">
              <a:off x="1202" y="218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672" name="Freeform 864"/>
            <p:cNvSpPr>
              <a:spLocks/>
            </p:cNvSpPr>
            <p:nvPr/>
          </p:nvSpPr>
          <p:spPr bwMode="auto">
            <a:xfrm flipV="1">
              <a:off x="1413" y="2054"/>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673" name="Freeform 865"/>
            <p:cNvSpPr>
              <a:spLocks/>
            </p:cNvSpPr>
            <p:nvPr/>
          </p:nvSpPr>
          <p:spPr bwMode="auto">
            <a:xfrm flipV="1">
              <a:off x="1782" y="1931"/>
              <a:ext cx="81"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674" name="Freeform 866"/>
            <p:cNvSpPr>
              <a:spLocks/>
            </p:cNvSpPr>
            <p:nvPr/>
          </p:nvSpPr>
          <p:spPr bwMode="auto">
            <a:xfrm flipV="1">
              <a:off x="1561" y="2250"/>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675" name="Freeform 867"/>
            <p:cNvSpPr>
              <a:spLocks/>
            </p:cNvSpPr>
            <p:nvPr/>
          </p:nvSpPr>
          <p:spPr bwMode="auto">
            <a:xfrm flipV="1">
              <a:off x="2000" y="2099"/>
              <a:ext cx="79" cy="73"/>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0728" name="Line 920"/>
            <p:cNvSpPr>
              <a:spLocks noChangeShapeType="1"/>
            </p:cNvSpPr>
            <p:nvPr/>
          </p:nvSpPr>
          <p:spPr bwMode="auto">
            <a:xfrm>
              <a:off x="307" y="3718"/>
              <a:ext cx="2225" cy="0"/>
            </a:xfrm>
            <a:prstGeom prst="line">
              <a:avLst/>
            </a:prstGeom>
            <a:noFill/>
            <a:ln w="26988" cap="rnd">
              <a:solidFill>
                <a:srgbClr val="000000"/>
              </a:solidFill>
              <a:round/>
              <a:headEnd/>
              <a:tailEnd type="triangle"/>
            </a:ln>
            <a:extLst>
              <a:ext uri="{909E8E84-426E-40DD-AFC4-6F175D3DCCD1}">
                <a14:hiddenFill xmlns:a14="http://schemas.microsoft.com/office/drawing/2010/main">
                  <a:noFill/>
                </a14:hiddenFill>
              </a:ext>
            </a:extLst>
          </p:spPr>
          <p:txBody>
            <a:bodyPr/>
            <a:lstStyle/>
            <a:p>
              <a:endParaRPr lang="en-US"/>
            </a:p>
          </p:txBody>
        </p:sp>
        <p:sp>
          <p:nvSpPr>
            <p:cNvPr id="120730" name="Line 922"/>
            <p:cNvSpPr>
              <a:spLocks noChangeShapeType="1"/>
            </p:cNvSpPr>
            <p:nvPr/>
          </p:nvSpPr>
          <p:spPr bwMode="auto">
            <a:xfrm flipV="1">
              <a:off x="307" y="1578"/>
              <a:ext cx="1" cy="214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731" name="Freeform 923"/>
            <p:cNvSpPr>
              <a:spLocks/>
            </p:cNvSpPr>
            <p:nvPr/>
          </p:nvSpPr>
          <p:spPr bwMode="auto">
            <a:xfrm flipV="1">
              <a:off x="281" y="1534"/>
              <a:ext cx="53" cy="68"/>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120737" name="Text Box 929"/>
            <p:cNvSpPr txBox="1">
              <a:spLocks noChangeArrowheads="1"/>
            </p:cNvSpPr>
            <p:nvPr/>
          </p:nvSpPr>
          <p:spPr bwMode="auto">
            <a:xfrm>
              <a:off x="2186" y="3753"/>
              <a:ext cx="4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20738" name="Text Box 930"/>
            <p:cNvSpPr txBox="1">
              <a:spLocks noChangeArrowheads="1"/>
            </p:cNvSpPr>
            <p:nvPr/>
          </p:nvSpPr>
          <p:spPr bwMode="auto">
            <a:xfrm>
              <a:off x="0" y="1562"/>
              <a:ext cx="28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20741" name="Line 933"/>
            <p:cNvSpPr>
              <a:spLocks noChangeShapeType="1"/>
            </p:cNvSpPr>
            <p:nvPr/>
          </p:nvSpPr>
          <p:spPr bwMode="auto">
            <a:xfrm>
              <a:off x="496" y="1816"/>
              <a:ext cx="1835" cy="1826"/>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Slide Number Placeholder 1"/>
          <p:cNvSpPr>
            <a:spLocks noGrp="1"/>
          </p:cNvSpPr>
          <p:nvPr>
            <p:ph type="sldNum" sz="quarter" idx="12"/>
          </p:nvPr>
        </p:nvSpPr>
        <p:spPr/>
        <p:txBody>
          <a:bodyPr/>
          <a:lstStyle/>
          <a:p>
            <a:fld id="{DF7AE947-2A1D-49DB-AAF9-66B4A4AB3439}" type="slidenum">
              <a:rPr lang="en-US" smtClean="0"/>
              <a:t>38</a:t>
            </a:fld>
            <a:endParaRPr lang="en-US"/>
          </a:p>
        </p:txBody>
      </p:sp>
      <p:sp>
        <p:nvSpPr>
          <p:cNvPr id="45" name="Rectangle 1052"/>
          <p:cNvSpPr>
            <a:spLocks noChangeArrowheads="1"/>
          </p:cNvSpPr>
          <p:nvPr/>
        </p:nvSpPr>
        <p:spPr bwMode="auto">
          <a:xfrm rot="2690870">
            <a:off x="292078" y="3043940"/>
            <a:ext cx="21178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1" dirty="0">
                <a:latin typeface="Arial" pitchFamily="34" charset="0"/>
              </a:rPr>
              <a:t>w</a:t>
            </a:r>
            <a:r>
              <a:rPr lang="en-US" altLang="en-US" dirty="0">
                <a:latin typeface="Arial" pitchFamily="34" charset="0"/>
              </a:rPr>
              <a:t> </a:t>
            </a:r>
            <a:r>
              <a:rPr lang="en-US" altLang="en-US" b="0" dirty="0">
                <a:latin typeface="Arial" pitchFamily="34" charset="0"/>
                <a:sym typeface="Symbol" pitchFamily="18" charset="2"/>
              </a:rPr>
              <a:t></a:t>
            </a:r>
            <a:r>
              <a:rPr lang="en-US" altLang="en-US" b="0" dirty="0">
                <a:latin typeface="Arial" pitchFamily="34" charset="0"/>
              </a:rPr>
              <a:t> </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b = 0</a:t>
            </a:r>
            <a:endParaRPr lang="en-US" altLang="en-US" b="0" dirty="0">
              <a:latin typeface="Arial" pitchFamily="34" charset="0"/>
            </a:endParaRPr>
          </a:p>
        </p:txBody>
      </p:sp>
      <p:sp>
        <p:nvSpPr>
          <p:cNvPr id="46" name="Rectangle 1052"/>
          <p:cNvSpPr>
            <a:spLocks noChangeArrowheads="1"/>
          </p:cNvSpPr>
          <p:nvPr/>
        </p:nvSpPr>
        <p:spPr bwMode="auto">
          <a:xfrm>
            <a:off x="2049124" y="2590800"/>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&gt; 0</a:t>
            </a:r>
            <a:endParaRPr lang="en-US" altLang="en-US" b="0" dirty="0">
              <a:latin typeface="Arial" pitchFamily="34" charset="0"/>
            </a:endParaRPr>
          </a:p>
        </p:txBody>
      </p:sp>
      <p:sp>
        <p:nvSpPr>
          <p:cNvPr id="47" name="Rectangle 1052"/>
          <p:cNvSpPr>
            <a:spLocks noChangeArrowheads="1"/>
          </p:cNvSpPr>
          <p:nvPr/>
        </p:nvSpPr>
        <p:spPr bwMode="auto">
          <a:xfrm>
            <a:off x="842286" y="4169847"/>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&lt; 0</a:t>
            </a:r>
            <a:endParaRPr lang="en-US" altLang="en-US" b="0" dirty="0">
              <a:latin typeface="Arial" pitchFamily="34" charset="0"/>
            </a:endParaRPr>
          </a:p>
        </p:txBody>
      </p:sp>
      <p:sp>
        <p:nvSpPr>
          <p:cNvPr id="48" name="Rectangle 1052"/>
          <p:cNvSpPr>
            <a:spLocks noChangeArrowheads="1"/>
          </p:cNvSpPr>
          <p:nvPr/>
        </p:nvSpPr>
        <p:spPr bwMode="auto">
          <a:xfrm>
            <a:off x="6980781" y="5281613"/>
            <a:ext cx="21178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1" dirty="0">
                <a:latin typeface="Arial" pitchFamily="34" charset="0"/>
              </a:rPr>
              <a:t>w</a:t>
            </a:r>
            <a:r>
              <a:rPr lang="en-US" altLang="en-US" dirty="0">
                <a:latin typeface="Arial" pitchFamily="34" charset="0"/>
              </a:rPr>
              <a:t> </a:t>
            </a:r>
            <a:r>
              <a:rPr lang="en-US" altLang="en-US" b="0" dirty="0">
                <a:latin typeface="Arial" pitchFamily="34" charset="0"/>
                <a:sym typeface="Symbol" pitchFamily="18" charset="2"/>
              </a:rPr>
              <a:t></a:t>
            </a:r>
            <a:r>
              <a:rPr lang="en-US" altLang="en-US" b="0" dirty="0">
                <a:latin typeface="Arial" pitchFamily="34" charset="0"/>
              </a:rPr>
              <a:t> </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b = 0</a:t>
            </a:r>
            <a:endParaRPr lang="en-US" altLang="en-US" b="0" dirty="0">
              <a:latin typeface="Arial" pitchFamily="34" charset="0"/>
            </a:endParaRPr>
          </a:p>
        </p:txBody>
      </p:sp>
      <p:sp>
        <p:nvSpPr>
          <p:cNvPr id="84" name="Rectangle 1052"/>
          <p:cNvSpPr>
            <a:spLocks noChangeArrowheads="1"/>
          </p:cNvSpPr>
          <p:nvPr/>
        </p:nvSpPr>
        <p:spPr bwMode="auto">
          <a:xfrm>
            <a:off x="7501876" y="2962831"/>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&gt; 0</a:t>
            </a:r>
            <a:endParaRPr lang="en-US" altLang="en-US" b="0" dirty="0">
              <a:latin typeface="Arial" pitchFamily="34" charset="0"/>
            </a:endParaRPr>
          </a:p>
        </p:txBody>
      </p:sp>
      <p:sp>
        <p:nvSpPr>
          <p:cNvPr id="85" name="Rectangle 1052"/>
          <p:cNvSpPr>
            <a:spLocks noChangeArrowheads="1"/>
          </p:cNvSpPr>
          <p:nvPr/>
        </p:nvSpPr>
        <p:spPr bwMode="auto">
          <a:xfrm>
            <a:off x="5638800" y="4853266"/>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&lt; 0</a:t>
            </a:r>
            <a:endParaRPr lang="en-US" altLang="en-US" b="0" dirty="0">
              <a:latin typeface="Arial" pitchFamily="34" charset="0"/>
            </a:endParaRPr>
          </a:p>
        </p:txBody>
      </p:sp>
    </p:spTree>
    <p:extLst>
      <p:ext uri="{BB962C8B-B14F-4D97-AF65-F5344CB8AC3E}">
        <p14:creationId xmlns:p14="http://schemas.microsoft.com/office/powerpoint/2010/main" val="330024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0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26"/>
          <p:cNvSpPr>
            <a:spLocks noGrp="1" noChangeArrowheads="1"/>
          </p:cNvSpPr>
          <p:nvPr>
            <p:ph type="title"/>
          </p:nvPr>
        </p:nvSpPr>
        <p:spPr>
          <a:xfrm>
            <a:off x="520700" y="215900"/>
            <a:ext cx="7772400" cy="1143000"/>
          </a:xfrm>
        </p:spPr>
        <p:txBody>
          <a:bodyPr/>
          <a:lstStyle/>
          <a:p>
            <a:r>
              <a:rPr lang="en-US" altLang="en-US"/>
              <a:t>Perceptron</a:t>
            </a:r>
          </a:p>
        </p:txBody>
      </p:sp>
      <p:sp>
        <p:nvSpPr>
          <p:cNvPr id="115736" name="Text Box 1048"/>
          <p:cNvSpPr txBox="1">
            <a:spLocks noChangeArrowheads="1"/>
          </p:cNvSpPr>
          <p:nvPr/>
        </p:nvSpPr>
        <p:spPr bwMode="auto">
          <a:xfrm>
            <a:off x="4953000" y="1751013"/>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i="1" dirty="0">
                <a:solidFill>
                  <a:srgbClr val="003399"/>
                </a:solidFill>
                <a:latin typeface="Arial" pitchFamily="34" charset="0"/>
                <a:cs typeface="Arial" pitchFamily="34" charset="0"/>
              </a:rPr>
              <a:t>Rosenblatt, 1957</a:t>
            </a:r>
            <a:endParaRPr lang="en-US" altLang="en-US" sz="2400" b="0" dirty="0">
              <a:solidFill>
                <a:srgbClr val="003399"/>
              </a:solidFill>
            </a:endParaRPr>
          </a:p>
        </p:txBody>
      </p:sp>
      <p:grpSp>
        <p:nvGrpSpPr>
          <p:cNvPr id="115793" name="Group 1105"/>
          <p:cNvGrpSpPr>
            <a:grpSpLocks/>
          </p:cNvGrpSpPr>
          <p:nvPr/>
        </p:nvGrpSpPr>
        <p:grpSpPr bwMode="auto">
          <a:xfrm>
            <a:off x="457200" y="1938338"/>
            <a:ext cx="8348663" cy="4538662"/>
            <a:chOff x="288" y="1008"/>
            <a:chExt cx="5472" cy="3072"/>
          </a:xfrm>
        </p:grpSpPr>
        <p:sp>
          <p:nvSpPr>
            <p:cNvPr id="115724" name="Line 1036"/>
            <p:cNvSpPr>
              <a:spLocks noChangeShapeType="1"/>
            </p:cNvSpPr>
            <p:nvPr/>
          </p:nvSpPr>
          <p:spPr bwMode="auto">
            <a:xfrm>
              <a:off x="1680" y="1200"/>
              <a:ext cx="129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5" name="Line 1037"/>
            <p:cNvSpPr>
              <a:spLocks noChangeShapeType="1"/>
            </p:cNvSpPr>
            <p:nvPr/>
          </p:nvSpPr>
          <p:spPr bwMode="auto">
            <a:xfrm>
              <a:off x="1680" y="1776"/>
              <a:ext cx="124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6" name="Line 1038"/>
            <p:cNvSpPr>
              <a:spLocks noChangeShapeType="1"/>
            </p:cNvSpPr>
            <p:nvPr/>
          </p:nvSpPr>
          <p:spPr bwMode="auto">
            <a:xfrm flipV="1">
              <a:off x="1680" y="2688"/>
              <a:ext cx="1344"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7" name="Line 1039"/>
            <p:cNvSpPr>
              <a:spLocks noChangeShapeType="1"/>
            </p:cNvSpPr>
            <p:nvPr/>
          </p:nvSpPr>
          <p:spPr bwMode="auto">
            <a:xfrm flipV="1">
              <a:off x="1680" y="2832"/>
              <a:ext cx="1488"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29" name="Line 1041"/>
            <p:cNvSpPr>
              <a:spLocks noChangeShapeType="1"/>
            </p:cNvSpPr>
            <p:nvPr/>
          </p:nvSpPr>
          <p:spPr bwMode="auto">
            <a:xfrm>
              <a:off x="4896" y="2208"/>
              <a:ext cx="6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30" name="Text Box 1042"/>
            <p:cNvSpPr txBox="1">
              <a:spLocks noChangeArrowheads="1"/>
            </p:cNvSpPr>
            <p:nvPr/>
          </p:nvSpPr>
          <p:spPr bwMode="auto">
            <a:xfrm>
              <a:off x="4944" y="1872"/>
              <a:ext cx="816"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dirty="0"/>
                <a:t>f(</a:t>
              </a:r>
              <a:r>
                <a:rPr lang="en-US" altLang="en-US" sz="2400" b="1" dirty="0"/>
                <a:t>x</a:t>
              </a:r>
              <a:r>
                <a:rPr lang="en-US" altLang="en-US" sz="2400" b="0" dirty="0"/>
                <a:t>)</a:t>
              </a:r>
            </a:p>
          </p:txBody>
        </p:sp>
        <p:sp>
          <p:nvSpPr>
            <p:cNvPr id="115731" name="Rectangle 1043"/>
            <p:cNvSpPr>
              <a:spLocks noChangeArrowheads="1"/>
            </p:cNvSpPr>
            <p:nvPr/>
          </p:nvSpPr>
          <p:spPr bwMode="auto">
            <a:xfrm>
              <a:off x="3312" y="3452"/>
              <a:ext cx="2265"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3200" b="0" dirty="0">
                  <a:latin typeface="Arial" pitchFamily="34" charset="0"/>
                </a:rPr>
                <a:t>f(</a:t>
              </a:r>
              <a:r>
                <a:rPr lang="en-US" altLang="en-US" sz="3200" b="1" dirty="0">
                  <a:latin typeface="Arial" pitchFamily="34" charset="0"/>
                </a:rPr>
                <a:t>x</a:t>
              </a:r>
              <a:r>
                <a:rPr lang="en-US" altLang="en-US" sz="3200" b="0" dirty="0">
                  <a:latin typeface="Arial" pitchFamily="34" charset="0"/>
                </a:rPr>
                <a:t>) = </a:t>
              </a:r>
              <a:r>
                <a:rPr lang="en-US" altLang="en-US" sz="3200" b="1" dirty="0">
                  <a:latin typeface="Arial" pitchFamily="34" charset="0"/>
                </a:rPr>
                <a:t>w</a:t>
              </a:r>
              <a:r>
                <a:rPr lang="en-US" altLang="en-US" sz="3200" dirty="0">
                  <a:latin typeface="Arial" pitchFamily="34" charset="0"/>
                </a:rPr>
                <a:t> </a:t>
              </a:r>
              <a:r>
                <a:rPr lang="en-US" altLang="en-US" sz="2800" b="0" dirty="0">
                  <a:latin typeface="Arial" pitchFamily="34" charset="0"/>
                  <a:sym typeface="Symbol" pitchFamily="18" charset="2"/>
                </a:rPr>
                <a:t></a:t>
              </a:r>
              <a:r>
                <a:rPr lang="en-US" altLang="en-US" sz="3200" b="0" dirty="0">
                  <a:latin typeface="Arial" pitchFamily="34" charset="0"/>
                </a:rPr>
                <a:t> </a:t>
              </a:r>
              <a:r>
                <a:rPr lang="en-US" altLang="en-US" sz="3200" dirty="0">
                  <a:latin typeface="Symbol" pitchFamily="18" charset="2"/>
                </a:rPr>
                <a:t>F</a:t>
              </a:r>
              <a:r>
                <a:rPr lang="en-US" altLang="en-US" sz="3200" b="0" dirty="0">
                  <a:latin typeface="Arial" pitchFamily="34" charset="0"/>
                </a:rPr>
                <a:t>(</a:t>
              </a:r>
              <a:r>
                <a:rPr lang="en-US" altLang="en-US" sz="3200" b="1" dirty="0">
                  <a:latin typeface="Arial" pitchFamily="34" charset="0"/>
                </a:rPr>
                <a:t>x</a:t>
              </a:r>
              <a:r>
                <a:rPr lang="en-US" altLang="en-US" sz="3200" dirty="0">
                  <a:latin typeface="Arial" pitchFamily="34" charset="0"/>
                </a:rPr>
                <a:t>)</a:t>
              </a:r>
              <a:r>
                <a:rPr lang="en-US" altLang="en-US" sz="3200" b="0" dirty="0">
                  <a:latin typeface="Arial" pitchFamily="34" charset="0"/>
                </a:rPr>
                <a:t> + b</a:t>
              </a:r>
            </a:p>
          </p:txBody>
        </p:sp>
        <p:sp>
          <p:nvSpPr>
            <p:cNvPr id="115717" name="Text Box 1029"/>
            <p:cNvSpPr txBox="1">
              <a:spLocks noChangeArrowheads="1"/>
            </p:cNvSpPr>
            <p:nvPr/>
          </p:nvSpPr>
          <p:spPr bwMode="auto">
            <a:xfrm>
              <a:off x="1201" y="1056"/>
              <a:ext cx="52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dirty="0">
                  <a:latin typeface="Symbol" pitchFamily="18" charset="2"/>
                </a:rPr>
                <a:t>f</a:t>
              </a:r>
              <a:r>
                <a:rPr lang="en-US" altLang="en-US" sz="2400" b="0" baseline="-25000" dirty="0"/>
                <a:t>1</a:t>
              </a:r>
              <a:r>
                <a:rPr lang="en-US" altLang="en-US" sz="2400" b="0" dirty="0"/>
                <a:t>(</a:t>
              </a:r>
              <a:r>
                <a:rPr lang="en-US" altLang="en-US" sz="2400" b="1" dirty="0"/>
                <a:t>x</a:t>
              </a:r>
              <a:r>
                <a:rPr lang="en-US" altLang="en-US" sz="2400" b="0" dirty="0"/>
                <a:t>)</a:t>
              </a:r>
            </a:p>
          </p:txBody>
        </p:sp>
        <p:sp>
          <p:nvSpPr>
            <p:cNvPr id="115722" name="Rectangle 1034"/>
            <p:cNvSpPr>
              <a:spLocks noChangeArrowheads="1"/>
            </p:cNvSpPr>
            <p:nvPr/>
          </p:nvSpPr>
          <p:spPr bwMode="auto">
            <a:xfrm>
              <a:off x="1248" y="3648"/>
              <a:ext cx="432" cy="43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23" name="Text Box 1035"/>
            <p:cNvSpPr txBox="1">
              <a:spLocks noChangeArrowheads="1"/>
            </p:cNvSpPr>
            <p:nvPr/>
          </p:nvSpPr>
          <p:spPr bwMode="auto">
            <a:xfrm>
              <a:off x="1392" y="3696"/>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2400" b="0"/>
                <a:t>1</a:t>
              </a:r>
            </a:p>
          </p:txBody>
        </p:sp>
        <p:sp>
          <p:nvSpPr>
            <p:cNvPr id="115746" name="Oval 1058"/>
            <p:cNvSpPr>
              <a:spLocks noChangeArrowheads="1"/>
            </p:cNvSpPr>
            <p:nvPr/>
          </p:nvSpPr>
          <p:spPr bwMode="auto">
            <a:xfrm>
              <a:off x="1440" y="2256"/>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47" name="Oval 1059"/>
            <p:cNvSpPr>
              <a:spLocks noChangeArrowheads="1"/>
            </p:cNvSpPr>
            <p:nvPr/>
          </p:nvSpPr>
          <p:spPr bwMode="auto">
            <a:xfrm>
              <a:off x="1440" y="2448"/>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48" name="Oval 1060"/>
            <p:cNvSpPr>
              <a:spLocks noChangeArrowheads="1"/>
            </p:cNvSpPr>
            <p:nvPr/>
          </p:nvSpPr>
          <p:spPr bwMode="auto">
            <a:xfrm>
              <a:off x="1440" y="2640"/>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51" name="Rectangle 1063"/>
            <p:cNvSpPr>
              <a:spLocks noChangeArrowheads="1"/>
            </p:cNvSpPr>
            <p:nvPr/>
          </p:nvSpPr>
          <p:spPr bwMode="auto">
            <a:xfrm>
              <a:off x="288" y="1008"/>
              <a:ext cx="432" cy="43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52" name="Text Box 1064"/>
            <p:cNvSpPr txBox="1">
              <a:spLocks noChangeArrowheads="1"/>
            </p:cNvSpPr>
            <p:nvPr/>
          </p:nvSpPr>
          <p:spPr bwMode="auto">
            <a:xfrm>
              <a:off x="374" y="1034"/>
              <a:ext cx="288"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a:t>x</a:t>
              </a:r>
              <a:r>
                <a:rPr lang="en-US" altLang="en-US" sz="2400" b="0" baseline="-25000"/>
                <a:t>1</a:t>
              </a:r>
            </a:p>
          </p:txBody>
        </p:sp>
        <p:sp>
          <p:nvSpPr>
            <p:cNvPr id="115753" name="Rectangle 1065"/>
            <p:cNvSpPr>
              <a:spLocks noChangeArrowheads="1"/>
            </p:cNvSpPr>
            <p:nvPr/>
          </p:nvSpPr>
          <p:spPr bwMode="auto">
            <a:xfrm>
              <a:off x="288" y="1584"/>
              <a:ext cx="432" cy="43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54" name="Text Box 1066"/>
            <p:cNvSpPr txBox="1">
              <a:spLocks noChangeArrowheads="1"/>
            </p:cNvSpPr>
            <p:nvPr/>
          </p:nvSpPr>
          <p:spPr bwMode="auto">
            <a:xfrm>
              <a:off x="374" y="1610"/>
              <a:ext cx="288"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a:t>x</a:t>
              </a:r>
              <a:r>
                <a:rPr lang="en-US" altLang="en-US" sz="2400" b="0" baseline="-25000"/>
                <a:t>2</a:t>
              </a:r>
            </a:p>
          </p:txBody>
        </p:sp>
        <p:sp>
          <p:nvSpPr>
            <p:cNvPr id="115755" name="Rectangle 1067"/>
            <p:cNvSpPr>
              <a:spLocks noChangeArrowheads="1"/>
            </p:cNvSpPr>
            <p:nvPr/>
          </p:nvSpPr>
          <p:spPr bwMode="auto">
            <a:xfrm>
              <a:off x="288" y="2880"/>
              <a:ext cx="432" cy="43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56" name="Text Box 1068"/>
            <p:cNvSpPr txBox="1">
              <a:spLocks noChangeArrowheads="1"/>
            </p:cNvSpPr>
            <p:nvPr/>
          </p:nvSpPr>
          <p:spPr bwMode="auto">
            <a:xfrm>
              <a:off x="384" y="2928"/>
              <a:ext cx="274"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dirty="0" err="1" smtClean="0"/>
                <a:t>x</a:t>
              </a:r>
              <a:r>
                <a:rPr lang="en-US" altLang="en-US" sz="2400" baseline="-25000" dirty="0" err="1"/>
                <a:t>d</a:t>
              </a:r>
              <a:endParaRPr lang="en-US" altLang="en-US" sz="2400" b="0" baseline="-25000" dirty="0"/>
            </a:p>
          </p:txBody>
        </p:sp>
        <p:sp>
          <p:nvSpPr>
            <p:cNvPr id="115759" name="Oval 1071"/>
            <p:cNvSpPr>
              <a:spLocks noChangeArrowheads="1"/>
            </p:cNvSpPr>
            <p:nvPr/>
          </p:nvSpPr>
          <p:spPr bwMode="auto">
            <a:xfrm>
              <a:off x="480" y="2256"/>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60" name="Oval 1072"/>
            <p:cNvSpPr>
              <a:spLocks noChangeArrowheads="1"/>
            </p:cNvSpPr>
            <p:nvPr/>
          </p:nvSpPr>
          <p:spPr bwMode="auto">
            <a:xfrm>
              <a:off x="480" y="2448"/>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61" name="Oval 1073"/>
            <p:cNvSpPr>
              <a:spLocks noChangeArrowheads="1"/>
            </p:cNvSpPr>
            <p:nvPr/>
          </p:nvSpPr>
          <p:spPr bwMode="auto">
            <a:xfrm>
              <a:off x="480" y="2640"/>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63" name="Line 1075"/>
            <p:cNvSpPr>
              <a:spLocks noChangeShapeType="1"/>
            </p:cNvSpPr>
            <p:nvPr/>
          </p:nvSpPr>
          <p:spPr bwMode="auto">
            <a:xfrm flipV="1">
              <a:off x="720" y="1248"/>
              <a:ext cx="528"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4" name="Line 1076"/>
            <p:cNvSpPr>
              <a:spLocks noChangeShapeType="1"/>
            </p:cNvSpPr>
            <p:nvPr/>
          </p:nvSpPr>
          <p:spPr bwMode="auto">
            <a:xfrm flipV="1">
              <a:off x="720" y="1200"/>
              <a:ext cx="52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5" name="Line 1077"/>
            <p:cNvSpPr>
              <a:spLocks noChangeShapeType="1"/>
            </p:cNvSpPr>
            <p:nvPr/>
          </p:nvSpPr>
          <p:spPr bwMode="auto">
            <a:xfrm>
              <a:off x="720" y="1200"/>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6" name="Line 1078"/>
            <p:cNvSpPr>
              <a:spLocks noChangeShapeType="1"/>
            </p:cNvSpPr>
            <p:nvPr/>
          </p:nvSpPr>
          <p:spPr bwMode="auto">
            <a:xfrm>
              <a:off x="720" y="1200"/>
              <a:ext cx="52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7" name="Line 1079"/>
            <p:cNvSpPr>
              <a:spLocks noChangeShapeType="1"/>
            </p:cNvSpPr>
            <p:nvPr/>
          </p:nvSpPr>
          <p:spPr bwMode="auto">
            <a:xfrm>
              <a:off x="720" y="1776"/>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68" name="Line 1080"/>
            <p:cNvSpPr>
              <a:spLocks noChangeShapeType="1"/>
            </p:cNvSpPr>
            <p:nvPr/>
          </p:nvSpPr>
          <p:spPr bwMode="auto">
            <a:xfrm flipV="1">
              <a:off x="720" y="1824"/>
              <a:ext cx="480" cy="1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70" name="Line 1082"/>
            <p:cNvSpPr>
              <a:spLocks noChangeShapeType="1"/>
            </p:cNvSpPr>
            <p:nvPr/>
          </p:nvSpPr>
          <p:spPr bwMode="auto">
            <a:xfrm>
              <a:off x="720" y="1200"/>
              <a:ext cx="528" cy="2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71" name="Line 1083"/>
            <p:cNvSpPr>
              <a:spLocks noChangeShapeType="1"/>
            </p:cNvSpPr>
            <p:nvPr/>
          </p:nvSpPr>
          <p:spPr bwMode="auto">
            <a:xfrm>
              <a:off x="720" y="3120"/>
              <a:ext cx="528"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72" name="AutoShape 1084"/>
            <p:cNvSpPr>
              <a:spLocks noChangeArrowheads="1"/>
            </p:cNvSpPr>
            <p:nvPr/>
          </p:nvSpPr>
          <p:spPr bwMode="auto">
            <a:xfrm>
              <a:off x="1248" y="1008"/>
              <a:ext cx="432"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73" name="Text Box 1085"/>
            <p:cNvSpPr txBox="1">
              <a:spLocks noChangeArrowheads="1"/>
            </p:cNvSpPr>
            <p:nvPr/>
          </p:nvSpPr>
          <p:spPr bwMode="auto">
            <a:xfrm>
              <a:off x="1201" y="1584"/>
              <a:ext cx="509"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dirty="0">
                  <a:latin typeface="Symbol" pitchFamily="18" charset="2"/>
                </a:rPr>
                <a:t>f</a:t>
              </a:r>
              <a:r>
                <a:rPr lang="en-US" altLang="en-US" sz="2400" b="0" baseline="-25000" dirty="0"/>
                <a:t>2</a:t>
              </a:r>
              <a:r>
                <a:rPr lang="en-US" altLang="en-US" sz="2400" b="0" dirty="0"/>
                <a:t>(</a:t>
              </a:r>
              <a:r>
                <a:rPr lang="en-US" altLang="en-US" sz="2400" b="1" dirty="0"/>
                <a:t>x</a:t>
              </a:r>
              <a:r>
                <a:rPr lang="en-US" altLang="en-US" sz="2400" b="0" dirty="0"/>
                <a:t>)</a:t>
              </a:r>
            </a:p>
          </p:txBody>
        </p:sp>
        <p:sp>
          <p:nvSpPr>
            <p:cNvPr id="115774" name="AutoShape 1086"/>
            <p:cNvSpPr>
              <a:spLocks noChangeArrowheads="1"/>
            </p:cNvSpPr>
            <p:nvPr/>
          </p:nvSpPr>
          <p:spPr bwMode="auto">
            <a:xfrm>
              <a:off x="1248" y="1536"/>
              <a:ext cx="432"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75" name="Text Box 1087"/>
            <p:cNvSpPr txBox="1">
              <a:spLocks noChangeArrowheads="1"/>
            </p:cNvSpPr>
            <p:nvPr/>
          </p:nvSpPr>
          <p:spPr bwMode="auto">
            <a:xfrm>
              <a:off x="1201" y="3168"/>
              <a:ext cx="528"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dirty="0" err="1" smtClean="0">
                  <a:latin typeface="Symbol" pitchFamily="18" charset="2"/>
                </a:rPr>
                <a:t>f</a:t>
              </a:r>
              <a:r>
                <a:rPr lang="en-US" altLang="en-US" sz="2400" b="0" baseline="-25000" dirty="0" err="1" smtClean="0"/>
                <a:t>D</a:t>
              </a:r>
              <a:r>
                <a:rPr lang="en-US" altLang="en-US" sz="2400" b="0" dirty="0" smtClean="0"/>
                <a:t>(</a:t>
              </a:r>
              <a:r>
                <a:rPr lang="en-US" altLang="en-US" sz="2400" b="1" dirty="0" smtClean="0"/>
                <a:t>x</a:t>
              </a:r>
              <a:r>
                <a:rPr lang="en-US" altLang="en-US" sz="2400" b="0" dirty="0"/>
                <a:t>)</a:t>
              </a:r>
            </a:p>
          </p:txBody>
        </p:sp>
        <p:sp>
          <p:nvSpPr>
            <p:cNvPr id="115776" name="AutoShape 1088"/>
            <p:cNvSpPr>
              <a:spLocks noChangeArrowheads="1"/>
            </p:cNvSpPr>
            <p:nvPr/>
          </p:nvSpPr>
          <p:spPr bwMode="auto">
            <a:xfrm>
              <a:off x="1248" y="3120"/>
              <a:ext cx="432"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83" name="Oval 1095"/>
            <p:cNvSpPr>
              <a:spLocks noChangeArrowheads="1"/>
            </p:cNvSpPr>
            <p:nvPr/>
          </p:nvSpPr>
          <p:spPr bwMode="auto">
            <a:xfrm>
              <a:off x="2928" y="1248"/>
              <a:ext cx="1968" cy="1920"/>
            </a:xfrm>
            <a:prstGeom prst="ellipse">
              <a:avLst/>
            </a:prstGeom>
            <a:solidFill>
              <a:srgbClr val="66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84" name="Text Box 1096"/>
            <p:cNvSpPr txBox="1">
              <a:spLocks noChangeArrowheads="1"/>
            </p:cNvSpPr>
            <p:nvPr/>
          </p:nvSpPr>
          <p:spPr bwMode="auto">
            <a:xfrm>
              <a:off x="3600" y="1776"/>
              <a:ext cx="816" cy="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altLang="en-US" sz="8000" b="0">
                  <a:latin typeface="Symbol" pitchFamily="18" charset="2"/>
                </a:rPr>
                <a:t>S</a:t>
              </a:r>
            </a:p>
          </p:txBody>
        </p:sp>
        <p:sp>
          <p:nvSpPr>
            <p:cNvPr id="115785" name="Oval 1097"/>
            <p:cNvSpPr>
              <a:spLocks noChangeArrowheads="1"/>
            </p:cNvSpPr>
            <p:nvPr/>
          </p:nvSpPr>
          <p:spPr bwMode="auto">
            <a:xfrm>
              <a:off x="2064" y="1296"/>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w</a:t>
              </a:r>
              <a:r>
                <a:rPr lang="en-US" altLang="en-US" sz="2400" b="0" baseline="-25000"/>
                <a:t>1</a:t>
              </a:r>
            </a:p>
          </p:txBody>
        </p:sp>
        <p:sp>
          <p:nvSpPr>
            <p:cNvPr id="115786" name="Oval 1098"/>
            <p:cNvSpPr>
              <a:spLocks noChangeArrowheads="1"/>
            </p:cNvSpPr>
            <p:nvPr/>
          </p:nvSpPr>
          <p:spPr bwMode="auto">
            <a:xfrm>
              <a:off x="2064" y="1680"/>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w</a:t>
              </a:r>
              <a:r>
                <a:rPr lang="en-US" altLang="en-US" sz="2400" b="0" baseline="-25000"/>
                <a:t>2</a:t>
              </a:r>
            </a:p>
          </p:txBody>
        </p:sp>
        <p:sp>
          <p:nvSpPr>
            <p:cNvPr id="115787" name="Oval 1099"/>
            <p:cNvSpPr>
              <a:spLocks noChangeArrowheads="1"/>
            </p:cNvSpPr>
            <p:nvPr/>
          </p:nvSpPr>
          <p:spPr bwMode="auto">
            <a:xfrm>
              <a:off x="2064" y="2784"/>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dirty="0" err="1" smtClean="0"/>
                <a:t>w</a:t>
              </a:r>
              <a:r>
                <a:rPr lang="en-US" altLang="en-US" sz="2400" baseline="-25000" dirty="0" err="1"/>
                <a:t>D</a:t>
              </a:r>
              <a:endParaRPr lang="en-US" altLang="en-US" sz="2400" b="0" baseline="-25000" dirty="0"/>
            </a:p>
          </p:txBody>
        </p:sp>
        <p:sp>
          <p:nvSpPr>
            <p:cNvPr id="115788" name="Oval 1100"/>
            <p:cNvSpPr>
              <a:spLocks noChangeArrowheads="1"/>
            </p:cNvSpPr>
            <p:nvPr/>
          </p:nvSpPr>
          <p:spPr bwMode="auto">
            <a:xfrm>
              <a:off x="2064" y="3168"/>
              <a:ext cx="432" cy="43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en-US" sz="2400" b="0"/>
                <a:t>b</a:t>
              </a:r>
              <a:endParaRPr lang="en-US" altLang="en-US" sz="2400" b="0" baseline="-25000"/>
            </a:p>
          </p:txBody>
        </p:sp>
        <p:grpSp>
          <p:nvGrpSpPr>
            <p:cNvPr id="115789" name="Group 1101"/>
            <p:cNvGrpSpPr>
              <a:grpSpLocks/>
            </p:cNvGrpSpPr>
            <p:nvPr/>
          </p:nvGrpSpPr>
          <p:grpSpPr bwMode="auto">
            <a:xfrm>
              <a:off x="5088" y="1872"/>
              <a:ext cx="480" cy="624"/>
              <a:chOff x="4944" y="1872"/>
              <a:chExt cx="480" cy="624"/>
            </a:xfrm>
          </p:grpSpPr>
          <p:sp>
            <p:nvSpPr>
              <p:cNvPr id="115790" name="Line 1102"/>
              <p:cNvSpPr>
                <a:spLocks noChangeShapeType="1"/>
              </p:cNvSpPr>
              <p:nvPr/>
            </p:nvSpPr>
            <p:spPr bwMode="auto">
              <a:xfrm>
                <a:off x="4944" y="249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91" name="Line 1103"/>
              <p:cNvSpPr>
                <a:spLocks noChangeShapeType="1"/>
              </p:cNvSpPr>
              <p:nvPr/>
            </p:nvSpPr>
            <p:spPr bwMode="auto">
              <a:xfrm flipV="1">
                <a:off x="5184" y="1872"/>
                <a:ext cx="0"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792" name="Line 1104"/>
              <p:cNvSpPr>
                <a:spLocks noChangeShapeType="1"/>
              </p:cNvSpPr>
              <p:nvPr/>
            </p:nvSpPr>
            <p:spPr bwMode="auto">
              <a:xfrm>
                <a:off x="5184" y="1872"/>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 name="Slide Number Placeholder 1"/>
          <p:cNvSpPr>
            <a:spLocks noGrp="1"/>
          </p:cNvSpPr>
          <p:nvPr>
            <p:ph type="sldNum" sz="quarter" idx="12"/>
          </p:nvPr>
        </p:nvSpPr>
        <p:spPr/>
        <p:txBody>
          <a:bodyPr/>
          <a:lstStyle/>
          <a:p>
            <a:fld id="{DF7AE947-2A1D-49DB-AAF9-66B4A4AB3439}" type="slidenum">
              <a:rPr lang="en-US" smtClean="0"/>
              <a:t>39</a:t>
            </a:fld>
            <a:endParaRPr lang="en-US"/>
          </a:p>
        </p:txBody>
      </p:sp>
    </p:spTree>
    <p:extLst>
      <p:ext uri="{BB962C8B-B14F-4D97-AF65-F5344CB8AC3E}">
        <p14:creationId xmlns:p14="http://schemas.microsoft.com/office/powerpoint/2010/main" val="3863242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solidFill>
                  <a:srgbClr val="7030A0"/>
                </a:solidFill>
              </a:rPr>
              <a:t>The REALITY</a:t>
            </a:r>
          </a:p>
        </p:txBody>
      </p:sp>
      <p:sp>
        <p:nvSpPr>
          <p:cNvPr id="6149" name="AutoShape 4"/>
          <p:cNvSpPr>
            <a:spLocks noChangeArrowheads="1"/>
          </p:cNvSpPr>
          <p:nvPr/>
        </p:nvSpPr>
        <p:spPr bwMode="auto">
          <a:xfrm>
            <a:off x="314325" y="3019425"/>
            <a:ext cx="1743075" cy="2114550"/>
          </a:xfrm>
          <a:prstGeom prst="can">
            <a:avLst>
              <a:gd name="adj" fmla="val 30328"/>
            </a:avLst>
          </a:prstGeom>
          <a:gradFill rotWithShape="0">
            <a:gsLst>
              <a:gs pos="0">
                <a:srgbClr val="336699"/>
              </a:gs>
              <a:gs pos="100000">
                <a:srgbClr val="F9FAFC"/>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pPr>
            <a:r>
              <a:rPr lang="en-US" altLang="en-US" sz="2400"/>
              <a:t>TRAINING</a:t>
            </a:r>
          </a:p>
          <a:p>
            <a:pPr algn="ctr" eaLnBrk="1" hangingPunct="1">
              <a:spcBef>
                <a:spcPct val="0"/>
              </a:spcBef>
              <a:buFontTx/>
              <a:buNone/>
            </a:pPr>
            <a:r>
              <a:rPr lang="en-US" altLang="en-US" sz="2400"/>
              <a:t>DATA</a:t>
            </a:r>
          </a:p>
        </p:txBody>
      </p:sp>
      <p:grpSp>
        <p:nvGrpSpPr>
          <p:cNvPr id="6150" name="Group 15"/>
          <p:cNvGrpSpPr>
            <a:grpSpLocks/>
          </p:cNvGrpSpPr>
          <p:nvPr/>
        </p:nvGrpSpPr>
        <p:grpSpPr bwMode="auto">
          <a:xfrm>
            <a:off x="5226050" y="2157413"/>
            <a:ext cx="3035300" cy="2895600"/>
            <a:chOff x="4724400" y="1949400"/>
            <a:chExt cx="3036094" cy="2894062"/>
          </a:xfrm>
        </p:grpSpPr>
        <p:sp>
          <p:nvSpPr>
            <p:cNvPr id="6161" name="AutoShape 7"/>
            <p:cNvSpPr>
              <a:spLocks noChangeArrowheads="1"/>
            </p:cNvSpPr>
            <p:nvPr/>
          </p:nvSpPr>
          <p:spPr bwMode="auto">
            <a:xfrm>
              <a:off x="4724400" y="3567112"/>
              <a:ext cx="600075" cy="742950"/>
            </a:xfrm>
            <a:prstGeom prst="rightArrow">
              <a:avLst>
                <a:gd name="adj1" fmla="val 50000"/>
                <a:gd name="adj2" fmla="val 25000"/>
              </a:avLst>
            </a:prstGeom>
            <a:solidFill>
              <a:srgbClr val="33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endParaRPr lang="en-US" altLang="en-US" sz="2400" b="1"/>
            </a:p>
          </p:txBody>
        </p:sp>
        <p:sp>
          <p:nvSpPr>
            <p:cNvPr id="6162" name="mainfrm"/>
            <p:cNvSpPr>
              <a:spLocks noEditPoints="1" noChangeArrowheads="1"/>
            </p:cNvSpPr>
            <p:nvPr/>
          </p:nvSpPr>
          <p:spPr bwMode="auto">
            <a:xfrm>
              <a:off x="5405438" y="3033712"/>
              <a:ext cx="1809750" cy="18097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6699"/>
            </a:solidFill>
            <a:ln w="9525">
              <a:solidFill>
                <a:srgbClr val="000000"/>
              </a:solidFill>
              <a:miter lim="800000"/>
              <a:headEnd/>
              <a:tailEnd/>
            </a:ln>
          </p:spPr>
          <p:txBody>
            <a:bodyPr/>
            <a:lstStyle/>
            <a:p>
              <a:endParaRPr lang="en-US"/>
            </a:p>
          </p:txBody>
        </p:sp>
        <p:sp>
          <p:nvSpPr>
            <p:cNvPr id="6163" name="Rectangle 21"/>
            <p:cNvSpPr>
              <a:spLocks noChangeArrowheads="1"/>
            </p:cNvSpPr>
            <p:nvPr/>
          </p:nvSpPr>
          <p:spPr bwMode="auto">
            <a:xfrm>
              <a:off x="4860132" y="1949400"/>
              <a:ext cx="2900362"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buFontTx/>
                <a:buNone/>
              </a:pPr>
              <a:r>
                <a:rPr lang="en-US" altLang="en-US" sz="2800">
                  <a:latin typeface="Arial" charset="0"/>
                </a:rPr>
                <a:t>Trained</a:t>
              </a:r>
            </a:p>
            <a:p>
              <a:pPr algn="ctr" eaLnBrk="1" hangingPunct="1">
                <a:buFontTx/>
                <a:buNone/>
              </a:pPr>
              <a:r>
                <a:rPr lang="en-US" altLang="en-US" sz="2800">
                  <a:latin typeface="Arial" charset="0"/>
                </a:rPr>
                <a:t>model</a:t>
              </a:r>
            </a:p>
          </p:txBody>
        </p:sp>
      </p:grpSp>
      <p:grpSp>
        <p:nvGrpSpPr>
          <p:cNvPr id="6151" name="Group 19"/>
          <p:cNvGrpSpPr>
            <a:grpSpLocks/>
          </p:cNvGrpSpPr>
          <p:nvPr/>
        </p:nvGrpSpPr>
        <p:grpSpPr bwMode="auto">
          <a:xfrm>
            <a:off x="5416550" y="3436938"/>
            <a:ext cx="3778250" cy="3098800"/>
            <a:chOff x="4914900" y="3228921"/>
            <a:chExt cx="3779267" cy="3098402"/>
          </a:xfrm>
        </p:grpSpPr>
        <p:sp>
          <p:nvSpPr>
            <p:cNvPr id="6156" name="WordArt 16"/>
            <p:cNvSpPr>
              <a:spLocks noChangeArrowheads="1" noChangeShapeType="1" noTextEdit="1"/>
            </p:cNvSpPr>
            <p:nvPr/>
          </p:nvSpPr>
          <p:spPr bwMode="auto">
            <a:xfrm rot="5400000">
              <a:off x="5869782" y="5112543"/>
              <a:ext cx="1104900" cy="1004887"/>
            </a:xfrm>
            <a:prstGeom prst="rect">
              <a:avLst/>
            </a:prstGeom>
          </p:spPr>
          <p:txBody>
            <a:bodyPr vert="wordArtVert" wrap="none" fromWordArt="1">
              <a:prstTxWarp prst="textPlain">
                <a:avLst>
                  <a:gd name="adj" fmla="val 50000"/>
                </a:avLst>
              </a:prstTxWarp>
              <a:scene3d>
                <a:camera prst="legacyPerspectiveFront">
                  <a:rot lat="20639990" lon="20699978" rev="0"/>
                </a:camera>
                <a:lightRig rig="legacyNormal3" dir="l"/>
              </a:scene3d>
              <a:sp3d extrusionH="201600" prstMaterial="legacyPlastic">
                <a:extrusionClr>
                  <a:srgbClr val="FF9966"/>
                </a:extrusionClr>
              </a:sp3d>
            </a:bodyPr>
            <a:lstStyle/>
            <a:p>
              <a:pPr fontAlgn="auto"/>
              <a:r>
                <a:rPr lang="en-US" sz="3600" kern="10">
                  <a:ln w="9525">
                    <a:round/>
                    <a:headEnd/>
                    <a:tailEnd/>
                  </a:ln>
                  <a:solidFill>
                    <a:srgbClr val="22228B"/>
                  </a:solidFill>
                  <a:latin typeface="Arial Black"/>
                </a:rPr>
                <a:t>?</a:t>
              </a:r>
            </a:p>
          </p:txBody>
        </p:sp>
        <p:grpSp>
          <p:nvGrpSpPr>
            <p:cNvPr id="6157" name="Group 21"/>
            <p:cNvGrpSpPr>
              <a:grpSpLocks/>
            </p:cNvGrpSpPr>
            <p:nvPr/>
          </p:nvGrpSpPr>
          <p:grpSpPr bwMode="auto">
            <a:xfrm>
              <a:off x="4914900" y="3228921"/>
              <a:ext cx="3779267" cy="3098402"/>
              <a:chOff x="4914900" y="3228921"/>
              <a:chExt cx="3779267" cy="3098402"/>
            </a:xfrm>
          </p:grpSpPr>
          <p:sp>
            <p:nvSpPr>
              <p:cNvPr id="23" name="AutoShape 17"/>
              <p:cNvSpPr>
                <a:spLocks noChangeArrowheads="1"/>
              </p:cNvSpPr>
              <p:nvPr/>
            </p:nvSpPr>
            <p:spPr bwMode="auto">
              <a:xfrm>
                <a:off x="6186830" y="3643205"/>
                <a:ext cx="1386260" cy="1299996"/>
              </a:xfrm>
              <a:custGeom>
                <a:avLst/>
                <a:gdLst>
                  <a:gd name="T0" fmla="*/ 1139828 w 21600"/>
                  <a:gd name="T1" fmla="*/ 0 h 21600"/>
                  <a:gd name="T2" fmla="*/ 1139828 w 21600"/>
                  <a:gd name="T3" fmla="*/ 731823 h 21600"/>
                  <a:gd name="T4" fmla="*/ 174327 w 21600"/>
                  <a:gd name="T5" fmla="*/ 1300163 h 21600"/>
                  <a:gd name="T6" fmla="*/ 1385887 w 21600"/>
                  <a:gd name="T7" fmla="*/ 365912 h 21600"/>
                  <a:gd name="T8" fmla="*/ 17694720 60000 65536"/>
                  <a:gd name="T9" fmla="*/ 5898240 60000 65536"/>
                  <a:gd name="T10" fmla="*/ 5898240 60000 65536"/>
                  <a:gd name="T11" fmla="*/ 0 60000 65536"/>
                  <a:gd name="T12" fmla="*/ 12427 w 21600"/>
                  <a:gd name="T13" fmla="*/ 3421 h 21600"/>
                  <a:gd name="T14" fmla="*/ 19923 w 21600"/>
                  <a:gd name="T15" fmla="*/ 8737 h 21600"/>
                </a:gdLst>
                <a:ahLst/>
                <a:cxnLst>
                  <a:cxn ang="T8">
                    <a:pos x="T0" y="T1"/>
                  </a:cxn>
                  <a:cxn ang="T9">
                    <a:pos x="T2" y="T3"/>
                  </a:cxn>
                  <a:cxn ang="T10">
                    <a:pos x="T4" y="T5"/>
                  </a:cxn>
                  <a:cxn ang="T11">
                    <a:pos x="T6" y="T7"/>
                  </a:cxn>
                </a:cxnLst>
                <a:rect l="T12" t="T13" r="T14" b="T15"/>
                <a:pathLst>
                  <a:path w="21600" h="21600">
                    <a:moveTo>
                      <a:pt x="21600" y="6079"/>
                    </a:moveTo>
                    <a:lnTo>
                      <a:pt x="17765" y="0"/>
                    </a:lnTo>
                    <a:lnTo>
                      <a:pt x="17765" y="3421"/>
                    </a:lnTo>
                    <a:lnTo>
                      <a:pt x="12427" y="3421"/>
                    </a:lnTo>
                    <a:cubicBezTo>
                      <a:pt x="5564" y="3421"/>
                      <a:pt x="0" y="7333"/>
                      <a:pt x="0" y="12158"/>
                    </a:cubicBezTo>
                    <a:lnTo>
                      <a:pt x="0" y="21600"/>
                    </a:lnTo>
                    <a:lnTo>
                      <a:pt x="5434" y="21600"/>
                    </a:lnTo>
                    <a:lnTo>
                      <a:pt x="5434" y="12158"/>
                    </a:lnTo>
                    <a:cubicBezTo>
                      <a:pt x="5434" y="10269"/>
                      <a:pt x="8565" y="8737"/>
                      <a:pt x="12427" y="8737"/>
                    </a:cubicBezTo>
                    <a:lnTo>
                      <a:pt x="17765" y="8737"/>
                    </a:lnTo>
                    <a:lnTo>
                      <a:pt x="17765" y="12158"/>
                    </a:lnTo>
                    <a:lnTo>
                      <a:pt x="21600" y="6079"/>
                    </a:lnTo>
                    <a:close/>
                  </a:path>
                </a:pathLst>
              </a:custGeom>
              <a:solidFill>
                <a:schemeClr val="accent6">
                  <a:lumMod val="75000"/>
                </a:schemeClr>
              </a:solidFill>
              <a:ln w="9525">
                <a:solidFill>
                  <a:schemeClr val="tx1"/>
                </a:solidFill>
                <a:miter lim="800000"/>
                <a:headEnd/>
                <a:tailEnd/>
              </a:ln>
              <a:effectLst/>
            </p:spPr>
            <p:txBody>
              <a:bodyPr wrap="none" anchor="ctr"/>
              <a:lstStyle/>
              <a:p>
                <a:pPr>
                  <a:defRPr/>
                </a:pPr>
                <a:endParaRPr lang="en-US">
                  <a:solidFill>
                    <a:schemeClr val="accent6">
                      <a:lumMod val="75000"/>
                    </a:schemeClr>
                  </a:solidFill>
                </a:endParaRPr>
              </a:p>
            </p:txBody>
          </p:sp>
          <p:sp>
            <p:nvSpPr>
              <p:cNvPr id="24" name="Text Box 18"/>
              <p:cNvSpPr txBox="1">
                <a:spLocks noChangeArrowheads="1"/>
              </p:cNvSpPr>
              <p:nvPr/>
            </p:nvSpPr>
            <p:spPr bwMode="auto">
              <a:xfrm>
                <a:off x="7215807" y="3228921"/>
                <a:ext cx="1478360" cy="9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cs typeface="Times New Roman" pitchFamily="18" charset="0"/>
                  </a:defRPr>
                </a:lvl1pPr>
                <a:lvl2pPr marL="742950" indent="-285750">
                  <a:defRPr b="1">
                    <a:solidFill>
                      <a:schemeClr val="tx1"/>
                    </a:solidFill>
                    <a:latin typeface="Times New Roman" pitchFamily="18" charset="0"/>
                    <a:cs typeface="Times New Roman" pitchFamily="18" charset="0"/>
                  </a:defRPr>
                </a:lvl2pPr>
                <a:lvl3pPr marL="1143000" indent="-228600">
                  <a:defRPr b="1">
                    <a:solidFill>
                      <a:schemeClr val="tx1"/>
                    </a:solidFill>
                    <a:latin typeface="Times New Roman" pitchFamily="18" charset="0"/>
                    <a:cs typeface="Times New Roman" pitchFamily="18" charset="0"/>
                  </a:defRPr>
                </a:lvl3pPr>
                <a:lvl4pPr marL="1600200" indent="-228600">
                  <a:defRPr b="1">
                    <a:solidFill>
                      <a:schemeClr val="tx1"/>
                    </a:solidFill>
                    <a:latin typeface="Times New Roman" pitchFamily="18" charset="0"/>
                    <a:cs typeface="Times New Roman" pitchFamily="18" charset="0"/>
                  </a:defRPr>
                </a:lvl4pPr>
                <a:lvl5pPr marL="2057400" indent="-228600">
                  <a:defRPr b="1">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9pPr>
              </a:lstStyle>
              <a:p>
                <a:pPr algn="ctr">
                  <a:spcBef>
                    <a:spcPct val="50000"/>
                  </a:spcBef>
                  <a:defRPr/>
                </a:pPr>
                <a:r>
                  <a:rPr lang="en-US" altLang="en-US" sz="2800" b="0" dirty="0" smtClean="0">
                    <a:solidFill>
                      <a:schemeClr val="accent6">
                        <a:lumMod val="75000"/>
                      </a:schemeClr>
                    </a:solidFill>
                    <a:latin typeface="Arial" pitchFamily="34" charset="0"/>
                  </a:rPr>
                  <a:t>Answer y</a:t>
                </a:r>
              </a:p>
            </p:txBody>
          </p:sp>
          <p:sp>
            <p:nvSpPr>
              <p:cNvPr id="25" name="Text Box 22"/>
              <p:cNvSpPr txBox="1">
                <a:spLocks noChangeArrowheads="1"/>
              </p:cNvSpPr>
              <p:nvPr/>
            </p:nvSpPr>
            <p:spPr bwMode="auto">
              <a:xfrm>
                <a:off x="4914900" y="5373358"/>
                <a:ext cx="1271930" cy="95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cs typeface="Times New Roman" pitchFamily="18" charset="0"/>
                  </a:defRPr>
                </a:lvl1pPr>
                <a:lvl2pPr marL="742950" indent="-285750">
                  <a:defRPr b="1">
                    <a:solidFill>
                      <a:schemeClr val="tx1"/>
                    </a:solidFill>
                    <a:latin typeface="Times New Roman" pitchFamily="18" charset="0"/>
                    <a:cs typeface="Times New Roman" pitchFamily="18" charset="0"/>
                  </a:defRPr>
                </a:lvl2pPr>
                <a:lvl3pPr marL="1143000" indent="-228600">
                  <a:defRPr b="1">
                    <a:solidFill>
                      <a:schemeClr val="tx1"/>
                    </a:solidFill>
                    <a:latin typeface="Times New Roman" pitchFamily="18" charset="0"/>
                    <a:cs typeface="Times New Roman" pitchFamily="18" charset="0"/>
                  </a:defRPr>
                </a:lvl3pPr>
                <a:lvl4pPr marL="1600200" indent="-228600">
                  <a:defRPr b="1">
                    <a:solidFill>
                      <a:schemeClr val="tx1"/>
                    </a:solidFill>
                    <a:latin typeface="Times New Roman" pitchFamily="18" charset="0"/>
                    <a:cs typeface="Times New Roman" pitchFamily="18" charset="0"/>
                  </a:defRPr>
                </a:lvl4pPr>
                <a:lvl5pPr marL="2057400" indent="-228600">
                  <a:defRPr b="1">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9pPr>
              </a:lstStyle>
              <a:p>
                <a:pPr algn="ctr">
                  <a:spcBef>
                    <a:spcPct val="50000"/>
                  </a:spcBef>
                  <a:defRPr/>
                </a:pPr>
                <a:r>
                  <a:rPr lang="en-US" altLang="en-US" sz="2800" b="0" dirty="0" smtClean="0">
                    <a:solidFill>
                      <a:schemeClr val="accent6">
                        <a:lumMod val="75000"/>
                      </a:schemeClr>
                    </a:solidFill>
                    <a:latin typeface="Arial" pitchFamily="34" charset="0"/>
                  </a:rPr>
                  <a:t>Query </a:t>
                </a:r>
                <a:r>
                  <a:rPr lang="en-US" altLang="en-US" sz="2800" dirty="0" smtClean="0">
                    <a:solidFill>
                      <a:schemeClr val="accent6">
                        <a:lumMod val="75000"/>
                      </a:schemeClr>
                    </a:solidFill>
                    <a:latin typeface="Arial" pitchFamily="34" charset="0"/>
                  </a:rPr>
                  <a:t>x</a:t>
                </a:r>
                <a:endParaRPr lang="en-US" altLang="en-US" sz="2800" dirty="0">
                  <a:solidFill>
                    <a:schemeClr val="accent6">
                      <a:lumMod val="75000"/>
                    </a:schemeClr>
                  </a:solidFill>
                  <a:latin typeface="Arial" pitchFamily="34" charset="0"/>
                </a:endParaRPr>
              </a:p>
            </p:txBody>
          </p:sp>
        </p:grpSp>
      </p:grpSp>
      <p:sp>
        <p:nvSpPr>
          <p:cNvPr id="6152" name="AutoShape 6"/>
          <p:cNvSpPr>
            <a:spLocks noChangeArrowheads="1"/>
          </p:cNvSpPr>
          <p:nvPr/>
        </p:nvSpPr>
        <p:spPr bwMode="auto">
          <a:xfrm>
            <a:off x="2124075" y="3776663"/>
            <a:ext cx="600075" cy="742950"/>
          </a:xfrm>
          <a:prstGeom prst="rightArrow">
            <a:avLst>
              <a:gd name="adj1" fmla="val 50000"/>
              <a:gd name="adj2" fmla="val 25000"/>
            </a:avLst>
          </a:prstGeom>
          <a:solidFill>
            <a:srgbClr val="33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endParaRPr lang="en-US" altLang="en-US" sz="2400" b="1"/>
          </a:p>
        </p:txBody>
      </p:sp>
      <p:grpSp>
        <p:nvGrpSpPr>
          <p:cNvPr id="8" name="Group 7"/>
          <p:cNvGrpSpPr>
            <a:grpSpLocks/>
          </p:cNvGrpSpPr>
          <p:nvPr/>
        </p:nvGrpSpPr>
        <p:grpSpPr bwMode="auto">
          <a:xfrm>
            <a:off x="2424113" y="1914525"/>
            <a:ext cx="2900362" cy="3219450"/>
            <a:chOff x="2423765" y="1913753"/>
            <a:chExt cx="2900362" cy="3219451"/>
          </a:xfrm>
        </p:grpSpPr>
        <p:pic>
          <p:nvPicPr>
            <p:cNvPr id="615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3951" y="2893686"/>
              <a:ext cx="2342758" cy="223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Rectangle 21"/>
            <p:cNvSpPr>
              <a:spLocks noChangeArrowheads="1"/>
            </p:cNvSpPr>
            <p:nvPr/>
          </p:nvSpPr>
          <p:spPr bwMode="auto">
            <a:xfrm>
              <a:off x="2423765" y="1913753"/>
              <a:ext cx="2900362"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buFontTx/>
                <a:buNone/>
              </a:pPr>
              <a:r>
                <a:rPr lang="en-US" altLang="en-US" sz="2800">
                  <a:latin typeface="Arial" charset="0"/>
                </a:rPr>
                <a:t>Hyper-parameter tuning</a:t>
              </a:r>
            </a:p>
          </p:txBody>
        </p:sp>
      </p:grpSp>
      <p:sp>
        <p:nvSpPr>
          <p:cNvPr id="2" name="Slide Number Placeholder 1"/>
          <p:cNvSpPr>
            <a:spLocks noGrp="1"/>
          </p:cNvSpPr>
          <p:nvPr>
            <p:ph type="sldNum" sz="quarter" idx="12"/>
          </p:nvPr>
        </p:nvSpPr>
        <p:spPr/>
        <p:txBody>
          <a:bodyPr/>
          <a:lstStyle/>
          <a:p>
            <a:fld id="{DF7AE947-2A1D-49DB-AAF9-66B4A4AB3439}" type="slidenum">
              <a:rPr lang="en-US" smtClean="0"/>
              <a:t>4</a:t>
            </a:fld>
            <a:endParaRPr lang="en-US"/>
          </a:p>
        </p:txBody>
      </p:sp>
      <p:sp>
        <p:nvSpPr>
          <p:cNvPr id="21" name="TextBox 20"/>
          <p:cNvSpPr txBox="1"/>
          <p:nvPr/>
        </p:nvSpPr>
        <p:spPr>
          <a:xfrm>
            <a:off x="609600" y="6096000"/>
            <a:ext cx="3784113" cy="461665"/>
          </a:xfrm>
          <a:prstGeom prst="rect">
            <a:avLst/>
          </a:prstGeom>
          <a:noFill/>
        </p:spPr>
        <p:txBody>
          <a:bodyPr wrap="none" rtlCol="0">
            <a:spAutoFit/>
          </a:bodyPr>
          <a:lstStyle/>
          <a:p>
            <a:r>
              <a:rPr lang="en-US" sz="2400" b="1" dirty="0" smtClean="0">
                <a:solidFill>
                  <a:srgbClr val="0070C0"/>
                </a:solidFill>
                <a:hlinkClick r:id="rId4"/>
              </a:rPr>
              <a:t>http://codalab.org/AutoML</a:t>
            </a:r>
            <a:r>
              <a:rPr lang="en-US" sz="2400" b="1" dirty="0" smtClean="0">
                <a:solidFill>
                  <a:srgbClr val="0070C0"/>
                </a:solidFill>
              </a:rPr>
              <a:t> </a:t>
            </a:r>
            <a:endParaRPr lang="en-US" sz="2400" b="1" dirty="0">
              <a:solidFill>
                <a:srgbClr val="0070C0"/>
              </a:solidFill>
            </a:endParaRPr>
          </a:p>
        </p:txBody>
      </p:sp>
    </p:spTree>
    <p:custDataLst>
      <p:tags r:id="rId1"/>
    </p:custDataLst>
    <p:extLst>
      <p:ext uri="{BB962C8B-B14F-4D97-AF65-F5344CB8AC3E}">
        <p14:creationId xmlns:p14="http://schemas.microsoft.com/office/powerpoint/2010/main" val="652138146"/>
      </p:ext>
    </p:extLst>
  </p:cSld>
  <p:clrMapOvr>
    <a:masterClrMapping/>
  </p:clrMapOvr>
  <p:transition spd="slow" advTm="1011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title"/>
          </p:nvPr>
        </p:nvSpPr>
        <p:spPr>
          <a:xfrm>
            <a:off x="901700" y="241300"/>
            <a:ext cx="7772400" cy="1143000"/>
          </a:xfrm>
        </p:spPr>
        <p:txBody>
          <a:bodyPr/>
          <a:lstStyle/>
          <a:p>
            <a:r>
              <a:rPr lang="en-US" altLang="en-US" dirty="0" smtClean="0"/>
              <a:t>Non-linear decision </a:t>
            </a:r>
            <a:r>
              <a:rPr lang="en-US" altLang="en-US" dirty="0"/>
              <a:t>b</a:t>
            </a:r>
            <a:r>
              <a:rPr lang="en-US" altLang="en-US" dirty="0" smtClean="0"/>
              <a:t>oundary</a:t>
            </a:r>
            <a:endParaRPr lang="en-US" altLang="en-US" dirty="0"/>
          </a:p>
        </p:txBody>
      </p:sp>
      <p:grpSp>
        <p:nvGrpSpPr>
          <p:cNvPr id="186414" name="Group 46"/>
          <p:cNvGrpSpPr>
            <a:grpSpLocks/>
          </p:cNvGrpSpPr>
          <p:nvPr/>
        </p:nvGrpSpPr>
        <p:grpSpPr bwMode="auto">
          <a:xfrm>
            <a:off x="0" y="2435225"/>
            <a:ext cx="4160838" cy="3919538"/>
            <a:chOff x="0" y="1534"/>
            <a:chExt cx="2621" cy="2469"/>
          </a:xfrm>
        </p:grpSpPr>
        <p:sp>
          <p:nvSpPr>
            <p:cNvPr id="186377" name="Rectangle 9"/>
            <p:cNvSpPr>
              <a:spLocks noChangeArrowheads="1"/>
            </p:cNvSpPr>
            <p:nvPr/>
          </p:nvSpPr>
          <p:spPr bwMode="auto">
            <a:xfrm>
              <a:off x="137" y="1534"/>
              <a:ext cx="2441" cy="2348"/>
            </a:xfrm>
            <a:prstGeom prst="rect">
              <a:avLst/>
            </a:prstGeom>
            <a:solidFill>
              <a:srgbClr val="FFFFFF"/>
            </a:solidFill>
            <a:ln w="0" cap="rnd">
              <a:solidFill>
                <a:srgbClr val="FFFFFF"/>
              </a:solidFill>
              <a:round/>
              <a:headEnd/>
              <a:tailEnd/>
            </a:ln>
          </p:spPr>
          <p:txBody>
            <a:bodyPr/>
            <a:lstStyle/>
            <a:p>
              <a:endParaRPr lang="en-US"/>
            </a:p>
          </p:txBody>
        </p:sp>
        <p:sp>
          <p:nvSpPr>
            <p:cNvPr id="186378" name="Oval 10"/>
            <p:cNvSpPr>
              <a:spLocks noChangeArrowheads="1"/>
            </p:cNvSpPr>
            <p:nvPr/>
          </p:nvSpPr>
          <p:spPr bwMode="auto">
            <a:xfrm>
              <a:off x="1007" y="348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86379" name="Oval 11"/>
            <p:cNvSpPr>
              <a:spLocks noChangeArrowheads="1"/>
            </p:cNvSpPr>
            <p:nvPr/>
          </p:nvSpPr>
          <p:spPr bwMode="auto">
            <a:xfrm>
              <a:off x="911" y="3347"/>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186380" name="Oval 12"/>
            <p:cNvSpPr>
              <a:spLocks noChangeArrowheads="1"/>
            </p:cNvSpPr>
            <p:nvPr/>
          </p:nvSpPr>
          <p:spPr bwMode="auto">
            <a:xfrm>
              <a:off x="1406" y="3348"/>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186381" name="Oval 13"/>
            <p:cNvSpPr>
              <a:spLocks noChangeArrowheads="1"/>
            </p:cNvSpPr>
            <p:nvPr/>
          </p:nvSpPr>
          <p:spPr bwMode="auto">
            <a:xfrm>
              <a:off x="758" y="3327"/>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186382" name="Oval 14"/>
            <p:cNvSpPr>
              <a:spLocks noChangeArrowheads="1"/>
            </p:cNvSpPr>
            <p:nvPr/>
          </p:nvSpPr>
          <p:spPr bwMode="auto">
            <a:xfrm>
              <a:off x="612" y="3111"/>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86383" name="Oval 15"/>
            <p:cNvSpPr>
              <a:spLocks noChangeArrowheads="1"/>
            </p:cNvSpPr>
            <p:nvPr/>
          </p:nvSpPr>
          <p:spPr bwMode="auto">
            <a:xfrm>
              <a:off x="479" y="2936"/>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86384" name="Oval 16"/>
            <p:cNvSpPr>
              <a:spLocks noChangeArrowheads="1"/>
            </p:cNvSpPr>
            <p:nvPr/>
          </p:nvSpPr>
          <p:spPr bwMode="auto">
            <a:xfrm>
              <a:off x="1265" y="280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186385" name="Oval 17"/>
            <p:cNvSpPr>
              <a:spLocks noChangeArrowheads="1"/>
            </p:cNvSpPr>
            <p:nvPr/>
          </p:nvSpPr>
          <p:spPr bwMode="auto">
            <a:xfrm>
              <a:off x="1167" y="314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186386" name="Oval 18"/>
            <p:cNvSpPr>
              <a:spLocks noChangeArrowheads="1"/>
            </p:cNvSpPr>
            <p:nvPr/>
          </p:nvSpPr>
          <p:spPr bwMode="auto">
            <a:xfrm>
              <a:off x="1399" y="272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86387" name="Oval 19"/>
            <p:cNvSpPr>
              <a:spLocks noChangeArrowheads="1"/>
            </p:cNvSpPr>
            <p:nvPr/>
          </p:nvSpPr>
          <p:spPr bwMode="auto">
            <a:xfrm>
              <a:off x="1541" y="3001"/>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186388" name="Oval 20"/>
            <p:cNvSpPr>
              <a:spLocks noChangeArrowheads="1"/>
            </p:cNvSpPr>
            <p:nvPr/>
          </p:nvSpPr>
          <p:spPr bwMode="auto">
            <a:xfrm>
              <a:off x="1386" y="256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86389" name="Oval 21"/>
            <p:cNvSpPr>
              <a:spLocks noChangeArrowheads="1"/>
            </p:cNvSpPr>
            <p:nvPr/>
          </p:nvSpPr>
          <p:spPr bwMode="auto">
            <a:xfrm>
              <a:off x="1164" y="287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86390" name="Oval 22"/>
            <p:cNvSpPr>
              <a:spLocks noChangeArrowheads="1"/>
            </p:cNvSpPr>
            <p:nvPr/>
          </p:nvSpPr>
          <p:spPr bwMode="auto">
            <a:xfrm>
              <a:off x="949" y="2442"/>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186391" name="Freeform 23"/>
            <p:cNvSpPr>
              <a:spLocks/>
            </p:cNvSpPr>
            <p:nvPr/>
          </p:nvSpPr>
          <p:spPr bwMode="auto">
            <a:xfrm flipV="1">
              <a:off x="1386" y="2764"/>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92" name="Freeform 24"/>
            <p:cNvSpPr>
              <a:spLocks/>
            </p:cNvSpPr>
            <p:nvPr/>
          </p:nvSpPr>
          <p:spPr bwMode="auto">
            <a:xfrm flipV="1">
              <a:off x="1986" y="261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93" name="Freeform 25"/>
            <p:cNvSpPr>
              <a:spLocks/>
            </p:cNvSpPr>
            <p:nvPr/>
          </p:nvSpPr>
          <p:spPr bwMode="auto">
            <a:xfrm flipV="1">
              <a:off x="1839" y="281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94" name="Freeform 26"/>
            <p:cNvSpPr>
              <a:spLocks/>
            </p:cNvSpPr>
            <p:nvPr/>
          </p:nvSpPr>
          <p:spPr bwMode="auto">
            <a:xfrm flipV="1">
              <a:off x="1313" y="2311"/>
              <a:ext cx="81" cy="74"/>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95" name="Freeform 27"/>
            <p:cNvSpPr>
              <a:spLocks/>
            </p:cNvSpPr>
            <p:nvPr/>
          </p:nvSpPr>
          <p:spPr bwMode="auto">
            <a:xfrm flipV="1">
              <a:off x="2054" y="2706"/>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96" name="Freeform 28"/>
            <p:cNvSpPr>
              <a:spLocks/>
            </p:cNvSpPr>
            <p:nvPr/>
          </p:nvSpPr>
          <p:spPr bwMode="auto">
            <a:xfrm flipV="1">
              <a:off x="1502" y="2154"/>
              <a:ext cx="81" cy="73"/>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97" name="Freeform 29"/>
            <p:cNvSpPr>
              <a:spLocks/>
            </p:cNvSpPr>
            <p:nvPr/>
          </p:nvSpPr>
          <p:spPr bwMode="auto">
            <a:xfrm flipV="1">
              <a:off x="1497" y="257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98" name="Freeform 30"/>
            <p:cNvSpPr>
              <a:spLocks/>
            </p:cNvSpPr>
            <p:nvPr/>
          </p:nvSpPr>
          <p:spPr bwMode="auto">
            <a:xfrm flipV="1">
              <a:off x="1553" y="232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99" name="Freeform 31"/>
            <p:cNvSpPr>
              <a:spLocks/>
            </p:cNvSpPr>
            <p:nvPr/>
          </p:nvSpPr>
          <p:spPr bwMode="auto">
            <a:xfrm flipV="1">
              <a:off x="1202" y="218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400" name="Freeform 32"/>
            <p:cNvSpPr>
              <a:spLocks/>
            </p:cNvSpPr>
            <p:nvPr/>
          </p:nvSpPr>
          <p:spPr bwMode="auto">
            <a:xfrm flipV="1">
              <a:off x="1413" y="2054"/>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401" name="Freeform 33"/>
            <p:cNvSpPr>
              <a:spLocks/>
            </p:cNvSpPr>
            <p:nvPr/>
          </p:nvSpPr>
          <p:spPr bwMode="auto">
            <a:xfrm flipV="1">
              <a:off x="1782" y="1931"/>
              <a:ext cx="81"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402" name="Freeform 34"/>
            <p:cNvSpPr>
              <a:spLocks/>
            </p:cNvSpPr>
            <p:nvPr/>
          </p:nvSpPr>
          <p:spPr bwMode="auto">
            <a:xfrm flipV="1">
              <a:off x="1561" y="2250"/>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403" name="Freeform 35"/>
            <p:cNvSpPr>
              <a:spLocks/>
            </p:cNvSpPr>
            <p:nvPr/>
          </p:nvSpPr>
          <p:spPr bwMode="auto">
            <a:xfrm flipV="1">
              <a:off x="2000" y="2099"/>
              <a:ext cx="79" cy="73"/>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404" name="Line 36"/>
            <p:cNvSpPr>
              <a:spLocks noChangeShapeType="1"/>
            </p:cNvSpPr>
            <p:nvPr/>
          </p:nvSpPr>
          <p:spPr bwMode="auto">
            <a:xfrm>
              <a:off x="307" y="3718"/>
              <a:ext cx="2225" cy="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05" name="Freeform 37"/>
            <p:cNvSpPr>
              <a:spLocks/>
            </p:cNvSpPr>
            <p:nvPr/>
          </p:nvSpPr>
          <p:spPr bwMode="auto">
            <a:xfrm flipV="1">
              <a:off x="2508" y="3692"/>
              <a:ext cx="70" cy="51"/>
            </a:xfrm>
            <a:custGeom>
              <a:avLst/>
              <a:gdLst>
                <a:gd name="T0" fmla="*/ 0 w 60"/>
                <a:gd name="T1" fmla="*/ 45 h 45"/>
                <a:gd name="T2" fmla="*/ 60 w 60"/>
                <a:gd name="T3" fmla="*/ 22 h 45"/>
                <a:gd name="T4" fmla="*/ 0 w 60"/>
                <a:gd name="T5" fmla="*/ 0 h 45"/>
                <a:gd name="T6" fmla="*/ 21 w 60"/>
                <a:gd name="T7" fmla="*/ 22 h 45"/>
                <a:gd name="T8" fmla="*/ 0 w 60"/>
                <a:gd name="T9" fmla="*/ 45 h 45"/>
              </a:gdLst>
              <a:ahLst/>
              <a:cxnLst>
                <a:cxn ang="0">
                  <a:pos x="T0" y="T1"/>
                </a:cxn>
                <a:cxn ang="0">
                  <a:pos x="T2" y="T3"/>
                </a:cxn>
                <a:cxn ang="0">
                  <a:pos x="T4" y="T5"/>
                </a:cxn>
                <a:cxn ang="0">
                  <a:pos x="T6" y="T7"/>
                </a:cxn>
                <a:cxn ang="0">
                  <a:pos x="T8" y="T9"/>
                </a:cxn>
              </a:cxnLst>
              <a:rect l="0" t="0" r="r" b="b"/>
              <a:pathLst>
                <a:path w="60" h="45">
                  <a:moveTo>
                    <a:pt x="0" y="45"/>
                  </a:moveTo>
                  <a:lnTo>
                    <a:pt x="60" y="22"/>
                  </a:lnTo>
                  <a:lnTo>
                    <a:pt x="0" y="0"/>
                  </a:lnTo>
                  <a:lnTo>
                    <a:pt x="21" y="22"/>
                  </a:lnTo>
                  <a:lnTo>
                    <a:pt x="0" y="45"/>
                  </a:lnTo>
                  <a:close/>
                </a:path>
              </a:pathLst>
            </a:custGeom>
            <a:solidFill>
              <a:srgbClr val="000000"/>
            </a:solidFill>
            <a:ln w="0" cap="rnd">
              <a:solidFill>
                <a:srgbClr val="000000"/>
              </a:solidFill>
              <a:prstDash val="solid"/>
              <a:round/>
              <a:headEnd/>
              <a:tailEnd/>
            </a:ln>
          </p:spPr>
          <p:txBody>
            <a:bodyPr/>
            <a:lstStyle/>
            <a:p>
              <a:endParaRPr lang="en-US"/>
            </a:p>
          </p:txBody>
        </p:sp>
        <p:sp>
          <p:nvSpPr>
            <p:cNvPr id="186406" name="Line 38"/>
            <p:cNvSpPr>
              <a:spLocks noChangeShapeType="1"/>
            </p:cNvSpPr>
            <p:nvPr/>
          </p:nvSpPr>
          <p:spPr bwMode="auto">
            <a:xfrm flipV="1">
              <a:off x="307" y="1578"/>
              <a:ext cx="1" cy="214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07" name="Freeform 39"/>
            <p:cNvSpPr>
              <a:spLocks/>
            </p:cNvSpPr>
            <p:nvPr/>
          </p:nvSpPr>
          <p:spPr bwMode="auto">
            <a:xfrm flipV="1">
              <a:off x="281" y="1534"/>
              <a:ext cx="53" cy="68"/>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186409" name="Text Box 41"/>
            <p:cNvSpPr txBox="1">
              <a:spLocks noChangeArrowheads="1"/>
            </p:cNvSpPr>
            <p:nvPr/>
          </p:nvSpPr>
          <p:spPr bwMode="auto">
            <a:xfrm>
              <a:off x="2186" y="3753"/>
              <a:ext cx="4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86410" name="Text Box 42"/>
            <p:cNvSpPr txBox="1">
              <a:spLocks noChangeArrowheads="1"/>
            </p:cNvSpPr>
            <p:nvPr/>
          </p:nvSpPr>
          <p:spPr bwMode="auto">
            <a:xfrm>
              <a:off x="0" y="1562"/>
              <a:ext cx="28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86412" name="Freeform 44"/>
            <p:cNvSpPr>
              <a:spLocks/>
            </p:cNvSpPr>
            <p:nvPr/>
          </p:nvSpPr>
          <p:spPr bwMode="auto">
            <a:xfrm>
              <a:off x="434" y="2109"/>
              <a:ext cx="1870" cy="1391"/>
            </a:xfrm>
            <a:custGeom>
              <a:avLst/>
              <a:gdLst>
                <a:gd name="T0" fmla="*/ 0 w 1870"/>
                <a:gd name="T1" fmla="*/ 0 h 1391"/>
                <a:gd name="T2" fmla="*/ 638 w 1870"/>
                <a:gd name="T3" fmla="*/ 222 h 1391"/>
                <a:gd name="T4" fmla="*/ 1046 w 1870"/>
                <a:gd name="T5" fmla="*/ 461 h 1391"/>
                <a:gd name="T6" fmla="*/ 1046 w 1870"/>
                <a:gd name="T7" fmla="*/ 629 h 1391"/>
                <a:gd name="T8" fmla="*/ 904 w 1870"/>
                <a:gd name="T9" fmla="*/ 691 h 1391"/>
                <a:gd name="T10" fmla="*/ 948 w 1870"/>
                <a:gd name="T11" fmla="*/ 762 h 1391"/>
                <a:gd name="T12" fmla="*/ 1205 w 1870"/>
                <a:gd name="T13" fmla="*/ 807 h 1391"/>
                <a:gd name="T14" fmla="*/ 1454 w 1870"/>
                <a:gd name="T15" fmla="*/ 940 h 1391"/>
                <a:gd name="T16" fmla="*/ 1870 w 1870"/>
                <a:gd name="T17" fmla="*/ 1391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0" h="1391">
                  <a:moveTo>
                    <a:pt x="0" y="0"/>
                  </a:moveTo>
                  <a:cubicBezTo>
                    <a:pt x="232" y="72"/>
                    <a:pt x="464" y="145"/>
                    <a:pt x="638" y="222"/>
                  </a:cubicBezTo>
                  <a:cubicBezTo>
                    <a:pt x="812" y="299"/>
                    <a:pt x="978" y="393"/>
                    <a:pt x="1046" y="461"/>
                  </a:cubicBezTo>
                  <a:cubicBezTo>
                    <a:pt x="1114" y="529"/>
                    <a:pt x="1070" y="591"/>
                    <a:pt x="1046" y="629"/>
                  </a:cubicBezTo>
                  <a:cubicBezTo>
                    <a:pt x="1022" y="667"/>
                    <a:pt x="920" y="669"/>
                    <a:pt x="904" y="691"/>
                  </a:cubicBezTo>
                  <a:cubicBezTo>
                    <a:pt x="888" y="713"/>
                    <a:pt x="898" y="743"/>
                    <a:pt x="948" y="762"/>
                  </a:cubicBezTo>
                  <a:cubicBezTo>
                    <a:pt x="998" y="781"/>
                    <a:pt x="1121" y="777"/>
                    <a:pt x="1205" y="807"/>
                  </a:cubicBezTo>
                  <a:cubicBezTo>
                    <a:pt x="1289" y="837"/>
                    <a:pt x="1343" y="843"/>
                    <a:pt x="1454" y="940"/>
                  </a:cubicBezTo>
                  <a:cubicBezTo>
                    <a:pt x="1565" y="1037"/>
                    <a:pt x="1717" y="1214"/>
                    <a:pt x="1870" y="1391"/>
                  </a:cubicBezTo>
                </a:path>
              </a:pathLst>
            </a:custGeom>
            <a:noFill/>
            <a:ln w="254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6415" name="Group 47"/>
          <p:cNvGrpSpPr>
            <a:grpSpLocks/>
          </p:cNvGrpSpPr>
          <p:nvPr/>
        </p:nvGrpSpPr>
        <p:grpSpPr bwMode="auto">
          <a:xfrm>
            <a:off x="3949700" y="1978025"/>
            <a:ext cx="5414963" cy="4330700"/>
            <a:chOff x="2488" y="1246"/>
            <a:chExt cx="3411" cy="2728"/>
          </a:xfrm>
        </p:grpSpPr>
        <p:pic>
          <p:nvPicPr>
            <p:cNvPr id="186413" name="Picture 45" descr="C:\Users\Isabelle\Projects\KXEN\hpsurface.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 y="1246"/>
              <a:ext cx="3360" cy="2715"/>
            </a:xfrm>
            <a:prstGeom prst="rect">
              <a:avLst/>
            </a:prstGeom>
            <a:noFill/>
            <a:extLst>
              <a:ext uri="{909E8E84-426E-40DD-AFC4-6F175D3DCCD1}">
                <a14:hiddenFill xmlns:a14="http://schemas.microsoft.com/office/drawing/2010/main">
                  <a:solidFill>
                    <a:srgbClr val="FFFFFF"/>
                  </a:solidFill>
                </a14:hiddenFill>
              </a:ext>
            </a:extLst>
          </p:spPr>
        </p:pic>
        <p:sp>
          <p:nvSpPr>
            <p:cNvPr id="186373" name="Text Box 5"/>
            <p:cNvSpPr txBox="1">
              <a:spLocks noChangeArrowheads="1"/>
            </p:cNvSpPr>
            <p:nvPr/>
          </p:nvSpPr>
          <p:spPr bwMode="auto">
            <a:xfrm>
              <a:off x="4740" y="3724"/>
              <a:ext cx="514"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86374" name="Text Box 6"/>
            <p:cNvSpPr txBox="1">
              <a:spLocks noChangeArrowheads="1"/>
            </p:cNvSpPr>
            <p:nvPr/>
          </p:nvSpPr>
          <p:spPr bwMode="auto">
            <a:xfrm>
              <a:off x="3100" y="3582"/>
              <a:ext cx="514"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86375" name="Text Box 7"/>
            <p:cNvSpPr txBox="1">
              <a:spLocks noChangeArrowheads="1"/>
            </p:cNvSpPr>
            <p:nvPr/>
          </p:nvSpPr>
          <p:spPr bwMode="auto">
            <a:xfrm>
              <a:off x="2488" y="2358"/>
              <a:ext cx="313" cy="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3</a:t>
              </a:r>
            </a:p>
            <a:p>
              <a:pPr>
                <a:spcBef>
                  <a:spcPct val="50000"/>
                </a:spcBef>
              </a:pPr>
              <a:endParaRPr lang="en-US" altLang="en-US" sz="2000" baseline="-25000">
                <a:latin typeface="Arial" pitchFamily="34" charset="0"/>
              </a:endParaRPr>
            </a:p>
          </p:txBody>
        </p:sp>
      </p:grpSp>
      <p:sp>
        <p:nvSpPr>
          <p:cNvPr id="2" name="Slide Number Placeholder 1"/>
          <p:cNvSpPr>
            <a:spLocks noGrp="1"/>
          </p:cNvSpPr>
          <p:nvPr>
            <p:ph type="sldNum" sz="quarter" idx="12"/>
          </p:nvPr>
        </p:nvSpPr>
        <p:spPr/>
        <p:txBody>
          <a:bodyPr/>
          <a:lstStyle/>
          <a:p>
            <a:fld id="{DF7AE947-2A1D-49DB-AAF9-66B4A4AB3439}" type="slidenum">
              <a:rPr lang="en-US" smtClean="0"/>
              <a:t>40</a:t>
            </a:fld>
            <a:endParaRPr lang="en-US"/>
          </a:p>
        </p:txBody>
      </p:sp>
      <p:sp>
        <p:nvSpPr>
          <p:cNvPr id="44" name="Rectangle 1052"/>
          <p:cNvSpPr>
            <a:spLocks noChangeArrowheads="1"/>
          </p:cNvSpPr>
          <p:nvPr/>
        </p:nvSpPr>
        <p:spPr bwMode="auto">
          <a:xfrm rot="1018337">
            <a:off x="889998" y="3163372"/>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 </a:t>
            </a:r>
            <a:r>
              <a:rPr lang="en-US" altLang="en-US" b="0" dirty="0" smtClean="0">
                <a:latin typeface="Arial" pitchFamily="34" charset="0"/>
              </a:rPr>
              <a:t>0</a:t>
            </a:r>
            <a:endParaRPr lang="en-US" altLang="en-US" b="0" dirty="0">
              <a:latin typeface="Arial" pitchFamily="34" charset="0"/>
            </a:endParaRPr>
          </a:p>
        </p:txBody>
      </p:sp>
      <p:sp>
        <p:nvSpPr>
          <p:cNvPr id="45" name="Rectangle 1052"/>
          <p:cNvSpPr>
            <a:spLocks noChangeArrowheads="1"/>
          </p:cNvSpPr>
          <p:nvPr/>
        </p:nvSpPr>
        <p:spPr bwMode="auto">
          <a:xfrm>
            <a:off x="2049124" y="2743200"/>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&gt; 0</a:t>
            </a:r>
            <a:endParaRPr lang="en-US" altLang="en-US" b="0" dirty="0">
              <a:latin typeface="Arial" pitchFamily="34" charset="0"/>
            </a:endParaRPr>
          </a:p>
        </p:txBody>
      </p:sp>
      <p:sp>
        <p:nvSpPr>
          <p:cNvPr id="46" name="Rectangle 1052"/>
          <p:cNvSpPr>
            <a:spLocks noChangeArrowheads="1"/>
          </p:cNvSpPr>
          <p:nvPr/>
        </p:nvSpPr>
        <p:spPr bwMode="auto">
          <a:xfrm>
            <a:off x="842286" y="4169847"/>
            <a:ext cx="9220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b="0" dirty="0">
                <a:latin typeface="Arial" pitchFamily="34" charset="0"/>
              </a:rPr>
              <a:t>f(</a:t>
            </a:r>
            <a:r>
              <a:rPr lang="en-US" altLang="en-US" b="1" dirty="0">
                <a:latin typeface="Arial" pitchFamily="34" charset="0"/>
              </a:rPr>
              <a:t>x</a:t>
            </a:r>
            <a:r>
              <a:rPr lang="en-US" altLang="en-US" b="0" dirty="0">
                <a:latin typeface="Arial" pitchFamily="34" charset="0"/>
              </a:rPr>
              <a:t>) </a:t>
            </a:r>
            <a:r>
              <a:rPr lang="en-US" altLang="en-US" b="0" dirty="0" smtClean="0">
                <a:latin typeface="Arial" pitchFamily="34" charset="0"/>
              </a:rPr>
              <a:t>&lt; 0</a:t>
            </a:r>
            <a:endParaRPr lang="en-US" altLang="en-US" b="0" dirty="0">
              <a:latin typeface="Arial" pitchFamily="34" charset="0"/>
            </a:endParaRPr>
          </a:p>
        </p:txBody>
      </p:sp>
    </p:spTree>
    <p:extLst>
      <p:ext uri="{BB962C8B-B14F-4D97-AF65-F5344CB8AC3E}">
        <p14:creationId xmlns:p14="http://schemas.microsoft.com/office/powerpoint/2010/main" val="32755967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6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title"/>
          </p:nvPr>
        </p:nvSpPr>
        <p:spPr>
          <a:xfrm>
            <a:off x="901700" y="241300"/>
            <a:ext cx="7772400" cy="1143000"/>
          </a:xfrm>
        </p:spPr>
        <p:txBody>
          <a:bodyPr>
            <a:normAutofit fontScale="90000"/>
          </a:bodyPr>
          <a:lstStyle/>
          <a:p>
            <a:r>
              <a:rPr lang="en-US" altLang="en-US" dirty="0"/>
              <a:t>L</a:t>
            </a:r>
            <a:r>
              <a:rPr lang="en-US" altLang="en-US" dirty="0" smtClean="0"/>
              <a:t>inear decision boundary in </a:t>
            </a:r>
            <a:r>
              <a:rPr lang="en-US" altLang="en-US" dirty="0" smtClean="0">
                <a:latin typeface="Symbol" panose="05050102010706020507" pitchFamily="18" charset="2"/>
              </a:rPr>
              <a:t>F</a:t>
            </a:r>
            <a:r>
              <a:rPr lang="en-US" altLang="en-US" dirty="0" smtClean="0"/>
              <a:t>-space</a:t>
            </a:r>
            <a:endParaRPr lang="en-US" altLang="en-US" dirty="0"/>
          </a:p>
        </p:txBody>
      </p:sp>
      <p:grpSp>
        <p:nvGrpSpPr>
          <p:cNvPr id="186414" name="Group 46"/>
          <p:cNvGrpSpPr>
            <a:grpSpLocks/>
          </p:cNvGrpSpPr>
          <p:nvPr/>
        </p:nvGrpSpPr>
        <p:grpSpPr bwMode="auto">
          <a:xfrm>
            <a:off x="0" y="2435225"/>
            <a:ext cx="4160838" cy="3919538"/>
            <a:chOff x="0" y="1534"/>
            <a:chExt cx="2621" cy="2469"/>
          </a:xfrm>
        </p:grpSpPr>
        <p:sp>
          <p:nvSpPr>
            <p:cNvPr id="186377" name="Rectangle 9"/>
            <p:cNvSpPr>
              <a:spLocks noChangeArrowheads="1"/>
            </p:cNvSpPr>
            <p:nvPr/>
          </p:nvSpPr>
          <p:spPr bwMode="auto">
            <a:xfrm>
              <a:off x="137" y="1534"/>
              <a:ext cx="2441" cy="2348"/>
            </a:xfrm>
            <a:prstGeom prst="rect">
              <a:avLst/>
            </a:prstGeom>
            <a:solidFill>
              <a:srgbClr val="FFFFFF"/>
            </a:solidFill>
            <a:ln w="0" cap="rnd">
              <a:solidFill>
                <a:srgbClr val="FFFFFF"/>
              </a:solidFill>
              <a:round/>
              <a:headEnd/>
              <a:tailEnd/>
            </a:ln>
          </p:spPr>
          <p:txBody>
            <a:bodyPr/>
            <a:lstStyle/>
            <a:p>
              <a:endParaRPr lang="en-US"/>
            </a:p>
          </p:txBody>
        </p:sp>
        <p:sp>
          <p:nvSpPr>
            <p:cNvPr id="186378" name="Oval 10"/>
            <p:cNvSpPr>
              <a:spLocks noChangeArrowheads="1"/>
            </p:cNvSpPr>
            <p:nvPr/>
          </p:nvSpPr>
          <p:spPr bwMode="auto">
            <a:xfrm>
              <a:off x="1007" y="348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86379" name="Oval 11"/>
            <p:cNvSpPr>
              <a:spLocks noChangeArrowheads="1"/>
            </p:cNvSpPr>
            <p:nvPr/>
          </p:nvSpPr>
          <p:spPr bwMode="auto">
            <a:xfrm>
              <a:off x="911" y="3347"/>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186380" name="Oval 12"/>
            <p:cNvSpPr>
              <a:spLocks noChangeArrowheads="1"/>
            </p:cNvSpPr>
            <p:nvPr/>
          </p:nvSpPr>
          <p:spPr bwMode="auto">
            <a:xfrm>
              <a:off x="1406" y="3348"/>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186381" name="Oval 13"/>
            <p:cNvSpPr>
              <a:spLocks noChangeArrowheads="1"/>
            </p:cNvSpPr>
            <p:nvPr/>
          </p:nvSpPr>
          <p:spPr bwMode="auto">
            <a:xfrm>
              <a:off x="758" y="3327"/>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186382" name="Oval 14"/>
            <p:cNvSpPr>
              <a:spLocks noChangeArrowheads="1"/>
            </p:cNvSpPr>
            <p:nvPr/>
          </p:nvSpPr>
          <p:spPr bwMode="auto">
            <a:xfrm>
              <a:off x="612" y="3111"/>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86383" name="Oval 15"/>
            <p:cNvSpPr>
              <a:spLocks noChangeArrowheads="1"/>
            </p:cNvSpPr>
            <p:nvPr/>
          </p:nvSpPr>
          <p:spPr bwMode="auto">
            <a:xfrm>
              <a:off x="479" y="2936"/>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86384" name="Oval 16"/>
            <p:cNvSpPr>
              <a:spLocks noChangeArrowheads="1"/>
            </p:cNvSpPr>
            <p:nvPr/>
          </p:nvSpPr>
          <p:spPr bwMode="auto">
            <a:xfrm>
              <a:off x="1265" y="280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186385" name="Oval 17"/>
            <p:cNvSpPr>
              <a:spLocks noChangeArrowheads="1"/>
            </p:cNvSpPr>
            <p:nvPr/>
          </p:nvSpPr>
          <p:spPr bwMode="auto">
            <a:xfrm>
              <a:off x="1167" y="3143"/>
              <a:ext cx="63" cy="61"/>
            </a:xfrm>
            <a:prstGeom prst="ellipse">
              <a:avLst/>
            </a:prstGeom>
            <a:solidFill>
              <a:srgbClr val="FFFFFF"/>
            </a:solidFill>
            <a:ln w="26988" cap="rnd">
              <a:solidFill>
                <a:srgbClr val="000000"/>
              </a:solidFill>
              <a:round/>
              <a:headEnd/>
              <a:tailEnd/>
            </a:ln>
          </p:spPr>
          <p:txBody>
            <a:bodyPr/>
            <a:lstStyle/>
            <a:p>
              <a:endParaRPr lang="en-US"/>
            </a:p>
          </p:txBody>
        </p:sp>
        <p:sp>
          <p:nvSpPr>
            <p:cNvPr id="186386" name="Oval 18"/>
            <p:cNvSpPr>
              <a:spLocks noChangeArrowheads="1"/>
            </p:cNvSpPr>
            <p:nvPr/>
          </p:nvSpPr>
          <p:spPr bwMode="auto">
            <a:xfrm>
              <a:off x="1399" y="2725"/>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86387" name="Oval 19"/>
            <p:cNvSpPr>
              <a:spLocks noChangeArrowheads="1"/>
            </p:cNvSpPr>
            <p:nvPr/>
          </p:nvSpPr>
          <p:spPr bwMode="auto">
            <a:xfrm>
              <a:off x="1541" y="3001"/>
              <a:ext cx="65" cy="61"/>
            </a:xfrm>
            <a:prstGeom prst="ellipse">
              <a:avLst/>
            </a:prstGeom>
            <a:solidFill>
              <a:srgbClr val="FFFFFF"/>
            </a:solidFill>
            <a:ln w="26988" cap="rnd">
              <a:solidFill>
                <a:srgbClr val="000000"/>
              </a:solidFill>
              <a:round/>
              <a:headEnd/>
              <a:tailEnd/>
            </a:ln>
          </p:spPr>
          <p:txBody>
            <a:bodyPr/>
            <a:lstStyle/>
            <a:p>
              <a:endParaRPr lang="en-US"/>
            </a:p>
          </p:txBody>
        </p:sp>
        <p:sp>
          <p:nvSpPr>
            <p:cNvPr id="186388" name="Oval 20"/>
            <p:cNvSpPr>
              <a:spLocks noChangeArrowheads="1"/>
            </p:cNvSpPr>
            <p:nvPr/>
          </p:nvSpPr>
          <p:spPr bwMode="auto">
            <a:xfrm>
              <a:off x="1386" y="256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86389" name="Oval 21"/>
            <p:cNvSpPr>
              <a:spLocks noChangeArrowheads="1"/>
            </p:cNvSpPr>
            <p:nvPr/>
          </p:nvSpPr>
          <p:spPr bwMode="auto">
            <a:xfrm>
              <a:off x="1164" y="2878"/>
              <a:ext cx="64" cy="61"/>
            </a:xfrm>
            <a:prstGeom prst="ellipse">
              <a:avLst/>
            </a:prstGeom>
            <a:solidFill>
              <a:srgbClr val="FFFFFF"/>
            </a:solidFill>
            <a:ln w="26988" cap="rnd">
              <a:solidFill>
                <a:srgbClr val="000000"/>
              </a:solidFill>
              <a:round/>
              <a:headEnd/>
              <a:tailEnd/>
            </a:ln>
          </p:spPr>
          <p:txBody>
            <a:bodyPr/>
            <a:lstStyle/>
            <a:p>
              <a:endParaRPr lang="en-US"/>
            </a:p>
          </p:txBody>
        </p:sp>
        <p:sp>
          <p:nvSpPr>
            <p:cNvPr id="186390" name="Oval 22"/>
            <p:cNvSpPr>
              <a:spLocks noChangeArrowheads="1"/>
            </p:cNvSpPr>
            <p:nvPr/>
          </p:nvSpPr>
          <p:spPr bwMode="auto">
            <a:xfrm>
              <a:off x="949" y="2442"/>
              <a:ext cx="63" cy="62"/>
            </a:xfrm>
            <a:prstGeom prst="ellipse">
              <a:avLst/>
            </a:prstGeom>
            <a:solidFill>
              <a:srgbClr val="FFFFFF"/>
            </a:solidFill>
            <a:ln w="26988" cap="rnd">
              <a:solidFill>
                <a:srgbClr val="000000"/>
              </a:solidFill>
              <a:round/>
              <a:headEnd/>
              <a:tailEnd/>
            </a:ln>
          </p:spPr>
          <p:txBody>
            <a:bodyPr/>
            <a:lstStyle/>
            <a:p>
              <a:endParaRPr lang="en-US"/>
            </a:p>
          </p:txBody>
        </p:sp>
        <p:sp>
          <p:nvSpPr>
            <p:cNvPr id="186391" name="Freeform 23"/>
            <p:cNvSpPr>
              <a:spLocks/>
            </p:cNvSpPr>
            <p:nvPr/>
          </p:nvSpPr>
          <p:spPr bwMode="auto">
            <a:xfrm flipV="1">
              <a:off x="1386" y="2764"/>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92" name="Freeform 24"/>
            <p:cNvSpPr>
              <a:spLocks/>
            </p:cNvSpPr>
            <p:nvPr/>
          </p:nvSpPr>
          <p:spPr bwMode="auto">
            <a:xfrm flipV="1">
              <a:off x="1986" y="261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93" name="Freeform 25"/>
            <p:cNvSpPr>
              <a:spLocks/>
            </p:cNvSpPr>
            <p:nvPr/>
          </p:nvSpPr>
          <p:spPr bwMode="auto">
            <a:xfrm flipV="1">
              <a:off x="1839" y="2816"/>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94" name="Freeform 26"/>
            <p:cNvSpPr>
              <a:spLocks/>
            </p:cNvSpPr>
            <p:nvPr/>
          </p:nvSpPr>
          <p:spPr bwMode="auto">
            <a:xfrm flipV="1">
              <a:off x="1313" y="2311"/>
              <a:ext cx="81" cy="74"/>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95" name="Freeform 27"/>
            <p:cNvSpPr>
              <a:spLocks/>
            </p:cNvSpPr>
            <p:nvPr/>
          </p:nvSpPr>
          <p:spPr bwMode="auto">
            <a:xfrm flipV="1">
              <a:off x="2054" y="2706"/>
              <a:ext cx="81" cy="74"/>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96" name="Freeform 28"/>
            <p:cNvSpPr>
              <a:spLocks/>
            </p:cNvSpPr>
            <p:nvPr/>
          </p:nvSpPr>
          <p:spPr bwMode="auto">
            <a:xfrm flipV="1">
              <a:off x="1502" y="2154"/>
              <a:ext cx="81" cy="73"/>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97" name="Freeform 29"/>
            <p:cNvSpPr>
              <a:spLocks/>
            </p:cNvSpPr>
            <p:nvPr/>
          </p:nvSpPr>
          <p:spPr bwMode="auto">
            <a:xfrm flipV="1">
              <a:off x="1497" y="2572"/>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98" name="Freeform 30"/>
            <p:cNvSpPr>
              <a:spLocks/>
            </p:cNvSpPr>
            <p:nvPr/>
          </p:nvSpPr>
          <p:spPr bwMode="auto">
            <a:xfrm flipV="1">
              <a:off x="1553" y="2322"/>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399" name="Freeform 31"/>
            <p:cNvSpPr>
              <a:spLocks/>
            </p:cNvSpPr>
            <p:nvPr/>
          </p:nvSpPr>
          <p:spPr bwMode="auto">
            <a:xfrm flipV="1">
              <a:off x="1202" y="2185"/>
              <a:ext cx="80" cy="74"/>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400" name="Freeform 32"/>
            <p:cNvSpPr>
              <a:spLocks/>
            </p:cNvSpPr>
            <p:nvPr/>
          </p:nvSpPr>
          <p:spPr bwMode="auto">
            <a:xfrm flipV="1">
              <a:off x="1413" y="2054"/>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401" name="Freeform 33"/>
            <p:cNvSpPr>
              <a:spLocks/>
            </p:cNvSpPr>
            <p:nvPr/>
          </p:nvSpPr>
          <p:spPr bwMode="auto">
            <a:xfrm flipV="1">
              <a:off x="1782" y="1931"/>
              <a:ext cx="81"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402" name="Freeform 34"/>
            <p:cNvSpPr>
              <a:spLocks/>
            </p:cNvSpPr>
            <p:nvPr/>
          </p:nvSpPr>
          <p:spPr bwMode="auto">
            <a:xfrm flipV="1">
              <a:off x="1561" y="2250"/>
              <a:ext cx="80" cy="74"/>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403" name="Freeform 35"/>
            <p:cNvSpPr>
              <a:spLocks/>
            </p:cNvSpPr>
            <p:nvPr/>
          </p:nvSpPr>
          <p:spPr bwMode="auto">
            <a:xfrm flipV="1">
              <a:off x="2000" y="2099"/>
              <a:ext cx="79" cy="73"/>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6404" name="Line 36"/>
            <p:cNvSpPr>
              <a:spLocks noChangeShapeType="1"/>
            </p:cNvSpPr>
            <p:nvPr/>
          </p:nvSpPr>
          <p:spPr bwMode="auto">
            <a:xfrm>
              <a:off x="307" y="3718"/>
              <a:ext cx="2225" cy="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05" name="Freeform 37"/>
            <p:cNvSpPr>
              <a:spLocks/>
            </p:cNvSpPr>
            <p:nvPr/>
          </p:nvSpPr>
          <p:spPr bwMode="auto">
            <a:xfrm flipV="1">
              <a:off x="2508" y="3692"/>
              <a:ext cx="70" cy="51"/>
            </a:xfrm>
            <a:custGeom>
              <a:avLst/>
              <a:gdLst>
                <a:gd name="T0" fmla="*/ 0 w 60"/>
                <a:gd name="T1" fmla="*/ 45 h 45"/>
                <a:gd name="T2" fmla="*/ 60 w 60"/>
                <a:gd name="T3" fmla="*/ 22 h 45"/>
                <a:gd name="T4" fmla="*/ 0 w 60"/>
                <a:gd name="T5" fmla="*/ 0 h 45"/>
                <a:gd name="T6" fmla="*/ 21 w 60"/>
                <a:gd name="T7" fmla="*/ 22 h 45"/>
                <a:gd name="T8" fmla="*/ 0 w 60"/>
                <a:gd name="T9" fmla="*/ 45 h 45"/>
              </a:gdLst>
              <a:ahLst/>
              <a:cxnLst>
                <a:cxn ang="0">
                  <a:pos x="T0" y="T1"/>
                </a:cxn>
                <a:cxn ang="0">
                  <a:pos x="T2" y="T3"/>
                </a:cxn>
                <a:cxn ang="0">
                  <a:pos x="T4" y="T5"/>
                </a:cxn>
                <a:cxn ang="0">
                  <a:pos x="T6" y="T7"/>
                </a:cxn>
                <a:cxn ang="0">
                  <a:pos x="T8" y="T9"/>
                </a:cxn>
              </a:cxnLst>
              <a:rect l="0" t="0" r="r" b="b"/>
              <a:pathLst>
                <a:path w="60" h="45">
                  <a:moveTo>
                    <a:pt x="0" y="45"/>
                  </a:moveTo>
                  <a:lnTo>
                    <a:pt x="60" y="22"/>
                  </a:lnTo>
                  <a:lnTo>
                    <a:pt x="0" y="0"/>
                  </a:lnTo>
                  <a:lnTo>
                    <a:pt x="21" y="22"/>
                  </a:lnTo>
                  <a:lnTo>
                    <a:pt x="0" y="45"/>
                  </a:lnTo>
                  <a:close/>
                </a:path>
              </a:pathLst>
            </a:custGeom>
            <a:solidFill>
              <a:srgbClr val="000000"/>
            </a:solidFill>
            <a:ln w="0" cap="rnd">
              <a:solidFill>
                <a:srgbClr val="000000"/>
              </a:solidFill>
              <a:prstDash val="solid"/>
              <a:round/>
              <a:headEnd/>
              <a:tailEnd/>
            </a:ln>
          </p:spPr>
          <p:txBody>
            <a:bodyPr/>
            <a:lstStyle/>
            <a:p>
              <a:endParaRPr lang="en-US"/>
            </a:p>
          </p:txBody>
        </p:sp>
        <p:sp>
          <p:nvSpPr>
            <p:cNvPr id="186406" name="Line 38"/>
            <p:cNvSpPr>
              <a:spLocks noChangeShapeType="1"/>
            </p:cNvSpPr>
            <p:nvPr/>
          </p:nvSpPr>
          <p:spPr bwMode="auto">
            <a:xfrm flipV="1">
              <a:off x="307" y="1578"/>
              <a:ext cx="1" cy="214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407" name="Freeform 39"/>
            <p:cNvSpPr>
              <a:spLocks/>
            </p:cNvSpPr>
            <p:nvPr/>
          </p:nvSpPr>
          <p:spPr bwMode="auto">
            <a:xfrm flipV="1">
              <a:off x="281" y="1534"/>
              <a:ext cx="53" cy="68"/>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186409" name="Text Box 41"/>
            <p:cNvSpPr txBox="1">
              <a:spLocks noChangeArrowheads="1"/>
            </p:cNvSpPr>
            <p:nvPr/>
          </p:nvSpPr>
          <p:spPr bwMode="auto">
            <a:xfrm>
              <a:off x="2186" y="3753"/>
              <a:ext cx="435"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1</a:t>
              </a:r>
            </a:p>
          </p:txBody>
        </p:sp>
        <p:sp>
          <p:nvSpPr>
            <p:cNvPr id="186410" name="Text Box 42"/>
            <p:cNvSpPr txBox="1">
              <a:spLocks noChangeArrowheads="1"/>
            </p:cNvSpPr>
            <p:nvPr/>
          </p:nvSpPr>
          <p:spPr bwMode="auto">
            <a:xfrm>
              <a:off x="0" y="1562"/>
              <a:ext cx="28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Arial" pitchFamily="34" charset="0"/>
                </a:rPr>
                <a:t>x</a:t>
              </a:r>
              <a:r>
                <a:rPr lang="en-US" altLang="en-US" sz="2000" baseline="-25000">
                  <a:latin typeface="Arial" pitchFamily="34" charset="0"/>
                </a:rPr>
                <a:t>2</a:t>
              </a:r>
            </a:p>
          </p:txBody>
        </p:sp>
        <p:sp>
          <p:nvSpPr>
            <p:cNvPr id="186412" name="Freeform 44"/>
            <p:cNvSpPr>
              <a:spLocks/>
            </p:cNvSpPr>
            <p:nvPr/>
          </p:nvSpPr>
          <p:spPr bwMode="auto">
            <a:xfrm>
              <a:off x="434" y="2109"/>
              <a:ext cx="1870" cy="1391"/>
            </a:xfrm>
            <a:custGeom>
              <a:avLst/>
              <a:gdLst>
                <a:gd name="T0" fmla="*/ 0 w 1870"/>
                <a:gd name="T1" fmla="*/ 0 h 1391"/>
                <a:gd name="T2" fmla="*/ 638 w 1870"/>
                <a:gd name="T3" fmla="*/ 222 h 1391"/>
                <a:gd name="T4" fmla="*/ 1046 w 1870"/>
                <a:gd name="T5" fmla="*/ 461 h 1391"/>
                <a:gd name="T6" fmla="*/ 1046 w 1870"/>
                <a:gd name="T7" fmla="*/ 629 h 1391"/>
                <a:gd name="T8" fmla="*/ 904 w 1870"/>
                <a:gd name="T9" fmla="*/ 691 h 1391"/>
                <a:gd name="T10" fmla="*/ 948 w 1870"/>
                <a:gd name="T11" fmla="*/ 762 h 1391"/>
                <a:gd name="T12" fmla="*/ 1205 w 1870"/>
                <a:gd name="T13" fmla="*/ 807 h 1391"/>
                <a:gd name="T14" fmla="*/ 1454 w 1870"/>
                <a:gd name="T15" fmla="*/ 940 h 1391"/>
                <a:gd name="T16" fmla="*/ 1870 w 1870"/>
                <a:gd name="T17" fmla="*/ 1391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0" h="1391">
                  <a:moveTo>
                    <a:pt x="0" y="0"/>
                  </a:moveTo>
                  <a:cubicBezTo>
                    <a:pt x="232" y="72"/>
                    <a:pt x="464" y="145"/>
                    <a:pt x="638" y="222"/>
                  </a:cubicBezTo>
                  <a:cubicBezTo>
                    <a:pt x="812" y="299"/>
                    <a:pt x="978" y="393"/>
                    <a:pt x="1046" y="461"/>
                  </a:cubicBezTo>
                  <a:cubicBezTo>
                    <a:pt x="1114" y="529"/>
                    <a:pt x="1070" y="591"/>
                    <a:pt x="1046" y="629"/>
                  </a:cubicBezTo>
                  <a:cubicBezTo>
                    <a:pt x="1022" y="667"/>
                    <a:pt x="920" y="669"/>
                    <a:pt x="904" y="691"/>
                  </a:cubicBezTo>
                  <a:cubicBezTo>
                    <a:pt x="888" y="713"/>
                    <a:pt x="898" y="743"/>
                    <a:pt x="948" y="762"/>
                  </a:cubicBezTo>
                  <a:cubicBezTo>
                    <a:pt x="998" y="781"/>
                    <a:pt x="1121" y="777"/>
                    <a:pt x="1205" y="807"/>
                  </a:cubicBezTo>
                  <a:cubicBezTo>
                    <a:pt x="1289" y="837"/>
                    <a:pt x="1343" y="843"/>
                    <a:pt x="1454" y="940"/>
                  </a:cubicBezTo>
                  <a:cubicBezTo>
                    <a:pt x="1565" y="1037"/>
                    <a:pt x="1717" y="1214"/>
                    <a:pt x="1870" y="1391"/>
                  </a:cubicBezTo>
                </a:path>
              </a:pathLst>
            </a:custGeom>
            <a:noFill/>
            <a:ln w="25400" cap="flat" cmpd="sng">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Slide Number Placeholder 1"/>
          <p:cNvSpPr>
            <a:spLocks noGrp="1"/>
          </p:cNvSpPr>
          <p:nvPr>
            <p:ph type="sldNum" sz="quarter" idx="12"/>
          </p:nvPr>
        </p:nvSpPr>
        <p:spPr/>
        <p:txBody>
          <a:bodyPr/>
          <a:lstStyle/>
          <a:p>
            <a:fld id="{DF7AE947-2A1D-49DB-AAF9-66B4A4AB3439}" type="slidenum">
              <a:rPr lang="en-US" smtClean="0"/>
              <a:t>41</a:t>
            </a:fld>
            <a:endParaRPr lang="en-US"/>
          </a:p>
        </p:txBody>
      </p:sp>
      <p:sp>
        <p:nvSpPr>
          <p:cNvPr id="46" name="Oval 10"/>
          <p:cNvSpPr>
            <a:spLocks noChangeArrowheads="1"/>
          </p:cNvSpPr>
          <p:nvPr/>
        </p:nvSpPr>
        <p:spPr bwMode="auto">
          <a:xfrm>
            <a:off x="6273800" y="5267783"/>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47" name="Oval 11"/>
          <p:cNvSpPr>
            <a:spLocks noChangeArrowheads="1"/>
          </p:cNvSpPr>
          <p:nvPr/>
        </p:nvSpPr>
        <p:spPr bwMode="auto">
          <a:xfrm>
            <a:off x="5181600" y="4159526"/>
            <a:ext cx="103188" cy="96838"/>
          </a:xfrm>
          <a:prstGeom prst="ellipse">
            <a:avLst/>
          </a:prstGeom>
          <a:solidFill>
            <a:srgbClr val="FFFFFF"/>
          </a:solidFill>
          <a:ln w="26988" cap="rnd">
            <a:solidFill>
              <a:srgbClr val="000000"/>
            </a:solidFill>
            <a:round/>
            <a:headEnd/>
            <a:tailEnd/>
          </a:ln>
        </p:spPr>
        <p:txBody>
          <a:bodyPr/>
          <a:lstStyle/>
          <a:p>
            <a:endParaRPr lang="en-US"/>
          </a:p>
        </p:txBody>
      </p:sp>
      <p:sp>
        <p:nvSpPr>
          <p:cNvPr id="48" name="Oval 12"/>
          <p:cNvSpPr>
            <a:spLocks noChangeArrowheads="1"/>
          </p:cNvSpPr>
          <p:nvPr/>
        </p:nvSpPr>
        <p:spPr bwMode="auto">
          <a:xfrm>
            <a:off x="5390428" y="4716626"/>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49" name="Oval 13"/>
          <p:cNvSpPr>
            <a:spLocks noChangeArrowheads="1"/>
          </p:cNvSpPr>
          <p:nvPr/>
        </p:nvSpPr>
        <p:spPr bwMode="auto">
          <a:xfrm>
            <a:off x="5594352" y="4402931"/>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50" name="Oval 14"/>
          <p:cNvSpPr>
            <a:spLocks noChangeArrowheads="1"/>
          </p:cNvSpPr>
          <p:nvPr/>
        </p:nvSpPr>
        <p:spPr bwMode="auto">
          <a:xfrm>
            <a:off x="5392739" y="3592512"/>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51" name="Oval 15"/>
          <p:cNvSpPr>
            <a:spLocks noChangeArrowheads="1"/>
          </p:cNvSpPr>
          <p:nvPr/>
        </p:nvSpPr>
        <p:spPr bwMode="auto">
          <a:xfrm>
            <a:off x="5857852" y="3322637"/>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52" name="Oval 16"/>
          <p:cNvSpPr>
            <a:spLocks noChangeArrowheads="1"/>
          </p:cNvSpPr>
          <p:nvPr/>
        </p:nvSpPr>
        <p:spPr bwMode="auto">
          <a:xfrm>
            <a:off x="5939233" y="4782908"/>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53" name="Oval 17"/>
          <p:cNvSpPr>
            <a:spLocks noChangeArrowheads="1"/>
          </p:cNvSpPr>
          <p:nvPr/>
        </p:nvSpPr>
        <p:spPr bwMode="auto">
          <a:xfrm>
            <a:off x="4953000" y="4443669"/>
            <a:ext cx="100013" cy="96838"/>
          </a:xfrm>
          <a:prstGeom prst="ellipse">
            <a:avLst/>
          </a:prstGeom>
          <a:solidFill>
            <a:srgbClr val="FFFFFF"/>
          </a:solidFill>
          <a:ln w="26988" cap="rnd">
            <a:solidFill>
              <a:srgbClr val="000000"/>
            </a:solidFill>
            <a:round/>
            <a:headEnd/>
            <a:tailEnd/>
          </a:ln>
        </p:spPr>
        <p:txBody>
          <a:bodyPr/>
          <a:lstStyle/>
          <a:p>
            <a:endParaRPr lang="en-US"/>
          </a:p>
        </p:txBody>
      </p:sp>
      <p:sp>
        <p:nvSpPr>
          <p:cNvPr id="54" name="Oval 18"/>
          <p:cNvSpPr>
            <a:spLocks noChangeArrowheads="1"/>
          </p:cNvSpPr>
          <p:nvPr/>
        </p:nvSpPr>
        <p:spPr bwMode="auto">
          <a:xfrm>
            <a:off x="6039246" y="5033276"/>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55" name="Oval 19"/>
          <p:cNvSpPr>
            <a:spLocks noChangeArrowheads="1"/>
          </p:cNvSpPr>
          <p:nvPr/>
        </p:nvSpPr>
        <p:spPr bwMode="auto">
          <a:xfrm>
            <a:off x="5742520" y="5219364"/>
            <a:ext cx="103188" cy="96838"/>
          </a:xfrm>
          <a:prstGeom prst="ellipse">
            <a:avLst/>
          </a:prstGeom>
          <a:solidFill>
            <a:srgbClr val="FFFFFF"/>
          </a:solidFill>
          <a:ln w="26988" cap="rnd">
            <a:solidFill>
              <a:srgbClr val="000000"/>
            </a:solidFill>
            <a:round/>
            <a:headEnd/>
            <a:tailEnd/>
          </a:ln>
        </p:spPr>
        <p:txBody>
          <a:bodyPr/>
          <a:lstStyle/>
          <a:p>
            <a:endParaRPr lang="en-US"/>
          </a:p>
        </p:txBody>
      </p:sp>
      <p:sp>
        <p:nvSpPr>
          <p:cNvPr id="56" name="Oval 20"/>
          <p:cNvSpPr>
            <a:spLocks noChangeArrowheads="1"/>
          </p:cNvSpPr>
          <p:nvPr/>
        </p:nvSpPr>
        <p:spPr bwMode="auto">
          <a:xfrm>
            <a:off x="6172200" y="4693582"/>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57" name="Oval 21"/>
          <p:cNvSpPr>
            <a:spLocks noChangeArrowheads="1"/>
          </p:cNvSpPr>
          <p:nvPr/>
        </p:nvSpPr>
        <p:spPr bwMode="auto">
          <a:xfrm>
            <a:off x="5807052" y="4247356"/>
            <a:ext cx="101600" cy="96838"/>
          </a:xfrm>
          <a:prstGeom prst="ellipse">
            <a:avLst/>
          </a:prstGeom>
          <a:solidFill>
            <a:srgbClr val="FFFFFF"/>
          </a:solidFill>
          <a:ln w="26988" cap="rnd">
            <a:solidFill>
              <a:srgbClr val="000000"/>
            </a:solidFill>
            <a:round/>
            <a:headEnd/>
            <a:tailEnd/>
          </a:ln>
        </p:spPr>
        <p:txBody>
          <a:bodyPr/>
          <a:lstStyle/>
          <a:p>
            <a:endParaRPr lang="en-US"/>
          </a:p>
        </p:txBody>
      </p:sp>
      <p:sp>
        <p:nvSpPr>
          <p:cNvPr id="58" name="Oval 22"/>
          <p:cNvSpPr>
            <a:spLocks noChangeArrowheads="1"/>
          </p:cNvSpPr>
          <p:nvPr/>
        </p:nvSpPr>
        <p:spPr bwMode="auto">
          <a:xfrm>
            <a:off x="5797551" y="3877469"/>
            <a:ext cx="100013" cy="98425"/>
          </a:xfrm>
          <a:prstGeom prst="ellipse">
            <a:avLst/>
          </a:prstGeom>
          <a:solidFill>
            <a:srgbClr val="FFFFFF"/>
          </a:solidFill>
          <a:ln w="26988" cap="rnd">
            <a:solidFill>
              <a:srgbClr val="000000"/>
            </a:solidFill>
            <a:round/>
            <a:headEnd/>
            <a:tailEnd/>
          </a:ln>
        </p:spPr>
        <p:txBody>
          <a:bodyPr/>
          <a:lstStyle/>
          <a:p>
            <a:endParaRPr lang="en-US"/>
          </a:p>
        </p:txBody>
      </p:sp>
      <p:sp>
        <p:nvSpPr>
          <p:cNvPr id="59" name="Freeform 23"/>
          <p:cNvSpPr>
            <a:spLocks/>
          </p:cNvSpPr>
          <p:nvPr/>
        </p:nvSpPr>
        <p:spPr bwMode="auto">
          <a:xfrm flipV="1">
            <a:off x="7286015" y="5081695"/>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 name="Freeform 24"/>
          <p:cNvSpPr>
            <a:spLocks/>
          </p:cNvSpPr>
          <p:nvPr/>
        </p:nvSpPr>
        <p:spPr bwMode="auto">
          <a:xfrm flipV="1">
            <a:off x="7443789" y="4147344"/>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 name="Freeform 25"/>
          <p:cNvSpPr>
            <a:spLocks/>
          </p:cNvSpPr>
          <p:nvPr/>
        </p:nvSpPr>
        <p:spPr bwMode="auto">
          <a:xfrm flipV="1">
            <a:off x="7210426" y="4471194"/>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 name="Freeform 26"/>
          <p:cNvSpPr>
            <a:spLocks/>
          </p:cNvSpPr>
          <p:nvPr/>
        </p:nvSpPr>
        <p:spPr bwMode="auto">
          <a:xfrm flipV="1">
            <a:off x="6832784" y="3818731"/>
            <a:ext cx="128588" cy="117475"/>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3" name="Freeform 27"/>
          <p:cNvSpPr>
            <a:spLocks/>
          </p:cNvSpPr>
          <p:nvPr/>
        </p:nvSpPr>
        <p:spPr bwMode="auto">
          <a:xfrm flipV="1">
            <a:off x="7848600" y="4666457"/>
            <a:ext cx="128588" cy="117475"/>
          </a:xfrm>
          <a:custGeom>
            <a:avLst/>
            <a:gdLst>
              <a:gd name="T0" fmla="*/ 0 w 69"/>
              <a:gd name="T1" fmla="*/ 41 h 65"/>
              <a:gd name="T2" fmla="*/ 26 w 69"/>
              <a:gd name="T3" fmla="*/ 41 h 65"/>
              <a:gd name="T4" fmla="*/ 35 w 69"/>
              <a:gd name="T5" fmla="*/ 65 h 65"/>
              <a:gd name="T6" fmla="*/ 43 w 69"/>
              <a:gd name="T7" fmla="*/ 41 h 65"/>
              <a:gd name="T8" fmla="*/ 69 w 69"/>
              <a:gd name="T9" fmla="*/ 41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1"/>
                </a:moveTo>
                <a:lnTo>
                  <a:pt x="26" y="41"/>
                </a:lnTo>
                <a:lnTo>
                  <a:pt x="35" y="65"/>
                </a:lnTo>
                <a:lnTo>
                  <a:pt x="43" y="41"/>
                </a:lnTo>
                <a:lnTo>
                  <a:pt x="69" y="41"/>
                </a:lnTo>
                <a:lnTo>
                  <a:pt x="48" y="25"/>
                </a:lnTo>
                <a:lnTo>
                  <a:pt x="56" y="0"/>
                </a:lnTo>
                <a:lnTo>
                  <a:pt x="35" y="15"/>
                </a:lnTo>
                <a:lnTo>
                  <a:pt x="13" y="0"/>
                </a:lnTo>
                <a:lnTo>
                  <a:pt x="21"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4" name="Freeform 28"/>
          <p:cNvSpPr>
            <a:spLocks/>
          </p:cNvSpPr>
          <p:nvPr/>
        </p:nvSpPr>
        <p:spPr bwMode="auto">
          <a:xfrm flipV="1">
            <a:off x="6819107" y="3074132"/>
            <a:ext cx="128588" cy="115888"/>
          </a:xfrm>
          <a:custGeom>
            <a:avLst/>
            <a:gdLst>
              <a:gd name="T0" fmla="*/ 0 w 69"/>
              <a:gd name="T1" fmla="*/ 40 h 65"/>
              <a:gd name="T2" fmla="*/ 26 w 69"/>
              <a:gd name="T3" fmla="*/ 40 h 65"/>
              <a:gd name="T4" fmla="*/ 35 w 69"/>
              <a:gd name="T5" fmla="*/ 65 h 65"/>
              <a:gd name="T6" fmla="*/ 43 w 69"/>
              <a:gd name="T7" fmla="*/ 40 h 65"/>
              <a:gd name="T8" fmla="*/ 69 w 69"/>
              <a:gd name="T9" fmla="*/ 40 h 65"/>
              <a:gd name="T10" fmla="*/ 48 w 69"/>
              <a:gd name="T11" fmla="*/ 25 h 65"/>
              <a:gd name="T12" fmla="*/ 56 w 69"/>
              <a:gd name="T13" fmla="*/ 0 h 65"/>
              <a:gd name="T14" fmla="*/ 35 w 69"/>
              <a:gd name="T15" fmla="*/ 15 h 65"/>
              <a:gd name="T16" fmla="*/ 13 w 69"/>
              <a:gd name="T17" fmla="*/ 0 h 65"/>
              <a:gd name="T18" fmla="*/ 21 w 69"/>
              <a:gd name="T19" fmla="*/ 25 h 65"/>
              <a:gd name="T20" fmla="*/ 0 w 69"/>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5">
                <a:moveTo>
                  <a:pt x="0" y="40"/>
                </a:moveTo>
                <a:lnTo>
                  <a:pt x="26" y="40"/>
                </a:lnTo>
                <a:lnTo>
                  <a:pt x="35" y="65"/>
                </a:lnTo>
                <a:lnTo>
                  <a:pt x="43" y="40"/>
                </a:lnTo>
                <a:lnTo>
                  <a:pt x="69" y="40"/>
                </a:lnTo>
                <a:lnTo>
                  <a:pt x="48" y="25"/>
                </a:lnTo>
                <a:lnTo>
                  <a:pt x="56" y="0"/>
                </a:lnTo>
                <a:lnTo>
                  <a:pt x="35" y="15"/>
                </a:lnTo>
                <a:lnTo>
                  <a:pt x="13" y="0"/>
                </a:lnTo>
                <a:lnTo>
                  <a:pt x="21"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5" name="Freeform 29"/>
          <p:cNvSpPr>
            <a:spLocks/>
          </p:cNvSpPr>
          <p:nvPr/>
        </p:nvSpPr>
        <p:spPr bwMode="auto">
          <a:xfrm flipV="1">
            <a:off x="7167527" y="4100788"/>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6" name="Freeform 30"/>
          <p:cNvSpPr>
            <a:spLocks/>
          </p:cNvSpPr>
          <p:nvPr/>
        </p:nvSpPr>
        <p:spPr bwMode="auto">
          <a:xfrm flipV="1">
            <a:off x="7089105" y="2959495"/>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7" name="Freeform 31"/>
          <p:cNvSpPr>
            <a:spLocks/>
          </p:cNvSpPr>
          <p:nvPr/>
        </p:nvSpPr>
        <p:spPr bwMode="auto">
          <a:xfrm flipV="1">
            <a:off x="6486526" y="2956657"/>
            <a:ext cx="127000" cy="117475"/>
          </a:xfrm>
          <a:custGeom>
            <a:avLst/>
            <a:gdLst>
              <a:gd name="T0" fmla="*/ 0 w 68"/>
              <a:gd name="T1" fmla="*/ 40 h 65"/>
              <a:gd name="T2" fmla="*/ 26 w 68"/>
              <a:gd name="T3" fmla="*/ 40 h 65"/>
              <a:gd name="T4" fmla="*/ 34 w 68"/>
              <a:gd name="T5" fmla="*/ 65 h 65"/>
              <a:gd name="T6" fmla="*/ 42 w 68"/>
              <a:gd name="T7" fmla="*/ 40 h 65"/>
              <a:gd name="T8" fmla="*/ 68 w 68"/>
              <a:gd name="T9" fmla="*/ 40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0"/>
                </a:moveTo>
                <a:lnTo>
                  <a:pt x="26" y="40"/>
                </a:lnTo>
                <a:lnTo>
                  <a:pt x="34" y="65"/>
                </a:lnTo>
                <a:lnTo>
                  <a:pt x="42" y="40"/>
                </a:lnTo>
                <a:lnTo>
                  <a:pt x="68" y="40"/>
                </a:lnTo>
                <a:lnTo>
                  <a:pt x="48" y="25"/>
                </a:lnTo>
                <a:lnTo>
                  <a:pt x="55" y="0"/>
                </a:lnTo>
                <a:lnTo>
                  <a:pt x="34" y="15"/>
                </a:lnTo>
                <a:lnTo>
                  <a:pt x="13" y="0"/>
                </a:lnTo>
                <a:lnTo>
                  <a:pt x="20" y="25"/>
                </a:lnTo>
                <a:lnTo>
                  <a:pt x="0" y="40"/>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8" name="Freeform 32"/>
          <p:cNvSpPr>
            <a:spLocks/>
          </p:cNvSpPr>
          <p:nvPr/>
        </p:nvSpPr>
        <p:spPr bwMode="auto">
          <a:xfrm flipV="1">
            <a:off x="6959784" y="3448089"/>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Freeform 33"/>
          <p:cNvSpPr>
            <a:spLocks/>
          </p:cNvSpPr>
          <p:nvPr/>
        </p:nvSpPr>
        <p:spPr bwMode="auto">
          <a:xfrm flipV="1">
            <a:off x="7454215" y="3066257"/>
            <a:ext cx="128588"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Freeform 34"/>
          <p:cNvSpPr>
            <a:spLocks/>
          </p:cNvSpPr>
          <p:nvPr/>
        </p:nvSpPr>
        <p:spPr bwMode="auto">
          <a:xfrm flipV="1">
            <a:off x="7556191" y="3928568"/>
            <a:ext cx="127000" cy="117475"/>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Freeform 35"/>
          <p:cNvSpPr>
            <a:spLocks/>
          </p:cNvSpPr>
          <p:nvPr/>
        </p:nvSpPr>
        <p:spPr bwMode="auto">
          <a:xfrm flipV="1">
            <a:off x="7381082" y="3513931"/>
            <a:ext cx="125413" cy="115888"/>
          </a:xfrm>
          <a:custGeom>
            <a:avLst/>
            <a:gdLst>
              <a:gd name="T0" fmla="*/ 0 w 68"/>
              <a:gd name="T1" fmla="*/ 41 h 65"/>
              <a:gd name="T2" fmla="*/ 26 w 68"/>
              <a:gd name="T3" fmla="*/ 41 h 65"/>
              <a:gd name="T4" fmla="*/ 34 w 68"/>
              <a:gd name="T5" fmla="*/ 65 h 65"/>
              <a:gd name="T6" fmla="*/ 42 w 68"/>
              <a:gd name="T7" fmla="*/ 41 h 65"/>
              <a:gd name="T8" fmla="*/ 68 w 68"/>
              <a:gd name="T9" fmla="*/ 41 h 65"/>
              <a:gd name="T10" fmla="*/ 48 w 68"/>
              <a:gd name="T11" fmla="*/ 25 h 65"/>
              <a:gd name="T12" fmla="*/ 55 w 68"/>
              <a:gd name="T13" fmla="*/ 0 h 65"/>
              <a:gd name="T14" fmla="*/ 34 w 68"/>
              <a:gd name="T15" fmla="*/ 15 h 65"/>
              <a:gd name="T16" fmla="*/ 13 w 68"/>
              <a:gd name="T17" fmla="*/ 0 h 65"/>
              <a:gd name="T18" fmla="*/ 20 w 68"/>
              <a:gd name="T19" fmla="*/ 25 h 65"/>
              <a:gd name="T20" fmla="*/ 0 w 68"/>
              <a:gd name="T21"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5">
                <a:moveTo>
                  <a:pt x="0" y="41"/>
                </a:moveTo>
                <a:lnTo>
                  <a:pt x="26" y="41"/>
                </a:lnTo>
                <a:lnTo>
                  <a:pt x="34" y="65"/>
                </a:lnTo>
                <a:lnTo>
                  <a:pt x="42" y="41"/>
                </a:lnTo>
                <a:lnTo>
                  <a:pt x="68" y="41"/>
                </a:lnTo>
                <a:lnTo>
                  <a:pt x="48" y="25"/>
                </a:lnTo>
                <a:lnTo>
                  <a:pt x="55" y="0"/>
                </a:lnTo>
                <a:lnTo>
                  <a:pt x="34" y="15"/>
                </a:lnTo>
                <a:lnTo>
                  <a:pt x="13" y="0"/>
                </a:lnTo>
                <a:lnTo>
                  <a:pt x="20" y="25"/>
                </a:lnTo>
                <a:lnTo>
                  <a:pt x="0" y="41"/>
                </a:lnTo>
                <a:close/>
              </a:path>
            </a:pathLst>
          </a:custGeom>
          <a:noFill/>
          <a:ln w="27051"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 name="Line 36"/>
          <p:cNvSpPr>
            <a:spLocks noChangeShapeType="1"/>
          </p:cNvSpPr>
          <p:nvPr/>
        </p:nvSpPr>
        <p:spPr bwMode="auto">
          <a:xfrm>
            <a:off x="4778376" y="5903119"/>
            <a:ext cx="3532188" cy="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Freeform 37"/>
          <p:cNvSpPr>
            <a:spLocks/>
          </p:cNvSpPr>
          <p:nvPr/>
        </p:nvSpPr>
        <p:spPr bwMode="auto">
          <a:xfrm flipV="1">
            <a:off x="8272464" y="5861844"/>
            <a:ext cx="111125" cy="80963"/>
          </a:xfrm>
          <a:custGeom>
            <a:avLst/>
            <a:gdLst>
              <a:gd name="T0" fmla="*/ 0 w 60"/>
              <a:gd name="T1" fmla="*/ 45 h 45"/>
              <a:gd name="T2" fmla="*/ 60 w 60"/>
              <a:gd name="T3" fmla="*/ 22 h 45"/>
              <a:gd name="T4" fmla="*/ 0 w 60"/>
              <a:gd name="T5" fmla="*/ 0 h 45"/>
              <a:gd name="T6" fmla="*/ 21 w 60"/>
              <a:gd name="T7" fmla="*/ 22 h 45"/>
              <a:gd name="T8" fmla="*/ 0 w 60"/>
              <a:gd name="T9" fmla="*/ 45 h 45"/>
            </a:gdLst>
            <a:ahLst/>
            <a:cxnLst>
              <a:cxn ang="0">
                <a:pos x="T0" y="T1"/>
              </a:cxn>
              <a:cxn ang="0">
                <a:pos x="T2" y="T3"/>
              </a:cxn>
              <a:cxn ang="0">
                <a:pos x="T4" y="T5"/>
              </a:cxn>
              <a:cxn ang="0">
                <a:pos x="T6" y="T7"/>
              </a:cxn>
              <a:cxn ang="0">
                <a:pos x="T8" y="T9"/>
              </a:cxn>
            </a:cxnLst>
            <a:rect l="0" t="0" r="r" b="b"/>
            <a:pathLst>
              <a:path w="60" h="45">
                <a:moveTo>
                  <a:pt x="0" y="45"/>
                </a:moveTo>
                <a:lnTo>
                  <a:pt x="60" y="22"/>
                </a:lnTo>
                <a:lnTo>
                  <a:pt x="0" y="0"/>
                </a:lnTo>
                <a:lnTo>
                  <a:pt x="21" y="22"/>
                </a:lnTo>
                <a:lnTo>
                  <a:pt x="0" y="45"/>
                </a:lnTo>
                <a:close/>
              </a:path>
            </a:pathLst>
          </a:custGeom>
          <a:solidFill>
            <a:srgbClr val="000000"/>
          </a:solidFill>
          <a:ln w="0" cap="rnd">
            <a:solidFill>
              <a:srgbClr val="000000"/>
            </a:solidFill>
            <a:prstDash val="solid"/>
            <a:round/>
            <a:headEnd/>
            <a:tailEnd/>
          </a:ln>
        </p:spPr>
        <p:txBody>
          <a:bodyPr/>
          <a:lstStyle/>
          <a:p>
            <a:endParaRPr lang="en-US"/>
          </a:p>
        </p:txBody>
      </p:sp>
      <p:sp>
        <p:nvSpPr>
          <p:cNvPr id="74" name="Line 38"/>
          <p:cNvSpPr>
            <a:spLocks noChangeShapeType="1"/>
          </p:cNvSpPr>
          <p:nvPr/>
        </p:nvSpPr>
        <p:spPr bwMode="auto">
          <a:xfrm flipV="1">
            <a:off x="4778376" y="2505869"/>
            <a:ext cx="1588" cy="3397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Freeform 39"/>
          <p:cNvSpPr>
            <a:spLocks/>
          </p:cNvSpPr>
          <p:nvPr/>
        </p:nvSpPr>
        <p:spPr bwMode="auto">
          <a:xfrm flipV="1">
            <a:off x="4737101" y="2436019"/>
            <a:ext cx="84138" cy="107950"/>
          </a:xfrm>
          <a:custGeom>
            <a:avLst/>
            <a:gdLst>
              <a:gd name="T0" fmla="*/ 0 w 45"/>
              <a:gd name="T1" fmla="*/ 0 h 60"/>
              <a:gd name="T2" fmla="*/ 22 w 45"/>
              <a:gd name="T3" fmla="*/ 60 h 60"/>
              <a:gd name="T4" fmla="*/ 45 w 45"/>
              <a:gd name="T5" fmla="*/ 0 h 60"/>
              <a:gd name="T6" fmla="*/ 22 w 45"/>
              <a:gd name="T7" fmla="*/ 21 h 60"/>
              <a:gd name="T8" fmla="*/ 0 w 45"/>
              <a:gd name="T9" fmla="*/ 0 h 60"/>
            </a:gdLst>
            <a:ahLst/>
            <a:cxnLst>
              <a:cxn ang="0">
                <a:pos x="T0" y="T1"/>
              </a:cxn>
              <a:cxn ang="0">
                <a:pos x="T2" y="T3"/>
              </a:cxn>
              <a:cxn ang="0">
                <a:pos x="T4" y="T5"/>
              </a:cxn>
              <a:cxn ang="0">
                <a:pos x="T6" y="T7"/>
              </a:cxn>
              <a:cxn ang="0">
                <a:pos x="T8" y="T9"/>
              </a:cxn>
            </a:cxnLst>
            <a:rect l="0" t="0" r="r" b="b"/>
            <a:pathLst>
              <a:path w="45" h="60">
                <a:moveTo>
                  <a:pt x="0" y="0"/>
                </a:moveTo>
                <a:lnTo>
                  <a:pt x="22" y="60"/>
                </a:lnTo>
                <a:lnTo>
                  <a:pt x="45" y="0"/>
                </a:lnTo>
                <a:lnTo>
                  <a:pt x="22" y="21"/>
                </a:lnTo>
                <a:lnTo>
                  <a:pt x="0" y="0"/>
                </a:lnTo>
                <a:close/>
              </a:path>
            </a:pathLst>
          </a:custGeom>
          <a:solidFill>
            <a:srgbClr val="000000"/>
          </a:solidFill>
          <a:ln w="0" cap="rnd">
            <a:solidFill>
              <a:srgbClr val="000000"/>
            </a:solidFill>
            <a:prstDash val="solid"/>
            <a:round/>
            <a:headEnd/>
            <a:tailEnd/>
          </a:ln>
        </p:spPr>
        <p:txBody>
          <a:bodyPr/>
          <a:lstStyle/>
          <a:p>
            <a:endParaRPr lang="en-US"/>
          </a:p>
        </p:txBody>
      </p:sp>
      <p:sp>
        <p:nvSpPr>
          <p:cNvPr id="79" name="Text Box 1029"/>
          <p:cNvSpPr txBox="1">
            <a:spLocks noChangeArrowheads="1"/>
          </p:cNvSpPr>
          <p:nvPr/>
        </p:nvSpPr>
        <p:spPr bwMode="auto">
          <a:xfrm>
            <a:off x="4024151" y="2405850"/>
            <a:ext cx="776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dirty="0" smtClean="0">
                <a:latin typeface="Symbol" pitchFamily="18" charset="2"/>
              </a:rPr>
              <a:t>f</a:t>
            </a:r>
            <a:r>
              <a:rPr lang="en-US" altLang="en-US" sz="2400" baseline="-25000" dirty="0"/>
              <a:t>2</a:t>
            </a:r>
            <a:r>
              <a:rPr lang="en-US" altLang="en-US" sz="2400" b="0" dirty="0" smtClean="0"/>
              <a:t>(</a:t>
            </a:r>
            <a:r>
              <a:rPr lang="en-US" altLang="en-US" sz="2400" b="1" dirty="0" smtClean="0"/>
              <a:t>x</a:t>
            </a:r>
            <a:r>
              <a:rPr lang="en-US" altLang="en-US" sz="2400" b="0" dirty="0"/>
              <a:t>)</a:t>
            </a:r>
          </a:p>
        </p:txBody>
      </p:sp>
      <p:sp>
        <p:nvSpPr>
          <p:cNvPr id="80" name="Text Box 1029"/>
          <p:cNvSpPr txBox="1">
            <a:spLocks noChangeArrowheads="1"/>
          </p:cNvSpPr>
          <p:nvPr/>
        </p:nvSpPr>
        <p:spPr bwMode="auto">
          <a:xfrm>
            <a:off x="7772400" y="5896760"/>
            <a:ext cx="776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0" dirty="0" smtClean="0">
                <a:latin typeface="Symbol" pitchFamily="18" charset="2"/>
              </a:rPr>
              <a:t>f</a:t>
            </a:r>
            <a:r>
              <a:rPr lang="en-US" altLang="en-US" sz="2400" baseline="-25000" dirty="0"/>
              <a:t>1</a:t>
            </a:r>
            <a:r>
              <a:rPr lang="en-US" altLang="en-US" sz="2400" b="0" dirty="0" smtClean="0"/>
              <a:t>(</a:t>
            </a:r>
            <a:r>
              <a:rPr lang="en-US" altLang="en-US" sz="2400" b="1" dirty="0" smtClean="0"/>
              <a:t>x</a:t>
            </a:r>
            <a:r>
              <a:rPr lang="en-US" altLang="en-US" sz="2400" b="0" dirty="0"/>
              <a:t>)</a:t>
            </a:r>
          </a:p>
        </p:txBody>
      </p:sp>
      <p:sp>
        <p:nvSpPr>
          <p:cNvPr id="81" name="Line 933"/>
          <p:cNvSpPr>
            <a:spLocks noChangeShapeType="1"/>
          </p:cNvSpPr>
          <p:nvPr/>
        </p:nvSpPr>
        <p:spPr bwMode="auto">
          <a:xfrm>
            <a:off x="5857852" y="2505869"/>
            <a:ext cx="1165432" cy="3209131"/>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U-Turn Arrow 3"/>
          <p:cNvSpPr/>
          <p:nvPr/>
        </p:nvSpPr>
        <p:spPr>
          <a:xfrm>
            <a:off x="3389313" y="1828800"/>
            <a:ext cx="2001115" cy="57705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Text Box 1029"/>
          <p:cNvSpPr txBox="1">
            <a:spLocks noChangeArrowheads="1"/>
          </p:cNvSpPr>
          <p:nvPr/>
        </p:nvSpPr>
        <p:spPr bwMode="auto">
          <a:xfrm>
            <a:off x="3990135" y="1295400"/>
            <a:ext cx="747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400" b="1" dirty="0" smtClean="0">
                <a:latin typeface="Symbol" pitchFamily="18" charset="2"/>
              </a:rPr>
              <a:t>F</a:t>
            </a:r>
            <a:r>
              <a:rPr lang="en-US" altLang="en-US" sz="2400" b="0" dirty="0" smtClean="0"/>
              <a:t>(</a:t>
            </a:r>
            <a:r>
              <a:rPr lang="en-US" altLang="en-US" sz="2400" b="1" dirty="0" smtClean="0"/>
              <a:t>x</a:t>
            </a:r>
            <a:r>
              <a:rPr lang="en-US" altLang="en-US" sz="2400" b="0" dirty="0"/>
              <a:t>)</a:t>
            </a:r>
          </a:p>
        </p:txBody>
      </p:sp>
    </p:spTree>
    <p:extLst>
      <p:ext uri="{BB962C8B-B14F-4D97-AF65-F5344CB8AC3E}">
        <p14:creationId xmlns:p14="http://schemas.microsoft.com/office/powerpoint/2010/main" val="10812835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Slide Number Placeholder 2"/>
          <p:cNvSpPr>
            <a:spLocks noGrp="1"/>
          </p:cNvSpPr>
          <p:nvPr>
            <p:ph type="sldNum" sz="quarter" idx="12"/>
          </p:nvPr>
        </p:nvSpPr>
        <p:spPr/>
        <p:txBody>
          <a:bodyPr/>
          <a:lstStyle/>
          <a:p>
            <a:fld id="{DF7AE947-2A1D-49DB-AAF9-66B4A4AB3439}" type="slidenum">
              <a:rPr lang="en-US" smtClean="0"/>
              <a:t>42</a:t>
            </a:fld>
            <a:endParaRPr lang="en-US"/>
          </a:p>
        </p:txBody>
      </p:sp>
      <p:sp>
        <p:nvSpPr>
          <p:cNvPr id="4" name="Rectangle 3"/>
          <p:cNvSpPr txBox="1">
            <a:spLocks noChangeArrowheads="1"/>
          </p:cNvSpPr>
          <p:nvPr/>
        </p:nvSpPr>
        <p:spPr>
          <a:xfrm>
            <a:off x="685800" y="1600200"/>
            <a:ext cx="7086600" cy="4495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pPr>
            <a:r>
              <a:rPr lang="en-US" altLang="en-US" sz="2400" dirty="0" smtClean="0"/>
              <a:t>We represent patterns as vectors </a:t>
            </a:r>
            <a:r>
              <a:rPr lang="en-US" altLang="en-US" sz="2400" b="1" dirty="0" smtClean="0"/>
              <a:t>x</a:t>
            </a:r>
            <a:r>
              <a:rPr lang="en-US" altLang="en-US" sz="2400" dirty="0" smtClean="0"/>
              <a:t> in a space of d dimensions.</a:t>
            </a:r>
          </a:p>
          <a:p>
            <a:pPr>
              <a:lnSpc>
                <a:spcPct val="90000"/>
              </a:lnSpc>
            </a:pPr>
            <a:r>
              <a:rPr lang="en-US" altLang="en-US" sz="2400" dirty="0" smtClean="0"/>
              <a:t>A “discriminant function” f(</a:t>
            </a:r>
            <a:r>
              <a:rPr lang="en-US" altLang="en-US" sz="2400" b="1" dirty="0" smtClean="0"/>
              <a:t>x</a:t>
            </a:r>
            <a:r>
              <a:rPr lang="en-US" altLang="en-US" sz="2400" dirty="0" smtClean="0"/>
              <a:t>) is a function such </a:t>
            </a:r>
            <a:r>
              <a:rPr lang="en-US" altLang="en-US" sz="2400" dirty="0"/>
              <a:t>that f(</a:t>
            </a:r>
            <a:r>
              <a:rPr lang="en-US" altLang="en-US" sz="2400" b="1" dirty="0"/>
              <a:t>x</a:t>
            </a:r>
            <a:r>
              <a:rPr lang="en-US" altLang="en-US" sz="2400" dirty="0"/>
              <a:t>) </a:t>
            </a:r>
            <a:r>
              <a:rPr lang="en-US" altLang="en-US" sz="2400" dirty="0" smtClean="0"/>
              <a:t>&gt; 0 for one class and f(</a:t>
            </a:r>
            <a:r>
              <a:rPr lang="en-US" altLang="en-US" sz="2400" b="1" dirty="0" smtClean="0"/>
              <a:t>x</a:t>
            </a:r>
            <a:r>
              <a:rPr lang="en-US" altLang="en-US" sz="2400" dirty="0" smtClean="0"/>
              <a:t>) &lt; 0 for the other. f(</a:t>
            </a:r>
            <a:r>
              <a:rPr lang="en-US" altLang="en-US" sz="2400" b="1" dirty="0" smtClean="0"/>
              <a:t>x</a:t>
            </a:r>
            <a:r>
              <a:rPr lang="en-US" altLang="en-US" sz="2400" dirty="0" smtClean="0"/>
              <a:t>)=0 is the equation of the decision boundary.</a:t>
            </a:r>
          </a:p>
          <a:p>
            <a:pPr>
              <a:lnSpc>
                <a:spcPct val="90000"/>
              </a:lnSpc>
            </a:pPr>
            <a:r>
              <a:rPr lang="en-US" altLang="en-US" sz="2400" dirty="0" smtClean="0"/>
              <a:t>Given a weight vector </a:t>
            </a:r>
            <a:r>
              <a:rPr lang="en-US" altLang="en-US" sz="2400" b="1" dirty="0" smtClean="0"/>
              <a:t>w</a:t>
            </a:r>
            <a:r>
              <a:rPr lang="en-US" altLang="en-US" sz="2400" dirty="0" smtClean="0"/>
              <a:t>, f(</a:t>
            </a:r>
            <a:r>
              <a:rPr lang="en-US" altLang="en-US" sz="2400" b="1" dirty="0" smtClean="0"/>
              <a:t>x</a:t>
            </a:r>
            <a:r>
              <a:rPr lang="en-US" altLang="en-US" sz="2400" dirty="0" smtClean="0"/>
              <a:t>)=</a:t>
            </a:r>
            <a:r>
              <a:rPr lang="en-US" altLang="en-US" sz="2400" b="1" dirty="0" err="1" smtClean="0"/>
              <a:t>w.x</a:t>
            </a:r>
            <a:r>
              <a:rPr lang="en-US" altLang="en-US" sz="2400" b="1" dirty="0" smtClean="0"/>
              <a:t> </a:t>
            </a:r>
            <a:r>
              <a:rPr lang="en-US" altLang="en-US" sz="2400" dirty="0" smtClean="0"/>
              <a:t>is a linear discriminant function. The corresponding decision boundary </a:t>
            </a:r>
            <a:r>
              <a:rPr lang="en-US" altLang="en-US" sz="2400" b="1" dirty="0" err="1" smtClean="0"/>
              <a:t>w.x</a:t>
            </a:r>
            <a:r>
              <a:rPr lang="en-US" altLang="en-US" sz="2400" dirty="0" smtClean="0"/>
              <a:t>=0 is a hyperplane (a subspace of dimension (</a:t>
            </a:r>
            <a:r>
              <a:rPr lang="en-US" altLang="en-US" sz="2400" smtClean="0"/>
              <a:t>d-1)).</a:t>
            </a:r>
            <a:endParaRPr lang="en-US" altLang="en-US" sz="2400" dirty="0" smtClean="0"/>
          </a:p>
          <a:p>
            <a:pPr>
              <a:lnSpc>
                <a:spcPct val="90000"/>
              </a:lnSpc>
            </a:pPr>
            <a:r>
              <a:rPr lang="en-US" altLang="en-US" sz="2400" dirty="0" smtClean="0"/>
              <a:t>Feature transforms </a:t>
            </a:r>
            <a:r>
              <a:rPr lang="en-US" altLang="en-US" sz="2400" b="1" dirty="0" smtClean="0"/>
              <a:t>x</a:t>
            </a:r>
            <a:r>
              <a:rPr lang="en-US" altLang="en-US" sz="2400" dirty="0" smtClean="0"/>
              <a:t> -&gt; </a:t>
            </a:r>
            <a:r>
              <a:rPr lang="en-US" altLang="en-US" sz="2400" b="1" dirty="0">
                <a:latin typeface="Symbol" pitchFamily="18" charset="2"/>
              </a:rPr>
              <a:t>F</a:t>
            </a:r>
            <a:r>
              <a:rPr lang="en-US" altLang="en-US" sz="2400" dirty="0"/>
              <a:t>(</a:t>
            </a:r>
            <a:r>
              <a:rPr lang="en-US" altLang="en-US" sz="2400" b="1" dirty="0"/>
              <a:t>x</a:t>
            </a:r>
            <a:r>
              <a:rPr lang="en-US" altLang="en-US" sz="2400" dirty="0" smtClean="0"/>
              <a:t>) permit to built non-linear decision boundaries, while using discriminant linear in </a:t>
            </a:r>
            <a:r>
              <a:rPr lang="en-US" altLang="en-US" sz="2400" b="1" dirty="0" smtClean="0"/>
              <a:t>w</a:t>
            </a:r>
            <a:r>
              <a:rPr lang="en-US" altLang="en-US" sz="2400" dirty="0" smtClean="0"/>
              <a:t> (NOT in x).</a:t>
            </a:r>
            <a:endParaRPr lang="en-US" altLang="en-US" sz="2400" dirty="0"/>
          </a:p>
          <a:p>
            <a:pPr>
              <a:lnSpc>
                <a:spcPct val="90000"/>
              </a:lnSpc>
            </a:pPr>
            <a:endParaRPr lang="en-US" altLang="en-US" sz="2800" dirty="0" smtClean="0"/>
          </a:p>
        </p:txBody>
      </p:sp>
    </p:spTree>
    <p:extLst>
      <p:ext uri="{BB962C8B-B14F-4D97-AF65-F5344CB8AC3E}">
        <p14:creationId xmlns:p14="http://schemas.microsoft.com/office/powerpoint/2010/main" val="7726086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79412" y="228600"/>
            <a:ext cx="8285163"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t>Come to my office hours…</a:t>
            </a:r>
            <a:br>
              <a:rPr lang="en-US" altLang="en-US" dirty="0" smtClean="0"/>
            </a:br>
            <a:r>
              <a:rPr lang="en-US" altLang="en-US" dirty="0" smtClean="0">
                <a:solidFill>
                  <a:srgbClr val="C00000"/>
                </a:solidFill>
              </a:rPr>
              <a:t>Wed </a:t>
            </a:r>
            <a:r>
              <a:rPr lang="en-US" altLang="en-US" dirty="0">
                <a:solidFill>
                  <a:srgbClr val="C00000"/>
                </a:solidFill>
              </a:rPr>
              <a:t>2:30-4:30 </a:t>
            </a:r>
            <a:r>
              <a:rPr lang="en-US" altLang="en-US" dirty="0" smtClean="0">
                <a:solidFill>
                  <a:srgbClr val="C00000"/>
                </a:solidFill>
              </a:rPr>
              <a:t>Soda 329</a:t>
            </a:r>
          </a:p>
        </p:txBody>
      </p:sp>
      <p:sp>
        <p:nvSpPr>
          <p:cNvPr id="8" name="TextBox 7"/>
          <p:cNvSpPr txBox="1"/>
          <p:nvPr/>
        </p:nvSpPr>
        <p:spPr>
          <a:xfrm>
            <a:off x="304800" y="1524001"/>
            <a:ext cx="8534400" cy="507831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dirty="0" smtClean="0"/>
              <a:t> </a:t>
            </a:r>
            <a:r>
              <a:rPr lang="en-US" sz="3600" b="1" dirty="0" smtClean="0"/>
              <a:t>Next time</a:t>
            </a:r>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p:txBody>
      </p:sp>
      <p:sp>
        <p:nvSpPr>
          <p:cNvPr id="4" name="Slide Number Placeholder 3"/>
          <p:cNvSpPr>
            <a:spLocks noGrp="1"/>
          </p:cNvSpPr>
          <p:nvPr>
            <p:ph type="sldNum" sz="quarter" idx="12"/>
          </p:nvPr>
        </p:nvSpPr>
        <p:spPr/>
        <p:txBody>
          <a:bodyPr/>
          <a:lstStyle/>
          <a:p>
            <a:fld id="{DF7AE947-2A1D-49DB-AAF9-66B4A4AB3439}" type="slidenum">
              <a:rPr lang="en-US" smtClean="0"/>
              <a:t>43</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14600"/>
            <a:ext cx="5700712" cy="3460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460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122363" y="201613"/>
            <a:ext cx="7772400" cy="1143000"/>
          </a:xfrm>
        </p:spPr>
        <p:txBody>
          <a:bodyPr/>
          <a:lstStyle/>
          <a:p>
            <a:r>
              <a:rPr lang="en-US" altLang="en-US" smtClean="0"/>
              <a:t>ChaLearn ML challenges</a:t>
            </a:r>
          </a:p>
        </p:txBody>
      </p:sp>
      <p:sp>
        <p:nvSpPr>
          <p:cNvPr id="7173" name="AutoShape 4"/>
          <p:cNvSpPr>
            <a:spLocks noChangeArrowheads="1"/>
          </p:cNvSpPr>
          <p:nvPr/>
        </p:nvSpPr>
        <p:spPr bwMode="auto">
          <a:xfrm>
            <a:off x="314325" y="3019425"/>
            <a:ext cx="1743075" cy="2114550"/>
          </a:xfrm>
          <a:prstGeom prst="can">
            <a:avLst>
              <a:gd name="adj" fmla="val 30328"/>
            </a:avLst>
          </a:prstGeom>
          <a:gradFill rotWithShape="0">
            <a:gsLst>
              <a:gs pos="0">
                <a:srgbClr val="336699"/>
              </a:gs>
              <a:gs pos="100000">
                <a:srgbClr val="F9FAFC"/>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pPr>
            <a:r>
              <a:rPr lang="en-US" altLang="en-US" sz="2400"/>
              <a:t>TRAINING</a:t>
            </a:r>
          </a:p>
          <a:p>
            <a:pPr algn="ctr" eaLnBrk="1" hangingPunct="1">
              <a:spcBef>
                <a:spcPct val="0"/>
              </a:spcBef>
              <a:buFontTx/>
              <a:buNone/>
            </a:pPr>
            <a:r>
              <a:rPr lang="en-US" altLang="en-US" sz="2400"/>
              <a:t>DATA</a:t>
            </a:r>
          </a:p>
        </p:txBody>
      </p:sp>
      <p:grpSp>
        <p:nvGrpSpPr>
          <p:cNvPr id="28" name="Group 27"/>
          <p:cNvGrpSpPr>
            <a:grpSpLocks/>
          </p:cNvGrpSpPr>
          <p:nvPr/>
        </p:nvGrpSpPr>
        <p:grpSpPr bwMode="auto">
          <a:xfrm>
            <a:off x="2117725" y="2574925"/>
            <a:ext cx="3455988" cy="2636838"/>
            <a:chOff x="2123728" y="2314160"/>
            <a:chExt cx="3456384" cy="2636977"/>
          </a:xfrm>
        </p:grpSpPr>
        <p:sp>
          <p:nvSpPr>
            <p:cNvPr id="7186" name="Rectangle 3"/>
            <p:cNvSpPr txBox="1">
              <a:spLocks noChangeArrowheads="1"/>
            </p:cNvSpPr>
            <p:nvPr/>
          </p:nvSpPr>
          <p:spPr bwMode="auto">
            <a:xfrm>
              <a:off x="2515401" y="2314160"/>
              <a:ext cx="2900363"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buFontTx/>
                <a:buNone/>
              </a:pPr>
              <a:r>
                <a:rPr lang="en-US" altLang="en-US" sz="2800">
                  <a:latin typeface="Arial" charset="0"/>
                  <a:cs typeface="Arial" charset="0"/>
                </a:rPr>
                <a:t>Crowd</a:t>
              </a:r>
            </a:p>
          </p:txBody>
        </p:sp>
        <p:grpSp>
          <p:nvGrpSpPr>
            <p:cNvPr id="7187" name="Group 29"/>
            <p:cNvGrpSpPr>
              <a:grpSpLocks/>
            </p:cNvGrpSpPr>
            <p:nvPr/>
          </p:nvGrpSpPr>
          <p:grpSpPr bwMode="auto">
            <a:xfrm>
              <a:off x="2123728" y="2887151"/>
              <a:ext cx="3456384" cy="2063986"/>
              <a:chOff x="2123728" y="2887151"/>
              <a:chExt cx="3456384" cy="2063986"/>
            </a:xfrm>
          </p:grpSpPr>
          <p:pic>
            <p:nvPicPr>
              <p:cNvPr id="71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849" y="2887151"/>
                <a:ext cx="3103263" cy="2063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89" name="AutoShape 6"/>
              <p:cNvSpPr>
                <a:spLocks noChangeArrowheads="1"/>
              </p:cNvSpPr>
              <p:nvPr/>
            </p:nvSpPr>
            <p:spPr bwMode="auto">
              <a:xfrm>
                <a:off x="2123728" y="3529012"/>
                <a:ext cx="600075" cy="742950"/>
              </a:xfrm>
              <a:prstGeom prst="rightArrow">
                <a:avLst>
                  <a:gd name="adj1" fmla="val 50000"/>
                  <a:gd name="adj2" fmla="val 25000"/>
                </a:avLst>
              </a:prstGeom>
              <a:solidFill>
                <a:srgbClr val="33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endParaRPr lang="en-US" altLang="en-US" sz="2400" b="1"/>
              </a:p>
            </p:txBody>
          </p:sp>
        </p:grpSp>
      </p:grpSp>
      <p:grpSp>
        <p:nvGrpSpPr>
          <p:cNvPr id="7175" name="Group 5"/>
          <p:cNvGrpSpPr>
            <a:grpSpLocks/>
          </p:cNvGrpSpPr>
          <p:nvPr/>
        </p:nvGrpSpPr>
        <p:grpSpPr bwMode="auto">
          <a:xfrm>
            <a:off x="5226050" y="2157413"/>
            <a:ext cx="3968750" cy="4378325"/>
            <a:chOff x="5225264" y="2158179"/>
            <a:chExt cx="3969767" cy="4377923"/>
          </a:xfrm>
        </p:grpSpPr>
        <p:grpSp>
          <p:nvGrpSpPr>
            <p:cNvPr id="7176" name="Group 15"/>
            <p:cNvGrpSpPr>
              <a:grpSpLocks/>
            </p:cNvGrpSpPr>
            <p:nvPr/>
          </p:nvGrpSpPr>
          <p:grpSpPr bwMode="auto">
            <a:xfrm>
              <a:off x="5225264" y="2158179"/>
              <a:ext cx="3036094" cy="2894062"/>
              <a:chOff x="4724400" y="1949400"/>
              <a:chExt cx="3036094" cy="2894062"/>
            </a:xfrm>
          </p:grpSpPr>
          <p:sp>
            <p:nvSpPr>
              <p:cNvPr id="7183" name="mainfrm"/>
              <p:cNvSpPr>
                <a:spLocks noEditPoints="1" noChangeArrowheads="1"/>
              </p:cNvSpPr>
              <p:nvPr/>
            </p:nvSpPr>
            <p:spPr bwMode="auto">
              <a:xfrm>
                <a:off x="5405438" y="3033712"/>
                <a:ext cx="1809750" cy="18097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6699"/>
              </a:solidFill>
              <a:ln w="9525">
                <a:solidFill>
                  <a:srgbClr val="000000"/>
                </a:solidFill>
                <a:miter lim="800000"/>
                <a:headEnd/>
                <a:tailEnd/>
              </a:ln>
            </p:spPr>
            <p:txBody>
              <a:bodyPr/>
              <a:lstStyle/>
              <a:p>
                <a:endParaRPr lang="en-US"/>
              </a:p>
            </p:txBody>
          </p:sp>
          <p:sp>
            <p:nvSpPr>
              <p:cNvPr id="7184" name="Rectangle 21"/>
              <p:cNvSpPr>
                <a:spLocks noChangeArrowheads="1"/>
              </p:cNvSpPr>
              <p:nvPr/>
            </p:nvSpPr>
            <p:spPr bwMode="auto">
              <a:xfrm>
                <a:off x="4860132" y="1949400"/>
                <a:ext cx="2900362"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buFontTx/>
                  <a:buNone/>
                </a:pPr>
                <a:r>
                  <a:rPr lang="en-US" altLang="en-US" sz="2800">
                    <a:latin typeface="Arial" charset="0"/>
                  </a:rPr>
                  <a:t>Trained</a:t>
                </a:r>
              </a:p>
              <a:p>
                <a:pPr algn="ctr" eaLnBrk="1" hangingPunct="1">
                  <a:buFontTx/>
                  <a:buNone/>
                </a:pPr>
                <a:r>
                  <a:rPr lang="en-US" altLang="en-US" sz="2800">
                    <a:latin typeface="Arial" charset="0"/>
                  </a:rPr>
                  <a:t>model</a:t>
                </a:r>
              </a:p>
            </p:txBody>
          </p:sp>
          <p:sp>
            <p:nvSpPr>
              <p:cNvPr id="7185" name="AutoShape 7"/>
              <p:cNvSpPr>
                <a:spLocks noChangeArrowheads="1"/>
              </p:cNvSpPr>
              <p:nvPr/>
            </p:nvSpPr>
            <p:spPr bwMode="auto">
              <a:xfrm>
                <a:off x="4724400" y="3567112"/>
                <a:ext cx="600075" cy="742950"/>
              </a:xfrm>
              <a:prstGeom prst="rightArrow">
                <a:avLst>
                  <a:gd name="adj1" fmla="val 50000"/>
                  <a:gd name="adj2" fmla="val 25000"/>
                </a:avLst>
              </a:prstGeom>
              <a:solidFill>
                <a:srgbClr val="33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endParaRPr lang="en-US" altLang="en-US" sz="2400" b="1"/>
              </a:p>
            </p:txBody>
          </p:sp>
        </p:grpSp>
        <p:grpSp>
          <p:nvGrpSpPr>
            <p:cNvPr id="7177" name="Group 19"/>
            <p:cNvGrpSpPr>
              <a:grpSpLocks/>
            </p:cNvGrpSpPr>
            <p:nvPr/>
          </p:nvGrpSpPr>
          <p:grpSpPr bwMode="auto">
            <a:xfrm>
              <a:off x="5415764" y="3437700"/>
              <a:ext cx="3779267" cy="3098402"/>
              <a:chOff x="4914900" y="3228921"/>
              <a:chExt cx="3779267" cy="3098402"/>
            </a:xfrm>
          </p:grpSpPr>
          <p:sp>
            <p:nvSpPr>
              <p:cNvPr id="7178" name="WordArt 16"/>
              <p:cNvSpPr>
                <a:spLocks noChangeArrowheads="1" noChangeShapeType="1" noTextEdit="1"/>
              </p:cNvSpPr>
              <p:nvPr/>
            </p:nvSpPr>
            <p:spPr bwMode="auto">
              <a:xfrm rot="5400000">
                <a:off x="5869782" y="5112543"/>
                <a:ext cx="1104900" cy="1004887"/>
              </a:xfrm>
              <a:prstGeom prst="rect">
                <a:avLst/>
              </a:prstGeom>
            </p:spPr>
            <p:txBody>
              <a:bodyPr vert="wordArtVert" wrap="none" fromWordArt="1">
                <a:prstTxWarp prst="textPlain">
                  <a:avLst>
                    <a:gd name="adj" fmla="val 50000"/>
                  </a:avLst>
                </a:prstTxWarp>
                <a:scene3d>
                  <a:camera prst="legacyPerspectiveFront">
                    <a:rot lat="20639990" lon="20699978" rev="0"/>
                  </a:camera>
                  <a:lightRig rig="legacyNormal3" dir="l"/>
                </a:scene3d>
                <a:sp3d extrusionH="201600" prstMaterial="legacyPlastic">
                  <a:extrusionClr>
                    <a:srgbClr val="FF9966"/>
                  </a:extrusionClr>
                </a:sp3d>
              </a:bodyPr>
              <a:lstStyle/>
              <a:p>
                <a:pPr fontAlgn="auto"/>
                <a:r>
                  <a:rPr lang="en-US" sz="3600" kern="10">
                    <a:ln w="9525">
                      <a:round/>
                      <a:headEnd/>
                      <a:tailEnd/>
                    </a:ln>
                    <a:solidFill>
                      <a:srgbClr val="22228B"/>
                    </a:solidFill>
                    <a:latin typeface="Arial Black"/>
                  </a:rPr>
                  <a:t>?</a:t>
                </a:r>
              </a:p>
            </p:txBody>
          </p:sp>
          <p:grpSp>
            <p:nvGrpSpPr>
              <p:cNvPr id="7179" name="Group 21"/>
              <p:cNvGrpSpPr>
                <a:grpSpLocks/>
              </p:cNvGrpSpPr>
              <p:nvPr/>
            </p:nvGrpSpPr>
            <p:grpSpPr bwMode="auto">
              <a:xfrm>
                <a:off x="4914900" y="3228921"/>
                <a:ext cx="3779267" cy="3098402"/>
                <a:chOff x="4914900" y="3228921"/>
                <a:chExt cx="3779267" cy="3098402"/>
              </a:xfrm>
            </p:grpSpPr>
            <p:sp>
              <p:nvSpPr>
                <p:cNvPr id="23" name="AutoShape 17"/>
                <p:cNvSpPr>
                  <a:spLocks noChangeArrowheads="1"/>
                </p:cNvSpPr>
                <p:nvPr/>
              </p:nvSpPr>
              <p:spPr bwMode="auto">
                <a:xfrm>
                  <a:off x="6186863" y="3643107"/>
                  <a:ext cx="1386242" cy="1300043"/>
                </a:xfrm>
                <a:custGeom>
                  <a:avLst/>
                  <a:gdLst>
                    <a:gd name="T0" fmla="*/ 1139828 w 21600"/>
                    <a:gd name="T1" fmla="*/ 0 h 21600"/>
                    <a:gd name="T2" fmla="*/ 1139828 w 21600"/>
                    <a:gd name="T3" fmla="*/ 731823 h 21600"/>
                    <a:gd name="T4" fmla="*/ 174327 w 21600"/>
                    <a:gd name="T5" fmla="*/ 1300163 h 21600"/>
                    <a:gd name="T6" fmla="*/ 1385887 w 21600"/>
                    <a:gd name="T7" fmla="*/ 365912 h 21600"/>
                    <a:gd name="T8" fmla="*/ 17694720 60000 65536"/>
                    <a:gd name="T9" fmla="*/ 5898240 60000 65536"/>
                    <a:gd name="T10" fmla="*/ 5898240 60000 65536"/>
                    <a:gd name="T11" fmla="*/ 0 60000 65536"/>
                    <a:gd name="T12" fmla="*/ 12427 w 21600"/>
                    <a:gd name="T13" fmla="*/ 3421 h 21600"/>
                    <a:gd name="T14" fmla="*/ 19923 w 21600"/>
                    <a:gd name="T15" fmla="*/ 8737 h 21600"/>
                  </a:gdLst>
                  <a:ahLst/>
                  <a:cxnLst>
                    <a:cxn ang="T8">
                      <a:pos x="T0" y="T1"/>
                    </a:cxn>
                    <a:cxn ang="T9">
                      <a:pos x="T2" y="T3"/>
                    </a:cxn>
                    <a:cxn ang="T10">
                      <a:pos x="T4" y="T5"/>
                    </a:cxn>
                    <a:cxn ang="T11">
                      <a:pos x="T6" y="T7"/>
                    </a:cxn>
                  </a:cxnLst>
                  <a:rect l="T12" t="T13" r="T14" b="T15"/>
                  <a:pathLst>
                    <a:path w="21600" h="21600">
                      <a:moveTo>
                        <a:pt x="21600" y="6079"/>
                      </a:moveTo>
                      <a:lnTo>
                        <a:pt x="17765" y="0"/>
                      </a:lnTo>
                      <a:lnTo>
                        <a:pt x="17765" y="3421"/>
                      </a:lnTo>
                      <a:lnTo>
                        <a:pt x="12427" y="3421"/>
                      </a:lnTo>
                      <a:cubicBezTo>
                        <a:pt x="5564" y="3421"/>
                        <a:pt x="0" y="7333"/>
                        <a:pt x="0" y="12158"/>
                      </a:cubicBezTo>
                      <a:lnTo>
                        <a:pt x="0" y="21600"/>
                      </a:lnTo>
                      <a:lnTo>
                        <a:pt x="5434" y="21600"/>
                      </a:lnTo>
                      <a:lnTo>
                        <a:pt x="5434" y="12158"/>
                      </a:lnTo>
                      <a:cubicBezTo>
                        <a:pt x="5434" y="10269"/>
                        <a:pt x="8565" y="8737"/>
                        <a:pt x="12427" y="8737"/>
                      </a:cubicBezTo>
                      <a:lnTo>
                        <a:pt x="17765" y="8737"/>
                      </a:lnTo>
                      <a:lnTo>
                        <a:pt x="17765" y="12158"/>
                      </a:lnTo>
                      <a:lnTo>
                        <a:pt x="21600" y="6079"/>
                      </a:lnTo>
                      <a:close/>
                    </a:path>
                  </a:pathLst>
                </a:custGeom>
                <a:solidFill>
                  <a:schemeClr val="accent6">
                    <a:lumMod val="75000"/>
                  </a:schemeClr>
                </a:solidFill>
                <a:ln w="9525">
                  <a:solidFill>
                    <a:schemeClr val="tx1"/>
                  </a:solidFill>
                  <a:miter lim="800000"/>
                  <a:headEnd/>
                  <a:tailEnd/>
                </a:ln>
                <a:effectLst/>
              </p:spPr>
              <p:txBody>
                <a:bodyPr wrap="none" anchor="ctr"/>
                <a:lstStyle/>
                <a:p>
                  <a:pPr>
                    <a:defRPr/>
                  </a:pPr>
                  <a:endParaRPr lang="en-US">
                    <a:solidFill>
                      <a:schemeClr val="accent6">
                        <a:lumMod val="75000"/>
                      </a:schemeClr>
                    </a:solidFill>
                  </a:endParaRPr>
                </a:p>
              </p:txBody>
            </p:sp>
            <p:sp>
              <p:nvSpPr>
                <p:cNvPr id="24" name="Text Box 18"/>
                <p:cNvSpPr txBox="1">
                  <a:spLocks noChangeArrowheads="1"/>
                </p:cNvSpPr>
                <p:nvPr/>
              </p:nvSpPr>
              <p:spPr bwMode="auto">
                <a:xfrm>
                  <a:off x="7215826" y="3228808"/>
                  <a:ext cx="1478341" cy="95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cs typeface="Times New Roman" pitchFamily="18" charset="0"/>
                    </a:defRPr>
                  </a:lvl1pPr>
                  <a:lvl2pPr marL="742950" indent="-285750">
                    <a:defRPr b="1">
                      <a:solidFill>
                        <a:schemeClr val="tx1"/>
                      </a:solidFill>
                      <a:latin typeface="Times New Roman" pitchFamily="18" charset="0"/>
                      <a:cs typeface="Times New Roman" pitchFamily="18" charset="0"/>
                    </a:defRPr>
                  </a:lvl2pPr>
                  <a:lvl3pPr marL="1143000" indent="-228600">
                    <a:defRPr b="1">
                      <a:solidFill>
                        <a:schemeClr val="tx1"/>
                      </a:solidFill>
                      <a:latin typeface="Times New Roman" pitchFamily="18" charset="0"/>
                      <a:cs typeface="Times New Roman" pitchFamily="18" charset="0"/>
                    </a:defRPr>
                  </a:lvl3pPr>
                  <a:lvl4pPr marL="1600200" indent="-228600">
                    <a:defRPr b="1">
                      <a:solidFill>
                        <a:schemeClr val="tx1"/>
                      </a:solidFill>
                      <a:latin typeface="Times New Roman" pitchFamily="18" charset="0"/>
                      <a:cs typeface="Times New Roman" pitchFamily="18" charset="0"/>
                    </a:defRPr>
                  </a:lvl4pPr>
                  <a:lvl5pPr marL="2057400" indent="-228600">
                    <a:defRPr b="1">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9pPr>
                </a:lstStyle>
                <a:p>
                  <a:pPr algn="ctr">
                    <a:spcBef>
                      <a:spcPct val="50000"/>
                    </a:spcBef>
                    <a:defRPr/>
                  </a:pPr>
                  <a:r>
                    <a:rPr lang="en-US" altLang="en-US" sz="2800" b="0" dirty="0" smtClean="0">
                      <a:solidFill>
                        <a:schemeClr val="accent6">
                          <a:lumMod val="75000"/>
                        </a:schemeClr>
                      </a:solidFill>
                      <a:latin typeface="Arial" pitchFamily="34" charset="0"/>
                    </a:rPr>
                    <a:t>Answer y</a:t>
                  </a:r>
                </a:p>
              </p:txBody>
            </p:sp>
            <p:sp>
              <p:nvSpPr>
                <p:cNvPr id="25" name="Text Box 22"/>
                <p:cNvSpPr txBox="1">
                  <a:spLocks noChangeArrowheads="1"/>
                </p:cNvSpPr>
                <p:nvPr/>
              </p:nvSpPr>
              <p:spPr bwMode="auto">
                <a:xfrm>
                  <a:off x="4914949" y="5373323"/>
                  <a:ext cx="1271914" cy="9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cs typeface="Times New Roman" pitchFamily="18" charset="0"/>
                    </a:defRPr>
                  </a:lvl1pPr>
                  <a:lvl2pPr marL="742950" indent="-285750">
                    <a:defRPr b="1">
                      <a:solidFill>
                        <a:schemeClr val="tx1"/>
                      </a:solidFill>
                      <a:latin typeface="Times New Roman" pitchFamily="18" charset="0"/>
                      <a:cs typeface="Times New Roman" pitchFamily="18" charset="0"/>
                    </a:defRPr>
                  </a:lvl2pPr>
                  <a:lvl3pPr marL="1143000" indent="-228600">
                    <a:defRPr b="1">
                      <a:solidFill>
                        <a:schemeClr val="tx1"/>
                      </a:solidFill>
                      <a:latin typeface="Times New Roman" pitchFamily="18" charset="0"/>
                      <a:cs typeface="Times New Roman" pitchFamily="18" charset="0"/>
                    </a:defRPr>
                  </a:lvl3pPr>
                  <a:lvl4pPr marL="1600200" indent="-228600">
                    <a:defRPr b="1">
                      <a:solidFill>
                        <a:schemeClr val="tx1"/>
                      </a:solidFill>
                      <a:latin typeface="Times New Roman" pitchFamily="18" charset="0"/>
                      <a:cs typeface="Times New Roman" pitchFamily="18" charset="0"/>
                    </a:defRPr>
                  </a:lvl4pPr>
                  <a:lvl5pPr marL="2057400" indent="-228600">
                    <a:defRPr b="1">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9pPr>
                </a:lstStyle>
                <a:p>
                  <a:pPr algn="ctr">
                    <a:spcBef>
                      <a:spcPct val="50000"/>
                    </a:spcBef>
                    <a:defRPr/>
                  </a:pPr>
                  <a:r>
                    <a:rPr lang="en-US" altLang="en-US" sz="2800" b="0" dirty="0" smtClean="0">
                      <a:solidFill>
                        <a:schemeClr val="accent6">
                          <a:lumMod val="75000"/>
                        </a:schemeClr>
                      </a:solidFill>
                      <a:latin typeface="Arial" pitchFamily="34" charset="0"/>
                    </a:rPr>
                    <a:t>Query </a:t>
                  </a:r>
                  <a:r>
                    <a:rPr lang="en-US" altLang="en-US" sz="2800" dirty="0" smtClean="0">
                      <a:solidFill>
                        <a:schemeClr val="accent6">
                          <a:lumMod val="75000"/>
                        </a:schemeClr>
                      </a:solidFill>
                      <a:latin typeface="Arial" pitchFamily="34" charset="0"/>
                    </a:rPr>
                    <a:t>x</a:t>
                  </a:r>
                  <a:endParaRPr lang="en-US" altLang="en-US" sz="2800" dirty="0">
                    <a:solidFill>
                      <a:schemeClr val="accent6">
                        <a:lumMod val="75000"/>
                      </a:schemeClr>
                    </a:solidFill>
                    <a:latin typeface="Arial" pitchFamily="34" charset="0"/>
                  </a:endParaRPr>
                </a:p>
              </p:txBody>
            </p:sp>
          </p:grpSp>
        </p:grpSp>
      </p:grpSp>
      <p:sp>
        <p:nvSpPr>
          <p:cNvPr id="2" name="Slide Number Placeholder 1"/>
          <p:cNvSpPr>
            <a:spLocks noGrp="1"/>
          </p:cNvSpPr>
          <p:nvPr>
            <p:ph type="sldNum" sz="quarter" idx="12"/>
          </p:nvPr>
        </p:nvSpPr>
        <p:spPr/>
        <p:txBody>
          <a:bodyPr/>
          <a:lstStyle/>
          <a:p>
            <a:fld id="{DF7AE947-2A1D-49DB-AAF9-66B4A4AB3439}" type="slidenum">
              <a:rPr lang="en-US" smtClean="0"/>
              <a:t>5</a:t>
            </a:fld>
            <a:endParaRPr lang="en-US"/>
          </a:p>
        </p:txBody>
      </p:sp>
      <p:sp>
        <p:nvSpPr>
          <p:cNvPr id="26" name="TextBox 25"/>
          <p:cNvSpPr txBox="1"/>
          <p:nvPr/>
        </p:nvSpPr>
        <p:spPr>
          <a:xfrm>
            <a:off x="609600" y="6172200"/>
            <a:ext cx="3784113" cy="461665"/>
          </a:xfrm>
          <a:prstGeom prst="rect">
            <a:avLst/>
          </a:prstGeom>
          <a:noFill/>
        </p:spPr>
        <p:txBody>
          <a:bodyPr wrap="none" rtlCol="0">
            <a:spAutoFit/>
          </a:bodyPr>
          <a:lstStyle/>
          <a:p>
            <a:r>
              <a:rPr lang="en-US" sz="2400" b="1" dirty="0" smtClean="0">
                <a:solidFill>
                  <a:srgbClr val="0070C0"/>
                </a:solidFill>
                <a:hlinkClick r:id="rId4"/>
              </a:rPr>
              <a:t>http://codalab.org/AutoML</a:t>
            </a:r>
            <a:r>
              <a:rPr lang="en-US" sz="2400" b="1" dirty="0" smtClean="0">
                <a:solidFill>
                  <a:srgbClr val="0070C0"/>
                </a:solidFill>
              </a:rPr>
              <a:t> </a:t>
            </a:r>
            <a:endParaRPr lang="en-US" sz="2400" b="1" dirty="0">
              <a:solidFill>
                <a:srgbClr val="0070C0"/>
              </a:solidFill>
            </a:endParaRPr>
          </a:p>
        </p:txBody>
      </p:sp>
    </p:spTree>
    <p:custDataLst>
      <p:tags r:id="rId1"/>
    </p:custDataLst>
    <p:extLst>
      <p:ext uri="{BB962C8B-B14F-4D97-AF65-F5344CB8AC3E}">
        <p14:creationId xmlns:p14="http://schemas.microsoft.com/office/powerpoint/2010/main" val="949934365"/>
      </p:ext>
    </p:extLst>
  </p:cSld>
  <p:clrMapOvr>
    <a:masterClrMapping/>
  </p:clrMapOvr>
  <p:transition spd="slow" advTm="20259"/>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2000" fill="hold"/>
                                        <p:tgtEl>
                                          <p:spTgt spid="28"/>
                                        </p:tgtEl>
                                        <p:attrNameLst>
                                          <p:attrName>ppt_x</p:attrName>
                                        </p:attrNameLst>
                                      </p:cBhvr>
                                      <p:tavLst>
                                        <p:tav tm="0">
                                          <p:val>
                                            <p:strVal val="0-#ppt_w/2"/>
                                          </p:val>
                                        </p:tav>
                                        <p:tav tm="100000">
                                          <p:val>
                                            <p:strVal val="#ppt_x"/>
                                          </p:val>
                                        </p:tav>
                                      </p:tavLst>
                                    </p:anim>
                                    <p:anim calcmode="lin" valueType="num">
                                      <p:cBhvr additive="base">
                                        <p:cTn id="8" dur="2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AutoML challenge</a:t>
            </a:r>
          </a:p>
        </p:txBody>
      </p:sp>
      <p:sp>
        <p:nvSpPr>
          <p:cNvPr id="8197" name="AutoShape 4"/>
          <p:cNvSpPr>
            <a:spLocks noChangeArrowheads="1"/>
          </p:cNvSpPr>
          <p:nvPr/>
        </p:nvSpPr>
        <p:spPr bwMode="auto">
          <a:xfrm>
            <a:off x="314325" y="3019425"/>
            <a:ext cx="1743075" cy="2114550"/>
          </a:xfrm>
          <a:prstGeom prst="can">
            <a:avLst>
              <a:gd name="adj" fmla="val 30328"/>
            </a:avLst>
          </a:prstGeom>
          <a:gradFill rotWithShape="0">
            <a:gsLst>
              <a:gs pos="0">
                <a:srgbClr val="336699"/>
              </a:gs>
              <a:gs pos="100000">
                <a:srgbClr val="F9FAFC"/>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pPr>
            <a:r>
              <a:rPr lang="en-US" altLang="en-US" sz="2400"/>
              <a:t>TRAINING</a:t>
            </a:r>
          </a:p>
          <a:p>
            <a:pPr algn="ctr" eaLnBrk="1" hangingPunct="1">
              <a:spcBef>
                <a:spcPct val="0"/>
              </a:spcBef>
              <a:buFontTx/>
              <a:buNone/>
            </a:pPr>
            <a:r>
              <a:rPr lang="en-US" altLang="en-US" sz="2400"/>
              <a:t>DATA</a:t>
            </a:r>
          </a:p>
        </p:txBody>
      </p:sp>
      <p:grpSp>
        <p:nvGrpSpPr>
          <p:cNvPr id="8198" name="Group 5"/>
          <p:cNvGrpSpPr>
            <a:grpSpLocks/>
          </p:cNvGrpSpPr>
          <p:nvPr/>
        </p:nvGrpSpPr>
        <p:grpSpPr bwMode="auto">
          <a:xfrm>
            <a:off x="5360988" y="2157413"/>
            <a:ext cx="3833812" cy="4378325"/>
            <a:chOff x="5360996" y="2158179"/>
            <a:chExt cx="3834035" cy="4377923"/>
          </a:xfrm>
        </p:grpSpPr>
        <p:grpSp>
          <p:nvGrpSpPr>
            <p:cNvPr id="8211" name="Group 15"/>
            <p:cNvGrpSpPr>
              <a:grpSpLocks/>
            </p:cNvGrpSpPr>
            <p:nvPr/>
          </p:nvGrpSpPr>
          <p:grpSpPr bwMode="auto">
            <a:xfrm>
              <a:off x="5360996" y="2158179"/>
              <a:ext cx="2900362" cy="2894062"/>
              <a:chOff x="4860132" y="1949400"/>
              <a:chExt cx="2900362" cy="2894062"/>
            </a:xfrm>
          </p:grpSpPr>
          <p:sp>
            <p:nvSpPr>
              <p:cNvPr id="8218" name="mainfrm"/>
              <p:cNvSpPr>
                <a:spLocks noEditPoints="1" noChangeArrowheads="1"/>
              </p:cNvSpPr>
              <p:nvPr/>
            </p:nvSpPr>
            <p:spPr bwMode="auto">
              <a:xfrm>
                <a:off x="5405438" y="3033712"/>
                <a:ext cx="1809750" cy="18097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6699"/>
              </a:solidFill>
              <a:ln w="9525">
                <a:solidFill>
                  <a:srgbClr val="000000"/>
                </a:solidFill>
                <a:miter lim="800000"/>
                <a:headEnd/>
                <a:tailEnd/>
              </a:ln>
            </p:spPr>
            <p:txBody>
              <a:bodyPr/>
              <a:lstStyle/>
              <a:p>
                <a:endParaRPr lang="en-US"/>
              </a:p>
            </p:txBody>
          </p:sp>
          <p:sp>
            <p:nvSpPr>
              <p:cNvPr id="8219" name="Rectangle 21"/>
              <p:cNvSpPr>
                <a:spLocks noChangeArrowheads="1"/>
              </p:cNvSpPr>
              <p:nvPr/>
            </p:nvSpPr>
            <p:spPr bwMode="auto">
              <a:xfrm>
                <a:off x="4860132" y="1949400"/>
                <a:ext cx="2900362"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buFontTx/>
                  <a:buNone/>
                </a:pPr>
                <a:r>
                  <a:rPr lang="en-US" altLang="en-US" sz="2800">
                    <a:latin typeface="Arial" charset="0"/>
                  </a:rPr>
                  <a:t>Trained</a:t>
                </a:r>
              </a:p>
              <a:p>
                <a:pPr algn="ctr" eaLnBrk="1" hangingPunct="1">
                  <a:buFontTx/>
                  <a:buNone/>
                </a:pPr>
                <a:r>
                  <a:rPr lang="en-US" altLang="en-US" sz="2800">
                    <a:latin typeface="Arial" charset="0"/>
                  </a:rPr>
                  <a:t>model</a:t>
                </a:r>
              </a:p>
            </p:txBody>
          </p:sp>
          <p:sp>
            <p:nvSpPr>
              <p:cNvPr id="8220" name="AutoShape 7"/>
              <p:cNvSpPr>
                <a:spLocks noChangeArrowheads="1"/>
              </p:cNvSpPr>
              <p:nvPr/>
            </p:nvSpPr>
            <p:spPr bwMode="auto">
              <a:xfrm>
                <a:off x="4860132" y="3567112"/>
                <a:ext cx="545306" cy="742950"/>
              </a:xfrm>
              <a:prstGeom prst="rightArrow">
                <a:avLst>
                  <a:gd name="adj1" fmla="val 50000"/>
                  <a:gd name="adj2" fmla="val 25000"/>
                </a:avLst>
              </a:prstGeom>
              <a:solidFill>
                <a:srgbClr val="33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endParaRPr lang="en-US" altLang="en-US" sz="2400" b="1"/>
              </a:p>
            </p:txBody>
          </p:sp>
        </p:grpSp>
        <p:grpSp>
          <p:nvGrpSpPr>
            <p:cNvPr id="8212" name="Group 19"/>
            <p:cNvGrpSpPr>
              <a:grpSpLocks/>
            </p:cNvGrpSpPr>
            <p:nvPr/>
          </p:nvGrpSpPr>
          <p:grpSpPr bwMode="auto">
            <a:xfrm>
              <a:off x="5415764" y="3437700"/>
              <a:ext cx="3779267" cy="3098402"/>
              <a:chOff x="4914900" y="3228921"/>
              <a:chExt cx="3779267" cy="3098402"/>
            </a:xfrm>
          </p:grpSpPr>
          <p:sp>
            <p:nvSpPr>
              <p:cNvPr id="8213" name="WordArt 16"/>
              <p:cNvSpPr>
                <a:spLocks noChangeArrowheads="1" noChangeShapeType="1" noTextEdit="1"/>
              </p:cNvSpPr>
              <p:nvPr/>
            </p:nvSpPr>
            <p:spPr bwMode="auto">
              <a:xfrm rot="5400000">
                <a:off x="5869782" y="5112543"/>
                <a:ext cx="1104900" cy="1004887"/>
              </a:xfrm>
              <a:prstGeom prst="rect">
                <a:avLst/>
              </a:prstGeom>
            </p:spPr>
            <p:txBody>
              <a:bodyPr vert="wordArtVert" wrap="none" fromWordArt="1">
                <a:prstTxWarp prst="textPlain">
                  <a:avLst>
                    <a:gd name="adj" fmla="val 50000"/>
                  </a:avLst>
                </a:prstTxWarp>
                <a:scene3d>
                  <a:camera prst="legacyPerspectiveFront">
                    <a:rot lat="20639990" lon="20699978" rev="0"/>
                  </a:camera>
                  <a:lightRig rig="legacyNormal3" dir="l"/>
                </a:scene3d>
                <a:sp3d extrusionH="201600" prstMaterial="legacyPlastic">
                  <a:extrusionClr>
                    <a:srgbClr val="FF9966"/>
                  </a:extrusionClr>
                </a:sp3d>
              </a:bodyPr>
              <a:lstStyle/>
              <a:p>
                <a:pPr fontAlgn="auto"/>
                <a:r>
                  <a:rPr lang="en-US" sz="3600" kern="10">
                    <a:ln w="9525">
                      <a:round/>
                      <a:headEnd/>
                      <a:tailEnd/>
                    </a:ln>
                    <a:solidFill>
                      <a:srgbClr val="22228B"/>
                    </a:solidFill>
                    <a:latin typeface="Arial Black"/>
                  </a:rPr>
                  <a:t>?</a:t>
                </a:r>
              </a:p>
            </p:txBody>
          </p:sp>
          <p:grpSp>
            <p:nvGrpSpPr>
              <p:cNvPr id="8214" name="Group 21"/>
              <p:cNvGrpSpPr>
                <a:grpSpLocks/>
              </p:cNvGrpSpPr>
              <p:nvPr/>
            </p:nvGrpSpPr>
            <p:grpSpPr bwMode="auto">
              <a:xfrm>
                <a:off x="4914900" y="3228921"/>
                <a:ext cx="3779267" cy="3098402"/>
                <a:chOff x="4914900" y="3228921"/>
                <a:chExt cx="3779267" cy="3098402"/>
              </a:xfrm>
            </p:grpSpPr>
            <p:sp>
              <p:nvSpPr>
                <p:cNvPr id="23" name="AutoShape 17"/>
                <p:cNvSpPr>
                  <a:spLocks noChangeArrowheads="1"/>
                </p:cNvSpPr>
                <p:nvPr/>
              </p:nvSpPr>
              <p:spPr bwMode="auto">
                <a:xfrm>
                  <a:off x="6185771" y="3643107"/>
                  <a:ext cx="1385969" cy="1300043"/>
                </a:xfrm>
                <a:custGeom>
                  <a:avLst/>
                  <a:gdLst>
                    <a:gd name="T0" fmla="*/ 1139828 w 21600"/>
                    <a:gd name="T1" fmla="*/ 0 h 21600"/>
                    <a:gd name="T2" fmla="*/ 1139828 w 21600"/>
                    <a:gd name="T3" fmla="*/ 731823 h 21600"/>
                    <a:gd name="T4" fmla="*/ 174327 w 21600"/>
                    <a:gd name="T5" fmla="*/ 1300163 h 21600"/>
                    <a:gd name="T6" fmla="*/ 1385887 w 21600"/>
                    <a:gd name="T7" fmla="*/ 365912 h 21600"/>
                    <a:gd name="T8" fmla="*/ 17694720 60000 65536"/>
                    <a:gd name="T9" fmla="*/ 5898240 60000 65536"/>
                    <a:gd name="T10" fmla="*/ 5898240 60000 65536"/>
                    <a:gd name="T11" fmla="*/ 0 60000 65536"/>
                    <a:gd name="T12" fmla="*/ 12427 w 21600"/>
                    <a:gd name="T13" fmla="*/ 3421 h 21600"/>
                    <a:gd name="T14" fmla="*/ 19923 w 21600"/>
                    <a:gd name="T15" fmla="*/ 8737 h 21600"/>
                  </a:gdLst>
                  <a:ahLst/>
                  <a:cxnLst>
                    <a:cxn ang="T8">
                      <a:pos x="T0" y="T1"/>
                    </a:cxn>
                    <a:cxn ang="T9">
                      <a:pos x="T2" y="T3"/>
                    </a:cxn>
                    <a:cxn ang="T10">
                      <a:pos x="T4" y="T5"/>
                    </a:cxn>
                    <a:cxn ang="T11">
                      <a:pos x="T6" y="T7"/>
                    </a:cxn>
                  </a:cxnLst>
                  <a:rect l="T12" t="T13" r="T14" b="T15"/>
                  <a:pathLst>
                    <a:path w="21600" h="21600">
                      <a:moveTo>
                        <a:pt x="21600" y="6079"/>
                      </a:moveTo>
                      <a:lnTo>
                        <a:pt x="17765" y="0"/>
                      </a:lnTo>
                      <a:lnTo>
                        <a:pt x="17765" y="3421"/>
                      </a:lnTo>
                      <a:lnTo>
                        <a:pt x="12427" y="3421"/>
                      </a:lnTo>
                      <a:cubicBezTo>
                        <a:pt x="5564" y="3421"/>
                        <a:pt x="0" y="7333"/>
                        <a:pt x="0" y="12158"/>
                      </a:cubicBezTo>
                      <a:lnTo>
                        <a:pt x="0" y="21600"/>
                      </a:lnTo>
                      <a:lnTo>
                        <a:pt x="5434" y="21600"/>
                      </a:lnTo>
                      <a:lnTo>
                        <a:pt x="5434" y="12158"/>
                      </a:lnTo>
                      <a:cubicBezTo>
                        <a:pt x="5434" y="10269"/>
                        <a:pt x="8565" y="8737"/>
                        <a:pt x="12427" y="8737"/>
                      </a:cubicBezTo>
                      <a:lnTo>
                        <a:pt x="17765" y="8737"/>
                      </a:lnTo>
                      <a:lnTo>
                        <a:pt x="17765" y="12158"/>
                      </a:lnTo>
                      <a:lnTo>
                        <a:pt x="21600" y="6079"/>
                      </a:lnTo>
                      <a:close/>
                    </a:path>
                  </a:pathLst>
                </a:custGeom>
                <a:solidFill>
                  <a:schemeClr val="accent6">
                    <a:lumMod val="75000"/>
                  </a:schemeClr>
                </a:solidFill>
                <a:ln w="9525">
                  <a:solidFill>
                    <a:schemeClr val="tx1"/>
                  </a:solidFill>
                  <a:miter lim="800000"/>
                  <a:headEnd/>
                  <a:tailEnd/>
                </a:ln>
                <a:effectLst/>
              </p:spPr>
              <p:txBody>
                <a:bodyPr wrap="none" anchor="ctr"/>
                <a:lstStyle/>
                <a:p>
                  <a:pPr>
                    <a:defRPr/>
                  </a:pPr>
                  <a:endParaRPr lang="en-US">
                    <a:solidFill>
                      <a:schemeClr val="accent6">
                        <a:lumMod val="75000"/>
                      </a:schemeClr>
                    </a:solidFill>
                  </a:endParaRPr>
                </a:p>
              </p:txBody>
            </p:sp>
            <p:sp>
              <p:nvSpPr>
                <p:cNvPr id="24" name="Text Box 18"/>
                <p:cNvSpPr txBox="1">
                  <a:spLocks noChangeArrowheads="1"/>
                </p:cNvSpPr>
                <p:nvPr/>
              </p:nvSpPr>
              <p:spPr bwMode="auto">
                <a:xfrm>
                  <a:off x="7214531" y="3228808"/>
                  <a:ext cx="1479636" cy="95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cs typeface="Times New Roman" pitchFamily="18" charset="0"/>
                    </a:defRPr>
                  </a:lvl1pPr>
                  <a:lvl2pPr marL="742950" indent="-285750">
                    <a:defRPr b="1">
                      <a:solidFill>
                        <a:schemeClr val="tx1"/>
                      </a:solidFill>
                      <a:latin typeface="Times New Roman" pitchFamily="18" charset="0"/>
                      <a:cs typeface="Times New Roman" pitchFamily="18" charset="0"/>
                    </a:defRPr>
                  </a:lvl2pPr>
                  <a:lvl3pPr marL="1143000" indent="-228600">
                    <a:defRPr b="1">
                      <a:solidFill>
                        <a:schemeClr val="tx1"/>
                      </a:solidFill>
                      <a:latin typeface="Times New Roman" pitchFamily="18" charset="0"/>
                      <a:cs typeface="Times New Roman" pitchFamily="18" charset="0"/>
                    </a:defRPr>
                  </a:lvl3pPr>
                  <a:lvl4pPr marL="1600200" indent="-228600">
                    <a:defRPr b="1">
                      <a:solidFill>
                        <a:schemeClr val="tx1"/>
                      </a:solidFill>
                      <a:latin typeface="Times New Roman" pitchFamily="18" charset="0"/>
                      <a:cs typeface="Times New Roman" pitchFamily="18" charset="0"/>
                    </a:defRPr>
                  </a:lvl4pPr>
                  <a:lvl5pPr marL="2057400" indent="-228600">
                    <a:defRPr b="1">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9pPr>
                </a:lstStyle>
                <a:p>
                  <a:pPr algn="ctr">
                    <a:spcBef>
                      <a:spcPct val="50000"/>
                    </a:spcBef>
                    <a:defRPr/>
                  </a:pPr>
                  <a:r>
                    <a:rPr lang="en-US" altLang="en-US" sz="2800" b="0" dirty="0" smtClean="0">
                      <a:solidFill>
                        <a:schemeClr val="accent6">
                          <a:lumMod val="75000"/>
                        </a:schemeClr>
                      </a:solidFill>
                      <a:latin typeface="Arial" pitchFamily="34" charset="0"/>
                    </a:rPr>
                    <a:t>Answer y</a:t>
                  </a:r>
                </a:p>
              </p:txBody>
            </p:sp>
            <p:sp>
              <p:nvSpPr>
                <p:cNvPr id="25" name="Text Box 22"/>
                <p:cNvSpPr txBox="1">
                  <a:spLocks noChangeArrowheads="1"/>
                </p:cNvSpPr>
                <p:nvPr/>
              </p:nvSpPr>
              <p:spPr bwMode="auto">
                <a:xfrm>
                  <a:off x="4914110" y="5373323"/>
                  <a:ext cx="1271661" cy="9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itchFamily="18" charset="0"/>
                      <a:cs typeface="Times New Roman" pitchFamily="18" charset="0"/>
                    </a:defRPr>
                  </a:lvl1pPr>
                  <a:lvl2pPr marL="742950" indent="-285750">
                    <a:defRPr b="1">
                      <a:solidFill>
                        <a:schemeClr val="tx1"/>
                      </a:solidFill>
                      <a:latin typeface="Times New Roman" pitchFamily="18" charset="0"/>
                      <a:cs typeface="Times New Roman" pitchFamily="18" charset="0"/>
                    </a:defRPr>
                  </a:lvl2pPr>
                  <a:lvl3pPr marL="1143000" indent="-228600">
                    <a:defRPr b="1">
                      <a:solidFill>
                        <a:schemeClr val="tx1"/>
                      </a:solidFill>
                      <a:latin typeface="Times New Roman" pitchFamily="18" charset="0"/>
                      <a:cs typeface="Times New Roman" pitchFamily="18" charset="0"/>
                    </a:defRPr>
                  </a:lvl3pPr>
                  <a:lvl4pPr marL="1600200" indent="-228600">
                    <a:defRPr b="1">
                      <a:solidFill>
                        <a:schemeClr val="tx1"/>
                      </a:solidFill>
                      <a:latin typeface="Times New Roman" pitchFamily="18" charset="0"/>
                      <a:cs typeface="Times New Roman" pitchFamily="18" charset="0"/>
                    </a:defRPr>
                  </a:lvl4pPr>
                  <a:lvl5pPr marL="2057400" indent="-228600">
                    <a:defRPr b="1">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b="1">
                      <a:solidFill>
                        <a:schemeClr val="tx1"/>
                      </a:solidFill>
                      <a:latin typeface="Times New Roman" pitchFamily="18" charset="0"/>
                      <a:cs typeface="Times New Roman" pitchFamily="18" charset="0"/>
                    </a:defRPr>
                  </a:lvl9pPr>
                </a:lstStyle>
                <a:p>
                  <a:pPr algn="ctr">
                    <a:spcBef>
                      <a:spcPct val="50000"/>
                    </a:spcBef>
                    <a:defRPr/>
                  </a:pPr>
                  <a:r>
                    <a:rPr lang="en-US" altLang="en-US" sz="2800" b="0" dirty="0" smtClean="0">
                      <a:solidFill>
                        <a:schemeClr val="accent6">
                          <a:lumMod val="75000"/>
                        </a:schemeClr>
                      </a:solidFill>
                      <a:latin typeface="Arial" pitchFamily="34" charset="0"/>
                    </a:rPr>
                    <a:t>Query </a:t>
                  </a:r>
                  <a:r>
                    <a:rPr lang="en-US" altLang="en-US" sz="2800" dirty="0" smtClean="0">
                      <a:solidFill>
                        <a:schemeClr val="accent6">
                          <a:lumMod val="75000"/>
                        </a:schemeClr>
                      </a:solidFill>
                      <a:latin typeface="Arial" pitchFamily="34" charset="0"/>
                    </a:rPr>
                    <a:t>x</a:t>
                  </a:r>
                  <a:endParaRPr lang="en-US" altLang="en-US" sz="2800" dirty="0">
                    <a:solidFill>
                      <a:schemeClr val="accent6">
                        <a:lumMod val="75000"/>
                      </a:schemeClr>
                    </a:solidFill>
                    <a:latin typeface="Arial" pitchFamily="34" charset="0"/>
                  </a:endParaRPr>
                </a:p>
              </p:txBody>
            </p:sp>
          </p:grpSp>
        </p:grpSp>
      </p:grpSp>
      <p:grpSp>
        <p:nvGrpSpPr>
          <p:cNvPr id="3" name="Group 2"/>
          <p:cNvGrpSpPr>
            <a:grpSpLocks/>
          </p:cNvGrpSpPr>
          <p:nvPr/>
        </p:nvGrpSpPr>
        <p:grpSpPr bwMode="auto">
          <a:xfrm>
            <a:off x="1985963" y="2076450"/>
            <a:ext cx="3744912" cy="3005138"/>
            <a:chOff x="1986469" y="2077216"/>
            <a:chExt cx="3744308" cy="3005116"/>
          </a:xfrm>
        </p:grpSpPr>
        <p:sp>
          <p:nvSpPr>
            <p:cNvPr id="8200" name="Rectangle 3"/>
            <p:cNvSpPr txBox="1">
              <a:spLocks noChangeArrowheads="1"/>
            </p:cNvSpPr>
            <p:nvPr/>
          </p:nvSpPr>
          <p:spPr bwMode="auto">
            <a:xfrm>
              <a:off x="2373768" y="2447154"/>
              <a:ext cx="1247401"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buFontTx/>
                <a:buNone/>
              </a:pPr>
              <a:r>
                <a:rPr lang="en-US" altLang="en-US" sz="2800">
                  <a:latin typeface="Arial" charset="0"/>
                  <a:cs typeface="Arial" charset="0"/>
                </a:rPr>
                <a:t>Crowd</a:t>
              </a:r>
            </a:p>
          </p:txBody>
        </p:sp>
        <p:pic>
          <p:nvPicPr>
            <p:cNvPr id="82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515" y="3018346"/>
              <a:ext cx="1334665" cy="2063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202" name="Group 25"/>
            <p:cNvGrpSpPr>
              <a:grpSpLocks/>
            </p:cNvGrpSpPr>
            <p:nvPr/>
          </p:nvGrpSpPr>
          <p:grpSpPr bwMode="auto">
            <a:xfrm>
              <a:off x="3621170" y="2077216"/>
              <a:ext cx="2109607" cy="2975025"/>
              <a:chOff x="2515401" y="2077216"/>
              <a:chExt cx="2900363" cy="2975025"/>
            </a:xfrm>
          </p:grpSpPr>
          <p:sp>
            <p:nvSpPr>
              <p:cNvPr id="8205" name="Rectangle 3"/>
              <p:cNvSpPr txBox="1">
                <a:spLocks noChangeArrowheads="1"/>
              </p:cNvSpPr>
              <p:nvPr/>
            </p:nvSpPr>
            <p:spPr bwMode="auto">
              <a:xfrm>
                <a:off x="2515401" y="2077216"/>
                <a:ext cx="2900363" cy="1973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buFontTx/>
                  <a:buNone/>
                </a:pPr>
                <a:r>
                  <a:rPr lang="en-US" altLang="en-US" sz="2800">
                    <a:latin typeface="Arial" charset="0"/>
                    <a:cs typeface="Arial" charset="0"/>
                  </a:rPr>
                  <a:t>AutoML</a:t>
                </a:r>
              </a:p>
              <a:p>
                <a:pPr algn="ctr" eaLnBrk="1" hangingPunct="1">
                  <a:buFontTx/>
                  <a:buNone/>
                </a:pPr>
                <a:r>
                  <a:rPr lang="en-US" altLang="en-US" sz="2800">
                    <a:latin typeface="Arial" charset="0"/>
                    <a:cs typeface="Arial" charset="0"/>
                  </a:rPr>
                  <a:t>black box</a:t>
                </a:r>
              </a:p>
              <a:p>
                <a:pPr algn="ctr" eaLnBrk="1" hangingPunct="1">
                  <a:buFontTx/>
                  <a:buNone/>
                </a:pPr>
                <a:endParaRPr lang="en-US" altLang="en-US"/>
              </a:p>
            </p:txBody>
          </p:sp>
          <p:sp>
            <p:nvSpPr>
              <p:cNvPr id="8206" name="mainfrm"/>
              <p:cNvSpPr>
                <a:spLocks noEditPoints="1" noChangeArrowheads="1"/>
              </p:cNvSpPr>
              <p:nvPr/>
            </p:nvSpPr>
            <p:spPr bwMode="auto">
              <a:xfrm>
                <a:off x="3172923" y="3242491"/>
                <a:ext cx="1809750" cy="18097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6699">
                  <a:alpha val="50195"/>
                </a:srgbClr>
              </a:solidFill>
              <a:ln w="9525">
                <a:solidFill>
                  <a:srgbClr val="000000"/>
                </a:solidFill>
                <a:miter lim="800000"/>
                <a:headEnd/>
                <a:tailEnd/>
              </a:ln>
            </p:spPr>
            <p:txBody>
              <a:bodyPr/>
              <a:lstStyle/>
              <a:p>
                <a:endParaRPr lang="en-US"/>
              </a:p>
            </p:txBody>
          </p:sp>
          <p:grpSp>
            <p:nvGrpSpPr>
              <p:cNvPr id="8207" name="Group 8"/>
              <p:cNvGrpSpPr>
                <a:grpSpLocks/>
              </p:cNvGrpSpPr>
              <p:nvPr/>
            </p:nvGrpSpPr>
            <p:grpSpPr bwMode="auto">
              <a:xfrm>
                <a:off x="3189104" y="3304404"/>
                <a:ext cx="1457325" cy="1414462"/>
                <a:chOff x="1632" y="1248"/>
                <a:chExt cx="2682" cy="2286"/>
              </a:xfrm>
            </p:grpSpPr>
            <p:sp>
              <p:nvSpPr>
                <p:cNvPr id="8208"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78"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sp>
              <p:nvSpPr>
                <p:cNvPr id="8209" name="AutoShape 1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78"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sp>
              <p:nvSpPr>
                <p:cNvPr id="8210" name="AutoShape 1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78"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grpSp>
        </p:grpSp>
        <p:sp>
          <p:nvSpPr>
            <p:cNvPr id="8203" name="AutoShape 7"/>
            <p:cNvSpPr>
              <a:spLocks noChangeArrowheads="1"/>
            </p:cNvSpPr>
            <p:nvPr/>
          </p:nvSpPr>
          <p:spPr bwMode="auto">
            <a:xfrm>
              <a:off x="1986469" y="3818396"/>
              <a:ext cx="478436" cy="742950"/>
            </a:xfrm>
            <a:prstGeom prst="rightArrow">
              <a:avLst>
                <a:gd name="adj1" fmla="val 50000"/>
                <a:gd name="adj2" fmla="val 25000"/>
              </a:avLst>
            </a:prstGeom>
            <a:solidFill>
              <a:srgbClr val="33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endParaRPr lang="en-US" altLang="en-US" sz="2400" b="1"/>
            </a:p>
          </p:txBody>
        </p:sp>
        <p:sp>
          <p:nvSpPr>
            <p:cNvPr id="8204" name="AutoShape 7"/>
            <p:cNvSpPr>
              <a:spLocks noChangeArrowheads="1"/>
            </p:cNvSpPr>
            <p:nvPr/>
          </p:nvSpPr>
          <p:spPr bwMode="auto">
            <a:xfrm>
              <a:off x="3621169" y="3818396"/>
              <a:ext cx="462971" cy="742950"/>
            </a:xfrm>
            <a:prstGeom prst="rightArrow">
              <a:avLst>
                <a:gd name="adj1" fmla="val 50000"/>
                <a:gd name="adj2" fmla="val 25000"/>
              </a:avLst>
            </a:prstGeom>
            <a:solidFill>
              <a:srgbClr val="3366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eaLnBrk="1" hangingPunct="1">
                <a:spcBef>
                  <a:spcPct val="0"/>
                </a:spcBef>
                <a:buFontTx/>
                <a:buNone/>
              </a:pPr>
              <a:endParaRPr lang="en-US" altLang="en-US" sz="2400" b="1"/>
            </a:p>
          </p:txBody>
        </p:sp>
      </p:grpSp>
      <p:sp>
        <p:nvSpPr>
          <p:cNvPr id="2" name="Slide Number Placeholder 1"/>
          <p:cNvSpPr>
            <a:spLocks noGrp="1"/>
          </p:cNvSpPr>
          <p:nvPr>
            <p:ph type="sldNum" sz="quarter" idx="12"/>
          </p:nvPr>
        </p:nvSpPr>
        <p:spPr/>
        <p:txBody>
          <a:bodyPr/>
          <a:lstStyle/>
          <a:p>
            <a:fld id="{DF7AE947-2A1D-49DB-AAF9-66B4A4AB3439}" type="slidenum">
              <a:rPr lang="en-US" smtClean="0"/>
              <a:t>6</a:t>
            </a:fld>
            <a:endParaRPr lang="en-US"/>
          </a:p>
        </p:txBody>
      </p:sp>
      <p:sp>
        <p:nvSpPr>
          <p:cNvPr id="4" name="TextBox 3"/>
          <p:cNvSpPr txBox="1"/>
          <p:nvPr/>
        </p:nvSpPr>
        <p:spPr>
          <a:xfrm>
            <a:off x="609600" y="6172200"/>
            <a:ext cx="3784113" cy="461665"/>
          </a:xfrm>
          <a:prstGeom prst="rect">
            <a:avLst/>
          </a:prstGeom>
          <a:noFill/>
        </p:spPr>
        <p:txBody>
          <a:bodyPr wrap="none" rtlCol="0">
            <a:spAutoFit/>
          </a:bodyPr>
          <a:lstStyle/>
          <a:p>
            <a:r>
              <a:rPr lang="en-US" sz="2400" b="1" dirty="0" smtClean="0">
                <a:solidFill>
                  <a:srgbClr val="0070C0"/>
                </a:solidFill>
                <a:hlinkClick r:id="rId4"/>
              </a:rPr>
              <a:t>http://codalab.org/AutoML</a:t>
            </a:r>
            <a:r>
              <a:rPr lang="en-US" sz="2400" b="1" dirty="0" smtClean="0">
                <a:solidFill>
                  <a:srgbClr val="0070C0"/>
                </a:solidFill>
              </a:rPr>
              <a:t> </a:t>
            </a:r>
            <a:endParaRPr lang="en-US" sz="2400" b="1" dirty="0">
              <a:solidFill>
                <a:srgbClr val="0070C0"/>
              </a:solidFill>
            </a:endParaRPr>
          </a:p>
        </p:txBody>
      </p:sp>
    </p:spTree>
    <p:custDataLst>
      <p:tags r:id="rId1"/>
    </p:custDataLst>
    <p:extLst>
      <p:ext uri="{BB962C8B-B14F-4D97-AF65-F5344CB8AC3E}">
        <p14:creationId xmlns:p14="http://schemas.microsoft.com/office/powerpoint/2010/main" val="3359591616"/>
      </p:ext>
    </p:extLst>
  </p:cSld>
  <p:clrMapOvr>
    <a:masterClrMapping/>
  </p:clrMapOvr>
  <p:transition spd="slow" advTm="1390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52400" y="228600"/>
            <a:ext cx="9117013" cy="1143000"/>
          </a:xfrm>
        </p:spPr>
        <p:txBody>
          <a:bodyPr/>
          <a:lstStyle/>
          <a:p>
            <a:r>
              <a:rPr lang="en-US" altLang="en-US" dirty="0" smtClean="0">
                <a:solidFill>
                  <a:srgbClr val="0000FF"/>
                </a:solidFill>
              </a:rPr>
              <a:t>Why would the crowd do that?</a:t>
            </a:r>
          </a:p>
        </p:txBody>
      </p:sp>
      <p:grpSp>
        <p:nvGrpSpPr>
          <p:cNvPr id="27" name="Group 26"/>
          <p:cNvGrpSpPr>
            <a:grpSpLocks/>
          </p:cNvGrpSpPr>
          <p:nvPr/>
        </p:nvGrpSpPr>
        <p:grpSpPr bwMode="auto">
          <a:xfrm>
            <a:off x="808038" y="1862138"/>
            <a:ext cx="2224087" cy="1866900"/>
            <a:chOff x="808290" y="1862486"/>
            <a:chExt cx="2224153" cy="1866059"/>
          </a:xfrm>
        </p:grpSpPr>
        <p:pic>
          <p:nvPicPr>
            <p:cNvPr id="924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8290" y="1862486"/>
              <a:ext cx="2224153" cy="1404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5" name="Rectangle 20"/>
            <p:cNvSpPr>
              <a:spLocks noChangeArrowheads="1"/>
            </p:cNvSpPr>
            <p:nvPr/>
          </p:nvSpPr>
          <p:spPr bwMode="auto">
            <a:xfrm>
              <a:off x="1265300" y="3266880"/>
              <a:ext cx="12137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pPr>
              <a:r>
                <a:rPr lang="en-US" altLang="en-US" sz="2400">
                  <a:latin typeface="Arial" charset="0"/>
                  <a:cs typeface="Arial" charset="0"/>
                </a:rPr>
                <a:t>$30000</a:t>
              </a:r>
            </a:p>
          </p:txBody>
        </p:sp>
      </p:grpSp>
      <p:grpSp>
        <p:nvGrpSpPr>
          <p:cNvPr id="28" name="Group 27"/>
          <p:cNvGrpSpPr>
            <a:grpSpLocks/>
          </p:cNvGrpSpPr>
          <p:nvPr/>
        </p:nvGrpSpPr>
        <p:grpSpPr bwMode="auto">
          <a:xfrm>
            <a:off x="3938588" y="1768475"/>
            <a:ext cx="1470025" cy="2417763"/>
            <a:chOff x="3938685" y="1769113"/>
            <a:chExt cx="1469168" cy="2416923"/>
          </a:xfrm>
        </p:grpSpPr>
        <p:pic>
          <p:nvPicPr>
            <p:cNvPr id="9242"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38685" y="1769113"/>
              <a:ext cx="1469168" cy="193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3" name="Rectangle 21"/>
            <p:cNvSpPr>
              <a:spLocks noChangeArrowheads="1"/>
            </p:cNvSpPr>
            <p:nvPr/>
          </p:nvSpPr>
          <p:spPr bwMode="auto">
            <a:xfrm>
              <a:off x="4187397" y="3724371"/>
              <a:ext cx="9717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pPr>
              <a:r>
                <a:rPr lang="en-US" altLang="en-US" sz="2400">
                  <a:latin typeface="Arial" charset="0"/>
                  <a:cs typeface="Arial" charset="0"/>
                </a:rPr>
                <a:t>Fame</a:t>
              </a:r>
            </a:p>
          </p:txBody>
        </p:sp>
      </p:grpSp>
      <p:grpSp>
        <p:nvGrpSpPr>
          <p:cNvPr id="29" name="Group 28"/>
          <p:cNvGrpSpPr>
            <a:grpSpLocks/>
          </p:cNvGrpSpPr>
          <p:nvPr/>
        </p:nvGrpSpPr>
        <p:grpSpPr bwMode="auto">
          <a:xfrm>
            <a:off x="6303963" y="1568450"/>
            <a:ext cx="1985962" cy="2428875"/>
            <a:chOff x="6304068" y="1568401"/>
            <a:chExt cx="1985092" cy="2428817"/>
          </a:xfrm>
        </p:grpSpPr>
        <p:pic>
          <p:nvPicPr>
            <p:cNvPr id="9240"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04068" y="1568401"/>
              <a:ext cx="1985092" cy="199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1" name="Rectangle 22"/>
            <p:cNvSpPr>
              <a:spLocks noChangeArrowheads="1"/>
            </p:cNvSpPr>
            <p:nvPr/>
          </p:nvSpPr>
          <p:spPr bwMode="auto">
            <a:xfrm>
              <a:off x="6572892" y="3535553"/>
              <a:ext cx="13853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pPr>
              <a:r>
                <a:rPr lang="en-US" altLang="en-US" sz="2400">
                  <a:latin typeface="Arial" charset="0"/>
                  <a:cs typeface="Arial" charset="0"/>
                </a:rPr>
                <a:t>Learning</a:t>
              </a:r>
            </a:p>
          </p:txBody>
        </p:sp>
      </p:grpSp>
      <p:grpSp>
        <p:nvGrpSpPr>
          <p:cNvPr id="30" name="Group 29"/>
          <p:cNvGrpSpPr>
            <a:grpSpLocks/>
          </p:cNvGrpSpPr>
          <p:nvPr/>
        </p:nvGrpSpPr>
        <p:grpSpPr bwMode="auto">
          <a:xfrm>
            <a:off x="808038" y="4140200"/>
            <a:ext cx="2128837" cy="2227263"/>
            <a:chOff x="808290" y="4140967"/>
            <a:chExt cx="2127814" cy="2226114"/>
          </a:xfrm>
        </p:grpSpPr>
        <p:pic>
          <p:nvPicPr>
            <p:cNvPr id="9238"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290" y="4140967"/>
              <a:ext cx="2127814" cy="1764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9" name="Rectangle 23"/>
            <p:cNvSpPr>
              <a:spLocks noChangeArrowheads="1"/>
            </p:cNvSpPr>
            <p:nvPr/>
          </p:nvSpPr>
          <p:spPr bwMode="auto">
            <a:xfrm>
              <a:off x="1444666" y="5905416"/>
              <a:ext cx="7152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pPr>
              <a:r>
                <a:rPr lang="en-US" altLang="en-US" sz="2400">
                  <a:latin typeface="Arial" charset="0"/>
                  <a:cs typeface="Arial" charset="0"/>
                </a:rPr>
                <a:t>Fun</a:t>
              </a:r>
            </a:p>
          </p:txBody>
        </p:sp>
      </p:grpSp>
      <p:grpSp>
        <p:nvGrpSpPr>
          <p:cNvPr id="31" name="Group 30"/>
          <p:cNvGrpSpPr>
            <a:grpSpLocks/>
          </p:cNvGrpSpPr>
          <p:nvPr/>
        </p:nvGrpSpPr>
        <p:grpSpPr bwMode="auto">
          <a:xfrm>
            <a:off x="3408363" y="4325938"/>
            <a:ext cx="2278062" cy="1976437"/>
            <a:chOff x="3409115" y="4325359"/>
            <a:chExt cx="2277423" cy="1976383"/>
          </a:xfrm>
        </p:grpSpPr>
        <p:pic>
          <p:nvPicPr>
            <p:cNvPr id="923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9115" y="4325359"/>
              <a:ext cx="2277423" cy="1514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37" name="Rectangle 24"/>
            <p:cNvSpPr>
              <a:spLocks noChangeArrowheads="1"/>
            </p:cNvSpPr>
            <p:nvPr/>
          </p:nvSpPr>
          <p:spPr bwMode="auto">
            <a:xfrm>
              <a:off x="3789159" y="5840077"/>
              <a:ext cx="15656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pPr>
              <a:r>
                <a:rPr lang="en-US" altLang="en-US" sz="2400">
                  <a:latin typeface="Arial" charset="0"/>
                  <a:cs typeface="Arial" charset="0"/>
                </a:rPr>
                <a:t>Workshop</a:t>
              </a:r>
            </a:p>
          </p:txBody>
        </p:sp>
      </p:grpSp>
      <p:grpSp>
        <p:nvGrpSpPr>
          <p:cNvPr id="32" name="Group 31"/>
          <p:cNvGrpSpPr>
            <a:grpSpLocks/>
          </p:cNvGrpSpPr>
          <p:nvPr/>
        </p:nvGrpSpPr>
        <p:grpSpPr bwMode="auto">
          <a:xfrm>
            <a:off x="6099175" y="4064000"/>
            <a:ext cx="2565400" cy="2443163"/>
            <a:chOff x="6099933" y="4063413"/>
            <a:chExt cx="2564148" cy="2443148"/>
          </a:xfrm>
        </p:grpSpPr>
        <p:grpSp>
          <p:nvGrpSpPr>
            <p:cNvPr id="9227" name="Group 10"/>
            <p:cNvGrpSpPr>
              <a:grpSpLocks/>
            </p:cNvGrpSpPr>
            <p:nvPr/>
          </p:nvGrpSpPr>
          <p:grpSpPr bwMode="auto">
            <a:xfrm>
              <a:off x="6099933" y="4063413"/>
              <a:ext cx="2323468" cy="2298374"/>
              <a:chOff x="2490438" y="1505513"/>
              <a:chExt cx="2925325" cy="4553535"/>
            </a:xfrm>
          </p:grpSpPr>
          <p:sp>
            <p:nvSpPr>
              <p:cNvPr id="12" name="Cloud 11"/>
              <p:cNvSpPr/>
              <p:nvPr/>
            </p:nvSpPr>
            <p:spPr>
              <a:xfrm>
                <a:off x="2490438" y="1505513"/>
                <a:ext cx="2924693" cy="4554153"/>
              </a:xfrm>
              <a:prstGeom prst="cloud">
                <a:avLst/>
              </a:prstGeom>
              <a:gradFill>
                <a:gsLst>
                  <a:gs pos="39000">
                    <a:srgbClr val="FFC000"/>
                  </a:gs>
                  <a:gs pos="88000">
                    <a:srgbClr val="FF9900"/>
                  </a:gs>
                  <a:gs pos="0">
                    <a:srgbClr val="FFFFD5"/>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9230" name="Group 12"/>
              <p:cNvGrpSpPr>
                <a:grpSpLocks/>
              </p:cNvGrpSpPr>
              <p:nvPr/>
            </p:nvGrpSpPr>
            <p:grpSpPr bwMode="auto">
              <a:xfrm>
                <a:off x="3189103" y="2649593"/>
                <a:ext cx="1553800" cy="2402650"/>
                <a:chOff x="3189103" y="2649593"/>
                <a:chExt cx="1553800" cy="2402650"/>
              </a:xfrm>
            </p:grpSpPr>
            <p:sp>
              <p:nvSpPr>
                <p:cNvPr id="9231" name="mainfrm"/>
                <p:cNvSpPr>
                  <a:spLocks noEditPoints="1" noChangeArrowheads="1"/>
                </p:cNvSpPr>
                <p:nvPr/>
              </p:nvSpPr>
              <p:spPr bwMode="auto">
                <a:xfrm>
                  <a:off x="3189103" y="2649593"/>
                  <a:ext cx="1553800" cy="24026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6699">
                    <a:alpha val="50195"/>
                  </a:srgbClr>
                </a:solidFill>
                <a:ln w="9525">
                  <a:solidFill>
                    <a:srgbClr val="000000"/>
                  </a:solidFill>
                  <a:miter lim="800000"/>
                  <a:headEnd/>
                  <a:tailEnd/>
                </a:ln>
              </p:spPr>
              <p:txBody>
                <a:bodyPr/>
                <a:lstStyle/>
                <a:p>
                  <a:endParaRPr lang="en-US"/>
                </a:p>
              </p:txBody>
            </p:sp>
            <p:grpSp>
              <p:nvGrpSpPr>
                <p:cNvPr id="9232" name="Group 8"/>
                <p:cNvGrpSpPr>
                  <a:grpSpLocks/>
                </p:cNvGrpSpPr>
                <p:nvPr/>
              </p:nvGrpSpPr>
              <p:grpSpPr bwMode="auto">
                <a:xfrm>
                  <a:off x="3189104" y="3304404"/>
                  <a:ext cx="1457325" cy="1414462"/>
                  <a:chOff x="1632" y="1248"/>
                  <a:chExt cx="2682" cy="2286"/>
                </a:xfrm>
              </p:grpSpPr>
              <p:sp>
                <p:nvSpPr>
                  <p:cNvPr id="9233"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78"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sp>
                <p:nvSpPr>
                  <p:cNvPr id="9234" name="AutoShape 1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78"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sp>
                <p:nvSpPr>
                  <p:cNvPr id="9235" name="AutoShape 1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78"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grpSp>
          </p:grpSp>
        </p:grpSp>
        <p:sp>
          <p:nvSpPr>
            <p:cNvPr id="9228" name="Rectangle 25"/>
            <p:cNvSpPr>
              <a:spLocks noChangeArrowheads="1"/>
            </p:cNvSpPr>
            <p:nvPr/>
          </p:nvSpPr>
          <p:spPr bwMode="auto">
            <a:xfrm>
              <a:off x="7554482" y="6044896"/>
              <a:ext cx="1109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pPr>
              <a:r>
                <a:rPr lang="en-US" altLang="en-US" sz="2400">
                  <a:latin typeface="Arial" charset="0"/>
                  <a:cs typeface="Arial" charset="0"/>
                </a:rPr>
                <a:t>Dream</a:t>
              </a:r>
            </a:p>
          </p:txBody>
        </p:sp>
      </p:grpSp>
      <p:sp>
        <p:nvSpPr>
          <p:cNvPr id="2" name="Slide Number Placeholder 1"/>
          <p:cNvSpPr>
            <a:spLocks noGrp="1"/>
          </p:cNvSpPr>
          <p:nvPr>
            <p:ph type="sldNum" sz="quarter" idx="12"/>
          </p:nvPr>
        </p:nvSpPr>
        <p:spPr/>
        <p:txBody>
          <a:bodyPr/>
          <a:lstStyle/>
          <a:p>
            <a:fld id="{DF7AE947-2A1D-49DB-AAF9-66B4A4AB3439}" type="slidenum">
              <a:rPr lang="en-US" smtClean="0"/>
              <a:t>7</a:t>
            </a:fld>
            <a:endParaRPr lang="en-US"/>
          </a:p>
        </p:txBody>
      </p:sp>
      <p:sp>
        <p:nvSpPr>
          <p:cNvPr id="33" name="TextBox 32"/>
          <p:cNvSpPr txBox="1"/>
          <p:nvPr/>
        </p:nvSpPr>
        <p:spPr>
          <a:xfrm>
            <a:off x="609600" y="6172200"/>
            <a:ext cx="3784113" cy="461665"/>
          </a:xfrm>
          <a:prstGeom prst="rect">
            <a:avLst/>
          </a:prstGeom>
          <a:noFill/>
        </p:spPr>
        <p:txBody>
          <a:bodyPr wrap="none" rtlCol="0">
            <a:spAutoFit/>
          </a:bodyPr>
          <a:lstStyle/>
          <a:p>
            <a:r>
              <a:rPr lang="en-US" sz="2400" b="1" dirty="0" smtClean="0">
                <a:solidFill>
                  <a:srgbClr val="0070C0"/>
                </a:solidFill>
                <a:hlinkClick r:id="rId8"/>
              </a:rPr>
              <a:t>http://codalab.org/AutoML</a:t>
            </a:r>
            <a:r>
              <a:rPr lang="en-US" sz="2400" b="1" dirty="0" smtClean="0">
                <a:solidFill>
                  <a:srgbClr val="0070C0"/>
                </a:solidFill>
              </a:rPr>
              <a:t> </a:t>
            </a:r>
            <a:endParaRPr lang="en-US" sz="2400" b="1" dirty="0">
              <a:solidFill>
                <a:srgbClr val="0070C0"/>
              </a:solidFill>
            </a:endParaRPr>
          </a:p>
        </p:txBody>
      </p:sp>
    </p:spTree>
    <p:custDataLst>
      <p:tags r:id="rId1"/>
    </p:custDataLst>
    <p:extLst>
      <p:ext uri="{BB962C8B-B14F-4D97-AF65-F5344CB8AC3E}">
        <p14:creationId xmlns:p14="http://schemas.microsoft.com/office/powerpoint/2010/main" val="1112953534"/>
      </p:ext>
    </p:extLst>
  </p:cSld>
  <p:clrMapOvr>
    <a:masterClrMapping/>
  </p:clrMapOvr>
  <p:transition spd="slow" advTm="2590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style.rotation</p:attrName>
                                        </p:attrNameLst>
                                      </p:cBhvr>
                                      <p:tavLst>
                                        <p:tav tm="0">
                                          <p:val>
                                            <p:fltVal val="90"/>
                                          </p:val>
                                        </p:tav>
                                        <p:tav tm="100000">
                                          <p:val>
                                            <p:fltVal val="0"/>
                                          </p:val>
                                        </p:tav>
                                      </p:tavLst>
                                    </p:anim>
                                    <p:animEffect transition="in" filter="fade">
                                      <p:cBhvr>
                                        <p:cTn id="10" dur="1000"/>
                                        <p:tgtEl>
                                          <p:spTgt spid="2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1000" fill="hold"/>
                                        <p:tgtEl>
                                          <p:spTgt spid="28"/>
                                        </p:tgtEl>
                                        <p:attrNameLst>
                                          <p:attrName>ppt_w</p:attrName>
                                        </p:attrNameLst>
                                      </p:cBhvr>
                                      <p:tavLst>
                                        <p:tav tm="0">
                                          <p:val>
                                            <p:fltVal val="0"/>
                                          </p:val>
                                        </p:tav>
                                        <p:tav tm="100000">
                                          <p:val>
                                            <p:strVal val="#ppt_w"/>
                                          </p:val>
                                        </p:tav>
                                      </p:tavLst>
                                    </p:anim>
                                    <p:anim calcmode="lin" valueType="num">
                                      <p:cBhvr>
                                        <p:cTn id="16" dur="1000" fill="hold"/>
                                        <p:tgtEl>
                                          <p:spTgt spid="28"/>
                                        </p:tgtEl>
                                        <p:attrNameLst>
                                          <p:attrName>ppt_h</p:attrName>
                                        </p:attrNameLst>
                                      </p:cBhvr>
                                      <p:tavLst>
                                        <p:tav tm="0">
                                          <p:val>
                                            <p:fltVal val="0"/>
                                          </p:val>
                                        </p:tav>
                                        <p:tav tm="100000">
                                          <p:val>
                                            <p:strVal val="#ppt_h"/>
                                          </p:val>
                                        </p:tav>
                                      </p:tavLst>
                                    </p:anim>
                                    <p:anim calcmode="lin" valueType="num">
                                      <p:cBhvr>
                                        <p:cTn id="17" dur="1000" fill="hold"/>
                                        <p:tgtEl>
                                          <p:spTgt spid="28"/>
                                        </p:tgtEl>
                                        <p:attrNameLst>
                                          <p:attrName>style.rotation</p:attrName>
                                        </p:attrNameLst>
                                      </p:cBhvr>
                                      <p:tavLst>
                                        <p:tav tm="0">
                                          <p:val>
                                            <p:fltVal val="90"/>
                                          </p:val>
                                        </p:tav>
                                        <p:tav tm="100000">
                                          <p:val>
                                            <p:fltVal val="0"/>
                                          </p:val>
                                        </p:tav>
                                      </p:tavLst>
                                    </p:anim>
                                    <p:animEffect transition="in" filter="fade">
                                      <p:cBhvr>
                                        <p:cTn id="18" dur="1000"/>
                                        <p:tgtEl>
                                          <p:spTgt spid="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1000" fill="hold"/>
                                        <p:tgtEl>
                                          <p:spTgt spid="29"/>
                                        </p:tgtEl>
                                        <p:attrNameLst>
                                          <p:attrName>ppt_w</p:attrName>
                                        </p:attrNameLst>
                                      </p:cBhvr>
                                      <p:tavLst>
                                        <p:tav tm="0">
                                          <p:val>
                                            <p:fltVal val="0"/>
                                          </p:val>
                                        </p:tav>
                                        <p:tav tm="100000">
                                          <p:val>
                                            <p:strVal val="#ppt_w"/>
                                          </p:val>
                                        </p:tav>
                                      </p:tavLst>
                                    </p:anim>
                                    <p:anim calcmode="lin" valueType="num">
                                      <p:cBhvr>
                                        <p:cTn id="24" dur="1000" fill="hold"/>
                                        <p:tgtEl>
                                          <p:spTgt spid="29"/>
                                        </p:tgtEl>
                                        <p:attrNameLst>
                                          <p:attrName>ppt_h</p:attrName>
                                        </p:attrNameLst>
                                      </p:cBhvr>
                                      <p:tavLst>
                                        <p:tav tm="0">
                                          <p:val>
                                            <p:fltVal val="0"/>
                                          </p:val>
                                        </p:tav>
                                        <p:tav tm="100000">
                                          <p:val>
                                            <p:strVal val="#ppt_h"/>
                                          </p:val>
                                        </p:tav>
                                      </p:tavLst>
                                    </p:anim>
                                    <p:anim calcmode="lin" valueType="num">
                                      <p:cBhvr>
                                        <p:cTn id="25" dur="1000" fill="hold"/>
                                        <p:tgtEl>
                                          <p:spTgt spid="29"/>
                                        </p:tgtEl>
                                        <p:attrNameLst>
                                          <p:attrName>style.rotation</p:attrName>
                                        </p:attrNameLst>
                                      </p:cBhvr>
                                      <p:tavLst>
                                        <p:tav tm="0">
                                          <p:val>
                                            <p:fltVal val="90"/>
                                          </p:val>
                                        </p:tav>
                                        <p:tav tm="100000">
                                          <p:val>
                                            <p:fltVal val="0"/>
                                          </p:val>
                                        </p:tav>
                                      </p:tavLst>
                                    </p:anim>
                                    <p:animEffect transition="in" filter="fade">
                                      <p:cBhvr>
                                        <p:cTn id="26" dur="1000"/>
                                        <p:tgtEl>
                                          <p:spTgt spid="2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1000" fill="hold"/>
                                        <p:tgtEl>
                                          <p:spTgt spid="30"/>
                                        </p:tgtEl>
                                        <p:attrNameLst>
                                          <p:attrName>ppt_w</p:attrName>
                                        </p:attrNameLst>
                                      </p:cBhvr>
                                      <p:tavLst>
                                        <p:tav tm="0">
                                          <p:val>
                                            <p:fltVal val="0"/>
                                          </p:val>
                                        </p:tav>
                                        <p:tav tm="100000">
                                          <p:val>
                                            <p:strVal val="#ppt_w"/>
                                          </p:val>
                                        </p:tav>
                                      </p:tavLst>
                                    </p:anim>
                                    <p:anim calcmode="lin" valueType="num">
                                      <p:cBhvr>
                                        <p:cTn id="32" dur="1000" fill="hold"/>
                                        <p:tgtEl>
                                          <p:spTgt spid="30"/>
                                        </p:tgtEl>
                                        <p:attrNameLst>
                                          <p:attrName>ppt_h</p:attrName>
                                        </p:attrNameLst>
                                      </p:cBhvr>
                                      <p:tavLst>
                                        <p:tav tm="0">
                                          <p:val>
                                            <p:fltVal val="0"/>
                                          </p:val>
                                        </p:tav>
                                        <p:tav tm="100000">
                                          <p:val>
                                            <p:strVal val="#ppt_h"/>
                                          </p:val>
                                        </p:tav>
                                      </p:tavLst>
                                    </p:anim>
                                    <p:anim calcmode="lin" valueType="num">
                                      <p:cBhvr>
                                        <p:cTn id="33" dur="1000" fill="hold"/>
                                        <p:tgtEl>
                                          <p:spTgt spid="30"/>
                                        </p:tgtEl>
                                        <p:attrNameLst>
                                          <p:attrName>style.rotation</p:attrName>
                                        </p:attrNameLst>
                                      </p:cBhvr>
                                      <p:tavLst>
                                        <p:tav tm="0">
                                          <p:val>
                                            <p:fltVal val="90"/>
                                          </p:val>
                                        </p:tav>
                                        <p:tav tm="100000">
                                          <p:val>
                                            <p:fltVal val="0"/>
                                          </p:val>
                                        </p:tav>
                                      </p:tavLst>
                                    </p:anim>
                                    <p:animEffect transition="in" filter="fade">
                                      <p:cBhvr>
                                        <p:cTn id="34" dur="1000"/>
                                        <p:tgtEl>
                                          <p:spTgt spid="3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p:cTn id="39" dur="1000" fill="hold"/>
                                        <p:tgtEl>
                                          <p:spTgt spid="31"/>
                                        </p:tgtEl>
                                        <p:attrNameLst>
                                          <p:attrName>ppt_w</p:attrName>
                                        </p:attrNameLst>
                                      </p:cBhvr>
                                      <p:tavLst>
                                        <p:tav tm="0">
                                          <p:val>
                                            <p:fltVal val="0"/>
                                          </p:val>
                                        </p:tav>
                                        <p:tav tm="100000">
                                          <p:val>
                                            <p:strVal val="#ppt_w"/>
                                          </p:val>
                                        </p:tav>
                                      </p:tavLst>
                                    </p:anim>
                                    <p:anim calcmode="lin" valueType="num">
                                      <p:cBhvr>
                                        <p:cTn id="40" dur="1000" fill="hold"/>
                                        <p:tgtEl>
                                          <p:spTgt spid="31"/>
                                        </p:tgtEl>
                                        <p:attrNameLst>
                                          <p:attrName>ppt_h</p:attrName>
                                        </p:attrNameLst>
                                      </p:cBhvr>
                                      <p:tavLst>
                                        <p:tav tm="0">
                                          <p:val>
                                            <p:fltVal val="0"/>
                                          </p:val>
                                        </p:tav>
                                        <p:tav tm="100000">
                                          <p:val>
                                            <p:strVal val="#ppt_h"/>
                                          </p:val>
                                        </p:tav>
                                      </p:tavLst>
                                    </p:anim>
                                    <p:anim calcmode="lin" valueType="num">
                                      <p:cBhvr>
                                        <p:cTn id="41" dur="1000" fill="hold"/>
                                        <p:tgtEl>
                                          <p:spTgt spid="31"/>
                                        </p:tgtEl>
                                        <p:attrNameLst>
                                          <p:attrName>style.rotation</p:attrName>
                                        </p:attrNameLst>
                                      </p:cBhvr>
                                      <p:tavLst>
                                        <p:tav tm="0">
                                          <p:val>
                                            <p:fltVal val="90"/>
                                          </p:val>
                                        </p:tav>
                                        <p:tav tm="100000">
                                          <p:val>
                                            <p:fltVal val="0"/>
                                          </p:val>
                                        </p:tav>
                                      </p:tavLst>
                                    </p:anim>
                                    <p:animEffect transition="in" filter="fade">
                                      <p:cBhvr>
                                        <p:cTn id="42" dur="1000"/>
                                        <p:tgtEl>
                                          <p:spTgt spid="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p:cTn id="47" dur="2000" fill="hold"/>
                                        <p:tgtEl>
                                          <p:spTgt spid="32"/>
                                        </p:tgtEl>
                                        <p:attrNameLst>
                                          <p:attrName>ppt_w</p:attrName>
                                        </p:attrNameLst>
                                      </p:cBhvr>
                                      <p:tavLst>
                                        <p:tav tm="0">
                                          <p:val>
                                            <p:fltVal val="0"/>
                                          </p:val>
                                        </p:tav>
                                        <p:tav tm="100000">
                                          <p:val>
                                            <p:strVal val="#ppt_w"/>
                                          </p:val>
                                        </p:tav>
                                      </p:tavLst>
                                    </p:anim>
                                    <p:anim calcmode="lin" valueType="num">
                                      <p:cBhvr>
                                        <p:cTn id="48" dur="2000" fill="hold"/>
                                        <p:tgtEl>
                                          <p:spTgt spid="32"/>
                                        </p:tgtEl>
                                        <p:attrNameLst>
                                          <p:attrName>ppt_h</p:attrName>
                                        </p:attrNameLst>
                                      </p:cBhvr>
                                      <p:tavLst>
                                        <p:tav tm="0">
                                          <p:val>
                                            <p:fltVal val="0"/>
                                          </p:val>
                                        </p:tav>
                                        <p:tav tm="100000">
                                          <p:val>
                                            <p:strVal val="#ppt_h"/>
                                          </p:val>
                                        </p:tav>
                                      </p:tavLst>
                                    </p:anim>
                                    <p:animEffect transition="in" filter="fade">
                                      <p:cBhvr>
                                        <p:cTn id="49"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79412" y="228600"/>
            <a:ext cx="8285163" cy="1143000"/>
          </a:xfrm>
        </p:spPr>
        <p:txBody>
          <a:bodyPr>
            <a:normAutofit fontScale="90000"/>
          </a:bodyPr>
          <a:lstStyle/>
          <a:p>
            <a:r>
              <a:rPr lang="en-US" altLang="en-US" dirty="0" smtClean="0"/>
              <a:t>Come to my office hours…</a:t>
            </a:r>
            <a:br>
              <a:rPr lang="en-US" altLang="en-US" dirty="0" smtClean="0"/>
            </a:br>
            <a:r>
              <a:rPr lang="en-US" altLang="en-US" dirty="0" smtClean="0">
                <a:solidFill>
                  <a:srgbClr val="C00000"/>
                </a:solidFill>
              </a:rPr>
              <a:t>Wed 2:30-4:30 Soda 329</a:t>
            </a:r>
          </a:p>
        </p:txBody>
      </p:sp>
      <p:grpSp>
        <p:nvGrpSpPr>
          <p:cNvPr id="27" name="Group 26"/>
          <p:cNvGrpSpPr>
            <a:grpSpLocks/>
          </p:cNvGrpSpPr>
          <p:nvPr/>
        </p:nvGrpSpPr>
        <p:grpSpPr bwMode="auto">
          <a:xfrm>
            <a:off x="808038" y="1862138"/>
            <a:ext cx="2224087" cy="1866900"/>
            <a:chOff x="808290" y="1862486"/>
            <a:chExt cx="2224153" cy="1866059"/>
          </a:xfrm>
        </p:grpSpPr>
        <p:pic>
          <p:nvPicPr>
            <p:cNvPr id="924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8290" y="1862486"/>
              <a:ext cx="2224153" cy="1404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5" name="Rectangle 20"/>
            <p:cNvSpPr>
              <a:spLocks noChangeArrowheads="1"/>
            </p:cNvSpPr>
            <p:nvPr/>
          </p:nvSpPr>
          <p:spPr bwMode="auto">
            <a:xfrm>
              <a:off x="1265300" y="3266880"/>
              <a:ext cx="12137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pPr>
              <a:r>
                <a:rPr lang="en-US" altLang="en-US" sz="2400">
                  <a:latin typeface="Arial" charset="0"/>
                  <a:cs typeface="Arial" charset="0"/>
                </a:rPr>
                <a:t>$30000</a:t>
              </a:r>
            </a:p>
          </p:txBody>
        </p:sp>
      </p:grpSp>
      <p:grpSp>
        <p:nvGrpSpPr>
          <p:cNvPr id="28" name="Group 27"/>
          <p:cNvGrpSpPr>
            <a:grpSpLocks/>
          </p:cNvGrpSpPr>
          <p:nvPr/>
        </p:nvGrpSpPr>
        <p:grpSpPr bwMode="auto">
          <a:xfrm>
            <a:off x="3938588" y="1768475"/>
            <a:ext cx="1470025" cy="2417763"/>
            <a:chOff x="3938685" y="1769113"/>
            <a:chExt cx="1469168" cy="2416923"/>
          </a:xfrm>
        </p:grpSpPr>
        <p:pic>
          <p:nvPicPr>
            <p:cNvPr id="9242"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38685" y="1769113"/>
              <a:ext cx="1469168" cy="1934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3" name="Rectangle 21"/>
            <p:cNvSpPr>
              <a:spLocks noChangeArrowheads="1"/>
            </p:cNvSpPr>
            <p:nvPr/>
          </p:nvSpPr>
          <p:spPr bwMode="auto">
            <a:xfrm>
              <a:off x="4187397" y="3724371"/>
              <a:ext cx="9717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pPr>
              <a:r>
                <a:rPr lang="en-US" altLang="en-US" sz="2400">
                  <a:latin typeface="Arial" charset="0"/>
                  <a:cs typeface="Arial" charset="0"/>
                </a:rPr>
                <a:t>Fame</a:t>
              </a:r>
            </a:p>
          </p:txBody>
        </p:sp>
      </p:grpSp>
      <p:grpSp>
        <p:nvGrpSpPr>
          <p:cNvPr id="29" name="Group 28"/>
          <p:cNvGrpSpPr>
            <a:grpSpLocks/>
          </p:cNvGrpSpPr>
          <p:nvPr/>
        </p:nvGrpSpPr>
        <p:grpSpPr bwMode="auto">
          <a:xfrm>
            <a:off x="6303963" y="1568450"/>
            <a:ext cx="1985962" cy="2428875"/>
            <a:chOff x="6304068" y="1568401"/>
            <a:chExt cx="1985092" cy="2428817"/>
          </a:xfrm>
        </p:grpSpPr>
        <p:pic>
          <p:nvPicPr>
            <p:cNvPr id="9240"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04068" y="1568401"/>
              <a:ext cx="1985092" cy="199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1" name="Rectangle 22"/>
            <p:cNvSpPr>
              <a:spLocks noChangeArrowheads="1"/>
            </p:cNvSpPr>
            <p:nvPr/>
          </p:nvSpPr>
          <p:spPr bwMode="auto">
            <a:xfrm>
              <a:off x="6572892" y="3535553"/>
              <a:ext cx="13853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pPr>
              <a:r>
                <a:rPr lang="en-US" altLang="en-US" sz="2400">
                  <a:latin typeface="Arial" charset="0"/>
                  <a:cs typeface="Arial" charset="0"/>
                </a:rPr>
                <a:t>Learning</a:t>
              </a:r>
            </a:p>
          </p:txBody>
        </p:sp>
      </p:grpSp>
      <p:grpSp>
        <p:nvGrpSpPr>
          <p:cNvPr id="30" name="Group 29"/>
          <p:cNvGrpSpPr>
            <a:grpSpLocks/>
          </p:cNvGrpSpPr>
          <p:nvPr/>
        </p:nvGrpSpPr>
        <p:grpSpPr bwMode="auto">
          <a:xfrm>
            <a:off x="808038" y="4140200"/>
            <a:ext cx="2128837" cy="2227263"/>
            <a:chOff x="808290" y="4140967"/>
            <a:chExt cx="2127814" cy="2226114"/>
          </a:xfrm>
        </p:grpSpPr>
        <p:pic>
          <p:nvPicPr>
            <p:cNvPr id="9238"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290" y="4140967"/>
              <a:ext cx="2127814" cy="1764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9" name="Rectangle 23"/>
            <p:cNvSpPr>
              <a:spLocks noChangeArrowheads="1"/>
            </p:cNvSpPr>
            <p:nvPr/>
          </p:nvSpPr>
          <p:spPr bwMode="auto">
            <a:xfrm>
              <a:off x="1444666" y="5905416"/>
              <a:ext cx="7152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pPr>
              <a:r>
                <a:rPr lang="en-US" altLang="en-US" sz="2400">
                  <a:latin typeface="Arial" charset="0"/>
                  <a:cs typeface="Arial" charset="0"/>
                </a:rPr>
                <a:t>Fun</a:t>
              </a:r>
            </a:p>
          </p:txBody>
        </p:sp>
      </p:grpSp>
      <p:grpSp>
        <p:nvGrpSpPr>
          <p:cNvPr id="31" name="Group 30"/>
          <p:cNvGrpSpPr>
            <a:grpSpLocks/>
          </p:cNvGrpSpPr>
          <p:nvPr/>
        </p:nvGrpSpPr>
        <p:grpSpPr bwMode="auto">
          <a:xfrm>
            <a:off x="3408363" y="4325938"/>
            <a:ext cx="2278062" cy="1976437"/>
            <a:chOff x="3409115" y="4325359"/>
            <a:chExt cx="2277423" cy="1976383"/>
          </a:xfrm>
        </p:grpSpPr>
        <p:pic>
          <p:nvPicPr>
            <p:cNvPr id="923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9115" y="4325359"/>
              <a:ext cx="2277423" cy="1514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37" name="Rectangle 24"/>
            <p:cNvSpPr>
              <a:spLocks noChangeArrowheads="1"/>
            </p:cNvSpPr>
            <p:nvPr/>
          </p:nvSpPr>
          <p:spPr bwMode="auto">
            <a:xfrm>
              <a:off x="3789159" y="5840077"/>
              <a:ext cx="15656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pPr>
              <a:r>
                <a:rPr lang="en-US" altLang="en-US" sz="2400">
                  <a:latin typeface="Arial" charset="0"/>
                  <a:cs typeface="Arial" charset="0"/>
                </a:rPr>
                <a:t>Workshop</a:t>
              </a:r>
            </a:p>
          </p:txBody>
        </p:sp>
      </p:grpSp>
      <p:grpSp>
        <p:nvGrpSpPr>
          <p:cNvPr id="32" name="Group 31"/>
          <p:cNvGrpSpPr>
            <a:grpSpLocks/>
          </p:cNvGrpSpPr>
          <p:nvPr/>
        </p:nvGrpSpPr>
        <p:grpSpPr bwMode="auto">
          <a:xfrm>
            <a:off x="6099175" y="4064000"/>
            <a:ext cx="2565400" cy="2443163"/>
            <a:chOff x="6099933" y="4063413"/>
            <a:chExt cx="2564148" cy="2443148"/>
          </a:xfrm>
        </p:grpSpPr>
        <p:grpSp>
          <p:nvGrpSpPr>
            <p:cNvPr id="9227" name="Group 10"/>
            <p:cNvGrpSpPr>
              <a:grpSpLocks/>
            </p:cNvGrpSpPr>
            <p:nvPr/>
          </p:nvGrpSpPr>
          <p:grpSpPr bwMode="auto">
            <a:xfrm>
              <a:off x="6099933" y="4063413"/>
              <a:ext cx="2323468" cy="2298374"/>
              <a:chOff x="2490438" y="1505513"/>
              <a:chExt cx="2925325" cy="4553535"/>
            </a:xfrm>
          </p:grpSpPr>
          <p:sp>
            <p:nvSpPr>
              <p:cNvPr id="12" name="Cloud 11"/>
              <p:cNvSpPr/>
              <p:nvPr/>
            </p:nvSpPr>
            <p:spPr>
              <a:xfrm>
                <a:off x="2490438" y="1505513"/>
                <a:ext cx="2924693" cy="4554153"/>
              </a:xfrm>
              <a:prstGeom prst="cloud">
                <a:avLst/>
              </a:prstGeom>
              <a:gradFill>
                <a:gsLst>
                  <a:gs pos="39000">
                    <a:srgbClr val="FFC000"/>
                  </a:gs>
                  <a:gs pos="88000">
                    <a:srgbClr val="FF9900"/>
                  </a:gs>
                  <a:gs pos="0">
                    <a:srgbClr val="FFFFD5"/>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9230" name="Group 12"/>
              <p:cNvGrpSpPr>
                <a:grpSpLocks/>
              </p:cNvGrpSpPr>
              <p:nvPr/>
            </p:nvGrpSpPr>
            <p:grpSpPr bwMode="auto">
              <a:xfrm>
                <a:off x="3189103" y="2649593"/>
                <a:ext cx="1553800" cy="2402650"/>
                <a:chOff x="3189103" y="2649593"/>
                <a:chExt cx="1553800" cy="2402650"/>
              </a:xfrm>
            </p:grpSpPr>
            <p:sp>
              <p:nvSpPr>
                <p:cNvPr id="9231" name="mainfrm"/>
                <p:cNvSpPr>
                  <a:spLocks noEditPoints="1" noChangeArrowheads="1"/>
                </p:cNvSpPr>
                <p:nvPr/>
              </p:nvSpPr>
              <p:spPr bwMode="auto">
                <a:xfrm>
                  <a:off x="3189103" y="2649593"/>
                  <a:ext cx="1553800" cy="24026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6699">
                    <a:alpha val="50195"/>
                  </a:srgbClr>
                </a:solidFill>
                <a:ln w="9525">
                  <a:solidFill>
                    <a:srgbClr val="000000"/>
                  </a:solidFill>
                  <a:miter lim="800000"/>
                  <a:headEnd/>
                  <a:tailEnd/>
                </a:ln>
              </p:spPr>
              <p:txBody>
                <a:bodyPr/>
                <a:lstStyle/>
                <a:p>
                  <a:endParaRPr lang="en-US"/>
                </a:p>
              </p:txBody>
            </p:sp>
            <p:grpSp>
              <p:nvGrpSpPr>
                <p:cNvPr id="9232" name="Group 8"/>
                <p:cNvGrpSpPr>
                  <a:grpSpLocks/>
                </p:cNvGrpSpPr>
                <p:nvPr/>
              </p:nvGrpSpPr>
              <p:grpSpPr bwMode="auto">
                <a:xfrm>
                  <a:off x="3189104" y="3304404"/>
                  <a:ext cx="1457325" cy="1414462"/>
                  <a:chOff x="1632" y="1248"/>
                  <a:chExt cx="2682" cy="2286"/>
                </a:xfrm>
              </p:grpSpPr>
              <p:sp>
                <p:nvSpPr>
                  <p:cNvPr id="9233"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78"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sp>
                <p:nvSpPr>
                  <p:cNvPr id="9234" name="AutoShape 10"/>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78"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sp>
                <p:nvSpPr>
                  <p:cNvPr id="9235" name="AutoShape 11"/>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78"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en-US"/>
                  </a:p>
                </p:txBody>
              </p:sp>
            </p:grpSp>
          </p:grpSp>
        </p:grpSp>
        <p:sp>
          <p:nvSpPr>
            <p:cNvPr id="9228" name="Rectangle 25"/>
            <p:cNvSpPr>
              <a:spLocks noChangeArrowheads="1"/>
            </p:cNvSpPr>
            <p:nvPr/>
          </p:nvSpPr>
          <p:spPr bwMode="auto">
            <a:xfrm>
              <a:off x="7554482" y="6044896"/>
              <a:ext cx="1109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itchFamily="18" charset="0"/>
                  <a:cs typeface="Times New Roman" pitchFamily="18" charset="0"/>
                </a:defRPr>
              </a:lvl1pPr>
              <a:lvl2pPr marL="742950" indent="-285750" eaLnBrk="0" hangingPunct="0">
                <a:spcBef>
                  <a:spcPct val="20000"/>
                </a:spcBef>
                <a:buChar char="–"/>
                <a:defRPr sz="2800">
                  <a:solidFill>
                    <a:schemeClr val="tx1"/>
                  </a:solidFill>
                  <a:latin typeface="Times New Roman" pitchFamily="18" charset="0"/>
                  <a:cs typeface="Times New Roman" pitchFamily="18" charset="0"/>
                </a:defRPr>
              </a:lvl2pPr>
              <a:lvl3pPr marL="1143000" indent="-228600" eaLnBrk="0" hangingPunct="0">
                <a:spcBef>
                  <a:spcPct val="20000"/>
                </a:spcBef>
                <a:buChar char="•"/>
                <a:defRPr sz="2400">
                  <a:solidFill>
                    <a:schemeClr val="tx1"/>
                  </a:solidFill>
                  <a:latin typeface="Times New Roman" pitchFamily="18" charset="0"/>
                  <a:cs typeface="Times New Roman" pitchFamily="18" charset="0"/>
                </a:defRPr>
              </a:lvl3pPr>
              <a:lvl4pPr marL="1600200" indent="-228600" eaLnBrk="0" hangingPunct="0">
                <a:spcBef>
                  <a:spcPct val="20000"/>
                </a:spcBef>
                <a:buChar char="–"/>
                <a:defRPr sz="2000">
                  <a:solidFill>
                    <a:schemeClr val="tx1"/>
                  </a:solidFill>
                  <a:latin typeface="Times New Roman" pitchFamily="18" charset="0"/>
                  <a:cs typeface="Times New Roman" pitchFamily="18" charset="0"/>
                </a:defRPr>
              </a:lvl4pPr>
              <a:lvl5pPr marL="2057400" indent="-228600" eaLnBrk="0" hangingPunct="0">
                <a:spcBef>
                  <a:spcPct val="20000"/>
                </a:spcBef>
                <a:buChar char="»"/>
                <a:defRPr sz="2000">
                  <a:solidFill>
                    <a:schemeClr val="tx1"/>
                  </a:solidFill>
                  <a:latin typeface="Times New Roman" pitchFamily="18" charset="0"/>
                  <a:cs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9pPr>
            </a:lstStyle>
            <a:p>
              <a:pPr algn="ctr" eaLnBrk="1" hangingPunct="1">
                <a:spcBef>
                  <a:spcPct val="0"/>
                </a:spcBef>
                <a:buFontTx/>
                <a:buNone/>
              </a:pPr>
              <a:r>
                <a:rPr lang="en-US" altLang="en-US" sz="2400">
                  <a:latin typeface="Arial" charset="0"/>
                  <a:cs typeface="Arial" charset="0"/>
                </a:rPr>
                <a:t>Dream</a:t>
              </a:r>
            </a:p>
          </p:txBody>
        </p:sp>
      </p:grpSp>
      <p:sp>
        <p:nvSpPr>
          <p:cNvPr id="2" name="Slide Number Placeholder 1"/>
          <p:cNvSpPr>
            <a:spLocks noGrp="1"/>
          </p:cNvSpPr>
          <p:nvPr>
            <p:ph type="sldNum" sz="quarter" idx="12"/>
          </p:nvPr>
        </p:nvSpPr>
        <p:spPr/>
        <p:txBody>
          <a:bodyPr/>
          <a:lstStyle/>
          <a:p>
            <a:fld id="{DF7AE947-2A1D-49DB-AAF9-66B4A4AB3439}" type="slidenum">
              <a:rPr lang="en-US" smtClean="0"/>
              <a:t>8</a:t>
            </a:fld>
            <a:endParaRPr lang="en-US"/>
          </a:p>
        </p:txBody>
      </p:sp>
      <p:sp>
        <p:nvSpPr>
          <p:cNvPr id="33" name="TextBox 32"/>
          <p:cNvSpPr txBox="1"/>
          <p:nvPr/>
        </p:nvSpPr>
        <p:spPr>
          <a:xfrm>
            <a:off x="609600" y="6172200"/>
            <a:ext cx="3784113" cy="461665"/>
          </a:xfrm>
          <a:prstGeom prst="rect">
            <a:avLst/>
          </a:prstGeom>
          <a:noFill/>
        </p:spPr>
        <p:txBody>
          <a:bodyPr wrap="none" rtlCol="0">
            <a:spAutoFit/>
          </a:bodyPr>
          <a:lstStyle/>
          <a:p>
            <a:r>
              <a:rPr lang="en-US" sz="2400" b="1" dirty="0" smtClean="0">
                <a:solidFill>
                  <a:srgbClr val="0070C0"/>
                </a:solidFill>
                <a:hlinkClick r:id="rId8"/>
              </a:rPr>
              <a:t>http://codalab.org/AutoML</a:t>
            </a:r>
            <a:r>
              <a:rPr lang="en-US" sz="2400" b="1" dirty="0" smtClean="0">
                <a:solidFill>
                  <a:srgbClr val="0070C0"/>
                </a:solidFill>
              </a:rPr>
              <a:t> </a:t>
            </a:r>
            <a:endParaRPr lang="en-US" sz="2400" b="1" dirty="0">
              <a:solidFill>
                <a:srgbClr val="0070C0"/>
              </a:solidFill>
            </a:endParaRPr>
          </a:p>
        </p:txBody>
      </p:sp>
    </p:spTree>
    <p:custDataLst>
      <p:tags r:id="rId1"/>
    </p:custDataLst>
    <p:extLst>
      <p:ext uri="{BB962C8B-B14F-4D97-AF65-F5344CB8AC3E}">
        <p14:creationId xmlns:p14="http://schemas.microsoft.com/office/powerpoint/2010/main" val="1470933154"/>
      </p:ext>
    </p:extLst>
  </p:cSld>
  <p:clrMapOvr>
    <a:masterClrMapping/>
  </p:clrMapOvr>
  <p:transition spd="slow" advTm="2590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xit" presetSubtype="0" fill="hold" nodeType="clickEffect">
                                  <p:stCondLst>
                                    <p:cond delay="0"/>
                                  </p:stCondLst>
                                  <p:childTnLst>
                                    <p:anim calcmode="lin" valueType="num">
                                      <p:cBhvr>
                                        <p:cTn id="6" dur="1000"/>
                                        <p:tgtEl>
                                          <p:spTgt spid="27"/>
                                        </p:tgtEl>
                                        <p:attrNameLst>
                                          <p:attrName>ppt_w</p:attrName>
                                        </p:attrNameLst>
                                      </p:cBhvr>
                                      <p:tavLst>
                                        <p:tav tm="0">
                                          <p:val>
                                            <p:strVal val="ppt_w"/>
                                          </p:val>
                                        </p:tav>
                                        <p:tav tm="100000">
                                          <p:val>
                                            <p:fltVal val="0"/>
                                          </p:val>
                                        </p:tav>
                                      </p:tavLst>
                                    </p:anim>
                                    <p:anim calcmode="lin" valueType="num">
                                      <p:cBhvr>
                                        <p:cTn id="7" dur="1000"/>
                                        <p:tgtEl>
                                          <p:spTgt spid="27"/>
                                        </p:tgtEl>
                                        <p:attrNameLst>
                                          <p:attrName>ppt_h</p:attrName>
                                        </p:attrNameLst>
                                      </p:cBhvr>
                                      <p:tavLst>
                                        <p:tav tm="0">
                                          <p:val>
                                            <p:strVal val="ppt_h"/>
                                          </p:val>
                                        </p:tav>
                                        <p:tav tm="100000">
                                          <p:val>
                                            <p:fltVal val="0"/>
                                          </p:val>
                                        </p:tav>
                                      </p:tavLst>
                                    </p:anim>
                                    <p:anim calcmode="lin" valueType="num">
                                      <p:cBhvr>
                                        <p:cTn id="8" dur="1000"/>
                                        <p:tgtEl>
                                          <p:spTgt spid="27"/>
                                        </p:tgtEl>
                                        <p:attrNameLst>
                                          <p:attrName>style.rotation</p:attrName>
                                        </p:attrNameLst>
                                      </p:cBhvr>
                                      <p:tavLst>
                                        <p:tav tm="0">
                                          <p:val>
                                            <p:fltVal val="0"/>
                                          </p:val>
                                        </p:tav>
                                        <p:tav tm="100000">
                                          <p:val>
                                            <p:fltVal val="90"/>
                                          </p:val>
                                        </p:tav>
                                      </p:tavLst>
                                    </p:anim>
                                    <p:animEffect transition="out" filter="fade">
                                      <p:cBhvr>
                                        <p:cTn id="9" dur="1000"/>
                                        <p:tgtEl>
                                          <p:spTgt spid="27"/>
                                        </p:tgtEl>
                                      </p:cBhvr>
                                    </p:animEffect>
                                    <p:set>
                                      <p:cBhvr>
                                        <p:cTn id="10" dur="1" fill="hold">
                                          <p:stCondLst>
                                            <p:cond delay="999"/>
                                          </p:stCondLst>
                                        </p:cTn>
                                        <p:tgtEl>
                                          <p:spTgt spid="27"/>
                                        </p:tgtEl>
                                        <p:attrNameLst>
                                          <p:attrName>style.visibility</p:attrName>
                                        </p:attrNameLst>
                                      </p:cBhvr>
                                      <p:to>
                                        <p:strVal val="hidden"/>
                                      </p:to>
                                    </p:set>
                                  </p:childTnLst>
                                </p:cTn>
                              </p:par>
                              <p:par>
                                <p:cTn id="11" presetID="31" presetClass="exit" presetSubtype="0" fill="hold" nodeType="withEffect">
                                  <p:stCondLst>
                                    <p:cond delay="0"/>
                                  </p:stCondLst>
                                  <p:childTnLst>
                                    <p:anim calcmode="lin" valueType="num">
                                      <p:cBhvr>
                                        <p:cTn id="12" dur="1000"/>
                                        <p:tgtEl>
                                          <p:spTgt spid="28"/>
                                        </p:tgtEl>
                                        <p:attrNameLst>
                                          <p:attrName>ppt_w</p:attrName>
                                        </p:attrNameLst>
                                      </p:cBhvr>
                                      <p:tavLst>
                                        <p:tav tm="0">
                                          <p:val>
                                            <p:strVal val="ppt_w"/>
                                          </p:val>
                                        </p:tav>
                                        <p:tav tm="100000">
                                          <p:val>
                                            <p:fltVal val="0"/>
                                          </p:val>
                                        </p:tav>
                                      </p:tavLst>
                                    </p:anim>
                                    <p:anim calcmode="lin" valueType="num">
                                      <p:cBhvr>
                                        <p:cTn id="13" dur="1000"/>
                                        <p:tgtEl>
                                          <p:spTgt spid="28"/>
                                        </p:tgtEl>
                                        <p:attrNameLst>
                                          <p:attrName>ppt_h</p:attrName>
                                        </p:attrNameLst>
                                      </p:cBhvr>
                                      <p:tavLst>
                                        <p:tav tm="0">
                                          <p:val>
                                            <p:strVal val="ppt_h"/>
                                          </p:val>
                                        </p:tav>
                                        <p:tav tm="100000">
                                          <p:val>
                                            <p:fltVal val="0"/>
                                          </p:val>
                                        </p:tav>
                                      </p:tavLst>
                                    </p:anim>
                                    <p:anim calcmode="lin" valueType="num">
                                      <p:cBhvr>
                                        <p:cTn id="14" dur="1000"/>
                                        <p:tgtEl>
                                          <p:spTgt spid="28"/>
                                        </p:tgtEl>
                                        <p:attrNameLst>
                                          <p:attrName>style.rotation</p:attrName>
                                        </p:attrNameLst>
                                      </p:cBhvr>
                                      <p:tavLst>
                                        <p:tav tm="0">
                                          <p:val>
                                            <p:fltVal val="0"/>
                                          </p:val>
                                        </p:tav>
                                        <p:tav tm="100000">
                                          <p:val>
                                            <p:fltVal val="90"/>
                                          </p:val>
                                        </p:tav>
                                      </p:tavLst>
                                    </p:anim>
                                    <p:animEffect transition="out" filter="fade">
                                      <p:cBhvr>
                                        <p:cTn id="15" dur="1000"/>
                                        <p:tgtEl>
                                          <p:spTgt spid="28"/>
                                        </p:tgtEl>
                                      </p:cBhvr>
                                    </p:animEffect>
                                    <p:set>
                                      <p:cBhvr>
                                        <p:cTn id="16" dur="1" fill="hold">
                                          <p:stCondLst>
                                            <p:cond delay="999"/>
                                          </p:stCondLst>
                                        </p:cTn>
                                        <p:tgtEl>
                                          <p:spTgt spid="28"/>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29"/>
                                        </p:tgtEl>
                                        <p:attrNameLst>
                                          <p:attrName>ppt_w</p:attrName>
                                        </p:attrNameLst>
                                      </p:cBhvr>
                                      <p:tavLst>
                                        <p:tav tm="0">
                                          <p:val>
                                            <p:strVal val="ppt_w"/>
                                          </p:val>
                                        </p:tav>
                                        <p:tav tm="100000">
                                          <p:val>
                                            <p:fltVal val="0"/>
                                          </p:val>
                                        </p:tav>
                                      </p:tavLst>
                                    </p:anim>
                                    <p:anim calcmode="lin" valueType="num">
                                      <p:cBhvr>
                                        <p:cTn id="19" dur="1000"/>
                                        <p:tgtEl>
                                          <p:spTgt spid="29"/>
                                        </p:tgtEl>
                                        <p:attrNameLst>
                                          <p:attrName>ppt_h</p:attrName>
                                        </p:attrNameLst>
                                      </p:cBhvr>
                                      <p:tavLst>
                                        <p:tav tm="0">
                                          <p:val>
                                            <p:strVal val="ppt_h"/>
                                          </p:val>
                                        </p:tav>
                                        <p:tav tm="100000">
                                          <p:val>
                                            <p:fltVal val="0"/>
                                          </p:val>
                                        </p:tav>
                                      </p:tavLst>
                                    </p:anim>
                                    <p:anim calcmode="lin" valueType="num">
                                      <p:cBhvr>
                                        <p:cTn id="20" dur="1000"/>
                                        <p:tgtEl>
                                          <p:spTgt spid="29"/>
                                        </p:tgtEl>
                                        <p:attrNameLst>
                                          <p:attrName>style.rotation</p:attrName>
                                        </p:attrNameLst>
                                      </p:cBhvr>
                                      <p:tavLst>
                                        <p:tav tm="0">
                                          <p:val>
                                            <p:fltVal val="0"/>
                                          </p:val>
                                        </p:tav>
                                        <p:tav tm="100000">
                                          <p:val>
                                            <p:fltVal val="90"/>
                                          </p:val>
                                        </p:tav>
                                      </p:tavLst>
                                    </p:anim>
                                    <p:animEffect transition="out" filter="fade">
                                      <p:cBhvr>
                                        <p:cTn id="21" dur="1000"/>
                                        <p:tgtEl>
                                          <p:spTgt spid="29"/>
                                        </p:tgtEl>
                                      </p:cBhvr>
                                    </p:animEffect>
                                    <p:set>
                                      <p:cBhvr>
                                        <p:cTn id="22" dur="1" fill="hold">
                                          <p:stCondLst>
                                            <p:cond delay="999"/>
                                          </p:stCondLst>
                                        </p:cTn>
                                        <p:tgtEl>
                                          <p:spTgt spid="29"/>
                                        </p:tgtEl>
                                        <p:attrNameLst>
                                          <p:attrName>style.visibility</p:attrName>
                                        </p:attrNameLst>
                                      </p:cBhvr>
                                      <p:to>
                                        <p:strVal val="hidden"/>
                                      </p:to>
                                    </p:set>
                                  </p:childTnLst>
                                </p:cTn>
                              </p:par>
                              <p:par>
                                <p:cTn id="23" presetID="31" presetClass="exit" presetSubtype="0" fill="hold" nodeType="withEffect">
                                  <p:stCondLst>
                                    <p:cond delay="0"/>
                                  </p:stCondLst>
                                  <p:childTnLst>
                                    <p:anim calcmode="lin" valueType="num">
                                      <p:cBhvr>
                                        <p:cTn id="24" dur="1000"/>
                                        <p:tgtEl>
                                          <p:spTgt spid="30"/>
                                        </p:tgtEl>
                                        <p:attrNameLst>
                                          <p:attrName>ppt_w</p:attrName>
                                        </p:attrNameLst>
                                      </p:cBhvr>
                                      <p:tavLst>
                                        <p:tav tm="0">
                                          <p:val>
                                            <p:strVal val="ppt_w"/>
                                          </p:val>
                                        </p:tav>
                                        <p:tav tm="100000">
                                          <p:val>
                                            <p:fltVal val="0"/>
                                          </p:val>
                                        </p:tav>
                                      </p:tavLst>
                                    </p:anim>
                                    <p:anim calcmode="lin" valueType="num">
                                      <p:cBhvr>
                                        <p:cTn id="25" dur="1000"/>
                                        <p:tgtEl>
                                          <p:spTgt spid="30"/>
                                        </p:tgtEl>
                                        <p:attrNameLst>
                                          <p:attrName>ppt_h</p:attrName>
                                        </p:attrNameLst>
                                      </p:cBhvr>
                                      <p:tavLst>
                                        <p:tav tm="0">
                                          <p:val>
                                            <p:strVal val="ppt_h"/>
                                          </p:val>
                                        </p:tav>
                                        <p:tav tm="100000">
                                          <p:val>
                                            <p:fltVal val="0"/>
                                          </p:val>
                                        </p:tav>
                                      </p:tavLst>
                                    </p:anim>
                                    <p:anim calcmode="lin" valueType="num">
                                      <p:cBhvr>
                                        <p:cTn id="26" dur="1000"/>
                                        <p:tgtEl>
                                          <p:spTgt spid="30"/>
                                        </p:tgtEl>
                                        <p:attrNameLst>
                                          <p:attrName>style.rotation</p:attrName>
                                        </p:attrNameLst>
                                      </p:cBhvr>
                                      <p:tavLst>
                                        <p:tav tm="0">
                                          <p:val>
                                            <p:fltVal val="0"/>
                                          </p:val>
                                        </p:tav>
                                        <p:tav tm="100000">
                                          <p:val>
                                            <p:fltVal val="90"/>
                                          </p:val>
                                        </p:tav>
                                      </p:tavLst>
                                    </p:anim>
                                    <p:animEffect transition="out" filter="fade">
                                      <p:cBhvr>
                                        <p:cTn id="27" dur="1000"/>
                                        <p:tgtEl>
                                          <p:spTgt spid="30"/>
                                        </p:tgtEl>
                                      </p:cBhvr>
                                    </p:animEffect>
                                    <p:set>
                                      <p:cBhvr>
                                        <p:cTn id="28" dur="1" fill="hold">
                                          <p:stCondLst>
                                            <p:cond delay="999"/>
                                          </p:stCondLst>
                                        </p:cTn>
                                        <p:tgtEl>
                                          <p:spTgt spid="30"/>
                                        </p:tgtEl>
                                        <p:attrNameLst>
                                          <p:attrName>style.visibility</p:attrName>
                                        </p:attrNameLst>
                                      </p:cBhvr>
                                      <p:to>
                                        <p:strVal val="hidden"/>
                                      </p:to>
                                    </p:set>
                                  </p:childTnLst>
                                </p:cTn>
                              </p:par>
                              <p:par>
                                <p:cTn id="29" presetID="31" presetClass="exit" presetSubtype="0" fill="hold" nodeType="withEffect">
                                  <p:stCondLst>
                                    <p:cond delay="0"/>
                                  </p:stCondLst>
                                  <p:childTnLst>
                                    <p:anim calcmode="lin" valueType="num">
                                      <p:cBhvr>
                                        <p:cTn id="30" dur="1000"/>
                                        <p:tgtEl>
                                          <p:spTgt spid="31"/>
                                        </p:tgtEl>
                                        <p:attrNameLst>
                                          <p:attrName>ppt_w</p:attrName>
                                        </p:attrNameLst>
                                      </p:cBhvr>
                                      <p:tavLst>
                                        <p:tav tm="0">
                                          <p:val>
                                            <p:strVal val="ppt_w"/>
                                          </p:val>
                                        </p:tav>
                                        <p:tav tm="100000">
                                          <p:val>
                                            <p:fltVal val="0"/>
                                          </p:val>
                                        </p:tav>
                                      </p:tavLst>
                                    </p:anim>
                                    <p:anim calcmode="lin" valueType="num">
                                      <p:cBhvr>
                                        <p:cTn id="31" dur="1000"/>
                                        <p:tgtEl>
                                          <p:spTgt spid="31"/>
                                        </p:tgtEl>
                                        <p:attrNameLst>
                                          <p:attrName>ppt_h</p:attrName>
                                        </p:attrNameLst>
                                      </p:cBhvr>
                                      <p:tavLst>
                                        <p:tav tm="0">
                                          <p:val>
                                            <p:strVal val="ppt_h"/>
                                          </p:val>
                                        </p:tav>
                                        <p:tav tm="100000">
                                          <p:val>
                                            <p:fltVal val="0"/>
                                          </p:val>
                                        </p:tav>
                                      </p:tavLst>
                                    </p:anim>
                                    <p:anim calcmode="lin" valueType="num">
                                      <p:cBhvr>
                                        <p:cTn id="32" dur="1000"/>
                                        <p:tgtEl>
                                          <p:spTgt spid="31"/>
                                        </p:tgtEl>
                                        <p:attrNameLst>
                                          <p:attrName>style.rotation</p:attrName>
                                        </p:attrNameLst>
                                      </p:cBhvr>
                                      <p:tavLst>
                                        <p:tav tm="0">
                                          <p:val>
                                            <p:fltVal val="0"/>
                                          </p:val>
                                        </p:tav>
                                        <p:tav tm="100000">
                                          <p:val>
                                            <p:fltVal val="90"/>
                                          </p:val>
                                        </p:tav>
                                      </p:tavLst>
                                    </p:anim>
                                    <p:animEffect transition="out" filter="fade">
                                      <p:cBhvr>
                                        <p:cTn id="33" dur="1000"/>
                                        <p:tgtEl>
                                          <p:spTgt spid="31"/>
                                        </p:tgtEl>
                                      </p:cBhvr>
                                    </p:animEffect>
                                    <p:set>
                                      <p:cBhvr>
                                        <p:cTn id="34" dur="1" fill="hold">
                                          <p:stCondLst>
                                            <p:cond delay="999"/>
                                          </p:stCondLst>
                                        </p:cTn>
                                        <p:tgtEl>
                                          <p:spTgt spid="31"/>
                                        </p:tgtEl>
                                        <p:attrNameLst>
                                          <p:attrName>style.visibility</p:attrName>
                                        </p:attrNameLst>
                                      </p:cBhvr>
                                      <p:to>
                                        <p:strVal val="hidden"/>
                                      </p:to>
                                    </p:set>
                                  </p:childTnLst>
                                </p:cTn>
                              </p:par>
                              <p:par>
                                <p:cTn id="35" presetID="31" presetClass="exit" presetSubtype="0" fill="hold" nodeType="withEffect">
                                  <p:stCondLst>
                                    <p:cond delay="0"/>
                                  </p:stCondLst>
                                  <p:childTnLst>
                                    <p:anim calcmode="lin" valueType="num">
                                      <p:cBhvr>
                                        <p:cTn id="36" dur="1000"/>
                                        <p:tgtEl>
                                          <p:spTgt spid="32"/>
                                        </p:tgtEl>
                                        <p:attrNameLst>
                                          <p:attrName>ppt_w</p:attrName>
                                        </p:attrNameLst>
                                      </p:cBhvr>
                                      <p:tavLst>
                                        <p:tav tm="0">
                                          <p:val>
                                            <p:strVal val="ppt_w"/>
                                          </p:val>
                                        </p:tav>
                                        <p:tav tm="100000">
                                          <p:val>
                                            <p:fltVal val="0"/>
                                          </p:val>
                                        </p:tav>
                                      </p:tavLst>
                                    </p:anim>
                                    <p:anim calcmode="lin" valueType="num">
                                      <p:cBhvr>
                                        <p:cTn id="37" dur="1000"/>
                                        <p:tgtEl>
                                          <p:spTgt spid="32"/>
                                        </p:tgtEl>
                                        <p:attrNameLst>
                                          <p:attrName>ppt_h</p:attrName>
                                        </p:attrNameLst>
                                      </p:cBhvr>
                                      <p:tavLst>
                                        <p:tav tm="0">
                                          <p:val>
                                            <p:strVal val="ppt_h"/>
                                          </p:val>
                                        </p:tav>
                                        <p:tav tm="100000">
                                          <p:val>
                                            <p:fltVal val="0"/>
                                          </p:val>
                                        </p:tav>
                                      </p:tavLst>
                                    </p:anim>
                                    <p:anim calcmode="lin" valueType="num">
                                      <p:cBhvr>
                                        <p:cTn id="38" dur="1000"/>
                                        <p:tgtEl>
                                          <p:spTgt spid="32"/>
                                        </p:tgtEl>
                                        <p:attrNameLst>
                                          <p:attrName>style.rotation</p:attrName>
                                        </p:attrNameLst>
                                      </p:cBhvr>
                                      <p:tavLst>
                                        <p:tav tm="0">
                                          <p:val>
                                            <p:fltVal val="0"/>
                                          </p:val>
                                        </p:tav>
                                        <p:tav tm="100000">
                                          <p:val>
                                            <p:fltVal val="90"/>
                                          </p:val>
                                        </p:tav>
                                      </p:tavLst>
                                    </p:anim>
                                    <p:animEffect transition="out" filter="fade">
                                      <p:cBhvr>
                                        <p:cTn id="39" dur="1000"/>
                                        <p:tgtEl>
                                          <p:spTgt spid="32"/>
                                        </p:tgtEl>
                                      </p:cBhvr>
                                    </p:animEffect>
                                    <p:set>
                                      <p:cBhvr>
                                        <p:cTn id="40" dur="1" fill="hold">
                                          <p:stCondLst>
                                            <p:cond delay="9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304800" y="1524001"/>
            <a:ext cx="8534400" cy="507831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dirty="0" smtClean="0"/>
              <a:t> </a:t>
            </a:r>
            <a:r>
              <a:rPr lang="en-US" sz="3600" b="1" dirty="0" smtClean="0"/>
              <a:t>Last time</a:t>
            </a:r>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smtClean="0"/>
          </a:p>
        </p:txBody>
      </p:sp>
      <p:sp>
        <p:nvSpPr>
          <p:cNvPr id="4" name="Slide Number Placeholder 3"/>
          <p:cNvSpPr>
            <a:spLocks noGrp="1"/>
          </p:cNvSpPr>
          <p:nvPr>
            <p:ph type="sldNum" sz="quarter" idx="12"/>
          </p:nvPr>
        </p:nvSpPr>
        <p:spPr/>
        <p:txBody>
          <a:bodyPr/>
          <a:lstStyle/>
          <a:p>
            <a:fld id="{DF7AE947-2A1D-49DB-AAF9-66B4A4AB3439}" type="slidenum">
              <a:rPr lang="en-US" smtClean="0"/>
              <a:t>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2313081"/>
            <a:ext cx="5915024" cy="4154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a:spLocks noGrp="1"/>
          </p:cNvSpPr>
          <p:nvPr>
            <p:ph type="title"/>
          </p:nvPr>
        </p:nvSpPr>
        <p:spPr>
          <a:xfrm>
            <a:off x="379412" y="228600"/>
            <a:ext cx="8285163" cy="1143000"/>
          </a:xfrm>
        </p:spPr>
        <p:txBody>
          <a:bodyPr>
            <a:normAutofit fontScale="90000"/>
          </a:bodyPr>
          <a:lstStyle/>
          <a:p>
            <a:r>
              <a:rPr lang="en-US" altLang="en-US" dirty="0" smtClean="0"/>
              <a:t>Come to my office hours…</a:t>
            </a:r>
            <a:br>
              <a:rPr lang="en-US" altLang="en-US" dirty="0" smtClean="0"/>
            </a:br>
            <a:r>
              <a:rPr lang="en-US" altLang="en-US" dirty="0" smtClean="0">
                <a:solidFill>
                  <a:srgbClr val="C00000"/>
                </a:solidFill>
              </a:rPr>
              <a:t>Wed </a:t>
            </a:r>
            <a:r>
              <a:rPr lang="en-US" altLang="en-US" dirty="0">
                <a:solidFill>
                  <a:srgbClr val="C00000"/>
                </a:solidFill>
              </a:rPr>
              <a:t>2:30-4:30 </a:t>
            </a:r>
            <a:r>
              <a:rPr lang="en-US" altLang="en-US" dirty="0" smtClean="0">
                <a:solidFill>
                  <a:srgbClr val="C00000"/>
                </a:solidFill>
              </a:rPr>
              <a:t>Soda 329</a:t>
            </a:r>
          </a:p>
        </p:txBody>
      </p:sp>
    </p:spTree>
    <p:extLst>
      <p:ext uri="{BB962C8B-B14F-4D97-AF65-F5344CB8AC3E}">
        <p14:creationId xmlns:p14="http://schemas.microsoft.com/office/powerpoint/2010/main" val="34892094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
</p:tagLst>
</file>

<file path=ppt/tags/tag2.xml><?xml version="1.0" encoding="utf-8"?>
<p:tagLst xmlns:a="http://schemas.openxmlformats.org/drawingml/2006/main" xmlns:r="http://schemas.openxmlformats.org/officeDocument/2006/relationships" xmlns:p="http://schemas.openxmlformats.org/presentationml/2006/main">
  <p:tag name="TIMING" val="|5.4"/>
</p:tagLst>
</file>

<file path=ppt/tags/tag3.xml><?xml version="1.0" encoding="utf-8"?>
<p:tagLst xmlns:a="http://schemas.openxmlformats.org/drawingml/2006/main" xmlns:r="http://schemas.openxmlformats.org/officeDocument/2006/relationships" xmlns:p="http://schemas.openxmlformats.org/presentationml/2006/main">
  <p:tag name="TIMING" val="|10.2"/>
</p:tagLst>
</file>

<file path=ppt/tags/tag4.xml><?xml version="1.0" encoding="utf-8"?>
<p:tagLst xmlns:a="http://schemas.openxmlformats.org/drawingml/2006/main" xmlns:r="http://schemas.openxmlformats.org/officeDocument/2006/relationships" xmlns:p="http://schemas.openxmlformats.org/presentationml/2006/main">
  <p:tag name="TIMING" val="|2.9"/>
</p:tagLst>
</file>

<file path=ppt/tags/tag5.xml><?xml version="1.0" encoding="utf-8"?>
<p:tagLst xmlns:a="http://schemas.openxmlformats.org/drawingml/2006/main" xmlns:r="http://schemas.openxmlformats.org/officeDocument/2006/relationships" xmlns:p="http://schemas.openxmlformats.org/presentationml/2006/main">
  <p:tag name="TIMING" val="|1.6|2.9|5|1.6|1.7|1.7"/>
</p:tagLst>
</file>

<file path=ppt/tags/tag6.xml><?xml version="1.0" encoding="utf-8"?>
<p:tagLst xmlns:a="http://schemas.openxmlformats.org/drawingml/2006/main" xmlns:r="http://schemas.openxmlformats.org/officeDocument/2006/relationships" xmlns:p="http://schemas.openxmlformats.org/presentationml/2006/main">
  <p:tag name="TIMING" val="|1.6|2.9|5|1.6|1.7|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8940</TotalTime>
  <Words>1189</Words>
  <Application>Microsoft Office PowerPoint</Application>
  <PresentationFormat>On-screen Show (4:3)</PresentationFormat>
  <Paragraphs>365</Paragraphs>
  <Slides>43</Slides>
  <Notes>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UCB - CS189 Introduction to Machine Learning Fall 2015 Lecture 2: Linear Classifiers</vt:lpstr>
      <vt:lpstr>PowerPoint Presentation</vt:lpstr>
      <vt:lpstr>The DREAM</vt:lpstr>
      <vt:lpstr>The REALITY</vt:lpstr>
      <vt:lpstr>ChaLearn ML challenges</vt:lpstr>
      <vt:lpstr>AutoML challenge</vt:lpstr>
      <vt:lpstr>Why would the crowd do that?</vt:lpstr>
      <vt:lpstr>Come to my office hours… Wed 2:30-4:30 Soda 329</vt:lpstr>
      <vt:lpstr>Come to my office hours… Wed 2:30-4:30 Soda 329</vt:lpstr>
      <vt:lpstr>PowerPoint Presentation</vt:lpstr>
      <vt:lpstr>Math prerequisites</vt:lpstr>
      <vt:lpstr>MNIST data</vt:lpstr>
      <vt:lpstr>Reminder:</vt:lpstr>
      <vt:lpstr>Reminder:</vt:lpstr>
      <vt:lpstr>Reminder:</vt:lpstr>
      <vt:lpstr>Separate “0” and “1” in 2 dimensions</vt:lpstr>
      <vt:lpstr>Separate “0” and “1” in 2 dimensions</vt:lpstr>
      <vt:lpstr>PowerPoint Presentation</vt:lpstr>
      <vt:lpstr>Heat map</vt:lpstr>
      <vt:lpstr>Learning problem</vt:lpstr>
      <vt:lpstr>Conventions</vt:lpstr>
      <vt:lpstr>Separate “0” and “1” How to build your first linear classifier?</vt:lpstr>
      <vt:lpstr>Separate “0” and “1” How to build your first linear classifier?</vt:lpstr>
      <vt:lpstr>Separate “0” and “1” 1) Find the class “centroids”</vt:lpstr>
      <vt:lpstr>Separate “0” and “1” 1) Find the class “centroids”</vt:lpstr>
      <vt:lpstr>Separate “0” and “1” 2) Subtract w[0] from w[1]</vt:lpstr>
      <vt:lpstr>Separate “0” and “1” 2) Subtract w[0] from w[1]</vt:lpstr>
      <vt:lpstr>Separate “0” and “1” 3) Get the separaring “hyperplane”</vt:lpstr>
      <vt:lpstr>Separate “0” and “1” 4) ALL the “math”</vt:lpstr>
      <vt:lpstr>Separate “0” and “1” 4) ALL the “math” (continued)</vt:lpstr>
      <vt:lpstr>Centroid methods don’t always work…</vt:lpstr>
      <vt:lpstr>Centroid methods don’t always work…</vt:lpstr>
      <vt:lpstr>Centroid methods don’t always work…</vt:lpstr>
      <vt:lpstr>Demo of SVM (downloadable from bCourses)</vt:lpstr>
      <vt:lpstr>Linear Models</vt:lpstr>
      <vt:lpstr>Linear Models</vt:lpstr>
      <vt:lpstr>Artificial Neurons</vt:lpstr>
      <vt:lpstr>Linear decision boundary</vt:lpstr>
      <vt:lpstr>Perceptron</vt:lpstr>
      <vt:lpstr>Non-linear decision boundary</vt:lpstr>
      <vt:lpstr>Linear decision boundary in F-space</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CS189 Introduction to Machine Learning Fall 2015</dc:title>
  <dc:creator>Windows User</dc:creator>
  <cp:lastModifiedBy>Windows User</cp:lastModifiedBy>
  <cp:revision>117</cp:revision>
  <dcterms:created xsi:type="dcterms:W3CDTF">2015-08-27T16:47:59Z</dcterms:created>
  <dcterms:modified xsi:type="dcterms:W3CDTF">2015-09-03T18:07:29Z</dcterms:modified>
</cp:coreProperties>
</file>